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81" r:id="rId2"/>
    <p:sldId id="356" r:id="rId3"/>
    <p:sldId id="644" r:id="rId4"/>
    <p:sldId id="657" r:id="rId5"/>
    <p:sldId id="662" r:id="rId6"/>
    <p:sldId id="665" r:id="rId7"/>
    <p:sldId id="659" r:id="rId8"/>
    <p:sldId id="660" r:id="rId9"/>
    <p:sldId id="661" r:id="rId10"/>
    <p:sldId id="663" r:id="rId11"/>
    <p:sldId id="664" r:id="rId12"/>
    <p:sldId id="666" r:id="rId13"/>
    <p:sldId id="646" r:id="rId14"/>
    <p:sldId id="395" r:id="rId1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FCC"/>
    <a:srgbClr val="B0B050"/>
    <a:srgbClr val="ACD094"/>
    <a:srgbClr val="7ABD5E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8"/>
    <p:restoredTop sz="94703"/>
  </p:normalViewPr>
  <p:slideViewPr>
    <p:cSldViewPr>
      <p:cViewPr>
        <p:scale>
          <a:sx n="90" d="100"/>
          <a:sy n="90" d="100"/>
        </p:scale>
        <p:origin x="568" y="-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2023. 8. 24.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37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574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8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7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90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63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08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4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8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BM 25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주어진 쿼리에 대해 문서와의 연관성을 평가하는 랭킹 함수로 사용되는 알고리즘으로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TF-IDF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계열의 검색 </a:t>
                </a:r>
                <a:r>
                  <a:rPr lang="ko-KR" altLang="en-US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알고리즘중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SOTA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이다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수식은 다음과 같다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971550" lvl="1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𝑆𝑐𝑜𝑟𝑒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𝐷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𝑄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𝑛</m:t>
                        </m:r>
                      </m:sup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𝐼𝐷𝐹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KoPubWorld바탕체 Light" panose="00000300000000000000" pitchFamily="2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KoPubWorld바탕체 Light" panose="00000300000000000000" pitchFamily="2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KoPubWorld바탕체 Light" panose="00000300000000000000" pitchFamily="2" charset="-127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f>
                          <m:f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num>
                          <m:den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(1−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 </m:t>
                            </m:r>
                            <m:f>
                              <m:f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𝑑𝑙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𝑎𝑣𝑔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, 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: 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문서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𝐷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에서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의</m:t>
                    </m:r>
                    <m:r>
                      <a:rPr lang="ko-KR" alt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𝑡𝑒𝑟𝑚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𝑓𝑟𝑒𝑞𝑢𝑒𝑛𝑐𝑦</m:t>
                    </m:r>
                  </m:oMath>
                </a14:m>
                <a:endParaRPr lang="en-US" altLang="ko-KR" b="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𝐼𝐷𝐹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 </m:t>
                    </m:r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Inverse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document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frequency</a:t>
                </a:r>
              </a:p>
              <a:p>
                <a:pPr marL="1428750" lvl="2" indent="-285750" algn="just"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자주 등장하는 단어는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penalize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하여 지나치게 높은 가중치를 가지게 되는 것을 방지함</a:t>
                </a: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1428750" lvl="2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𝑑𝑙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: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해당 문서가 평균적인 문서 길이에 비해 얼마나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긴지를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고려하며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짧은 문장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(doc)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에서 단어가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언급된게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긴 문장에서의 언급보다 중요하다고 여김</a:t>
                </a:r>
                <a:endParaRPr lang="en-US" altLang="ko-KR" sz="3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Query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각 문제에서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Question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과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Text</a:t>
                </a:r>
                <a:r>
                  <a:rPr lang="ko-KR" altLang="en-US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결합한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QA_context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문장으로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Document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지정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Score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높은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Top-N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개의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추출 </a:t>
                </a:r>
                <a:endParaRPr lang="en-US" altLang="ko-KR" sz="3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  <a:blipFill>
                <a:blip r:embed="rId3"/>
                <a:stretch>
                  <a:fillRect l="-580" r="-580" b="-6845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BM 25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161041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DPR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</a:t>
                </a:r>
                <a:r>
                  <a:rPr lang="ko-KR" altLang="en-US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활용하여 문맥의 정보를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dense vector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형태로 저장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수식은 다음과 같다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971550" lvl="1" indent="-28575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𝑆𝑖𝑚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𝑄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  <a:cs typeface="KoPubWorld바탕체 Light" panose="00000300000000000000" pitchFamily="2" charset="-127"/>
                          </a:rPr>
                          <m:t>𝑃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  <a:cs typeface="KoPubWorld바탕체 Light" panose="00000300000000000000" pitchFamily="2" charset="-127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𝑞</m:t>
                        </m:r>
                      </m:sub>
                    </m:sSub>
                    <m:sSup>
                      <m:s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KoPubWorld바탕체 Light" panose="00000300000000000000" pitchFamily="2" charset="-127"/>
                              </a:rPr>
                              <m:t>𝑞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𝑝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𝐸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KoPubWorld바탕체 Light" panose="00000300000000000000" pitchFamily="2" charset="-12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각각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와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doc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인코딩하여 벡터를 반환하는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인코더이다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논문의 저자들이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huggingFace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에 사전 학습된 모델을 공개함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(Encoder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은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bert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-based-uncased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사용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endParaRPr lang="en-US" altLang="ko-KR" sz="40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BM25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와 마찬가지로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Query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각 문제에서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Question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과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Text</a:t>
                </a:r>
                <a:r>
                  <a:rPr lang="ko-KR" altLang="en-US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를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결합한 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QA_context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문장으로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,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Document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는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로 지정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Score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가 높은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Top-N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개의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추출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BM25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Top-N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개의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Passage, DPR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의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Top-N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개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Cycle Passage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형성 완료</a:t>
                </a: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다음주에 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Reranking 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구현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(</a:t>
                </a:r>
                <a:r>
                  <a:rPr lang="en-US" altLang="ko-KR" sz="2400" dirty="0" err="1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SentenceBERT</a:t>
                </a:r>
                <a:r>
                  <a:rPr lang="en-US" altLang="ko-KR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)</a:t>
                </a:r>
                <a:r>
                  <a:rPr lang="ko-KR" altLang="en-US" sz="2400" dirty="0">
                    <a:solidFill>
                      <a:srgbClr val="000000"/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 완료 예정</a:t>
                </a:r>
                <a:endParaRPr lang="en-US" altLang="ko-KR" sz="32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4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285750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  <a:p>
                <a:pPr marL="971550" lvl="1" indent="-285750" algn="just">
                  <a:lnSpc>
                    <a:spcPct val="150000"/>
                  </a:lnSpc>
                </a:pPr>
                <a:endParaRPr lang="en-US" altLang="ko-KR" dirty="0">
                  <a:solidFill>
                    <a:srgbClr val="000000"/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>
          <p:sp>
            <p:nvSpPr>
              <p:cNvPr id="8" name="텍스트 개체 틀 6">
                <a:extLst>
                  <a:ext uri="{FF2B5EF4-FFF2-40B4-BE49-F238E27FC236}">
                    <a16:creationId xmlns:a16="http://schemas.microsoft.com/office/drawing/2014/main" id="{A0720858-BC92-6A2A-FB93-A3BB84C8C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" y="2358387"/>
                <a:ext cx="15299646" cy="4489749"/>
              </a:xfrm>
              <a:prstGeom prst="rect">
                <a:avLst/>
              </a:prstGeom>
              <a:blipFill>
                <a:blip r:embed="rId3"/>
                <a:stretch>
                  <a:fillRect l="-580" r="-580" b="-473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DPR(Dense Passage Retrieval)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888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CF164A64-88ED-D49D-5416-070C13985EEF}"/>
              </a:ext>
            </a:extLst>
          </p:cNvPr>
          <p:cNvSpPr/>
          <p:nvPr/>
        </p:nvSpPr>
        <p:spPr>
          <a:xfrm>
            <a:off x="8101348" y="3169387"/>
            <a:ext cx="1690370" cy="1269098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51813-5635-27A2-FA4B-5FE371DD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333500"/>
            <a:ext cx="7048749" cy="5236214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AB2C2ECD-AA96-085E-7BDD-EE3020C0F82C}"/>
              </a:ext>
            </a:extLst>
          </p:cNvPr>
          <p:cNvSpPr/>
          <p:nvPr/>
        </p:nvSpPr>
        <p:spPr>
          <a:xfrm>
            <a:off x="152400" y="5997693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Cellular respiration's trash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F416F5E6-8D9D-4CAD-3359-FCE30577B0B8}"/>
              </a:ext>
            </a:extLst>
          </p:cNvPr>
          <p:cNvSpPr/>
          <p:nvPr/>
        </p:nvSpPr>
        <p:spPr>
          <a:xfrm>
            <a:off x="5221942" y="6085247"/>
            <a:ext cx="2474258" cy="135035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ore-KR" dirty="0">
                <a:solidFill>
                  <a:schemeClr val="tx1"/>
                </a:solidFill>
                <a:latin typeface="Menlo" panose="020B0609030804020204" pitchFamily="49" charset="0"/>
              </a:rPr>
              <a:t>a</a:t>
            </a:r>
            <a:r>
              <a:rPr lang="en" altLang="ko-Kore-KR" b="0" i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plant’s treasure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DDD305E7-9711-DDF4-6276-6AEC299A1F20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2264311" y="5616826"/>
            <a:ext cx="639875" cy="578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492EC7E2-47AC-4BC4-53D6-3AAA4970470A}"/>
              </a:ext>
            </a:extLst>
          </p:cNvPr>
          <p:cNvCxnSpPr>
            <a:cxnSpLocks/>
          </p:cNvCxnSpPr>
          <p:nvPr/>
        </p:nvCxnSpPr>
        <p:spPr>
          <a:xfrm flipV="1">
            <a:off x="2568700" y="6270241"/>
            <a:ext cx="1859356" cy="2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D35B6E1-567A-64DA-2094-E247E4A6521A}"/>
              </a:ext>
            </a:extLst>
          </p:cNvPr>
          <p:cNvCxnSpPr>
            <a:cxnSpLocks/>
          </p:cNvCxnSpPr>
          <p:nvPr/>
        </p:nvCxnSpPr>
        <p:spPr>
          <a:xfrm flipH="1" flipV="1">
            <a:off x="738810" y="4914900"/>
            <a:ext cx="262488" cy="1062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F1B50E51-5D20-A9AA-B9F3-093E1DE99C56}"/>
              </a:ext>
            </a:extLst>
          </p:cNvPr>
          <p:cNvCxnSpPr>
            <a:cxnSpLocks/>
          </p:cNvCxnSpPr>
          <p:nvPr/>
        </p:nvCxnSpPr>
        <p:spPr>
          <a:xfrm flipV="1">
            <a:off x="2286000" y="6890507"/>
            <a:ext cx="2935942" cy="128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5E1DDC-8779-F0AC-8563-67A48AC90EF4}"/>
              </a:ext>
            </a:extLst>
          </p:cNvPr>
          <p:cNvSpPr txBox="1"/>
          <p:nvPr/>
        </p:nvSpPr>
        <p:spPr>
          <a:xfrm>
            <a:off x="1456020" y="5446067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C1DDD8B-D031-EB11-2C50-72A256FF47DC}"/>
              </a:ext>
            </a:extLst>
          </p:cNvPr>
          <p:cNvCxnSpPr>
            <a:cxnSpLocks/>
          </p:cNvCxnSpPr>
          <p:nvPr/>
        </p:nvCxnSpPr>
        <p:spPr>
          <a:xfrm flipV="1">
            <a:off x="1893476" y="3803936"/>
            <a:ext cx="733182" cy="2224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A90210-0C2E-09C2-0A04-5F6CA93FA419}"/>
              </a:ext>
            </a:extLst>
          </p:cNvPr>
          <p:cNvSpPr txBox="1"/>
          <p:nvPr/>
        </p:nvSpPr>
        <p:spPr>
          <a:xfrm>
            <a:off x="6294479" y="5446066"/>
            <a:ext cx="66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/>
              <a:t>…</a:t>
            </a:r>
            <a:endParaRPr kumimoji="1" lang="ko-Kore-KR" altLang="en-US" sz="2400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A8DAECC3-7044-E444-7D1E-F349CC6EAD84}"/>
              </a:ext>
            </a:extLst>
          </p:cNvPr>
          <p:cNvCxnSpPr>
            <a:cxnSpLocks/>
          </p:cNvCxnSpPr>
          <p:nvPr/>
        </p:nvCxnSpPr>
        <p:spPr>
          <a:xfrm flipV="1">
            <a:off x="5789248" y="5446037"/>
            <a:ext cx="0" cy="749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53BB6164-06A4-CDE9-47A6-2F010D87E1A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876800" y="6283002"/>
            <a:ext cx="707489" cy="98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0A7EE78B-5B06-4599-D512-00B05399AB4D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3951607"/>
            <a:ext cx="176573" cy="213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227D67-5943-0D6D-1670-FEF50B39B0C2}"/>
              </a:ext>
            </a:extLst>
          </p:cNvPr>
          <p:cNvSpPr/>
          <p:nvPr/>
        </p:nvSpPr>
        <p:spPr>
          <a:xfrm>
            <a:off x="10648037" y="2966540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respiration – causes - living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999987-0B95-771A-C2AE-3056FDF20137}"/>
              </a:ext>
            </a:extLst>
          </p:cNvPr>
          <p:cNvSpPr/>
          <p:nvPr/>
        </p:nvSpPr>
        <p:spPr>
          <a:xfrm>
            <a:off x="10648037" y="3588671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living – related to - cell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9431D2-50E1-9F85-A81B-0A2B9A5CB7DA}"/>
              </a:ext>
            </a:extLst>
          </p:cNvPr>
          <p:cNvSpPr/>
          <p:nvPr/>
        </p:nvSpPr>
        <p:spPr>
          <a:xfrm>
            <a:off x="10648037" y="4152978"/>
            <a:ext cx="3009530" cy="3195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cell – related to - respiration</a:t>
            </a:r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1" name="왼쪽 중괄호[L] 10">
            <a:extLst>
              <a:ext uri="{FF2B5EF4-FFF2-40B4-BE49-F238E27FC236}">
                <a16:creationId xmlns:a16="http://schemas.microsoft.com/office/drawing/2014/main" id="{535AB1D9-A8D7-9263-1468-B16429065EC9}"/>
              </a:ext>
            </a:extLst>
          </p:cNvPr>
          <p:cNvSpPr/>
          <p:nvPr/>
        </p:nvSpPr>
        <p:spPr>
          <a:xfrm rot="10800000">
            <a:off x="13830477" y="3024178"/>
            <a:ext cx="336176" cy="13586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47668-1FDE-2386-DD58-8AAB894693C3}"/>
              </a:ext>
            </a:extLst>
          </p:cNvPr>
          <p:cNvSpPr txBox="1"/>
          <p:nvPr/>
        </p:nvSpPr>
        <p:spPr>
          <a:xfrm>
            <a:off x="10691917" y="1954247"/>
            <a:ext cx="319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Make template(text) about Cycles</a:t>
            </a:r>
            <a:endParaRPr kumimoji="1" lang="ko-Kore-KR" altLang="en-US" sz="27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9605417" y="588809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10705377" y="596741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10753795" y="639317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1164433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12951279" y="640593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12476329" y="629079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10711325" y="708535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10759743" y="751111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1165028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12957227" y="752387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12482277" y="740873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0" name="오른쪽 화살표[R] 29">
            <a:extLst>
              <a:ext uri="{FF2B5EF4-FFF2-40B4-BE49-F238E27FC236}">
                <a16:creationId xmlns:a16="http://schemas.microsoft.com/office/drawing/2014/main" id="{2E2874DD-B349-FF32-A098-EFC72983E348}"/>
              </a:ext>
            </a:extLst>
          </p:cNvPr>
          <p:cNvSpPr/>
          <p:nvPr/>
        </p:nvSpPr>
        <p:spPr>
          <a:xfrm rot="5400000">
            <a:off x="11518252" y="460111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11957190" y="7998967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B4D60-6EA7-D739-3F48-1E1BBAA48E46}"/>
              </a:ext>
            </a:extLst>
          </p:cNvPr>
          <p:cNvSpPr txBox="1"/>
          <p:nvPr/>
        </p:nvSpPr>
        <p:spPr>
          <a:xfrm>
            <a:off x="14325600" y="34671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CP1</a:t>
            </a:r>
            <a:endParaRPr kumimoji="1" lang="ko-Kore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9205556" y="8822706"/>
            <a:ext cx="6396583" cy="771913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7348552" y="8922297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EE1BF3-1D08-EE8E-970F-98F3DE3CC640}"/>
              </a:ext>
            </a:extLst>
          </p:cNvPr>
          <p:cNvSpPr txBox="1"/>
          <p:nvPr/>
        </p:nvSpPr>
        <p:spPr>
          <a:xfrm>
            <a:off x="7401911" y="9455027"/>
            <a:ext cx="63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It is used for Query</a:t>
            </a:r>
            <a:endParaRPr kumimoji="1" lang="ko-Kore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0A9391-45A0-B332-F972-22AE7DA78326}"/>
              </a:ext>
            </a:extLst>
          </p:cNvPr>
          <p:cNvSpPr txBox="1"/>
          <p:nvPr/>
        </p:nvSpPr>
        <p:spPr>
          <a:xfrm>
            <a:off x="13887879" y="61972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https://github.com/dorianbrown/rank_bm25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0775F2-46C1-41F6-CD43-11860A55F517}"/>
              </a:ext>
            </a:extLst>
          </p:cNvPr>
          <p:cNvSpPr txBox="1"/>
          <p:nvPr/>
        </p:nvSpPr>
        <p:spPr>
          <a:xfrm>
            <a:off x="13887879" y="7246355"/>
            <a:ext cx="4588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</a:t>
            </a:r>
            <a:r>
              <a:rPr lang="en-US" altLang="ko-Kore-KR" dirty="0" err="1"/>
              <a:t>dl.fbaipublicfiles.com</a:t>
            </a:r>
            <a:r>
              <a:rPr lang="en-US" altLang="ko-Kore-KR" dirty="0"/>
              <a:t>/</a:t>
            </a:r>
            <a:r>
              <a:rPr lang="en-US" altLang="ko-Kore-KR" dirty="0" err="1"/>
              <a:t>dpr</a:t>
            </a:r>
            <a:r>
              <a:rPr lang="en-US" altLang="ko-Kore-KR" dirty="0"/>
              <a:t>/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8223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CACFB3-0F58-7D9E-BFE0-6285FDEF78A9}"/>
              </a:ext>
            </a:extLst>
          </p:cNvPr>
          <p:cNvSpPr/>
          <p:nvPr/>
        </p:nvSpPr>
        <p:spPr>
          <a:xfrm>
            <a:off x="2590800" y="1028700"/>
            <a:ext cx="5233939" cy="2063332"/>
          </a:xfrm>
          <a:prstGeom prst="rect">
            <a:avLst/>
          </a:prstGeom>
          <a:solidFill>
            <a:srgbClr val="F2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2DAE2-F5B2-9FA4-0775-F9FE7A596D4C}"/>
              </a:ext>
            </a:extLst>
          </p:cNvPr>
          <p:cNvSpPr/>
          <p:nvPr/>
        </p:nvSpPr>
        <p:spPr>
          <a:xfrm>
            <a:off x="3690760" y="110802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BM25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23D846-2474-3940-D5A9-9887DA40F57A}"/>
              </a:ext>
            </a:extLst>
          </p:cNvPr>
          <p:cNvSpPr/>
          <p:nvPr/>
        </p:nvSpPr>
        <p:spPr>
          <a:xfrm>
            <a:off x="3739178" y="153378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3C020-017D-3F63-51D3-3EB2A47019B6}"/>
              </a:ext>
            </a:extLst>
          </p:cNvPr>
          <p:cNvSpPr/>
          <p:nvPr/>
        </p:nvSpPr>
        <p:spPr>
          <a:xfrm>
            <a:off x="462972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4C1FF5E-77CD-B509-1384-4E3762295BAF}"/>
              </a:ext>
            </a:extLst>
          </p:cNvPr>
          <p:cNvSpPr/>
          <p:nvPr/>
        </p:nvSpPr>
        <p:spPr>
          <a:xfrm>
            <a:off x="5936662" y="154654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2A554-67D2-6389-2131-2078083C8C1D}"/>
              </a:ext>
            </a:extLst>
          </p:cNvPr>
          <p:cNvSpPr txBox="1"/>
          <p:nvPr/>
        </p:nvSpPr>
        <p:spPr>
          <a:xfrm>
            <a:off x="5461712" y="143140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C6676CB-8C43-C76D-C2CD-CD629AFAB75F}"/>
              </a:ext>
            </a:extLst>
          </p:cNvPr>
          <p:cNvSpPr/>
          <p:nvPr/>
        </p:nvSpPr>
        <p:spPr>
          <a:xfrm>
            <a:off x="3696708" y="2225964"/>
            <a:ext cx="3112400" cy="79744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50" dirty="0">
                <a:solidFill>
                  <a:schemeClr val="tx1"/>
                </a:solidFill>
              </a:rPr>
              <a:t>Passage from DPR</a:t>
            </a:r>
          </a:p>
          <a:p>
            <a:pPr algn="ctr"/>
            <a:endParaRPr kumimoji="1" lang="ko-Kore-KR" altLang="en-US" sz="16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AD6AAD-63A1-2907-5CFB-118C9ED6D75E}"/>
              </a:ext>
            </a:extLst>
          </p:cNvPr>
          <p:cNvSpPr/>
          <p:nvPr/>
        </p:nvSpPr>
        <p:spPr>
          <a:xfrm>
            <a:off x="3745126" y="2651720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4C1349-5A7A-3A98-7898-D62180BA6843}"/>
              </a:ext>
            </a:extLst>
          </p:cNvPr>
          <p:cNvSpPr/>
          <p:nvPr/>
        </p:nvSpPr>
        <p:spPr>
          <a:xfrm>
            <a:off x="463567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cp2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4C8EFE3-F838-483F-2F6C-FACA5CC79744}"/>
              </a:ext>
            </a:extLst>
          </p:cNvPr>
          <p:cNvSpPr/>
          <p:nvPr/>
        </p:nvSpPr>
        <p:spPr>
          <a:xfrm>
            <a:off x="5942610" y="2664481"/>
            <a:ext cx="759509" cy="296670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cpN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526AB0-2552-15EF-611B-B92D18E9CF85}"/>
              </a:ext>
            </a:extLst>
          </p:cNvPr>
          <p:cNvSpPr txBox="1"/>
          <p:nvPr/>
        </p:nvSpPr>
        <p:spPr>
          <a:xfrm>
            <a:off x="5467660" y="2549343"/>
            <a:ext cx="75950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869FE8-7050-CA35-A631-360E69A41B66}"/>
              </a:ext>
            </a:extLst>
          </p:cNvPr>
          <p:cNvSpPr txBox="1"/>
          <p:nvPr/>
        </p:nvSpPr>
        <p:spPr>
          <a:xfrm>
            <a:off x="4920186" y="2873214"/>
            <a:ext cx="127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5400" dirty="0"/>
              <a:t>+ </a:t>
            </a:r>
            <a:endParaRPr kumimoji="1" lang="ko-Kore-KR" altLang="en-US" sz="54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ECC767F-343F-643A-ADEB-45996B48FE78}"/>
              </a:ext>
            </a:extLst>
          </p:cNvPr>
          <p:cNvSpPr/>
          <p:nvPr/>
        </p:nvSpPr>
        <p:spPr>
          <a:xfrm>
            <a:off x="2048668" y="3720455"/>
            <a:ext cx="6396583" cy="601352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>
                <a:solidFill>
                  <a:schemeClr val="tx1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Cellular respiration’s trash is </a:t>
            </a:r>
            <a:r>
              <a:rPr kumimoji="1" lang="en-US" altLang="ko-Kore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a plant’s treasure</a:t>
            </a:r>
            <a:r>
              <a:rPr kumimoji="1" lang="en-US" altLang="ko-KR" b="1" dirty="0">
                <a:solidFill>
                  <a:srgbClr val="FF0000"/>
                </a:solidFill>
                <a:latin typeface="MARU BuriOTF Beta" panose="020B0600000101010101" pitchFamily="34" charset="-127"/>
                <a:ea typeface="MARU BuriOTF Beta" panose="020B0600000101010101" pitchFamily="34" charset="-127"/>
                <a:sym typeface="Wingdings" pitchFamily="2" charset="2"/>
              </a:rPr>
              <a:t>.</a:t>
            </a:r>
            <a:endParaRPr kumimoji="1" lang="en-US" altLang="ko-Kore-KR" sz="1100" b="1" dirty="0">
              <a:latin typeface="MARU BuriOTF Beta" panose="020B0600000101010101" pitchFamily="34" charset="-127"/>
              <a:ea typeface="MARU BuriOTF Beta" panose="020B0600000101010101" pitchFamily="34" charset="-127"/>
            </a:endParaRPr>
          </a:p>
          <a:p>
            <a:pPr algn="ctr"/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27323C-E54A-CA70-076F-5E4F0C5A2BBC}"/>
              </a:ext>
            </a:extLst>
          </p:cNvPr>
          <p:cNvSpPr txBox="1"/>
          <p:nvPr/>
        </p:nvSpPr>
        <p:spPr>
          <a:xfrm>
            <a:off x="359601" y="3723319"/>
            <a:ext cx="319596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700" dirty="0"/>
              <a:t>QA context</a:t>
            </a:r>
            <a:endParaRPr kumimoji="1" lang="ko-Kore-KR" altLang="en-US" sz="2700" dirty="0"/>
          </a:p>
        </p:txBody>
      </p: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E825390F-067C-F174-9FFF-646983D701DF}"/>
              </a:ext>
            </a:extLst>
          </p:cNvPr>
          <p:cNvSpPr/>
          <p:nvPr/>
        </p:nvSpPr>
        <p:spPr>
          <a:xfrm>
            <a:off x="8153400" y="1477649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CF251A19-9AB4-FF82-9130-A7D3BC5FE28D}"/>
              </a:ext>
            </a:extLst>
          </p:cNvPr>
          <p:cNvSpPr/>
          <p:nvPr/>
        </p:nvSpPr>
        <p:spPr>
          <a:xfrm>
            <a:off x="8153400" y="2492191"/>
            <a:ext cx="1066800" cy="26499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D40E4-C37C-1F5F-66A4-9AD79079B9B7}"/>
              </a:ext>
            </a:extLst>
          </p:cNvPr>
          <p:cNvSpPr txBox="1"/>
          <p:nvPr/>
        </p:nvSpPr>
        <p:spPr>
          <a:xfrm>
            <a:off x="7915820" y="1063103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21097-4759-AEBF-F583-5B68891EBABC}"/>
              </a:ext>
            </a:extLst>
          </p:cNvPr>
          <p:cNvSpPr txBox="1"/>
          <p:nvPr/>
        </p:nvSpPr>
        <p:spPr>
          <a:xfrm>
            <a:off x="7915016" y="2071508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# N</a:t>
            </a:r>
            <a:r>
              <a:rPr kumimoji="1" lang="ko-Kore-KR" altLang="en-US" dirty="0"/>
              <a:t>개의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BBADC78-76A6-B176-3CD9-EF3104640B8A}"/>
              </a:ext>
            </a:extLst>
          </p:cNvPr>
          <p:cNvSpPr/>
          <p:nvPr/>
        </p:nvSpPr>
        <p:spPr>
          <a:xfrm>
            <a:off x="10363200" y="1395251"/>
            <a:ext cx="3581400" cy="1352514"/>
          </a:xfrm>
          <a:prstGeom prst="rect">
            <a:avLst/>
          </a:prstGeom>
          <a:solidFill>
            <a:srgbClr val="7FD9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Cross Encoder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8" name="오른쪽 화살표[R] 37">
            <a:extLst>
              <a:ext uri="{FF2B5EF4-FFF2-40B4-BE49-F238E27FC236}">
                <a16:creationId xmlns:a16="http://schemas.microsoft.com/office/drawing/2014/main" id="{965753E4-8A32-D6AE-B688-4F3BBBDE297E}"/>
              </a:ext>
            </a:extLst>
          </p:cNvPr>
          <p:cNvSpPr/>
          <p:nvPr/>
        </p:nvSpPr>
        <p:spPr>
          <a:xfrm rot="5400000">
            <a:off x="11519351" y="3105741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097081-ADD6-6A98-1584-096C98B5C7AA}"/>
              </a:ext>
            </a:extLst>
          </p:cNvPr>
          <p:cNvSpPr/>
          <p:nvPr/>
        </p:nvSpPr>
        <p:spPr>
          <a:xfrm>
            <a:off x="10804489" y="4437347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21212BE-7D8F-CA54-0602-4CC5740B1FB4}"/>
              </a:ext>
            </a:extLst>
          </p:cNvPr>
          <p:cNvSpPr/>
          <p:nvPr/>
        </p:nvSpPr>
        <p:spPr>
          <a:xfrm>
            <a:off x="10804489" y="4824653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5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D00212-AE9E-091C-7B08-54495A8482B5}"/>
              </a:ext>
            </a:extLst>
          </p:cNvPr>
          <p:cNvSpPr/>
          <p:nvPr/>
        </p:nvSpPr>
        <p:spPr>
          <a:xfrm>
            <a:off x="10804489" y="5524500"/>
            <a:ext cx="2698823" cy="266782"/>
          </a:xfrm>
          <a:prstGeom prst="rect">
            <a:avLst/>
          </a:prstGeom>
          <a:solidFill>
            <a:srgbClr val="7ABD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Cycle Passage 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CCE75C-6FC9-BFC0-130E-9DCEC2EDBCA4}"/>
              </a:ext>
            </a:extLst>
          </p:cNvPr>
          <p:cNvSpPr txBox="1"/>
          <p:nvPr/>
        </p:nvSpPr>
        <p:spPr>
          <a:xfrm rot="5400000">
            <a:off x="11772900" y="533983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52" name="왼쪽 중괄호[L] 51">
            <a:extLst>
              <a:ext uri="{FF2B5EF4-FFF2-40B4-BE49-F238E27FC236}">
                <a16:creationId xmlns:a16="http://schemas.microsoft.com/office/drawing/2014/main" id="{1774F6D1-E47A-1343-17DF-FD83FFDE1435}"/>
              </a:ext>
            </a:extLst>
          </p:cNvPr>
          <p:cNvSpPr/>
          <p:nvPr/>
        </p:nvSpPr>
        <p:spPr>
          <a:xfrm rot="10800000">
            <a:off x="13754100" y="4438768"/>
            <a:ext cx="381000" cy="13525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4CE00-E861-802C-F529-CCECE25E0BCA}"/>
              </a:ext>
            </a:extLst>
          </p:cNvPr>
          <p:cNvSpPr txBox="1"/>
          <p:nvPr/>
        </p:nvSpPr>
        <p:spPr>
          <a:xfrm>
            <a:off x="14293334" y="494407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Cycle passage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1FCE5A7-4D69-9CEC-FD01-27FA14CCEC26}"/>
              </a:ext>
            </a:extLst>
          </p:cNvPr>
          <p:cNvSpPr txBox="1"/>
          <p:nvPr/>
        </p:nvSpPr>
        <p:spPr>
          <a:xfrm>
            <a:off x="12966949" y="340718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Reranking</a:t>
            </a:r>
            <a:endParaRPr kumimoji="1" lang="ko-Kore-KR" altLang="en-US" dirty="0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84B9FEF-F57D-CA46-0B69-B313F7AF7629}"/>
              </a:ext>
            </a:extLst>
          </p:cNvPr>
          <p:cNvSpPr/>
          <p:nvPr/>
        </p:nvSpPr>
        <p:spPr>
          <a:xfrm rot="10800000">
            <a:off x="8915400" y="68484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88A380-206E-68E1-E670-8DB38C5F46CA}"/>
              </a:ext>
            </a:extLst>
          </p:cNvPr>
          <p:cNvSpPr txBox="1"/>
          <p:nvPr/>
        </p:nvSpPr>
        <p:spPr>
          <a:xfrm>
            <a:off x="10934700" y="7143167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Graph Pruning Based Cycle Passage</a:t>
            </a:r>
            <a:endParaRPr kumimoji="1" lang="ko-Kore-KR" altLang="en-US" dirty="0"/>
          </a:p>
        </p:txBody>
      </p:sp>
      <p:sp>
        <p:nvSpPr>
          <p:cNvPr id="60" name="오른쪽 화살표[R] 59">
            <a:extLst>
              <a:ext uri="{FF2B5EF4-FFF2-40B4-BE49-F238E27FC236}">
                <a16:creationId xmlns:a16="http://schemas.microsoft.com/office/drawing/2014/main" id="{DA54D5C4-AA8C-A076-C40B-A3DEA38DF0E6}"/>
              </a:ext>
            </a:extLst>
          </p:cNvPr>
          <p:cNvSpPr/>
          <p:nvPr/>
        </p:nvSpPr>
        <p:spPr>
          <a:xfrm rot="10800000">
            <a:off x="6445955" y="5545154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7256D373-3C33-F0E6-3F2E-6A6756BD2C6D}"/>
              </a:ext>
            </a:extLst>
          </p:cNvPr>
          <p:cNvSpPr/>
          <p:nvPr/>
        </p:nvSpPr>
        <p:spPr>
          <a:xfrm rot="10800000">
            <a:off x="6445955" y="8934118"/>
            <a:ext cx="1269098" cy="115306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36322DDD-7182-0799-6185-6F315150F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1530" y="4371647"/>
            <a:ext cx="2354313" cy="403819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627F5BC-9E22-9317-2487-291BD1F59EDD}"/>
              </a:ext>
            </a:extLst>
          </p:cNvPr>
          <p:cNvSpPr txBox="1"/>
          <p:nvPr/>
        </p:nvSpPr>
        <p:spPr>
          <a:xfrm>
            <a:off x="6373266" y="5129535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GSC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4993094-BBAE-7637-B14F-FFF9C649D544}"/>
              </a:ext>
            </a:extLst>
          </p:cNvPr>
          <p:cNvSpPr txBox="1"/>
          <p:nvPr/>
        </p:nvSpPr>
        <p:spPr>
          <a:xfrm>
            <a:off x="6445954" y="8440019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MLP/ attention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355F6E-F8A9-C309-2D53-433527B5B05D}"/>
              </a:ext>
            </a:extLst>
          </p:cNvPr>
          <p:cNvSpPr txBox="1"/>
          <p:nvPr/>
        </p:nvSpPr>
        <p:spPr>
          <a:xfrm>
            <a:off x="10209898" y="7713639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Top-k</a:t>
            </a:r>
            <a:r>
              <a:rPr kumimoji="1" lang="ko-Kore-KR" altLang="en-US" dirty="0"/>
              <a:t>개 속하지 않는 </a:t>
            </a:r>
            <a:r>
              <a:rPr kumimoji="1" lang="en-US" altLang="ko-Kore-KR" dirty="0"/>
              <a:t>or </a:t>
            </a:r>
            <a:r>
              <a:rPr kumimoji="1" lang="ko-Kore-KR" altLang="en-US" dirty="0"/>
              <a:t>하위 </a:t>
            </a:r>
            <a:r>
              <a:rPr kumimoji="1" lang="en-US" altLang="ko-Kore-KR" dirty="0"/>
              <a:t>K</a:t>
            </a:r>
            <a:r>
              <a:rPr kumimoji="1" lang="ko-Kore-KR" altLang="en-US" dirty="0"/>
              <a:t>개의 사이클에 속한 에지들을 자른다면</a:t>
            </a:r>
            <a:r>
              <a:rPr kumimoji="1" lang="en-US" altLang="ko-Kore-KR" dirty="0"/>
              <a:t>?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951885-0718-780A-1347-6A88ED2C6C85}"/>
              </a:ext>
            </a:extLst>
          </p:cNvPr>
          <p:cNvSpPr txBox="1"/>
          <p:nvPr/>
        </p:nvSpPr>
        <p:spPr>
          <a:xfrm>
            <a:off x="87843" y="9073634"/>
            <a:ext cx="639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MLP</a:t>
            </a:r>
            <a:r>
              <a:rPr kumimoji="1" lang="ko-Kore-KR" altLang="en-US" dirty="0"/>
              <a:t>는 질문 노드와 답변 노드간의 </a:t>
            </a:r>
            <a:r>
              <a:rPr kumimoji="1" lang="en-US" altLang="ko-Kore-KR" dirty="0"/>
              <a:t>path</a:t>
            </a:r>
            <a:r>
              <a:rPr kumimoji="1" lang="ko-Kore-KR" altLang="en-US" dirty="0"/>
              <a:t>를 단순히 </a:t>
            </a:r>
            <a:r>
              <a:rPr kumimoji="1" lang="en-US" altLang="ko-Kore-KR" dirty="0"/>
              <a:t>MLP</a:t>
            </a:r>
            <a:r>
              <a:rPr kumimoji="1" lang="ko-Kore-KR" altLang="en-US" dirty="0"/>
              <a:t>에 넣기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A69DE4-7F2E-1A5F-130B-7212A4861FDF}"/>
              </a:ext>
            </a:extLst>
          </p:cNvPr>
          <p:cNvSpPr txBox="1"/>
          <p:nvPr/>
        </p:nvSpPr>
        <p:spPr>
          <a:xfrm>
            <a:off x="90462" y="129863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https://github.com/dorianbrown/rank_bm25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E0DDD-6B8E-3DF9-B520-E56101529A51}"/>
              </a:ext>
            </a:extLst>
          </p:cNvPr>
          <p:cNvSpPr txBox="1"/>
          <p:nvPr/>
        </p:nvSpPr>
        <p:spPr>
          <a:xfrm>
            <a:off x="90462" y="2347740"/>
            <a:ext cx="45886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/>
              <a:t>https://</a:t>
            </a:r>
            <a:r>
              <a:rPr lang="en-US" altLang="ko-Kore-KR" sz="1400" dirty="0" err="1"/>
              <a:t>dl.fbaipublicfiles.com</a:t>
            </a:r>
            <a:r>
              <a:rPr lang="en-US" altLang="ko-Kore-KR" sz="1400" dirty="0"/>
              <a:t>/</a:t>
            </a:r>
            <a:r>
              <a:rPr lang="en-US" altLang="ko-Kore-KR" sz="1400" dirty="0" err="1"/>
              <a:t>dpr</a:t>
            </a:r>
            <a:r>
              <a:rPr lang="en-US" altLang="ko-Kore-KR" sz="1400" dirty="0"/>
              <a:t>/</a:t>
            </a:r>
            <a:endParaRPr lang="ko-Kore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F5E67-B888-5142-1998-D1B80BAB6E67}"/>
              </a:ext>
            </a:extLst>
          </p:cNvPr>
          <p:cNvSpPr txBox="1"/>
          <p:nvPr/>
        </p:nvSpPr>
        <p:spPr>
          <a:xfrm>
            <a:off x="10139860" y="27197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https://github.com/microsoft/MSMARCO-Passage-Ranking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2BD9FD-5426-E550-EA66-72F7F44A37F7}"/>
              </a:ext>
            </a:extLst>
          </p:cNvPr>
          <p:cNvSpPr/>
          <p:nvPr/>
        </p:nvSpPr>
        <p:spPr>
          <a:xfrm>
            <a:off x="7358323" y="3498113"/>
            <a:ext cx="2629444" cy="2086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AC4D85-54B0-E723-3AB6-5946F8924507}"/>
              </a:ext>
            </a:extLst>
          </p:cNvPr>
          <p:cNvSpPr/>
          <p:nvPr/>
        </p:nvSpPr>
        <p:spPr>
          <a:xfrm rot="5400000">
            <a:off x="9332287" y="2843442"/>
            <a:ext cx="1033032" cy="2779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727B0-6727-081A-603E-E55BAB61499D}"/>
              </a:ext>
            </a:extLst>
          </p:cNvPr>
          <p:cNvSpPr txBox="1"/>
          <p:nvPr/>
        </p:nvSpPr>
        <p:spPr>
          <a:xfrm>
            <a:off x="8631461" y="3836465"/>
            <a:ext cx="205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여기까지 진행</a:t>
            </a:r>
          </a:p>
        </p:txBody>
      </p:sp>
    </p:spTree>
    <p:extLst>
      <p:ext uri="{BB962C8B-B14F-4D97-AF65-F5344CB8AC3E}">
        <p14:creationId xmlns:p14="http://schemas.microsoft.com/office/powerpoint/2010/main" val="2630204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1132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지난 내용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ore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상황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지난 내용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바꾸는 과정에서 문맥이 어색할 경우 오히려 역효과가 발생할 수 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역방향 에지의 역할이 뭐지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왜 있지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데이터 재배열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전처리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시간이 너무 오래 걸림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효율적인 코드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-&gt;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Multiprocessing,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에지 타입이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“Related to”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로만 구성된 사이클은 제외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BM25, DPR 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어떻게 사용할지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Retrieval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 사용을 위해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QA_context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추출 및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형태 매칭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전 미팅 결과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5299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과정에서 계속 어색한 점은 에지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(relation)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역방향을 고려할 때이다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역방향 에지의 존재부터 생각해보았다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Knowledge 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로부터 일련의 과정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(preprocessing)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통해 추출한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Sub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graph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Encoding(GNN)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하는 과정에서 필요하다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예를 들어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”A -&gt; B &lt;- C”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같은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V-structured Graph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있을 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정보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(message)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propagate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되지 않는다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Propagate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하기 위해서 역방향 에지가 추가 되었더라도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propagate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역할 뿐만 아니라 역방향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학습하는 과정을 거치게 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이는 기존의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KG+LM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모델이 역방향 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임베딩을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학습했다는 것이다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역방향 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에지를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사이클 그래프에서 생각해본다면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-&gt; B -&gt; C -&gt; 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1800" dirty="0">
                <a:solidFill>
                  <a:srgbClr val="0070C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-&gt; C -&gt; B -&gt; A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다르다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무방향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그래프일때는 같다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하지만 방향 그래프일때는 다르다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message</a:t>
            </a:r>
            <a:r>
              <a:rPr lang="ko-KR" altLang="en-US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전달할 때 왼쪽 그래프는 바로 전달하지만 오른쪽 그래프는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정보와 함께 전달된다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각 사이클로부터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(head, relation, tail)triple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가져온다면 서로 다른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이루고 있다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서로 다른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변환한다는 것은 서로 다른 사이클의 정보를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변환하는 것이다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에지의 역방향을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</a:t>
            </a: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변환하는것은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의미가 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</a:t>
            </a:r>
            <a:r>
              <a:rPr kumimoji="1" lang="ko-KR" altLang="en-US" sz="3200" dirty="0"/>
              <a:t>을 </a:t>
            </a:r>
            <a:r>
              <a:rPr kumimoji="1" lang="en-US" altLang="ko-KR" sz="3200" dirty="0"/>
              <a:t>Text</a:t>
            </a:r>
            <a:r>
              <a:rPr kumimoji="1" lang="ko-KR" altLang="en-US" sz="3200" dirty="0"/>
              <a:t>로 바꾸기</a:t>
            </a:r>
            <a:endParaRPr kumimoji="1" lang="ko-Kore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3E573-2D6D-75FA-6F0A-10EBEBB6D494}"/>
              </a:ext>
            </a:extLst>
          </p:cNvPr>
          <p:cNvSpPr txBox="1"/>
          <p:nvPr/>
        </p:nvSpPr>
        <p:spPr>
          <a:xfrm>
            <a:off x="16406788" y="5586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B95CB-C2B4-205F-3520-1BEE80071E8B}"/>
              </a:ext>
            </a:extLst>
          </p:cNvPr>
          <p:cNvSpPr txBox="1"/>
          <p:nvPr/>
        </p:nvSpPr>
        <p:spPr>
          <a:xfrm>
            <a:off x="15511438" y="70095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F5513-B1EF-B99F-9DFA-D3D2AC022BE9}"/>
              </a:ext>
            </a:extLst>
          </p:cNvPr>
          <p:cNvSpPr txBox="1"/>
          <p:nvPr/>
        </p:nvSpPr>
        <p:spPr>
          <a:xfrm>
            <a:off x="17340238" y="70095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EBEC8B1-8C48-A11C-ECB5-2BC5D6F7D6D0}"/>
              </a:ext>
            </a:extLst>
          </p:cNvPr>
          <p:cNvCxnSpPr>
            <a:endCxn id="5" idx="0"/>
          </p:cNvCxnSpPr>
          <p:nvPr/>
        </p:nvCxnSpPr>
        <p:spPr>
          <a:xfrm flipH="1">
            <a:off x="15666288" y="5955745"/>
            <a:ext cx="740500" cy="10537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89CCCC-CCD1-1B2C-3936-571F6F030731}"/>
              </a:ext>
            </a:extLst>
          </p:cNvPr>
          <p:cNvCxnSpPr>
            <a:cxnSpLocks/>
          </p:cNvCxnSpPr>
          <p:nvPr/>
        </p:nvCxnSpPr>
        <p:spPr>
          <a:xfrm>
            <a:off x="15821138" y="7194183"/>
            <a:ext cx="13667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0F4A9E6-DD02-CAA9-4F54-6A7AE6F15345}"/>
              </a:ext>
            </a:extLst>
          </p:cNvPr>
          <p:cNvCxnSpPr>
            <a:cxnSpLocks/>
          </p:cNvCxnSpPr>
          <p:nvPr/>
        </p:nvCxnSpPr>
        <p:spPr>
          <a:xfrm flipH="1" flipV="1">
            <a:off x="16724504" y="6050655"/>
            <a:ext cx="699421" cy="998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2635CB-B9BB-47D0-2388-8B3ED6F9846D}"/>
              </a:ext>
            </a:extLst>
          </p:cNvPr>
          <p:cNvCxnSpPr>
            <a:cxnSpLocks/>
          </p:cNvCxnSpPr>
          <p:nvPr/>
        </p:nvCxnSpPr>
        <p:spPr>
          <a:xfrm flipV="1">
            <a:off x="15473338" y="5824585"/>
            <a:ext cx="849763" cy="107612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425FE8F-6B04-3CD9-7BFA-79612E533AEC}"/>
              </a:ext>
            </a:extLst>
          </p:cNvPr>
          <p:cNvCxnSpPr>
            <a:cxnSpLocks/>
          </p:cNvCxnSpPr>
          <p:nvPr/>
        </p:nvCxnSpPr>
        <p:spPr>
          <a:xfrm>
            <a:off x="16840200" y="5824585"/>
            <a:ext cx="817754" cy="11035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A7604C9-F23B-3133-D71C-94852E32638B}"/>
              </a:ext>
            </a:extLst>
          </p:cNvPr>
          <p:cNvCxnSpPr>
            <a:cxnSpLocks/>
          </p:cNvCxnSpPr>
          <p:nvPr/>
        </p:nvCxnSpPr>
        <p:spPr>
          <a:xfrm flipH="1">
            <a:off x="15830756" y="7388374"/>
            <a:ext cx="13570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E348D69-889D-BEE6-5AB5-CB543AB3929E}"/>
              </a:ext>
            </a:extLst>
          </p:cNvPr>
          <p:cNvSpPr txBox="1"/>
          <p:nvPr/>
        </p:nvSpPr>
        <p:spPr>
          <a:xfrm>
            <a:off x="13761799" y="1648207"/>
            <a:ext cx="363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아직</a:t>
            </a:r>
            <a:r>
              <a:rPr kumimoji="1" lang="ko-KR" altLang="en-US" dirty="0"/>
              <a:t> 생각이 정립되지 않았습니다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169995-A4E0-B453-BA9B-50EF866C0382}"/>
              </a:ext>
            </a:extLst>
          </p:cNvPr>
          <p:cNvSpPr txBox="1"/>
          <p:nvPr/>
        </p:nvSpPr>
        <p:spPr>
          <a:xfrm>
            <a:off x="15016163" y="54435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8285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2898625"/>
            <a:ext cx="164426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그렇다면 어떻게 바꿨지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relation B”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인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있을 때 이것의 역방향을 계속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 relation(reverse) A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형태로만 생각했다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와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변화는 생각 못했다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타입에 따라 유기적인 변화를 주어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변환했다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is capable of B”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에서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명사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동사로 나온다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Is capable of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can B”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주었고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역방향을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”B(+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ing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 can be done by A”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주었다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 = Bird, B = fly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순방향은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“Bird can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fy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 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역방향은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”Flying can be done by Bird”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주었다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Fly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동사로 쓰일 때는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＂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날다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이지만 명사로 쓰이면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파리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해석될 수 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또 어색한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relation(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에지 타입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 A is made of B”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역방향 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“B is the material of A”</a:t>
            </a:r>
            <a:r>
              <a:rPr lang="ko-KR" altLang="en-US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이 있다</a:t>
            </a:r>
            <a:r>
              <a:rPr lang="en-US" altLang="ko-KR" sz="2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is made of B”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물품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물품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A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만들기위해 사용된 재료가 대부분이다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”Human is made of Bone”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 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A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사람이라 역방향 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Bone is the material of Human”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어색했다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따라서 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 is made of B“&lt;-&gt; “B is used to make(form) A”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사용해서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material(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재료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란 느낌을 제거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 (human,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person)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때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form,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나머지는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make.</a:t>
            </a:r>
          </a:p>
          <a:p>
            <a:pPr marL="971550" lvl="1" indent="-285750" algn="just">
              <a:lnSpc>
                <a:spcPct val="150000"/>
              </a:lnSpc>
            </a:pPr>
            <a:endParaRPr lang="en-US" altLang="ko-KR" sz="3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ㄹㄴㅇㄹ</a:t>
            </a:r>
            <a:endParaRPr lang="en-US" altLang="ko-KR" sz="32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46613" y="1773612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</a:t>
            </a:r>
            <a:r>
              <a:rPr kumimoji="1" lang="ko-KR" altLang="en-US" sz="3200" dirty="0"/>
              <a:t>을 </a:t>
            </a:r>
            <a:r>
              <a:rPr kumimoji="1" lang="en-US" altLang="ko-KR" sz="3200" dirty="0"/>
              <a:t>Text</a:t>
            </a:r>
            <a:r>
              <a:rPr kumimoji="1" lang="ko-KR" altLang="en-US" sz="3200" dirty="0"/>
              <a:t>로 바꾸기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145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850E8E-74A6-93AA-E0A7-3E478992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2219159"/>
            <a:ext cx="6424614" cy="6705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64EDB-DF56-13DF-C211-AC34DB9FB2F0}"/>
              </a:ext>
            </a:extLst>
          </p:cNvPr>
          <p:cNvSpPr txBox="1"/>
          <p:nvPr/>
        </p:nvSpPr>
        <p:spPr>
          <a:xfrm>
            <a:off x="8001000" y="2238881"/>
            <a:ext cx="105156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sz="2400" dirty="0"/>
              <a:t>0,19 : context to question | “is context and that is question “ | “is question and that is context” 1,20 : context to answer | “is context and that is answer” | “is answer and that is context” </a:t>
            </a:r>
          </a:p>
          <a:p>
            <a:r>
              <a:rPr lang="en" altLang="ko-Kore-KR" sz="2400" dirty="0"/>
              <a:t>2,21 : antonym | “is the antonym of” | “is the antonym of” </a:t>
            </a:r>
          </a:p>
          <a:p>
            <a:r>
              <a:rPr lang="en" altLang="ko-Kore-KR" sz="2400" dirty="0"/>
              <a:t>3,22 : </a:t>
            </a:r>
            <a:r>
              <a:rPr lang="en" altLang="ko-Kore-KR" sz="2400" dirty="0" err="1"/>
              <a:t>atlocation</a:t>
            </a:r>
            <a:r>
              <a:rPr lang="en" altLang="ko-Kore-KR" sz="2400" dirty="0"/>
              <a:t> | “is at location of “ | “ is considered as the location of “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4,23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capableof</a:t>
            </a:r>
            <a:r>
              <a:rPr lang="en" altLang="ko-Kore-KR" sz="2400" b="1" dirty="0">
                <a:solidFill>
                  <a:srgbClr val="FF0000"/>
                </a:solidFill>
              </a:rPr>
              <a:t> | “can” | “ can be done by” </a:t>
            </a:r>
          </a:p>
          <a:p>
            <a:r>
              <a:rPr lang="en" altLang="ko-Kore-KR" sz="2400" dirty="0"/>
              <a:t>5,24 : causes | “causes” | “is caused by” </a:t>
            </a:r>
          </a:p>
          <a:p>
            <a:r>
              <a:rPr lang="en" altLang="ko-Kore-KR" sz="2400" dirty="0"/>
              <a:t>6,25 : </a:t>
            </a:r>
            <a:r>
              <a:rPr lang="en" altLang="ko-Kore-KR" sz="2400" dirty="0" err="1"/>
              <a:t>createdby</a:t>
            </a:r>
            <a:r>
              <a:rPr lang="en" altLang="ko-Kore-KR" sz="2400" dirty="0"/>
              <a:t> | “is created by” | “creates” </a:t>
            </a:r>
          </a:p>
          <a:p>
            <a:r>
              <a:rPr lang="en" altLang="ko-Kore-KR" sz="2400" dirty="0"/>
              <a:t>7,26 : isa | “is a” | “is a”| “is a” </a:t>
            </a:r>
          </a:p>
          <a:p>
            <a:r>
              <a:rPr lang="en" altLang="ko-Kore-KR" sz="2400" dirty="0"/>
              <a:t>8,27 : desires | “desires” | “desires” </a:t>
            </a:r>
          </a:p>
          <a:p>
            <a:r>
              <a:rPr lang="en" altLang="ko-Kore-KR" sz="2400" dirty="0"/>
              <a:t>9,28 : </a:t>
            </a:r>
            <a:r>
              <a:rPr lang="en" altLang="ko-Kore-KR" sz="2400" dirty="0" err="1"/>
              <a:t>hassubevent</a:t>
            </a:r>
            <a:r>
              <a:rPr lang="en" altLang="ko-Kore-KR" sz="2400" dirty="0"/>
              <a:t> | “has subevent” | “is the subevent of “ </a:t>
            </a:r>
          </a:p>
          <a:p>
            <a:r>
              <a:rPr lang="en" altLang="ko-Kore-KR" sz="2400" dirty="0"/>
              <a:t>10,29 : </a:t>
            </a:r>
            <a:r>
              <a:rPr lang="en" altLang="ko-Kore-KR" sz="2400" dirty="0" err="1"/>
              <a:t>partof</a:t>
            </a:r>
            <a:r>
              <a:rPr lang="en" altLang="ko-Kore-KR" sz="2400" dirty="0"/>
              <a:t> | “is part of” | “includes” </a:t>
            </a:r>
          </a:p>
          <a:p>
            <a:r>
              <a:rPr lang="en" altLang="ko-Kore-KR" sz="2400" dirty="0"/>
              <a:t>11,30 : </a:t>
            </a:r>
            <a:r>
              <a:rPr lang="en" altLang="ko-Kore-KR" sz="2400" dirty="0" err="1"/>
              <a:t>hascontext</a:t>
            </a:r>
            <a:r>
              <a:rPr lang="en" altLang="ko-Kore-KR" sz="2400" dirty="0"/>
              <a:t> | “has context” | “is the context of “ </a:t>
            </a:r>
          </a:p>
          <a:p>
            <a:r>
              <a:rPr lang="en" altLang="ko-Kore-KR" sz="2400" dirty="0"/>
              <a:t>12,31 : </a:t>
            </a:r>
            <a:r>
              <a:rPr lang="en" altLang="ko-Kore-KR" sz="2400" dirty="0" err="1"/>
              <a:t>hasproperty</a:t>
            </a:r>
            <a:r>
              <a:rPr lang="en" altLang="ko-Kore-KR" sz="2400" dirty="0"/>
              <a:t> | “has property” | “is the property of” </a:t>
            </a:r>
          </a:p>
          <a:p>
            <a:r>
              <a:rPr lang="en" altLang="ko-Kore-KR" sz="2400" b="1" dirty="0">
                <a:solidFill>
                  <a:srgbClr val="FF0000"/>
                </a:solidFill>
              </a:rPr>
              <a:t>13,32 : </a:t>
            </a:r>
            <a:r>
              <a:rPr lang="en" altLang="ko-Kore-KR" sz="2400" b="1" dirty="0" err="1">
                <a:solidFill>
                  <a:srgbClr val="FF0000"/>
                </a:solidFill>
              </a:rPr>
              <a:t>madeof</a:t>
            </a:r>
            <a:r>
              <a:rPr lang="en" altLang="ko-Kore-KR" sz="2400" b="1" dirty="0">
                <a:solidFill>
                  <a:srgbClr val="FF0000"/>
                </a:solidFill>
              </a:rPr>
              <a:t> | “is made of” | “is used to make(form)” </a:t>
            </a:r>
          </a:p>
          <a:p>
            <a:r>
              <a:rPr lang="en" altLang="ko-Kore-KR" sz="2400" dirty="0"/>
              <a:t>14,33 : </a:t>
            </a:r>
            <a:r>
              <a:rPr lang="en" altLang="ko-Kore-KR" sz="2400" dirty="0" err="1"/>
              <a:t>notcapableof</a:t>
            </a:r>
            <a:r>
              <a:rPr lang="en" altLang="ko-Kore-KR" sz="2400" dirty="0"/>
              <a:t> | “is not capable of” | “is not capable of being” </a:t>
            </a:r>
          </a:p>
          <a:p>
            <a:r>
              <a:rPr lang="en" altLang="ko-Kore-KR" sz="2400" dirty="0"/>
              <a:t>15,34 : </a:t>
            </a:r>
            <a:r>
              <a:rPr lang="en" altLang="ko-Kore-KR" sz="2400" dirty="0" err="1"/>
              <a:t>notdesires</a:t>
            </a:r>
            <a:r>
              <a:rPr lang="en" altLang="ko-Kore-KR" sz="2400" dirty="0"/>
              <a:t> | “does not desire” | “does not desire” </a:t>
            </a:r>
          </a:p>
          <a:p>
            <a:r>
              <a:rPr lang="en" altLang="ko-Kore-KR" sz="2400" dirty="0"/>
              <a:t>16,35 : </a:t>
            </a:r>
            <a:r>
              <a:rPr lang="en" altLang="ko-Kore-KR" sz="2400" dirty="0" err="1"/>
              <a:t>receivesaction</a:t>
            </a:r>
            <a:r>
              <a:rPr lang="en" altLang="ko-Kore-KR" sz="2400" dirty="0"/>
              <a:t> | “is” | “is” </a:t>
            </a:r>
          </a:p>
          <a:p>
            <a:r>
              <a:rPr lang="en" altLang="ko-Kore-KR" sz="2400" dirty="0"/>
              <a:t>17,36 : </a:t>
            </a:r>
            <a:r>
              <a:rPr lang="en" altLang="ko-Kore-KR" sz="2400" dirty="0" err="1"/>
              <a:t>relatedto</a:t>
            </a:r>
            <a:r>
              <a:rPr lang="en" altLang="ko-Kore-KR" sz="2400" dirty="0"/>
              <a:t> | “is related to” | “is related to“ </a:t>
            </a:r>
          </a:p>
          <a:p>
            <a:r>
              <a:rPr lang="en" altLang="ko-Kore-KR" sz="2400" dirty="0"/>
              <a:t>18,37 : </a:t>
            </a:r>
            <a:r>
              <a:rPr lang="en" altLang="ko-Kore-KR" sz="2400" dirty="0" err="1"/>
              <a:t>usedfor</a:t>
            </a:r>
            <a:r>
              <a:rPr lang="en" altLang="ko-Kore-KR" sz="2400" dirty="0"/>
              <a:t> | “is used for” | uses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FCE03-55A2-0428-46F3-4F33381F576C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Relation to Text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840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 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550381" y="3035669"/>
            <a:ext cx="193887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 err="1">
                <a:effectLst/>
                <a:latin typeface="Menlo" panose="020B0609030804020204" pitchFamily="49" charset="0"/>
              </a:rPr>
              <a:t>Nested_</a:t>
            </a:r>
            <a:r>
              <a:rPr lang="en-US" altLang="ko-Kore-KR" sz="4800" b="1" dirty="0" err="1">
                <a:latin typeface="Menlo" panose="020B0609030804020204" pitchFamily="49" charset="0"/>
              </a:rPr>
              <a:t>node_list</a:t>
            </a:r>
            <a:r>
              <a:rPr lang="en-US" altLang="ko-Kore-KR" sz="4800" b="1" dirty="0">
                <a:latin typeface="Menlo" panose="020B0609030804020204" pitchFamily="49" charset="0"/>
              </a:rPr>
              <a:t> 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88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b="1" i="0" dirty="0">
                <a:effectLst/>
                <a:latin typeface="Menlo" panose="020B0609030804020204" pitchFamily="49" charset="0"/>
              </a:rPr>
              <a:t>0,2,3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],…,[]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Triple </a:t>
            </a:r>
            <a:r>
              <a:rPr kumimoji="1" lang="ko-KR" altLang="en-US" sz="3200" dirty="0"/>
              <a:t>재배열</a:t>
            </a:r>
            <a:endParaRPr kumimoji="1" lang="ko-Kore-KR" altLang="en-US" sz="3200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9D604FF6-5791-D207-B321-9983AE964C5F}"/>
              </a:ext>
            </a:extLst>
          </p:cNvPr>
          <p:cNvSpPr/>
          <p:nvPr/>
        </p:nvSpPr>
        <p:spPr>
          <a:xfrm rot="16200000">
            <a:off x="8545253" y="-605677"/>
            <a:ext cx="1171244" cy="17399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C21A7-4E3C-C5A1-2978-8B2293C724FF}"/>
              </a:ext>
            </a:extLst>
          </p:cNvPr>
          <p:cNvSpPr txBox="1"/>
          <p:nvPr/>
        </p:nvSpPr>
        <p:spPr>
          <a:xfrm>
            <a:off x="7848600" y="9033119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총 학습 데이터 </a:t>
            </a:r>
            <a:r>
              <a:rPr kumimoji="1" lang="en-US" altLang="ko-Kore-KR" dirty="0"/>
              <a:t>: 9741</a:t>
            </a:r>
            <a:r>
              <a:rPr kumimoji="1" lang="ko-Kore-KR" altLang="en-US" dirty="0"/>
              <a:t>개</a:t>
            </a:r>
          </a:p>
        </p:txBody>
      </p:sp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6D25A653-F22A-6B81-E5C6-63F0B59D07BC}"/>
              </a:ext>
            </a:extLst>
          </p:cNvPr>
          <p:cNvSpPr/>
          <p:nvPr/>
        </p:nvSpPr>
        <p:spPr>
          <a:xfrm rot="16200000">
            <a:off x="5681470" y="1950998"/>
            <a:ext cx="371862" cy="9448802"/>
          </a:xfrm>
          <a:prstGeom prst="leftBrace">
            <a:avLst/>
          </a:prstGeom>
          <a:ln w="28575">
            <a:solidFill>
              <a:srgbClr val="7ABD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6EB5AE-E898-C84E-D401-753145E37EBD}"/>
              </a:ext>
            </a:extLst>
          </p:cNvPr>
          <p:cNvSpPr txBox="1"/>
          <p:nvPr/>
        </p:nvSpPr>
        <p:spPr>
          <a:xfrm>
            <a:off x="5410200" y="7221544"/>
            <a:ext cx="3962400" cy="37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번문제</a:t>
            </a:r>
            <a:endParaRPr kumimoji="1" lang="ko-Kore-KR" altLang="en-US" dirty="0"/>
          </a:p>
        </p:txBody>
      </p:sp>
      <p:sp>
        <p:nvSpPr>
          <p:cNvPr id="9" name="왼쪽 중괄호[L] 8">
            <a:extLst>
              <a:ext uri="{FF2B5EF4-FFF2-40B4-BE49-F238E27FC236}">
                <a16:creationId xmlns:a16="http://schemas.microsoft.com/office/drawing/2014/main" id="{C3E63703-71F2-0D51-25CF-6F7464192246}"/>
              </a:ext>
            </a:extLst>
          </p:cNvPr>
          <p:cNvSpPr/>
          <p:nvPr/>
        </p:nvSpPr>
        <p:spPr>
          <a:xfrm rot="16200000">
            <a:off x="2938268" y="4182138"/>
            <a:ext cx="371863" cy="2743200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78CA7-A1F2-0C78-C865-51E8300E5566}"/>
              </a:ext>
            </a:extLst>
          </p:cNvPr>
          <p:cNvSpPr txBox="1"/>
          <p:nvPr/>
        </p:nvSpPr>
        <p:spPr>
          <a:xfrm>
            <a:off x="2209800" y="5883355"/>
            <a:ext cx="385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</a:t>
            </a:r>
            <a:r>
              <a:rPr kumimoji="1" lang="ko-KR" altLang="en-US" dirty="0" err="1"/>
              <a:t>번문제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정답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9351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186361" y="3009900"/>
            <a:ext cx="184743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>
                <a:effectLst/>
                <a:latin typeface="Menlo" panose="020B0609030804020204" pitchFamily="49" charset="0"/>
              </a:rPr>
              <a:t>Cycle </a:t>
            </a:r>
            <a:r>
              <a:rPr lang="en-US" altLang="ko-Kore-KR" sz="4800" b="1" dirty="0">
                <a:latin typeface="Menlo" panose="020B0609030804020204" pitchFamily="49" charset="0"/>
              </a:rPr>
              <a:t>Triple=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88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[(</a:t>
            </a:r>
            <a:r>
              <a:rPr lang="en-US" altLang="ko-Kore-KR" sz="4400" b="0" i="0" dirty="0">
                <a:effectLst/>
                <a:latin typeface="Menlo" panose="020B0609030804020204" pitchFamily="49" charset="0"/>
              </a:rPr>
              <a:t>0, 0, 2), (2, 36, 3), (3, 19, 0),…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],[],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Triple </a:t>
            </a:r>
            <a:r>
              <a:rPr kumimoji="1" lang="ko-KR" altLang="en-US" sz="3200" dirty="0"/>
              <a:t>재배열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31F84-5713-3ED4-D353-9241C895CB9D}"/>
              </a:ext>
            </a:extLst>
          </p:cNvPr>
          <p:cNvSpPr txBox="1"/>
          <p:nvPr/>
        </p:nvSpPr>
        <p:spPr>
          <a:xfrm>
            <a:off x="6781800" y="8801100"/>
            <a:ext cx="60837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400" dirty="0"/>
              <a:t>여기까지 전처리로 진행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23862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8554" y="199817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진행상황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7828-1037-0DA4-D3F9-51AF7574E00F}"/>
              </a:ext>
            </a:extLst>
          </p:cNvPr>
          <p:cNvSpPr txBox="1"/>
          <p:nvPr/>
        </p:nvSpPr>
        <p:spPr>
          <a:xfrm>
            <a:off x="-186361" y="3009900"/>
            <a:ext cx="184743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4800" b="1" i="0" dirty="0">
                <a:effectLst/>
                <a:latin typeface="Menlo" panose="020B0609030804020204" pitchFamily="49" charset="0"/>
              </a:rPr>
              <a:t>Cycle </a:t>
            </a:r>
            <a:r>
              <a:rPr lang="en-US" altLang="ko-Kore-KR" sz="4800" b="1" dirty="0">
                <a:latin typeface="Menlo" panose="020B0609030804020204" pitchFamily="49" charset="0"/>
              </a:rPr>
              <a:t>passage= </a:t>
            </a:r>
            <a:endParaRPr lang="en-US" altLang="ko-Kore-KR" sz="4800" b="1" i="0" dirty="0">
              <a:effectLst/>
              <a:latin typeface="Menlo" panose="020B0609030804020204" pitchFamily="49" charset="0"/>
            </a:endParaRPr>
          </a:p>
          <a:p>
            <a:pPr algn="ctr"/>
            <a:r>
              <a:rPr lang="en-US" altLang="ko-Kore-KR" sz="72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80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3600" b="1" i="0" dirty="0">
                <a:effectLst/>
                <a:latin typeface="Menlo" panose="020B0609030804020204" pitchFamily="49" charset="0"/>
              </a:rPr>
              <a:t>[</a:t>
            </a:r>
            <a:r>
              <a:rPr lang="en-US" altLang="ko-Kore-KR" sz="2800" b="1" i="0" dirty="0">
                <a:effectLst/>
                <a:latin typeface="Menlo" panose="020B0609030804020204" pitchFamily="49" charset="0"/>
              </a:rPr>
              <a:t>‘time is the antonym of </a:t>
            </a:r>
            <a:r>
              <a:rPr lang="en-US" altLang="ko-Kore-KR" sz="2800" b="1" i="0" dirty="0" err="1">
                <a:effectLst/>
                <a:latin typeface="Menlo" panose="020B0609030804020204" pitchFamily="49" charset="0"/>
              </a:rPr>
              <a:t>year’</a:t>
            </a:r>
            <a:r>
              <a:rPr lang="en-US" altLang="ko-Kore-KR" sz="2800" b="0" i="0" dirty="0" err="1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2800" b="1" dirty="0" err="1">
                <a:latin typeface="Menlo" panose="020B0609030804020204" pitchFamily="49" charset="0"/>
              </a:rPr>
              <a:t>’year</a:t>
            </a:r>
            <a:r>
              <a:rPr lang="en-US" altLang="ko-Kore-KR" sz="2800" b="1" dirty="0">
                <a:latin typeface="Menlo" panose="020B0609030804020204" pitchFamily="49" charset="0"/>
              </a:rPr>
              <a:t> is related to </a:t>
            </a:r>
            <a:r>
              <a:rPr lang="en-US" altLang="ko-Kore-KR" sz="2800" b="1" dirty="0" err="1">
                <a:latin typeface="Menlo" panose="020B0609030804020204" pitchFamily="49" charset="0"/>
              </a:rPr>
              <a:t>measure’</a:t>
            </a:r>
            <a:r>
              <a:rPr lang="en-US" altLang="ko-Kore-KR" sz="2800" b="1" i="0" dirty="0" err="1">
                <a:effectLst/>
                <a:latin typeface="Menlo" panose="020B0609030804020204" pitchFamily="49" charset="0"/>
              </a:rPr>
              <a:t>,’measure</a:t>
            </a:r>
            <a:r>
              <a:rPr lang="en-US" altLang="ko-Kore-KR" sz="2800" b="1" i="0" dirty="0">
                <a:effectLst/>
                <a:latin typeface="Menlo" panose="020B0609030804020204" pitchFamily="49" charset="0"/>
              </a:rPr>
              <a:t> is related to time</a:t>
            </a:r>
            <a:r>
              <a:rPr lang="en-US" altLang="ko-Kore-KR" sz="2600" b="1" i="0" dirty="0">
                <a:effectLst/>
                <a:latin typeface="Menlo" panose="020B0609030804020204" pitchFamily="49" charset="0"/>
              </a:rPr>
              <a:t>’</a:t>
            </a:r>
            <a:r>
              <a:rPr lang="en-US" altLang="ko-Kore-KR" sz="4400" b="0" i="0" dirty="0">
                <a:effectLst/>
                <a:latin typeface="Menlo" panose="020B0609030804020204" pitchFamily="49" charset="0"/>
              </a:rPr>
              <a:t>,…</a:t>
            </a:r>
            <a:r>
              <a:rPr lang="en-US" altLang="ko-Kore-KR" sz="4400" b="1" i="0" dirty="0">
                <a:effectLst/>
                <a:latin typeface="Menlo" panose="020B0609030804020204" pitchFamily="49" charset="0"/>
              </a:rPr>
              <a:t>],[],</a:t>
            </a:r>
            <a:r>
              <a:rPr lang="en-US" altLang="ko-Kore-KR" sz="72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6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R" sz="48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6000" b="1" i="0" dirty="0">
                <a:solidFill>
                  <a:srgbClr val="00B0F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5400" b="1" i="0" dirty="0">
                <a:effectLst/>
                <a:latin typeface="Menlo" panose="020B0609030804020204" pitchFamily="49" charset="0"/>
              </a:rPr>
              <a:t>,…,</a:t>
            </a:r>
            <a:r>
              <a:rPr lang="en-US" altLang="ko-Kore-KR" sz="9600" b="1" i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[]</a:t>
            </a:r>
            <a:r>
              <a:rPr lang="en-US" altLang="ko-Kore-KR" sz="9600" b="1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]</a:t>
            </a:r>
            <a:endParaRPr lang="ko-Kore-KR" altLang="en-US" sz="13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B3032-D85E-0C10-99B8-4417CF254CE1}"/>
              </a:ext>
            </a:extLst>
          </p:cNvPr>
          <p:cNvSpPr txBox="1"/>
          <p:nvPr/>
        </p:nvSpPr>
        <p:spPr>
          <a:xfrm>
            <a:off x="464478" y="1253881"/>
            <a:ext cx="6850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200" dirty="0"/>
              <a:t>Cycle Triple </a:t>
            </a:r>
            <a:r>
              <a:rPr kumimoji="1" lang="ko-KR" altLang="en-US" sz="3200" dirty="0"/>
              <a:t>재배열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CCE17-4FEB-B391-9EFF-D6D453FB6D72}"/>
              </a:ext>
            </a:extLst>
          </p:cNvPr>
          <p:cNvSpPr txBox="1"/>
          <p:nvPr/>
        </p:nvSpPr>
        <p:spPr>
          <a:xfrm>
            <a:off x="3962400" y="7124700"/>
            <a:ext cx="12039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400" dirty="0"/>
              <a:t>데이터가 미니 배치 단위로 들어오기 때문에</a:t>
            </a:r>
            <a:endParaRPr kumimoji="1" lang="en-US" altLang="ko-KR" sz="4400" dirty="0"/>
          </a:p>
          <a:p>
            <a:r>
              <a:rPr kumimoji="1" lang="ko-KR" altLang="en-US" sz="4400" dirty="0"/>
              <a:t>학습마다 진행</a:t>
            </a:r>
            <a:endParaRPr kumimoji="1" lang="ko-Kore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40761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14310</TotalTime>
  <Words>1473</Words>
  <Application>Microsoft Macintosh PowerPoint</Application>
  <PresentationFormat>사용자 지정</PresentationFormat>
  <Paragraphs>206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9" baseType="lpstr">
      <vt:lpstr>굴림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맑은 고딕</vt:lpstr>
      <vt:lpstr>MARU BuriOTF Beta</vt:lpstr>
      <vt:lpstr>Arial</vt:lpstr>
      <vt:lpstr>Calibri</vt:lpstr>
      <vt:lpstr>Cambria Math</vt:lpstr>
      <vt:lpstr>Menlo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54</cp:revision>
  <dcterms:created xsi:type="dcterms:W3CDTF">2021-12-28T00:31:40Z</dcterms:created>
  <dcterms:modified xsi:type="dcterms:W3CDTF">2023-08-24T12:49:12Z</dcterms:modified>
</cp:coreProperties>
</file>