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1" r:id="rId2"/>
    <p:sldId id="356" r:id="rId3"/>
    <p:sldId id="684" r:id="rId4"/>
    <p:sldId id="733" r:id="rId5"/>
    <p:sldId id="711" r:id="rId6"/>
    <p:sldId id="712" r:id="rId7"/>
    <p:sldId id="714" r:id="rId8"/>
    <p:sldId id="715" r:id="rId9"/>
    <p:sldId id="719" r:id="rId10"/>
    <p:sldId id="720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2" r:id="rId19"/>
    <p:sldId id="741" r:id="rId20"/>
    <p:sldId id="725" r:id="rId21"/>
    <p:sldId id="743" r:id="rId22"/>
    <p:sldId id="744" r:id="rId23"/>
    <p:sldId id="745" r:id="rId24"/>
    <p:sldId id="747" r:id="rId25"/>
    <p:sldId id="748" r:id="rId26"/>
    <p:sldId id="729" r:id="rId27"/>
    <p:sldId id="746" r:id="rId28"/>
    <p:sldId id="731" r:id="rId29"/>
    <p:sldId id="73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4703"/>
  </p:normalViewPr>
  <p:slideViewPr>
    <p:cSldViewPr snapToGrid="0">
      <p:cViewPr varScale="1">
        <p:scale>
          <a:sx n="128" d="100"/>
          <a:sy n="128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0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AAAC9-B9AB-BE09-1AA2-7D490048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C3E02C-0688-89AE-021F-1764A72E2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42D0ED-B877-B9CB-B48B-EE83068A9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CE2CE-FB30-EFF0-A9DB-8E248D57F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0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DF10B-277B-D401-DCAB-989DFB345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9BC518-9932-88A8-9588-28500720E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8ADFC9-D80C-FECB-9005-129A1C84A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102117-715A-D15C-2DCD-76462AC64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5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193F-41B9-8D92-CB15-11FD4AC6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A6DD78-6CD5-EBCC-A5FE-79247616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3F5AE7-33A6-5B63-2A53-FF7B2B06F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45AD8-4896-CAEB-58F1-892A5BA7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8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4B53-1E2F-11DA-9541-51787151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1AD8B1-18E8-B38A-6ABA-BBC5B4856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20906-A978-454B-DBEF-DBF32346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40BB1-6ACA-23CB-C970-673007A3B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25BF-C704-4F9B-639E-7EF51D1B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797D67-A65A-2585-E950-497AB4AF8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4D4C1C-65D1-0955-838A-7C9FD80F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26A4F-5A6B-8E68-A3D8-03F9F1ED8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88E1-B66B-B633-5FC3-C733677FE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198271-A228-864F-E8DD-E8BE6BC0B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820568-BF19-A0EC-613B-8AC45DD9F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CA3C-2C84-2FFB-BD65-D439F9396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3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D5DC-DEF6-D04B-6AD1-2B345DAD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1C1C08-1F0E-C7B4-7C52-7EFDA8821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AF8DC1-2056-5549-5ABE-A45D50B76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16D82-8DF7-4598-2E41-75F4557A0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7FBD-3E62-F7A6-CA4D-CBA832B0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B4245B-35B5-19BB-2BCA-1722BF87E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12F848-6617-0411-E4BC-463F3BC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6EE5C-20F9-E72F-EB1F-E430AFE8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9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2D270-A1D5-5289-A1DC-AA725CC6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976EFB-E57B-DDF7-31EB-A94EFEE6C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3BCD9E-8461-E9BC-1D52-889CEFBD5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8A521-E263-1B75-466B-4B2B600A5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9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F387B-9786-5F2C-0120-CD2BCC61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7A5D8D-4814-EF84-4F19-21033C994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BB44CD-7777-0D0C-D047-25DD8BBCC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5340B-D4E0-7030-4229-1619BD219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91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28DF-A0DD-0DA4-27E2-0DFC2A2D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E87E17-4693-210B-24F3-03262796C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3D440E-792D-D092-F462-6AD292A4D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15636-93C0-7D99-DFFD-9FBC8533F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0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9C24-9ABF-0E8E-2C14-AEB77910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1D1775-691F-5999-7346-E43A8AFFA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2AD809-860F-63C7-EA3C-390CE8AFF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988D8-D6A6-027B-1F13-722EAF5B1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62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3D57A-AAF0-F891-C96B-DAA90CD6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FA0752-846D-7963-7ABA-8D836CC36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55B9D9-5646-A4EE-87D2-CA77CC80D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971E7-770F-D234-152B-21DCAEA8F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0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10FA-BB14-1A34-E85C-C6889727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29C17-C6E8-9613-F34D-1AD2BC71B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E4939D-23A7-1144-6CB8-850BABEE0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2C399-957A-B4DC-2C4B-53B4C44A0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62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1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903A-78B5-E5F7-7AFA-7E3DEB83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02540A-9AA0-0674-EF54-ED0AB65F0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D5711B-B18C-9DF9-FDA4-DD62E1880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91F0D-D204-DE0D-7B27-AE68D808D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44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34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4778-626F-DE4E-42D4-CB9AF9C9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CF3FBC-9F4E-3E51-5F0B-FD6818EE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07979-9BAE-DE17-06F7-5BE61FEC9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C68-EA88-C87B-BED0-459BE26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3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6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5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8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9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lacies)&#47484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ChatGPT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실험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Can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GhatGPT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distinguish Logical Fallacy?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Prompting(COVID-19)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C292F-4151-37AC-EF1C-368BFE32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83" y="2148094"/>
            <a:ext cx="5079830" cy="2561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AF76FB-6C24-5585-D962-6EB214CC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52" y="1166167"/>
            <a:ext cx="2844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D224D-9F39-6E7D-CFE8-802AEFA2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77A47B-3CEA-9B10-41AB-E879C683C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74BC430-303D-C5BC-223E-ED8CF7648214}"/>
              </a:ext>
            </a:extLst>
          </p:cNvPr>
          <p:cNvSpPr txBox="1">
            <a:spLocks/>
          </p:cNvSpPr>
          <p:nvPr/>
        </p:nvSpPr>
        <p:spPr>
          <a:xfrm>
            <a:off x="725214" y="1112728"/>
            <a:ext cx="11314386" cy="26394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CLIMATE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</a:t>
            </a:r>
            <a:r>
              <a:rPr lang="en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climatefeedback.org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추출한 데이터셋으로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1~3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 크기를 가지고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800" dirty="0">
                <a:latin typeface="KoPubWorldBatang_Pro Light" pitchFamily="2" charset="-127"/>
                <a:ea typeface="KoPubWorldBatang_Pro Light" pitchFamily="2" charset="-127"/>
                <a:cs typeface="KoPubWorldBatang_Pro Light" pitchFamily="2" charset="-127"/>
              </a:rPr>
              <a:t>Cherry Picking, False Authority, Hasty Generalization, False Cause, Post Hoc</a:t>
            </a: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B88F2-9C14-9FD6-1F47-D7C40CAFEACB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Data4(CLIMATE)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70782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0C15-5970-1EA6-0548-32A012B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185D79-AE8E-D6E0-7D9A-D0C6A475E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BC73-63F2-C923-E29B-A1B5B61E01A9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Prompting(CLIMATE)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48526-C148-58B1-E461-56028897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83" y="2148094"/>
            <a:ext cx="5079830" cy="2561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283693-BC39-5F94-FA76-27B07A58F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70" y="805238"/>
            <a:ext cx="27432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9E3BD-3D93-B63B-A930-669574FD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A9E31-B096-13AF-8436-D4A9D386D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37F29-19DA-0166-22F0-47316BD902A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데이터 분포</a:t>
            </a:r>
            <a:endParaRPr kumimoji="1" lang="ko-Kore-KR" altLang="en-US" sz="2133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00EC945-C90D-E811-F3D4-1CA2C8D3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8" y="1166167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5DF1952-0D03-DCD6-4C80-F05B2C06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2" y="1113833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09574B0-82BD-2323-39A6-DE9CD1B1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2" y="4124739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3AA5838-17A6-D055-4B1D-2D079EDD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21" y="3997474"/>
            <a:ext cx="4398057" cy="28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9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A543-C8DE-1E7C-89CC-DEBB3FB9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EF4BFA-383A-9437-1140-87CD239EB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0FA30-C57E-4EB8-B013-BD88DE7E602B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</a:t>
            </a:r>
            <a:r>
              <a:rPr kumimoji="1" lang="en-US" altLang="ko-KR" sz="2133" dirty="0" err="1"/>
              <a:t>Argotario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34E677-CCE5-CA36-B784-597CF2DF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0" y="1349728"/>
            <a:ext cx="5861737" cy="3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D4E26-01FA-61AA-CADA-FFA53B53714A}"/>
              </a:ext>
            </a:extLst>
          </p:cNvPr>
          <p:cNvSpPr txBox="1"/>
          <p:nvPr/>
        </p:nvSpPr>
        <p:spPr>
          <a:xfrm>
            <a:off x="2436068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AEB78-10DC-67F0-BD97-78464D9F79B5}"/>
              </a:ext>
            </a:extLst>
          </p:cNvPr>
          <p:cNvSpPr txBox="1"/>
          <p:nvPr/>
        </p:nvSpPr>
        <p:spPr>
          <a:xfrm>
            <a:off x="8526174" y="56038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41CFA0-1F56-07BE-B26A-3B53251B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95" y="1587124"/>
            <a:ext cx="5364127" cy="33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D83B-D52E-8A8A-40B6-562DC53A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E420C6-816B-6D9B-7FF2-0130CC3C2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72742-E4F7-54B0-2330-C0A710C2235C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(LOGIC)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C731-5BAF-B04D-A851-9E7DCCA3835D}"/>
              </a:ext>
            </a:extLst>
          </p:cNvPr>
          <p:cNvSpPr txBox="1"/>
          <p:nvPr/>
        </p:nvSpPr>
        <p:spPr>
          <a:xfrm>
            <a:off x="257845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6028C-EF70-6101-82F2-706EAC5EF21F}"/>
              </a:ext>
            </a:extLst>
          </p:cNvPr>
          <p:cNvSpPr txBox="1"/>
          <p:nvPr/>
        </p:nvSpPr>
        <p:spPr>
          <a:xfrm>
            <a:off x="8276872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02C6CA-5228-FBEE-7909-C5B746DB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" y="1381575"/>
            <a:ext cx="5401179" cy="33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71C4AB-AB7E-F0CA-76B4-2672CDE9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58" y="1526580"/>
            <a:ext cx="5170380" cy="32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7EE3-B0E9-402B-040A-9A0F1013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D45688-0E2C-B856-1861-6DE0DB3F8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51582-E292-D939-15B4-A93E4EC0308F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(COVID-19)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69F0-8487-BD71-D8DD-60A692A630C0}"/>
              </a:ext>
            </a:extLst>
          </p:cNvPr>
          <p:cNvSpPr txBox="1"/>
          <p:nvPr/>
        </p:nvSpPr>
        <p:spPr>
          <a:xfrm>
            <a:off x="2251284" y="5604063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A0DA4-3E20-523E-80A7-31525E850048}"/>
              </a:ext>
            </a:extLst>
          </p:cNvPr>
          <p:cNvSpPr txBox="1"/>
          <p:nvPr/>
        </p:nvSpPr>
        <p:spPr>
          <a:xfrm>
            <a:off x="8710958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8773DA-9921-3266-531D-9588B6F1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" y="1937857"/>
            <a:ext cx="58216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AD5D132-4339-C220-50CB-ED4A710D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01" y="2030136"/>
            <a:ext cx="5674803" cy="3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8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A51B8-1ADC-34B6-FC68-3E4D47782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9A347F-3566-7F78-6C0D-22F91CF95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C05FC-C756-DCFC-FAAE-377CBB8280C2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(CLIMATE)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B3D89-28AF-8914-8147-E45E73E1563B}"/>
              </a:ext>
            </a:extLst>
          </p:cNvPr>
          <p:cNvSpPr txBox="1"/>
          <p:nvPr/>
        </p:nvSpPr>
        <p:spPr>
          <a:xfrm>
            <a:off x="243159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82078-56F9-A902-0713-AB6D8625D240}"/>
              </a:ext>
            </a:extLst>
          </p:cNvPr>
          <p:cNvSpPr txBox="1"/>
          <p:nvPr/>
        </p:nvSpPr>
        <p:spPr>
          <a:xfrm>
            <a:off x="8679543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68960A-2B89-E191-6FF1-FC30608C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0" y="1627464"/>
            <a:ext cx="5734890" cy="36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8F5DBD4-C72B-ECA0-9CD7-AE3491B7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33" y="1725829"/>
            <a:ext cx="5578325" cy="35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0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D763-443B-B96C-AB5C-A2CC1B161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8A90AD-EC0D-FFF8-9070-9468DE158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CB95-9952-79DA-F14B-1AB0067AE68F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</a:t>
            </a:r>
            <a:endParaRPr kumimoji="1" lang="ko-Kore-KR" altLang="en-US" sz="2133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5DCA3D-D41D-3F25-308B-CAE1A999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5324"/>
              </p:ext>
            </p:extLst>
          </p:nvPr>
        </p:nvGraphicFramePr>
        <p:xfrm>
          <a:off x="254000" y="1349728"/>
          <a:ext cx="8822533" cy="5114144"/>
        </p:xfrm>
        <a:graphic>
          <a:graphicData uri="http://schemas.openxmlformats.org/drawingml/2006/table">
            <a:tbl>
              <a:tblPr/>
              <a:tblGrid>
                <a:gridCol w="1755649">
                  <a:extLst>
                    <a:ext uri="{9D8B030D-6E8A-4147-A177-3AD203B41FA5}">
                      <a16:colId xmlns:a16="http://schemas.microsoft.com/office/drawing/2014/main" val="2991476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49026745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86193993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594263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6790400"/>
                    </a:ext>
                  </a:extLst>
                </a:gridCol>
              </a:tblGrid>
              <a:tr h="300832">
                <a:tc>
                  <a:txBody>
                    <a:bodyPr/>
                    <a:lstStyle/>
                    <a:p>
                      <a:r>
                        <a:rPr lang="en" sz="1200"/>
                        <a:t>Dataset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Total Accuracy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Precision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Recall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Macro-F1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616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0.5879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0.4871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0.3917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0.4324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9874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0.5208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0.4929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0.3467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0.3751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684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0.3574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0.4053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0.3807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0.3311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41132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0.3067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0.4749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0.3414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0.3481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1027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0.3158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0.2290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0.2731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0.2196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16238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0.4737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0.4779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0.4474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0.4119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8321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CLIMATE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0.2995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0.2863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0.1942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0.2046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1515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CLIMATE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0.2843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0.2237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0.2306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0.1899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3869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0.3902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0.3519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0.3099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0.2969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03760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0.3964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0.4174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0.3415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0.3313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43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869D6C-AACA-544D-B496-8C46873A6465}"/>
              </a:ext>
            </a:extLst>
          </p:cNvPr>
          <p:cNvSpPr txBox="1"/>
          <p:nvPr/>
        </p:nvSpPr>
        <p:spPr>
          <a:xfrm>
            <a:off x="5981350" y="6524322"/>
            <a:ext cx="2994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00B0F0"/>
                </a:solidFill>
              </a:rPr>
              <a:t>2-shot 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평균이 높은 이유는 </a:t>
            </a:r>
            <a:r>
              <a:rPr kumimoji="1" lang="en-US" altLang="ko-KR" sz="1000" b="1" dirty="0">
                <a:solidFill>
                  <a:srgbClr val="00B0F0"/>
                </a:solidFill>
              </a:rPr>
              <a:t>COVID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데이터 때문</a:t>
            </a:r>
          </a:p>
        </p:txBody>
      </p:sp>
    </p:spTree>
    <p:extLst>
      <p:ext uri="{BB962C8B-B14F-4D97-AF65-F5344CB8AC3E}">
        <p14:creationId xmlns:p14="http://schemas.microsoft.com/office/powerpoint/2010/main" val="305755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DEEE-E825-AFBC-E18B-7A77C37A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2E16D4-78DF-2E97-969A-400299347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C9D47-87FE-C6D4-3A29-E6563BD00EB7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</a:t>
            </a:r>
            <a:endParaRPr kumimoji="1" lang="ko-Kore-KR" altLang="en-US" sz="2133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A5B395-3C61-6423-61E7-DB914AD9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3684"/>
              </p:ext>
            </p:extLst>
          </p:nvPr>
        </p:nvGraphicFramePr>
        <p:xfrm>
          <a:off x="6868393" y="4297523"/>
          <a:ext cx="4463641" cy="16158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(157)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0.7061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0.6422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(156)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0.6645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(313)</a:t>
                      </a:r>
                      <a:r>
                        <a:rPr lang="en" sz="1100" dirty="0"/>
                        <a:t>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0.5879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AAC00-54AD-676E-4E13-AF9DFC872FA8}"/>
              </a:ext>
            </a:extLst>
          </p:cNvPr>
          <p:cNvSpPr txBox="1"/>
          <p:nvPr/>
        </p:nvSpPr>
        <p:spPr>
          <a:xfrm>
            <a:off x="8413319" y="5975720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Argotario</a:t>
            </a:r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624BB-4F33-ED9D-71E0-CD9F50378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73843"/>
              </p:ext>
            </p:extLst>
          </p:nvPr>
        </p:nvGraphicFramePr>
        <p:xfrm>
          <a:off x="462963" y="3599886"/>
          <a:ext cx="5137557" cy="2819400"/>
        </p:xfrm>
        <a:graphic>
          <a:graphicData uri="http://schemas.openxmlformats.org/drawingml/2006/table">
            <a:tbl>
              <a:tblPr/>
              <a:tblGrid>
                <a:gridCol w="1712519">
                  <a:extLst>
                    <a:ext uri="{9D8B030D-6E8A-4147-A177-3AD203B41FA5}">
                      <a16:colId xmlns:a16="http://schemas.microsoft.com/office/drawing/2014/main" val="85946935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1511887689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760866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5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650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0.6316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5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0.8596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0.9123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0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8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53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(57)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0.3158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0.4737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519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FC08BB-35F6-9CA3-C81D-15583C5A587A}"/>
              </a:ext>
            </a:extLst>
          </p:cNvPr>
          <p:cNvSpPr txBox="1"/>
          <p:nvPr/>
        </p:nvSpPr>
        <p:spPr>
          <a:xfrm>
            <a:off x="2167153" y="6488668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COVID-19</a:t>
            </a:r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CF2859-C809-FB8D-2326-5BAAE69C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48877"/>
              </p:ext>
            </p:extLst>
          </p:nvPr>
        </p:nvGraphicFramePr>
        <p:xfrm>
          <a:off x="5809483" y="1044472"/>
          <a:ext cx="5933283" cy="2834640"/>
        </p:xfrm>
        <a:graphic>
          <a:graphicData uri="http://schemas.openxmlformats.org/drawingml/2006/table">
            <a:tbl>
              <a:tblPr/>
              <a:tblGrid>
                <a:gridCol w="1511259">
                  <a:extLst>
                    <a:ext uri="{9D8B030D-6E8A-4147-A177-3AD203B41FA5}">
                      <a16:colId xmlns:a16="http://schemas.microsoft.com/office/drawing/2014/main" val="3076218988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90150321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3476768685"/>
                    </a:ext>
                  </a:extLst>
                </a:gridCol>
              </a:tblGrid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86299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(105)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0.5431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0.4975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4076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Cause</a:t>
                      </a:r>
                    </a:p>
                    <a:p>
                      <a:pPr algn="ctr"/>
                      <a:r>
                        <a:rPr lang="en-US" altLang="ko-KR" sz="1100" dirty="0"/>
                        <a:t>(46)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0.7766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0.6904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96754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0.8477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40662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(24)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0.7766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0.6904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83928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0.8477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99810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(197)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0.2995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0.2843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012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B988440-38A7-A913-0761-DB683D39E8C8}"/>
              </a:ext>
            </a:extLst>
          </p:cNvPr>
          <p:cNvSpPr txBox="1"/>
          <p:nvPr/>
        </p:nvSpPr>
        <p:spPr>
          <a:xfrm>
            <a:off x="8413319" y="3879112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CLIMATE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128604-3628-EC36-BC96-A8BF4805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7324"/>
              </p:ext>
            </p:extLst>
          </p:nvPr>
        </p:nvGraphicFramePr>
        <p:xfrm>
          <a:off x="726648" y="1166167"/>
          <a:ext cx="4463641" cy="20425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Faulty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(441)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0.6641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0.4601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(216)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(132)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0.8948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(789)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0.3574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0.3067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54071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36BCF0-C8F2-1F50-4673-CC21F917DD36}"/>
              </a:ext>
            </a:extLst>
          </p:cNvPr>
          <p:cNvSpPr txBox="1"/>
          <p:nvPr/>
        </p:nvSpPr>
        <p:spPr>
          <a:xfrm>
            <a:off x="2362976" y="3244334"/>
            <a:ext cx="83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LOGIC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94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 Setting and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Data and prompt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Data Distribution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Result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Result(Table)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LLM with KGs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Result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References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LLM with KGs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75EBF7E9-C9E3-75AC-EE2D-06DB6059B29E}"/>
              </a:ext>
            </a:extLst>
          </p:cNvPr>
          <p:cNvSpPr txBox="1">
            <a:spLocks/>
          </p:cNvSpPr>
          <p:nvPr/>
        </p:nvSpPr>
        <p:spPr>
          <a:xfrm>
            <a:off x="417436" y="955885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능력을 더 발전시키기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사용해서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 injection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방법을 찾아보자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 on Graphs : Faithful and interpretable large language model reasoning</a:t>
            </a:r>
          </a:p>
          <a:p>
            <a:pPr marL="1200150" lvl="1" indent="-5143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결합하여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신뢰성있고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해석이 가능한 추론을 가능하게 하는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 on Graphs(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라는 새로운 방법을 제안함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(planning-retrieval-reasoning framework)</a:t>
            </a:r>
          </a:p>
          <a:p>
            <a:pPr marL="1200150" lvl="1" indent="-5143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Planning module : Generate </a:t>
            </a: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paths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grounded by KGs as faithful </a:t>
            </a: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plans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(planning optimization)</a:t>
            </a:r>
          </a:p>
          <a:p>
            <a:pPr marL="1200150" lvl="1" indent="-5143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Retrieval-reasoning module : Above plans are used to retrieve valid reasoning paths from KGs to conduct faithful reasoning (retrieval-reasoning optimization)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논문에서 얻어갈 정보를 알아보자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0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9FF7-A56E-DF7F-D881-656E2093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0559C3-BFAB-DD9A-1BE9-499107B85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2AB0-55EF-579C-0AB9-B85F8E01809A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Reasoning on Graphs : Faithful and interpretable large language model reasoning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465096B5-002E-7EEE-B7EA-CCE27DDED7A0}"/>
              </a:ext>
            </a:extLst>
          </p:cNvPr>
          <p:cNvSpPr txBox="1">
            <a:spLocks/>
          </p:cNvSpPr>
          <p:nvPr/>
        </p:nvSpPr>
        <p:spPr>
          <a:xfrm>
            <a:off x="417436" y="955885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27B43-8399-D723-9091-32524EF9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36" y="1669892"/>
            <a:ext cx="7229687" cy="2252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064D-F4A2-31F3-A4F5-2B51A59408E1}"/>
              </a:ext>
            </a:extLst>
          </p:cNvPr>
          <p:cNvSpPr txBox="1"/>
          <p:nvPr/>
        </p:nvSpPr>
        <p:spPr>
          <a:xfrm>
            <a:off x="8625980" y="652480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/2310.01061.pdf</a:t>
            </a:r>
          </a:p>
        </p:txBody>
      </p:sp>
    </p:spTree>
    <p:extLst>
      <p:ext uri="{BB962C8B-B14F-4D97-AF65-F5344CB8AC3E}">
        <p14:creationId xmlns:p14="http://schemas.microsoft.com/office/powerpoint/2010/main" val="245470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A488-E583-4E4C-0C86-FCCAE9CB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F95AC9-FA27-0656-22A2-2A0A3B038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7FA13-EE8A-1D79-875B-B4D09C430716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Reasoning on Graphs : Faithful and interpretable large language model reasoning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12EC3D90-2BC1-1751-C170-098AE4B640AF}"/>
              </a:ext>
            </a:extLst>
          </p:cNvPr>
          <p:cNvSpPr txBox="1">
            <a:spLocks/>
          </p:cNvSpPr>
          <p:nvPr/>
        </p:nvSpPr>
        <p:spPr>
          <a:xfrm>
            <a:off x="417436" y="955885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0D99B1-D830-5E76-8212-DD4EAFFB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1" y="1349729"/>
            <a:ext cx="5717337" cy="3466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D8B7A-1BE2-5F92-D1B7-48BE7F0A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7" y="2402555"/>
            <a:ext cx="5859082" cy="643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85AEC-6819-B2E5-1583-45B319CA9BD9}"/>
              </a:ext>
            </a:extLst>
          </p:cNvPr>
          <p:cNvSpPr txBox="1"/>
          <p:nvPr/>
        </p:nvSpPr>
        <p:spPr>
          <a:xfrm>
            <a:off x="6375633" y="1941443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641FC0-0C87-C938-8894-31641EE93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262" y="3450402"/>
            <a:ext cx="5197452" cy="433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85B3E-6A7E-4DA5-3B0B-5AA2CAF9731A}"/>
              </a:ext>
            </a:extLst>
          </p:cNvPr>
          <p:cNvSpPr txBox="1"/>
          <p:nvPr/>
        </p:nvSpPr>
        <p:spPr>
          <a:xfrm>
            <a:off x="6767695" y="417899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Planning Optimization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671DE6-67E2-725B-1863-50C806404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695" y="4634173"/>
            <a:ext cx="2806700" cy="482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496475-3B2F-0148-0823-C34674550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202" y="5218612"/>
            <a:ext cx="5753100" cy="1155700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830AD5A2-8238-33BA-3FAF-FB68C863F4D3}"/>
              </a:ext>
            </a:extLst>
          </p:cNvPr>
          <p:cNvCxnSpPr/>
          <p:nvPr/>
        </p:nvCxnSpPr>
        <p:spPr>
          <a:xfrm>
            <a:off x="9764785" y="3816991"/>
            <a:ext cx="17029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00BAF3-37F3-D5BC-8660-9678904D6EF4}"/>
              </a:ext>
            </a:extLst>
          </p:cNvPr>
          <p:cNvSpPr txBox="1"/>
          <p:nvPr/>
        </p:nvSpPr>
        <p:spPr>
          <a:xfrm>
            <a:off x="9857065" y="3876113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Planning optimization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2B75496F-82D4-9DF4-B547-30F7B8142157}"/>
              </a:ext>
            </a:extLst>
          </p:cNvPr>
          <p:cNvCxnSpPr/>
          <p:nvPr/>
        </p:nvCxnSpPr>
        <p:spPr>
          <a:xfrm>
            <a:off x="7965875" y="3801771"/>
            <a:ext cx="170296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0565C9-C6BC-5B4C-CF3B-EAAC96FDE951}"/>
              </a:ext>
            </a:extLst>
          </p:cNvPr>
          <p:cNvSpPr txBox="1"/>
          <p:nvPr/>
        </p:nvSpPr>
        <p:spPr>
          <a:xfrm>
            <a:off x="7322687" y="3867274"/>
            <a:ext cx="245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B0F0"/>
                </a:solidFill>
              </a:rPr>
              <a:t>Retrieval-reasoning optimization</a:t>
            </a:r>
            <a:endParaRPr kumimoji="1"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B6D53-1812-54C5-A735-FACFC45BAEF5}"/>
              </a:ext>
            </a:extLst>
          </p:cNvPr>
          <p:cNvSpPr txBox="1"/>
          <p:nvPr/>
        </p:nvSpPr>
        <p:spPr>
          <a:xfrm>
            <a:off x="262467" y="4932107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Retrieval-reasoning Optimization</a:t>
            </a:r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089122-F54B-94A1-E1C9-780EEA7AD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67" y="5484395"/>
            <a:ext cx="4308873" cy="3693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0BA36C-ABCC-BEF3-025B-5C7C7AAC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93" y="5804872"/>
            <a:ext cx="3661304" cy="915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5759AC-0D7A-0A64-6183-133AA9A2757C}"/>
              </a:ext>
            </a:extLst>
          </p:cNvPr>
          <p:cNvSpPr txBox="1"/>
          <p:nvPr/>
        </p:nvSpPr>
        <p:spPr>
          <a:xfrm>
            <a:off x="8625980" y="652480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/2310.01061.pdf</a:t>
            </a:r>
          </a:p>
        </p:txBody>
      </p:sp>
    </p:spTree>
    <p:extLst>
      <p:ext uri="{BB962C8B-B14F-4D97-AF65-F5344CB8AC3E}">
        <p14:creationId xmlns:p14="http://schemas.microsoft.com/office/powerpoint/2010/main" val="34318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F3FD-C38C-3841-6417-F0D23CAF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5AF99E-6293-73A4-336C-9F4572B0C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E670EB3A-2007-DCAF-E87E-F654449E5CD3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KG(Freebase)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Freebase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기반의 데이터셋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WebQSP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CWQ)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Planning optimization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수식에서 지식 그래프가 어떻게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사용되나면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Question entity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Answer entity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연결하는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shortest path relation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미리 수집하고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prompt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생성한 것과 비교해서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shortest path relation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속하지 않은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생성되면 제외하고 진행하는 것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 애초에 데이터 생성시 미리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함께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저장해놓음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Freebase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업데이트 되지 않는 그래프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(static KG)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이므로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(Dynamic KG)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사용이 더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적합해보임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/2310.04835.pdf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논문의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contribution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그래프의 장점인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structured knowledge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주입하기 위해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concept(entity)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사용했다는 점과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사용하는 것에 대한 정당성을 수식으로 증명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 with KGs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관련 논문들의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task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많다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아무래도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 entity linking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하기에 쉽기 때문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,,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dataset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만들어야 하나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Prompting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어떻게 활용하고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정당성 증명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(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 찾아봐야 할 듯 하다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소개한 논문과 관련된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찾는지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사용한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찾을지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,,,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D9EC7-4019-7EF6-7C95-27C9495F2543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Reasoning on Graphs : Faithful and interpretable large language model reasoning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58272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4D73-FFE7-4CE2-5708-FCFA19CA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04FA199-4A1F-C9FE-BAD7-8A5B0BBF9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FCA08C6-71AD-81EC-EC4A-7223238AFD3F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Gpt-3.5-turbo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결과 성능이 좋지 않다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발전 가능성이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Two-shot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성능 차이가 크게 없다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예시를 주더라도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제대로 인식하지 못한다는 의미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Class Imbalance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존재한다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지식 그래프를 왜 사용하는지에 대한 당위성 확보가 필요하다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 형태가 중요한가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데이터의 형태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(task)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지식그래프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프롬프트 사용법이 달라짐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하는게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좋을것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(dynamic KG).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계속 업데이트 되니까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익숙하니까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AE95C-1D5E-4EE4-D5C6-3DFA40DA219A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Result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833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AEB93-C86D-86CE-B08E-81F637032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0A14F4-7A28-C90E-9995-A9BBD6EA8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3F665-EC13-ADB1-F907-E46E4A6BE65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err="1"/>
              <a:t>별첨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909FA-1403-05B3-2E2A-A4AD58B3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2" y="1570934"/>
            <a:ext cx="5000763" cy="4712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C05CBA-0CA4-1F61-D6A5-B1954906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38" y="930269"/>
            <a:ext cx="5285409" cy="2453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0DC024-DD86-BA49-C1F5-8A8C4DA0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738" y="3473792"/>
            <a:ext cx="4161183" cy="30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DF6592CB-6ABA-5A02-3614-CEECB9C7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" y="3324497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4A557E9B-CF17-60BB-E671-0C4CB413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957454"/>
            <a:ext cx="2631440" cy="7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A0310B76-D50A-EAF6-6A1D-A9E12E01666F}"/>
              </a:ext>
            </a:extLst>
          </p:cNvPr>
          <p:cNvSpPr/>
          <p:nvPr/>
        </p:nvSpPr>
        <p:spPr>
          <a:xfrm>
            <a:off x="2042246" y="4150360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E05CDA7-F8CB-405B-A32A-953BB1A1D354}"/>
              </a:ext>
            </a:extLst>
          </p:cNvPr>
          <p:cNvSpPr/>
          <p:nvPr/>
        </p:nvSpPr>
        <p:spPr>
          <a:xfrm>
            <a:off x="6158232" y="4150360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래픽 10" descr="클립보드 단색으로 채워진">
            <a:extLst>
              <a:ext uri="{FF2B5EF4-FFF2-40B4-BE49-F238E27FC236}">
                <a16:creationId xmlns:a16="http://schemas.microsoft.com/office/drawing/2014/main" id="{FF2E2398-9B46-9396-628A-E87FE595F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765" y="3886198"/>
            <a:ext cx="914400" cy="914400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E7B774EB-FA54-DACB-C7A5-B7D9FA2F2BB9}"/>
              </a:ext>
            </a:extLst>
          </p:cNvPr>
          <p:cNvSpPr/>
          <p:nvPr/>
        </p:nvSpPr>
        <p:spPr>
          <a:xfrm>
            <a:off x="8789670" y="416609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880D4DC5-ABDD-59C2-4807-5EC7E58BE1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065" y="2913700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7072D538-DAE1-A8AB-797A-E2101FF309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3145" y="180692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637FB-E315-B2F8-7BFD-E33932D7C983}"/>
              </a:ext>
            </a:extLst>
          </p:cNvPr>
          <p:cNvSpPr txBox="1"/>
          <p:nvPr/>
        </p:nvSpPr>
        <p:spPr>
          <a:xfrm>
            <a:off x="6579564" y="1370459"/>
            <a:ext cx="40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Dynamic KG 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9E3DE-AC85-6CA5-EB11-E5515753241F}"/>
              </a:ext>
            </a:extLst>
          </p:cNvPr>
          <p:cNvSpPr txBox="1"/>
          <p:nvPr/>
        </p:nvSpPr>
        <p:spPr>
          <a:xfrm>
            <a:off x="4572876" y="3043401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Knowledge injection</a:t>
            </a:r>
            <a:endParaRPr kumimoji="1" lang="ko-KR" altLang="en-US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6D182A35-4F69-4C5B-026F-C8E1BBC68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1914" y="470811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A49997-A2C8-A67E-2743-9C9F7669B133}"/>
              </a:ext>
            </a:extLst>
          </p:cNvPr>
          <p:cNvSpPr txBox="1"/>
          <p:nvPr/>
        </p:nvSpPr>
        <p:spPr>
          <a:xfrm>
            <a:off x="9885594" y="5752715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9A81-C4EB-E2BF-60F2-68E2441DF049}"/>
              </a:ext>
            </a:extLst>
          </p:cNvPr>
          <p:cNvSpPr txBox="1"/>
          <p:nvPr/>
        </p:nvSpPr>
        <p:spPr>
          <a:xfrm>
            <a:off x="93102" y="5474729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F9D274A1-C2B6-DEAA-1148-F2AD75F7B5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0138" y="5919101"/>
            <a:ext cx="914400" cy="914400"/>
          </a:xfrm>
          <a:prstGeom prst="rect">
            <a:avLst/>
          </a:prstGeom>
        </p:spPr>
      </p:pic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F0CCC4CC-41F2-CD6C-A869-A256D72B14CC}"/>
              </a:ext>
            </a:extLst>
          </p:cNvPr>
          <p:cNvSpPr/>
          <p:nvPr/>
        </p:nvSpPr>
        <p:spPr>
          <a:xfrm>
            <a:off x="1954616" y="6112397"/>
            <a:ext cx="7271934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물음표 단색으로 채워진">
            <a:extLst>
              <a:ext uri="{FF2B5EF4-FFF2-40B4-BE49-F238E27FC236}">
                <a16:creationId xmlns:a16="http://schemas.microsoft.com/office/drawing/2014/main" id="{85848811-8B5A-96B7-2F14-0B73754763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10831" y="5844061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E90BFBA-97D2-6F6E-D4AF-F3B93E1C5356}"/>
              </a:ext>
            </a:extLst>
          </p:cNvPr>
          <p:cNvSpPr txBox="1"/>
          <p:nvPr/>
        </p:nvSpPr>
        <p:spPr>
          <a:xfrm>
            <a:off x="4277054" y="479504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/>
              <a:t>A text(query) </a:t>
            </a:r>
          </a:p>
          <a:p>
            <a:pPr algn="ctr"/>
            <a:r>
              <a:rPr kumimoji="1" lang="en-US" altLang="ko-KR" dirty="0"/>
              <a:t>which is to</a:t>
            </a:r>
            <a:r>
              <a:rPr kumimoji="1" lang="ko-KR" altLang="en-US" dirty="0"/>
              <a:t> </a:t>
            </a:r>
            <a:r>
              <a:rPr kumimoji="1" lang="en-US" altLang="ko-KR" dirty="0"/>
              <a:t>be used in knowledge graph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4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514E5E-35D4-A757-EE8C-D387963C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7A4721-59A3-8DBE-91B7-E543078EB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BCB13-417B-BA6A-FD2D-56CEB82DF3D0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6B64CB93-8CF8-1A4C-60F4-F6D6884D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77" y="1881591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40B3F442-D415-5740-DD3D-29B2E02F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25" y="2514548"/>
            <a:ext cx="2631440" cy="7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E1BBE18-5770-6BB8-62F5-0DC8BF6B1C0C}"/>
              </a:ext>
            </a:extLst>
          </p:cNvPr>
          <p:cNvSpPr/>
          <p:nvPr/>
        </p:nvSpPr>
        <p:spPr>
          <a:xfrm>
            <a:off x="2746921" y="2707454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02DDF-7519-DC69-BED8-5652A17491BA}"/>
              </a:ext>
            </a:extLst>
          </p:cNvPr>
          <p:cNvSpPr txBox="1"/>
          <p:nvPr/>
        </p:nvSpPr>
        <p:spPr>
          <a:xfrm>
            <a:off x="797777" y="4031823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51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Method2</a:t>
            </a:r>
            <a:endParaRPr kumimoji="1" lang="ko-Kore-KR" altLang="en-US" sz="2133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E05CDA7-F8CB-405B-A32A-953BB1A1D354}"/>
              </a:ext>
            </a:extLst>
          </p:cNvPr>
          <p:cNvSpPr/>
          <p:nvPr/>
        </p:nvSpPr>
        <p:spPr>
          <a:xfrm>
            <a:off x="7131050" y="3252288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880D4DC5-ABDD-59C2-4807-5EC7E58BE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008" y="3002587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7072D538-DAE1-A8AB-797A-E2101FF30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1115" y="289395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637FB-E315-B2F8-7BFD-E33932D7C983}"/>
              </a:ext>
            </a:extLst>
          </p:cNvPr>
          <p:cNvSpPr txBox="1"/>
          <p:nvPr/>
        </p:nvSpPr>
        <p:spPr>
          <a:xfrm>
            <a:off x="5311115" y="2421132"/>
            <a:ext cx="40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Dynamic KG 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9E3DE-AC85-6CA5-EB11-E5515753241F}"/>
              </a:ext>
            </a:extLst>
          </p:cNvPr>
          <p:cNvSpPr txBox="1"/>
          <p:nvPr/>
        </p:nvSpPr>
        <p:spPr>
          <a:xfrm>
            <a:off x="3579098" y="3856294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Knowledge injection</a:t>
            </a:r>
            <a:endParaRPr kumimoji="1" lang="ko-KR" altLang="en-US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6D182A35-4F69-4C5B-026F-C8E1BBC68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265" y="294189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A49997-A2C8-A67E-2743-9C9F7669B133}"/>
              </a:ext>
            </a:extLst>
          </p:cNvPr>
          <p:cNvSpPr txBox="1"/>
          <p:nvPr/>
        </p:nvSpPr>
        <p:spPr>
          <a:xfrm>
            <a:off x="8102514" y="3923568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9A81-C4EB-E2BF-60F2-68E2441DF049}"/>
              </a:ext>
            </a:extLst>
          </p:cNvPr>
          <p:cNvSpPr txBox="1"/>
          <p:nvPr/>
        </p:nvSpPr>
        <p:spPr>
          <a:xfrm>
            <a:off x="2802012" y="2364919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5" name="그래픽 4" descr="문서 단색으로 채워진">
            <a:extLst>
              <a:ext uri="{FF2B5EF4-FFF2-40B4-BE49-F238E27FC236}">
                <a16:creationId xmlns:a16="http://schemas.microsoft.com/office/drawing/2014/main" id="{C7888B4B-5EC3-D443-B4B1-8004C39F4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4140" y="27904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9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JIANG, Xuhui, et al. On the Evolution of Knowledge Graphs: A Survey and Perspective. </a:t>
            </a:r>
            <a:r>
              <a:rPr lang="en" altLang="ko-KR" dirty="0" err="1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arXiv</a:t>
            </a:r>
            <a:r>
              <a:rPr lang="en" altLang="ko-KR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 preprint arXiv:2310.04835,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ALHINDI, Tariq, et al. Multitask Instruction-based Prompting for Fallacy Recognition. </a:t>
            </a:r>
            <a:r>
              <a:rPr lang="en" altLang="ko-KR" dirty="0" err="1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arXiv</a:t>
            </a:r>
            <a:r>
              <a:rPr lang="en" altLang="ko-KR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 preprint arXiv:2301.09992,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LUO,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Linhao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, et al. Reasoning on graphs: Faithful and interpretable large language model reasoning.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 preprint arXiv:2310.01061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KoPubWorldBatang_Pro Medium" pitchFamily="2" charset="-127"/>
                <a:ea typeface="KoPubWorldBatang_Pro Medium" pitchFamily="2" charset="-127"/>
                <a:cs typeface="KoPubWorldBatang_Pro Medium" pitchFamily="2" charset="-127"/>
              </a:rPr>
              <a:t>, 2023.</a:t>
            </a:r>
            <a:endParaRPr lang="en-US" altLang="ko-KR" dirty="0">
              <a:solidFill>
                <a:srgbClr val="000000"/>
              </a:solidFill>
              <a:effectLst/>
              <a:latin typeface="KoPubWorldBatang_Pro Medium" pitchFamily="2" charset="-127"/>
              <a:ea typeface="KoPubWorldBatang_Pro Medium" pitchFamily="2" charset="-127"/>
              <a:cs typeface="KoPubWorldBatang_Pro Medium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Reference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94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진행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Zero-shot, 2-shot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 class classification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 with KG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 리뷰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How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to??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E096-C697-B948-FB61-44587218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34DD8E-3D5D-15A8-2693-2224648B1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1B73293-52E2-3EE0-A268-6C8FEA363157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그래프가 활용이 되면 도움이 될 것 같다고 판단한 클래스에 대해서 분류를 진행 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벤치마크 데이터셋에 대해서 실험을 진행 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Argotario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: Hasty Generalization, Irrelevant Authority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 : Faulty Generalization, False Causality, Fallacy of Credibility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COVID-19 : Cherry picking, False Causality, Hasty Generalization, False Authority, Post Hoc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CLIMATE : Cherry picking, False Causality, Hasty Generalization, False Authority, Post Hoc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Gpt-3.5-turbo(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모델을 사용하고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모델의 성능을 평가하기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zero-shot, 2-shot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learning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6178B-4DC1-0838-61A0-6429E7C4EB42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실험 세팅 및 방법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53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25214" y="1112728"/>
            <a:ext cx="11314386" cy="26394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데이터셋은 게임 설정에서 참여자 간 대화에서 다섯 가지의 오류로 이루어져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Question(Topic)-Answer(text)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pair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주어지고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pair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분류하는 태스크로 이루어져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Generalization, Irrelevant Authority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Data1(</a:t>
            </a:r>
            <a:r>
              <a:rPr kumimoji="1" lang="en-US" altLang="ko-KR" sz="2133" dirty="0" err="1"/>
              <a:t>Argotario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32374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Prompting(</a:t>
            </a:r>
            <a:r>
              <a:rPr kumimoji="1" lang="en-US" altLang="ko-KR" sz="2133" dirty="0" err="1"/>
              <a:t>Argotario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581994-6427-BFC8-2E78-7DF8B8BC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76" y="1166167"/>
            <a:ext cx="2781300" cy="571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15EEA-DB89-F66A-2330-CA74F10B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2" y="2384977"/>
            <a:ext cx="4494270" cy="20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25214" y="1112728"/>
            <a:ext cx="11314386" cy="26394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데이터는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Quizziz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study.com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ProProfs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같은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관한 교육 웹사이트에서 논리 오류 예제를 수집했다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Wikipedia3(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3"/>
              </a:rPr>
              <a:t>https://en.wikipedia.org/wiki/List_of_fallacies)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3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참고로 사용하여 데이터셋에서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유형의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분류했다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2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형태는 문장이나 대화 형태로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이뤄져있다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Faulty Generalization, False Causality, Fallacy of Credibility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Data2(LOGIC)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89539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Prompting(LOGIC)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F8EB7-4907-C0E1-503C-71B57D2B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5" y="1946965"/>
            <a:ext cx="4973068" cy="25753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5391C-07B6-C38B-477B-BF7BCE69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289" y="1511300"/>
            <a:ext cx="28829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25214" y="1112728"/>
            <a:ext cx="11314386" cy="26394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COVID-19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사실 확인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(fact-checked)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소셜 미디어 게시물과 뉴스를 분석하여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가지의 오류를 확인하였다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800" dirty="0">
                <a:latin typeface="KoPubWorldBatang_Pro Light" pitchFamily="2" charset="-127"/>
                <a:ea typeface="KoPubWorldBatang_Pro Light" pitchFamily="2" charset="-127"/>
                <a:cs typeface="KoPubWorldBatang_Pro Light" pitchFamily="2" charset="-127"/>
              </a:rPr>
              <a:t>Cherry Picking, False Authority, Hasty Generalization, False Cause, Post Hoc</a:t>
            </a: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Data3(COVID-19)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122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1277</Words>
  <Application>Microsoft Macintosh PowerPoint</Application>
  <PresentationFormat>와이드스크린</PresentationFormat>
  <Paragraphs>380</Paragraphs>
  <Slides>29</Slides>
  <Notes>29</Notes>
  <HiddenSlides>3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KoPubWorldBatang_Pro Light</vt:lpstr>
      <vt:lpstr>KoPubWorldBatang_Pro Medium</vt:lpstr>
      <vt:lpstr>KoPubWorldBatang_Pro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55</cp:revision>
  <dcterms:created xsi:type="dcterms:W3CDTF">2023-11-14T02:56:31Z</dcterms:created>
  <dcterms:modified xsi:type="dcterms:W3CDTF">2024-01-23T14:53:13Z</dcterms:modified>
</cp:coreProperties>
</file>