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1" r:id="rId2"/>
    <p:sldId id="356" r:id="rId3"/>
    <p:sldId id="644" r:id="rId4"/>
    <p:sldId id="670" r:id="rId5"/>
    <p:sldId id="672" r:id="rId6"/>
    <p:sldId id="666" r:id="rId7"/>
    <p:sldId id="646" r:id="rId8"/>
    <p:sldId id="673" r:id="rId9"/>
    <p:sldId id="345" r:id="rId10"/>
    <p:sldId id="652" r:id="rId11"/>
    <p:sldId id="395" r:id="rId12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C"/>
    <a:srgbClr val="B0B050"/>
    <a:srgbClr val="ACD094"/>
    <a:srgbClr val="7ABD5E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6"/>
    <p:restoredTop sz="94719"/>
  </p:normalViewPr>
  <p:slideViewPr>
    <p:cSldViewPr>
      <p:cViewPr varScale="1">
        <p:scale>
          <a:sx n="101" d="100"/>
          <a:sy n="101" d="100"/>
        </p:scale>
        <p:origin x="15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2023. 9. 7.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r>
              <a:rPr kumimoji="1" lang="ko-KR" altLang="en-US" dirty="0"/>
              <a:t>₩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08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28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2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사이클 인코더를 그림으로 나타내보자면 다음과 같습니다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4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9/7/23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9/7/23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9/7/23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9/7/23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9/7/23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0.png"/><Relationship Id="rId7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9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3E8230-99D1-E7A4-0841-34193D1A03EC}"/>
              </a:ext>
            </a:extLst>
          </p:cNvPr>
          <p:cNvSpPr txBox="1"/>
          <p:nvPr/>
        </p:nvSpPr>
        <p:spPr>
          <a:xfrm>
            <a:off x="346613" y="17736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Path based MLP</a:t>
            </a:r>
            <a:endParaRPr kumimoji="1" lang="ko-Kore-KR" altLang="en-US" sz="32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45D39F3-5416-6F43-E062-1BA01BDCB765}"/>
              </a:ext>
            </a:extLst>
          </p:cNvPr>
          <p:cNvSpPr/>
          <p:nvPr/>
        </p:nvSpPr>
        <p:spPr>
          <a:xfrm>
            <a:off x="1143569" y="32959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287D306-AAEC-BFE3-F69A-C54D1D7EE8E4}"/>
              </a:ext>
            </a:extLst>
          </p:cNvPr>
          <p:cNvSpPr/>
          <p:nvPr/>
        </p:nvSpPr>
        <p:spPr>
          <a:xfrm>
            <a:off x="2057969" y="42103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7DF61F1-CC6F-75DC-BDC6-A581F4FAD222}"/>
              </a:ext>
            </a:extLst>
          </p:cNvPr>
          <p:cNvSpPr/>
          <p:nvPr/>
        </p:nvSpPr>
        <p:spPr>
          <a:xfrm>
            <a:off x="3124769" y="3008247"/>
            <a:ext cx="533400" cy="533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BABB84-3A1E-790B-91D3-9AD5D6C3F8E0}"/>
              </a:ext>
            </a:extLst>
          </p:cNvPr>
          <p:cNvSpPr/>
          <p:nvPr/>
        </p:nvSpPr>
        <p:spPr>
          <a:xfrm>
            <a:off x="4085546" y="3676904"/>
            <a:ext cx="533400" cy="533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FC5B2A-92DA-E389-E7A8-E7AB248584CA}"/>
              </a:ext>
            </a:extLst>
          </p:cNvPr>
          <p:cNvSpPr/>
          <p:nvPr/>
        </p:nvSpPr>
        <p:spPr>
          <a:xfrm>
            <a:off x="3831546" y="47818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0756912-1523-1DA9-3200-FB8E656477F9}"/>
              </a:ext>
            </a:extLst>
          </p:cNvPr>
          <p:cNvSpPr/>
          <p:nvPr/>
        </p:nvSpPr>
        <p:spPr>
          <a:xfrm>
            <a:off x="241300" y="53152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FE3A66A-5A0B-8411-8966-A978AA10F475}"/>
              </a:ext>
            </a:extLst>
          </p:cNvPr>
          <p:cNvSpPr/>
          <p:nvPr/>
        </p:nvSpPr>
        <p:spPr>
          <a:xfrm>
            <a:off x="2282146" y="60391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2AB8E59-DC70-DFE5-1B1E-72E236E1A9EF}"/>
              </a:ext>
            </a:extLst>
          </p:cNvPr>
          <p:cNvSpPr/>
          <p:nvPr/>
        </p:nvSpPr>
        <p:spPr>
          <a:xfrm>
            <a:off x="3818846" y="6953504"/>
            <a:ext cx="533400" cy="533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FC2BB21-E633-6CCA-6975-25B55D36206F}"/>
              </a:ext>
            </a:extLst>
          </p:cNvPr>
          <p:cNvSpPr/>
          <p:nvPr/>
        </p:nvSpPr>
        <p:spPr>
          <a:xfrm>
            <a:off x="-25400" y="7029704"/>
            <a:ext cx="533400" cy="533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BEFE1FDD-0B37-1738-620E-6E1048D5F09C}"/>
              </a:ext>
            </a:extLst>
          </p:cNvPr>
          <p:cNvCxnSpPr>
            <a:stCxn id="3" idx="6"/>
            <a:endCxn id="5" idx="2"/>
          </p:cNvCxnSpPr>
          <p:nvPr/>
        </p:nvCxnSpPr>
        <p:spPr>
          <a:xfrm flipV="1">
            <a:off x="1676969" y="3274947"/>
            <a:ext cx="1447800" cy="2876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52596A83-D58A-76DF-2F0C-EE62541033EB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1598854" y="3751189"/>
            <a:ext cx="537230" cy="537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1A02DDF7-E1CC-A987-B305-EA088F9898AD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2513254" y="4665589"/>
            <a:ext cx="1396407" cy="1943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72A66CAC-966A-E624-EA3C-D0D8968C6B88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3580054" y="3463532"/>
            <a:ext cx="583607" cy="2914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0DC1433-5D18-DC34-217D-D21B0633D767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4098246" y="4210304"/>
            <a:ext cx="254000" cy="571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772AFCAA-089D-EEB2-EF22-DBF3AA6EAFE7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696585" y="4647819"/>
            <a:ext cx="1400738" cy="745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69C25AFE-2421-29AA-81F8-B6C405948E8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89026" y="5752719"/>
            <a:ext cx="1671235" cy="364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CEC5A03C-2825-B9A1-CDB5-24D8FF58E66D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77446" y="6458204"/>
            <a:ext cx="1119515" cy="573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0BC50422-4B44-781C-2805-DDED183F6BCF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508000" y="7220204"/>
            <a:ext cx="3310846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29B61CA-3F2D-C14D-12F0-986A9128F2C7}"/>
              </a:ext>
            </a:extLst>
          </p:cNvPr>
          <p:cNvCxnSpPr>
            <a:cxnSpLocks/>
          </p:cNvCxnSpPr>
          <p:nvPr/>
        </p:nvCxnSpPr>
        <p:spPr>
          <a:xfrm flipV="1">
            <a:off x="5105969" y="5179789"/>
            <a:ext cx="685231" cy="21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양쪽 대괄호 53">
            <a:extLst>
              <a:ext uri="{FF2B5EF4-FFF2-40B4-BE49-F238E27FC236}">
                <a16:creationId xmlns:a16="http://schemas.microsoft.com/office/drawing/2014/main" id="{F10907BB-A668-7D14-0F23-5B91B675AB6B}"/>
              </a:ext>
            </a:extLst>
          </p:cNvPr>
          <p:cNvSpPr/>
          <p:nvPr/>
        </p:nvSpPr>
        <p:spPr>
          <a:xfrm rot="5400000">
            <a:off x="6204685" y="5499522"/>
            <a:ext cx="2907965" cy="53340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41116B8-0210-FC24-E76C-E0B7822E7C8D}"/>
              </a:ext>
            </a:extLst>
          </p:cNvPr>
          <p:cNvSpPr txBox="1"/>
          <p:nvPr/>
        </p:nvSpPr>
        <p:spPr>
          <a:xfrm>
            <a:off x="7075720" y="3778504"/>
            <a:ext cx="116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Frequency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846525-E49B-9175-82CA-6162C0987BB3}"/>
              </a:ext>
            </a:extLst>
          </p:cNvPr>
          <p:cNvSpPr txBox="1"/>
          <p:nvPr/>
        </p:nvSpPr>
        <p:spPr>
          <a:xfrm>
            <a:off x="7477613" y="4412472"/>
            <a:ext cx="343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2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E4151E-563F-8991-0384-B8471F04F94E}"/>
              </a:ext>
            </a:extLst>
          </p:cNvPr>
          <p:cNvSpPr txBox="1"/>
          <p:nvPr/>
        </p:nvSpPr>
        <p:spPr>
          <a:xfrm>
            <a:off x="8841023" y="3840972"/>
            <a:ext cx="151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Relation Paths</a:t>
            </a:r>
            <a:endParaRPr kumimoji="1" lang="ko-Kore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8499B36-BEFA-4BD1-4664-233E74131D9B}"/>
              </a:ext>
            </a:extLst>
          </p:cNvPr>
          <p:cNvSpPr/>
          <p:nvPr/>
        </p:nvSpPr>
        <p:spPr>
          <a:xfrm>
            <a:off x="8645989" y="4412472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515A0CC-3B1B-4F96-B97D-27CF6C50BD36}"/>
              </a:ext>
            </a:extLst>
          </p:cNvPr>
          <p:cNvSpPr/>
          <p:nvPr/>
        </p:nvSpPr>
        <p:spPr>
          <a:xfrm>
            <a:off x="10156128" y="4393422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600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97CAD81-D7D8-7F63-B1DE-207984F8F171}"/>
              </a:ext>
            </a:extLst>
          </p:cNvPr>
          <p:cNvSpPr/>
          <p:nvPr/>
        </p:nvSpPr>
        <p:spPr>
          <a:xfrm>
            <a:off x="8645989" y="4995123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1EB9AA1-13F5-1CEB-6E5E-2D5A3D8FEF74}"/>
              </a:ext>
            </a:extLst>
          </p:cNvPr>
          <p:cNvSpPr/>
          <p:nvPr/>
        </p:nvSpPr>
        <p:spPr>
          <a:xfrm>
            <a:off x="10145934" y="4995123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47943CD0-EC12-B6B9-E122-673B027AFA64}"/>
              </a:ext>
            </a:extLst>
          </p:cNvPr>
          <p:cNvSpPr/>
          <p:nvPr/>
        </p:nvSpPr>
        <p:spPr>
          <a:xfrm>
            <a:off x="9396652" y="4982469"/>
            <a:ext cx="37080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6C759162-5454-905E-5706-4EE4BD3FC73B}"/>
              </a:ext>
            </a:extLst>
          </p:cNvPr>
          <p:cNvSpPr/>
          <p:nvPr/>
        </p:nvSpPr>
        <p:spPr>
          <a:xfrm>
            <a:off x="8645989" y="5577774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1264114-834F-6120-5F5E-98B4E340B26F}"/>
              </a:ext>
            </a:extLst>
          </p:cNvPr>
          <p:cNvSpPr/>
          <p:nvPr/>
        </p:nvSpPr>
        <p:spPr>
          <a:xfrm>
            <a:off x="9396652" y="5566634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41B8361-0B35-B283-91CA-8A866CCA79A5}"/>
              </a:ext>
            </a:extLst>
          </p:cNvPr>
          <p:cNvSpPr/>
          <p:nvPr/>
        </p:nvSpPr>
        <p:spPr>
          <a:xfrm>
            <a:off x="10175206" y="5577774"/>
            <a:ext cx="370800" cy="3693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D7D6D11-DB0A-EF34-E580-040B416EE832}"/>
              </a:ext>
            </a:extLst>
          </p:cNvPr>
          <p:cNvSpPr/>
          <p:nvPr/>
        </p:nvSpPr>
        <p:spPr>
          <a:xfrm>
            <a:off x="8645989" y="6144627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E481C6F-8012-7D5D-A60F-5C0285E59C6C}"/>
              </a:ext>
            </a:extLst>
          </p:cNvPr>
          <p:cNvSpPr/>
          <p:nvPr/>
        </p:nvSpPr>
        <p:spPr>
          <a:xfrm>
            <a:off x="9144572" y="6125255"/>
            <a:ext cx="370800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F0C07FF5-63DE-02F1-F9B4-8C42CB6F3A94}"/>
              </a:ext>
            </a:extLst>
          </p:cNvPr>
          <p:cNvSpPr/>
          <p:nvPr/>
        </p:nvSpPr>
        <p:spPr>
          <a:xfrm>
            <a:off x="9693824" y="6144627"/>
            <a:ext cx="370800" cy="3693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630DD527-220E-787F-6E0C-C62FD125FEE7}"/>
              </a:ext>
            </a:extLst>
          </p:cNvPr>
          <p:cNvSpPr/>
          <p:nvPr/>
        </p:nvSpPr>
        <p:spPr>
          <a:xfrm>
            <a:off x="10175206" y="6144627"/>
            <a:ext cx="370800" cy="369332"/>
          </a:xfrm>
          <a:prstGeom prst="ellipse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A6CFD54B-D284-1435-9C78-FF42E9737465}"/>
              </a:ext>
            </a:extLst>
          </p:cNvPr>
          <p:cNvCxnSpPr>
            <a:stCxn id="58" idx="6"/>
            <a:endCxn id="59" idx="2"/>
          </p:cNvCxnSpPr>
          <p:nvPr/>
        </p:nvCxnSpPr>
        <p:spPr>
          <a:xfrm flipV="1">
            <a:off x="9016789" y="4578088"/>
            <a:ext cx="1139339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4C7D5526-D986-00BB-58E5-8D68DCCF644C}"/>
              </a:ext>
            </a:extLst>
          </p:cNvPr>
          <p:cNvCxnSpPr>
            <a:cxnSpLocks/>
            <a:stCxn id="60" idx="6"/>
            <a:endCxn id="62" idx="2"/>
          </p:cNvCxnSpPr>
          <p:nvPr/>
        </p:nvCxnSpPr>
        <p:spPr>
          <a:xfrm flipV="1">
            <a:off x="9016789" y="5167135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2D6BA4B-F7C5-EAB4-601B-05B891993312}"/>
              </a:ext>
            </a:extLst>
          </p:cNvPr>
          <p:cNvCxnSpPr>
            <a:cxnSpLocks/>
            <a:stCxn id="62" idx="6"/>
            <a:endCxn id="61" idx="2"/>
          </p:cNvCxnSpPr>
          <p:nvPr/>
        </p:nvCxnSpPr>
        <p:spPr>
          <a:xfrm>
            <a:off x="9767452" y="5167135"/>
            <a:ext cx="378482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42343912-54C3-C82F-DE9A-0CD5B5F5A2EA}"/>
              </a:ext>
            </a:extLst>
          </p:cNvPr>
          <p:cNvCxnSpPr>
            <a:cxnSpLocks/>
          </p:cNvCxnSpPr>
          <p:nvPr/>
        </p:nvCxnSpPr>
        <p:spPr>
          <a:xfrm flipV="1">
            <a:off x="9016789" y="5711778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33457748-E30F-9EC8-30DA-9E09B6D070F7}"/>
              </a:ext>
            </a:extLst>
          </p:cNvPr>
          <p:cNvCxnSpPr>
            <a:cxnSpLocks/>
          </p:cNvCxnSpPr>
          <p:nvPr/>
        </p:nvCxnSpPr>
        <p:spPr>
          <a:xfrm flipV="1">
            <a:off x="9766071" y="5737132"/>
            <a:ext cx="379863" cy="12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0772C4E1-45B2-DD64-20F0-2532156429B5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9000869" y="6307053"/>
            <a:ext cx="143703" cy="28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F6DA85FE-24CE-EBAD-6C19-9E59D4D64149}"/>
              </a:ext>
            </a:extLst>
          </p:cNvPr>
          <p:cNvCxnSpPr>
            <a:cxnSpLocks/>
            <a:endCxn id="68" idx="2"/>
          </p:cNvCxnSpPr>
          <p:nvPr/>
        </p:nvCxnSpPr>
        <p:spPr>
          <a:xfrm>
            <a:off x="9515372" y="6316933"/>
            <a:ext cx="178452" cy="12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8495CC12-0C9D-D022-02F5-B1085D3342AD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10064624" y="6316933"/>
            <a:ext cx="110582" cy="12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33887FB-A008-8396-25F5-45490C699186}"/>
              </a:ext>
            </a:extLst>
          </p:cNvPr>
          <p:cNvSpPr txBox="1"/>
          <p:nvPr/>
        </p:nvSpPr>
        <p:spPr>
          <a:xfrm>
            <a:off x="9350460" y="64679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pic>
        <p:nvPicPr>
          <p:cNvPr id="1026" name="Picture 2" descr="컴퓨터비전] 10. CNN">
            <a:extLst>
              <a:ext uri="{FF2B5EF4-FFF2-40B4-BE49-F238E27FC236}">
                <a16:creationId xmlns:a16="http://schemas.microsoft.com/office/drawing/2014/main" id="{010F4C86-E493-FAAB-1168-9AD46B204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079" y="4477004"/>
            <a:ext cx="2461247" cy="195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BBADC058-699A-0F53-A567-A0170FAEA958}"/>
              </a:ext>
            </a:extLst>
          </p:cNvPr>
          <p:cNvSpPr txBox="1"/>
          <p:nvPr/>
        </p:nvSpPr>
        <p:spPr>
          <a:xfrm>
            <a:off x="12206581" y="381660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MLP</a:t>
            </a:r>
            <a:endParaRPr kumimoji="1" lang="ko-Kore-KR" altLang="en-US" dirty="0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175AC2D-8963-7975-83E3-F2353275BA89}"/>
              </a:ext>
            </a:extLst>
          </p:cNvPr>
          <p:cNvCxnSpPr>
            <a:cxnSpLocks/>
          </p:cNvCxnSpPr>
          <p:nvPr/>
        </p:nvCxnSpPr>
        <p:spPr>
          <a:xfrm flipV="1">
            <a:off x="13736326" y="4597138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043ADA7-509A-C787-F652-724BF1D89F78}"/>
              </a:ext>
            </a:extLst>
          </p:cNvPr>
          <p:cNvCxnSpPr>
            <a:cxnSpLocks/>
          </p:cNvCxnSpPr>
          <p:nvPr/>
        </p:nvCxnSpPr>
        <p:spPr>
          <a:xfrm flipV="1">
            <a:off x="13736326" y="5136896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CD3BC93-1A8F-4303-61A0-D1398417BFA6}"/>
              </a:ext>
            </a:extLst>
          </p:cNvPr>
          <p:cNvCxnSpPr>
            <a:cxnSpLocks/>
          </p:cNvCxnSpPr>
          <p:nvPr/>
        </p:nvCxnSpPr>
        <p:spPr>
          <a:xfrm flipV="1">
            <a:off x="13774525" y="5670050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2ECFE76-2509-CC1E-3F85-A3D56E142EF3}"/>
              </a:ext>
            </a:extLst>
          </p:cNvPr>
          <p:cNvCxnSpPr>
            <a:cxnSpLocks/>
          </p:cNvCxnSpPr>
          <p:nvPr/>
        </p:nvCxnSpPr>
        <p:spPr>
          <a:xfrm flipV="1">
            <a:off x="13774525" y="6210062"/>
            <a:ext cx="894074" cy="66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30FDBE56-200B-F5CC-4933-331DDFE72872}"/>
              </a:ext>
            </a:extLst>
          </p:cNvPr>
          <p:cNvSpPr txBox="1"/>
          <p:nvPr/>
        </p:nvSpPr>
        <p:spPr>
          <a:xfrm>
            <a:off x="15005482" y="630992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E67EA0-1FF2-DE89-8C86-E59392A328F9}"/>
                  </a:ext>
                </a:extLst>
              </p:cNvPr>
              <p:cNvSpPr txBox="1"/>
              <p:nvPr/>
            </p:nvSpPr>
            <p:spPr>
              <a:xfrm>
                <a:off x="14946781" y="4402947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8E67EA0-1FF2-DE89-8C86-E59392A32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4402947"/>
                <a:ext cx="4607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DC8EC29-5536-5247-65B8-47D944FD2FE7}"/>
                  </a:ext>
                </a:extLst>
              </p:cNvPr>
              <p:cNvSpPr txBox="1"/>
              <p:nvPr/>
            </p:nvSpPr>
            <p:spPr>
              <a:xfrm>
                <a:off x="14946781" y="486383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DC8EC29-5536-5247-65B8-47D944FD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4863838"/>
                <a:ext cx="46609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AD9B23C-9DCE-C282-549E-D789FEBDE305}"/>
                  </a:ext>
                </a:extLst>
              </p:cNvPr>
              <p:cNvSpPr txBox="1"/>
              <p:nvPr/>
            </p:nvSpPr>
            <p:spPr>
              <a:xfrm>
                <a:off x="14946781" y="5446301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AD9B23C-9DCE-C282-549E-D789FEBDE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5446301"/>
                <a:ext cx="4660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526A90B-195F-2E73-BFEA-7F05174F44D0}"/>
                  </a:ext>
                </a:extLst>
              </p:cNvPr>
              <p:cNvSpPr txBox="1"/>
              <p:nvPr/>
            </p:nvSpPr>
            <p:spPr>
              <a:xfrm>
                <a:off x="14946781" y="5932553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526A90B-195F-2E73-BFEA-7F05174F4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781" y="5932553"/>
                <a:ext cx="4660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양쪽 대괄호 103">
            <a:extLst>
              <a:ext uri="{FF2B5EF4-FFF2-40B4-BE49-F238E27FC236}">
                <a16:creationId xmlns:a16="http://schemas.microsoft.com/office/drawing/2014/main" id="{60831131-AFC3-A7B2-3168-DE95250E2549}"/>
              </a:ext>
            </a:extLst>
          </p:cNvPr>
          <p:cNvSpPr/>
          <p:nvPr/>
        </p:nvSpPr>
        <p:spPr>
          <a:xfrm rot="5400000">
            <a:off x="5010939" y="5445077"/>
            <a:ext cx="2907965" cy="533401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37ACB4F-FE48-1B71-1818-1356831A24DE}"/>
              </a:ext>
            </a:extLst>
          </p:cNvPr>
          <p:cNvSpPr txBox="1"/>
          <p:nvPr/>
        </p:nvSpPr>
        <p:spPr>
          <a:xfrm>
            <a:off x="5881974" y="3724059"/>
            <a:ext cx="101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Cp count</a:t>
            </a:r>
            <a:endParaRPr kumimoji="1" lang="ko-Kore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7CE39E2-5682-88CB-A953-D030C2B6859A}"/>
              </a:ext>
            </a:extLst>
          </p:cNvPr>
          <p:cNvSpPr txBox="1"/>
          <p:nvPr/>
        </p:nvSpPr>
        <p:spPr>
          <a:xfrm>
            <a:off x="6283867" y="4358027"/>
            <a:ext cx="3433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2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0</a:t>
            </a:r>
          </a:p>
          <a:p>
            <a:r>
              <a:rPr kumimoji="1" lang="en-US" altLang="ko-Kore-KR" dirty="0"/>
              <a:t> </a:t>
            </a:r>
          </a:p>
          <a:p>
            <a:r>
              <a:rPr kumimoji="1" lang="en-US" altLang="ko-Kore-KR" dirty="0"/>
              <a:t>1</a:t>
            </a:r>
          </a:p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pic>
        <p:nvPicPr>
          <p:cNvPr id="107" name="Picture 2" descr="컴퓨터비전] 10. CNN">
            <a:extLst>
              <a:ext uri="{FF2B5EF4-FFF2-40B4-BE49-F238E27FC236}">
                <a16:creationId xmlns:a16="http://schemas.microsoft.com/office/drawing/2014/main" id="{1E14B8DD-A49B-D0BF-0111-EBC4DB72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178" y="4743580"/>
            <a:ext cx="1789650" cy="1420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직선 연결선[R] 108">
            <a:extLst>
              <a:ext uri="{FF2B5EF4-FFF2-40B4-BE49-F238E27FC236}">
                <a16:creationId xmlns:a16="http://schemas.microsoft.com/office/drawing/2014/main" id="{21710D59-D564-83A5-6A81-A668D6C9AD98}"/>
              </a:ext>
            </a:extLst>
          </p:cNvPr>
          <p:cNvCxnSpPr>
            <a:cxnSpLocks/>
          </p:cNvCxnSpPr>
          <p:nvPr/>
        </p:nvCxnSpPr>
        <p:spPr>
          <a:xfrm flipH="1">
            <a:off x="6416827" y="7296404"/>
            <a:ext cx="38722" cy="158089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[R] 112">
            <a:extLst>
              <a:ext uri="{FF2B5EF4-FFF2-40B4-BE49-F238E27FC236}">
                <a16:creationId xmlns:a16="http://schemas.microsoft.com/office/drawing/2014/main" id="{603CE08E-647D-091A-08D2-FC0E3B7EB606}"/>
              </a:ext>
            </a:extLst>
          </p:cNvPr>
          <p:cNvCxnSpPr>
            <a:cxnSpLocks/>
          </p:cNvCxnSpPr>
          <p:nvPr/>
        </p:nvCxnSpPr>
        <p:spPr>
          <a:xfrm>
            <a:off x="7564966" y="7320437"/>
            <a:ext cx="0" cy="117586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7CAE1F94-5530-E4C4-217F-B1A0A0CB2BEA}"/>
              </a:ext>
            </a:extLst>
          </p:cNvPr>
          <p:cNvCxnSpPr>
            <a:cxnSpLocks/>
          </p:cNvCxnSpPr>
          <p:nvPr/>
        </p:nvCxnSpPr>
        <p:spPr>
          <a:xfrm>
            <a:off x="7564966" y="8482233"/>
            <a:ext cx="889423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[R] 119">
            <a:extLst>
              <a:ext uri="{FF2B5EF4-FFF2-40B4-BE49-F238E27FC236}">
                <a16:creationId xmlns:a16="http://schemas.microsoft.com/office/drawing/2014/main" id="{3BDB87F9-8515-2E48-7F91-5E43B32FAE57}"/>
              </a:ext>
            </a:extLst>
          </p:cNvPr>
          <p:cNvCxnSpPr>
            <a:cxnSpLocks/>
          </p:cNvCxnSpPr>
          <p:nvPr/>
        </p:nvCxnSpPr>
        <p:spPr>
          <a:xfrm>
            <a:off x="6416827" y="8877300"/>
            <a:ext cx="1080437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26871E4F-CB6F-3366-7CB8-6135B74C3610}"/>
              </a:ext>
            </a:extLst>
          </p:cNvPr>
          <p:cNvCxnSpPr/>
          <p:nvPr/>
        </p:nvCxnSpPr>
        <p:spPr>
          <a:xfrm flipV="1">
            <a:off x="17221200" y="6301885"/>
            <a:ext cx="0" cy="2575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B937FDE-B708-1955-48A4-CD4E118AE85D}"/>
              </a:ext>
            </a:extLst>
          </p:cNvPr>
          <p:cNvCxnSpPr/>
          <p:nvPr/>
        </p:nvCxnSpPr>
        <p:spPr>
          <a:xfrm flipV="1">
            <a:off x="16459200" y="5932553"/>
            <a:ext cx="0" cy="25754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0E3B401-9DEB-B0C0-F3B7-021A07B9963B}"/>
                  </a:ext>
                </a:extLst>
              </p:cNvPr>
              <p:cNvSpPr txBox="1"/>
              <p:nvPr/>
            </p:nvSpPr>
            <p:spPr>
              <a:xfrm>
                <a:off x="10168801" y="7120792"/>
                <a:ext cx="4343240" cy="1237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kumimoji="1" lang="en-US" altLang="ko-Kore-KR" sz="28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kumimoji="1" lang="en-US" altLang="ko-Kore-K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1" lang="en-US" altLang="ko-Kore-K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0E3B401-9DEB-B0C0-F3B7-021A07B99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801" y="7120792"/>
                <a:ext cx="4343240" cy="1237390"/>
              </a:xfrm>
              <a:prstGeom prst="rect">
                <a:avLst/>
              </a:prstGeom>
              <a:blipFill>
                <a:blip r:embed="rId8"/>
                <a:stretch>
                  <a:fillRect t="-118182" b="-15757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A9C17B-8C33-76A0-C1C8-7A4845A326EE}"/>
                  </a:ext>
                </a:extLst>
              </p:cNvPr>
              <p:cNvSpPr txBox="1"/>
              <p:nvPr/>
            </p:nvSpPr>
            <p:spPr>
              <a:xfrm>
                <a:off x="4373145" y="2095098"/>
                <a:ext cx="13420212" cy="1267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𝑐𝑦𝑐𝑙𝑒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𝑐𝑜𝑢𝑛𝑡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𝑓𝑒𝑎𝑡𝑢𝑟𝑒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en-US" altLang="ko-Kore-KR" dirty="0"/>
                  <a:t>,</a:t>
                </a:r>
              </a:p>
              <a:p>
                <a:pPr algn="ctr"/>
                <a:r>
                  <a:rPr kumimoji="1" lang="en-US" altLang="ko-Kore-KR" dirty="0"/>
                  <a:t>Each value represents one-hot feature,</a:t>
                </a:r>
              </a:p>
              <a:p>
                <a:pPr algn="ctr"/>
                <a:r>
                  <a:rPr kumimoji="1" lang="en-US" altLang="ko-Kore-KR" dirty="0"/>
                  <a:t>Cycle count feature indicates the number of cycles of each node between paths, and handles only nodes belonging to the top-k cycle passage,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𝑀𝐿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𝑀𝐿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A9C17B-8C33-76A0-C1C8-7A4845A32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145" y="2095098"/>
                <a:ext cx="13420212" cy="1267591"/>
              </a:xfrm>
              <a:prstGeom prst="rect">
                <a:avLst/>
              </a:prstGeom>
              <a:blipFill>
                <a:blip r:embed="rId9"/>
                <a:stretch>
                  <a:fillRect l="-95" t="-3000" r="-95" b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00C67F8-D66D-DCA8-49F0-7DA843987E76}"/>
              </a:ext>
            </a:extLst>
          </p:cNvPr>
          <p:cNvSpPr/>
          <p:nvPr/>
        </p:nvSpPr>
        <p:spPr>
          <a:xfrm>
            <a:off x="5791200" y="3618298"/>
            <a:ext cx="1284520" cy="38725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4989E1B-24C1-A256-FF47-D1D5112AA4A2}"/>
              </a:ext>
            </a:extLst>
          </p:cNvPr>
          <p:cNvSpPr/>
          <p:nvPr/>
        </p:nvSpPr>
        <p:spPr>
          <a:xfrm>
            <a:off x="13998596" y="7515388"/>
            <a:ext cx="631804" cy="504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052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772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상황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2898625"/>
            <a:ext cx="152996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Upgrade Cycle Count</a:t>
            </a:r>
            <a:r>
              <a:rPr lang="ko-KR" altLang="en-US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학습하려 함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오류 발견 및 오래 걸림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(GSC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기준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1epoch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당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시간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기존에 학습 과정에서 진행했던 코드들 전부 전처리로 변경 중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현재 전처리는 노드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200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개로 하고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있음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passage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변경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완료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DPR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통해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Ranking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(BM25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진행 완료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DPR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진행중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SentenceBERT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통해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코드 완성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된 것의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찾기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코드 완성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Make cycle count feature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코드 완성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통해 결정된 </a:t>
            </a:r>
            <a:r>
              <a:rPr lang="en-US" altLang="ko-KR" sz="24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</a:t>
            </a:r>
            <a:r>
              <a:rPr lang="ko-KR" altLang="en-US" sz="24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활용법 생각 </a:t>
            </a:r>
            <a:endParaRPr lang="en-US" altLang="ko-KR" sz="3200" dirty="0">
              <a:solidFill>
                <a:schemeClr val="bg1">
                  <a:lumMod val="7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Upgrade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count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GSC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적용하면서 생각할 예정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적용한다면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GAT</a:t>
            </a:r>
            <a:r>
              <a:rPr lang="ko-KR" altLang="en-US" sz="2000" dirty="0" err="1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사용하므로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 matrix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활용법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??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feature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적용하기에는 부적합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2" y="1773612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전 미팅 내용 및 이번주 한 내용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2898625"/>
            <a:ext cx="15299646" cy="95600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과정을 통해 선택된 사이클을 기반으로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count feature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설정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설정 후 학습을 진행했는데 오류 발견 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오류는 사이클이 없는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sub-graph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존재해서 발생함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기준으로 오른쪽은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edge_type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</a:t>
            </a:r>
            <a:r>
              <a:rPr lang="en-US" altLang="ko-KR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“related to”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로만 이루어진 사이클을 제외했을 때임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Train(+test) : 225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48705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0.46%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718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48705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=</a:t>
            </a:r>
            <a:r>
              <a:rPr lang="en-US" altLang="ko-KR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1.47%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Dev : 35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/6105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0.57%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2209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/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6105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1.44%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사이클이 없는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sub-graph(context node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기준으로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ego-network)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retrieval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모델에서 </a:t>
            </a:r>
            <a:r>
              <a:rPr lang="en-US" altLang="ko-KR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document</a:t>
            </a:r>
            <a:r>
              <a:rPr lang="ko-KR" altLang="en-US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</a:t>
            </a:r>
            <a:r>
              <a:rPr lang="ko-KR" altLang="en-US" sz="1800" dirty="0" err="1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없는것</a:t>
            </a:r>
            <a:r>
              <a:rPr lang="ko-KR" altLang="en-US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이므로 오류가 발생했음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사이클이 없는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sub-graph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정답의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sub-graph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인지 아닌지 비율을 확인해 봄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28750" lvl="2" indent="-285750" algn="just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Train(+test) : 87.05%, Dev : 88.64 % (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소수점 둘째자리까지 나타냄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정답이 아닌 경우임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428750" lvl="2" indent="-285750" algn="jus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그래서 큰 영향을 미칠 것 같지 않아 사이클이 없는 문제는 없는 대로 진행함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없는 것들은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Chunk node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추가하면 어떨까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2" y="1773612"/>
            <a:ext cx="1047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Upgrade cycle count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9828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2898625"/>
            <a:ext cx="18195246" cy="95600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Graph soft counter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모델에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upgrade cycle count feature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추가해서 모델을 돌려보았지만 시간이 너무 오래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걸림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기존에는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까지 만드는 방법을 전처리로 진행했음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1epoch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당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3~4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시간이 걸림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이였으면 훨씬 더 걸림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그래서 아래 과정을 전처리로 변경 중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 </a:t>
            </a:r>
            <a:r>
              <a:rPr lang="ko-KR" altLang="en-US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</a:t>
            </a:r>
            <a:r>
              <a:rPr lang="ko-KR" altLang="en-US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변경하는 과정 </a:t>
            </a: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완료</a:t>
            </a: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</a:t>
            </a:r>
            <a:r>
              <a:rPr lang="ko-KR" altLang="en-US" sz="2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 &amp; DPR </a:t>
            </a:r>
            <a:r>
              <a:rPr lang="ko-KR" altLang="en-US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알고리즘을 통해 </a:t>
            </a: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ranking</a:t>
            </a:r>
            <a:r>
              <a:rPr lang="ko-KR" altLang="en-US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화 과정 </a:t>
            </a: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완료</a:t>
            </a: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1600200" lvl="2" indent="-457200"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아무래도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모델이여서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오래 걸림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너무 오래 걸리면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top-N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개수 변경 및 제외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600200" lvl="2" indent="-45720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사실 전처리가 아니 였을 때도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DPR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걸리는 시간의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95%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이상 걸렸음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2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SentenceBERT</a:t>
            </a:r>
            <a:r>
              <a:rPr lang="ko-KR" altLang="en-US" sz="2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통해 </a:t>
            </a: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화 과정 </a:t>
            </a: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진행 중</a:t>
            </a: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된 것을 기반으로 </a:t>
            </a: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</a:t>
            </a:r>
            <a:r>
              <a:rPr lang="ko-KR" altLang="en-US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찾고 </a:t>
            </a:r>
            <a:r>
              <a:rPr lang="en-US" altLang="ko-KR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count feature</a:t>
            </a:r>
            <a:r>
              <a:rPr lang="ko-KR" altLang="en-US" sz="2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만들기 </a:t>
            </a:r>
            <a:r>
              <a:rPr lang="en-US" altLang="ko-KR" sz="2200" dirty="0">
                <a:solidFill>
                  <a:schemeClr val="bg1">
                    <a:lumMod val="6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이것은 추후 모델에는 사용 </a:t>
            </a:r>
            <a:r>
              <a:rPr lang="ko-KR" altLang="en-US" sz="2200" dirty="0" err="1">
                <a:solidFill>
                  <a:schemeClr val="bg1">
                    <a:lumMod val="6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안할</a:t>
            </a:r>
            <a:r>
              <a:rPr lang="ko-KR" altLang="en-US" sz="2200" dirty="0">
                <a:solidFill>
                  <a:schemeClr val="bg1">
                    <a:lumMod val="6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수도 있음</a:t>
            </a:r>
            <a:r>
              <a:rPr lang="en-US" altLang="ko-KR" sz="2200" dirty="0">
                <a:solidFill>
                  <a:schemeClr val="bg1">
                    <a:lumMod val="6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2" y="1773612"/>
            <a:ext cx="104737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학습 과정에서 진행했던 코드들 전부 전처리로 변경 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412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CF164A64-88ED-D49D-5416-070C13985EEF}"/>
              </a:ext>
            </a:extLst>
          </p:cNvPr>
          <p:cNvSpPr/>
          <p:nvPr/>
        </p:nvSpPr>
        <p:spPr>
          <a:xfrm>
            <a:off x="8101348" y="3169387"/>
            <a:ext cx="1690370" cy="126909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651813-5635-27A2-FA4B-5FE371DD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33500"/>
            <a:ext cx="7048749" cy="523621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B2C2ECD-AA96-085E-7BDD-EE3020C0F82C}"/>
              </a:ext>
            </a:extLst>
          </p:cNvPr>
          <p:cNvSpPr/>
          <p:nvPr/>
        </p:nvSpPr>
        <p:spPr>
          <a:xfrm>
            <a:off x="152400" y="5997693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Cellular respiration's trash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416F5E6-8D9D-4CAD-3359-FCE30577B0B8}"/>
              </a:ext>
            </a:extLst>
          </p:cNvPr>
          <p:cNvSpPr/>
          <p:nvPr/>
        </p:nvSpPr>
        <p:spPr>
          <a:xfrm>
            <a:off x="5221942" y="6085247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dirty="0">
                <a:solidFill>
                  <a:schemeClr val="tx1"/>
                </a:solidFill>
                <a:latin typeface="Menlo" panose="020B0609030804020204" pitchFamily="49" charset="0"/>
              </a:rPr>
              <a:t>a</a:t>
            </a:r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plant’s treasure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DD305E7-9711-DDF4-6276-6AEC299A1F2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264311" y="5616826"/>
            <a:ext cx="639875" cy="57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92EC7E2-47AC-4BC4-53D6-3AAA4970470A}"/>
              </a:ext>
            </a:extLst>
          </p:cNvPr>
          <p:cNvCxnSpPr>
            <a:cxnSpLocks/>
          </p:cNvCxnSpPr>
          <p:nvPr/>
        </p:nvCxnSpPr>
        <p:spPr>
          <a:xfrm flipV="1">
            <a:off x="2568700" y="6270241"/>
            <a:ext cx="1859356" cy="2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D35B6E1-567A-64DA-2094-E247E4A6521A}"/>
              </a:ext>
            </a:extLst>
          </p:cNvPr>
          <p:cNvCxnSpPr>
            <a:cxnSpLocks/>
          </p:cNvCxnSpPr>
          <p:nvPr/>
        </p:nvCxnSpPr>
        <p:spPr>
          <a:xfrm flipH="1" flipV="1">
            <a:off x="738810" y="4914900"/>
            <a:ext cx="262488" cy="106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1B50E51-5D20-A9AA-B9F3-093E1DE99C56}"/>
              </a:ext>
            </a:extLst>
          </p:cNvPr>
          <p:cNvCxnSpPr>
            <a:cxnSpLocks/>
          </p:cNvCxnSpPr>
          <p:nvPr/>
        </p:nvCxnSpPr>
        <p:spPr>
          <a:xfrm flipV="1">
            <a:off x="2286000" y="6890507"/>
            <a:ext cx="2935942" cy="1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5E1DDC-8779-F0AC-8563-67A48AC90EF4}"/>
              </a:ext>
            </a:extLst>
          </p:cNvPr>
          <p:cNvSpPr txBox="1"/>
          <p:nvPr/>
        </p:nvSpPr>
        <p:spPr>
          <a:xfrm>
            <a:off x="1456020" y="5446067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C1DDD8B-D031-EB11-2C50-72A256FF47DC}"/>
              </a:ext>
            </a:extLst>
          </p:cNvPr>
          <p:cNvCxnSpPr>
            <a:cxnSpLocks/>
          </p:cNvCxnSpPr>
          <p:nvPr/>
        </p:nvCxnSpPr>
        <p:spPr>
          <a:xfrm flipV="1">
            <a:off x="1893476" y="3803936"/>
            <a:ext cx="733182" cy="22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A90210-0C2E-09C2-0A04-5F6CA93FA419}"/>
              </a:ext>
            </a:extLst>
          </p:cNvPr>
          <p:cNvSpPr txBox="1"/>
          <p:nvPr/>
        </p:nvSpPr>
        <p:spPr>
          <a:xfrm>
            <a:off x="6294479" y="5446066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8DAECC3-7044-E444-7D1E-F349CC6EAD84}"/>
              </a:ext>
            </a:extLst>
          </p:cNvPr>
          <p:cNvCxnSpPr>
            <a:cxnSpLocks/>
          </p:cNvCxnSpPr>
          <p:nvPr/>
        </p:nvCxnSpPr>
        <p:spPr>
          <a:xfrm flipV="1">
            <a:off x="5789248" y="5446037"/>
            <a:ext cx="0" cy="74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3BB6164-06A4-CDE9-47A6-2F010D87E1A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76800" y="6283002"/>
            <a:ext cx="707489" cy="9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A7EE78B-5B06-4599-D512-00B05399AB4D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3951607"/>
            <a:ext cx="176573" cy="213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27D67-5943-0D6D-1670-FEF50B39B0C2}"/>
              </a:ext>
            </a:extLst>
          </p:cNvPr>
          <p:cNvSpPr/>
          <p:nvPr/>
        </p:nvSpPr>
        <p:spPr>
          <a:xfrm>
            <a:off x="10648037" y="2966540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respiration – causes - living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99987-0B95-771A-C2AE-3056FDF20137}"/>
              </a:ext>
            </a:extLst>
          </p:cNvPr>
          <p:cNvSpPr/>
          <p:nvPr/>
        </p:nvSpPr>
        <p:spPr>
          <a:xfrm>
            <a:off x="10648037" y="3588671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living – related to - cell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431D2-50E1-9F85-A81B-0A2B9A5CB7DA}"/>
              </a:ext>
            </a:extLst>
          </p:cNvPr>
          <p:cNvSpPr/>
          <p:nvPr/>
        </p:nvSpPr>
        <p:spPr>
          <a:xfrm>
            <a:off x="10648037" y="4152978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cell – related to - respiration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1" name="왼쪽 중괄호[L] 10">
            <a:extLst>
              <a:ext uri="{FF2B5EF4-FFF2-40B4-BE49-F238E27FC236}">
                <a16:creationId xmlns:a16="http://schemas.microsoft.com/office/drawing/2014/main" id="{535AB1D9-A8D7-9263-1468-B16429065EC9}"/>
              </a:ext>
            </a:extLst>
          </p:cNvPr>
          <p:cNvSpPr/>
          <p:nvPr/>
        </p:nvSpPr>
        <p:spPr>
          <a:xfrm rot="10800000">
            <a:off x="13830477" y="3024178"/>
            <a:ext cx="336176" cy="13586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47668-1FDE-2386-DD58-8AAB894693C3}"/>
              </a:ext>
            </a:extLst>
          </p:cNvPr>
          <p:cNvSpPr txBox="1"/>
          <p:nvPr/>
        </p:nvSpPr>
        <p:spPr>
          <a:xfrm>
            <a:off x="10691917" y="1954247"/>
            <a:ext cx="319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Make template(text) about Cycles</a:t>
            </a:r>
            <a:endParaRPr kumimoji="1" lang="ko-Kore-KR" altLang="en-US" sz="27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9605417" y="588809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10705377" y="596741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10753795" y="639317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11644339" y="640593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12951279" y="640593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12476329" y="629079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676CB-8C43-C76D-C2CD-CD629AFAB75F}"/>
              </a:ext>
            </a:extLst>
          </p:cNvPr>
          <p:cNvSpPr/>
          <p:nvPr/>
        </p:nvSpPr>
        <p:spPr>
          <a:xfrm>
            <a:off x="10711325" y="708535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DPR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D6AAD-63A1-2907-5CFB-118C9ED6D75E}"/>
              </a:ext>
            </a:extLst>
          </p:cNvPr>
          <p:cNvSpPr/>
          <p:nvPr/>
        </p:nvSpPr>
        <p:spPr>
          <a:xfrm>
            <a:off x="10759743" y="751111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C1349-5A7A-3A98-7898-D62180BA6843}"/>
              </a:ext>
            </a:extLst>
          </p:cNvPr>
          <p:cNvSpPr/>
          <p:nvPr/>
        </p:nvSpPr>
        <p:spPr>
          <a:xfrm>
            <a:off x="11650287" y="752387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8EFE3-F838-483F-2F6C-FACA5CC79744}"/>
              </a:ext>
            </a:extLst>
          </p:cNvPr>
          <p:cNvSpPr/>
          <p:nvPr/>
        </p:nvSpPr>
        <p:spPr>
          <a:xfrm>
            <a:off x="12957227" y="752387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26AB0-2552-15EF-611B-B92D18E9CF85}"/>
              </a:ext>
            </a:extLst>
          </p:cNvPr>
          <p:cNvSpPr txBox="1"/>
          <p:nvPr/>
        </p:nvSpPr>
        <p:spPr>
          <a:xfrm>
            <a:off x="12482277" y="740873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2E2874DD-B349-FF32-A098-EFC72983E348}"/>
              </a:ext>
            </a:extLst>
          </p:cNvPr>
          <p:cNvSpPr/>
          <p:nvPr/>
        </p:nvSpPr>
        <p:spPr>
          <a:xfrm rot="5400000">
            <a:off x="11518252" y="460111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11957190" y="7998967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B4D60-6EA7-D739-3F48-1E1BBAA48E46}"/>
              </a:ext>
            </a:extLst>
          </p:cNvPr>
          <p:cNvSpPr txBox="1"/>
          <p:nvPr/>
        </p:nvSpPr>
        <p:spPr>
          <a:xfrm>
            <a:off x="14325600" y="34671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CP1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9205556" y="8822706"/>
            <a:ext cx="6396583" cy="771913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7348552" y="8922297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EE1BF3-1D08-EE8E-970F-98F3DE3CC640}"/>
              </a:ext>
            </a:extLst>
          </p:cNvPr>
          <p:cNvSpPr txBox="1"/>
          <p:nvPr/>
        </p:nvSpPr>
        <p:spPr>
          <a:xfrm>
            <a:off x="7401911" y="9455027"/>
            <a:ext cx="630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It is used for Query</a:t>
            </a:r>
            <a:endParaRPr kumimoji="1" lang="ko-Kore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A9391-45A0-B332-F972-22AE7DA78326}"/>
              </a:ext>
            </a:extLst>
          </p:cNvPr>
          <p:cNvSpPr txBox="1"/>
          <p:nvPr/>
        </p:nvSpPr>
        <p:spPr>
          <a:xfrm>
            <a:off x="13887879" y="61972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https://github.com/dorianbrown/rank_bm25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0775F2-46C1-41F6-CD43-11860A55F517}"/>
              </a:ext>
            </a:extLst>
          </p:cNvPr>
          <p:cNvSpPr txBox="1"/>
          <p:nvPr/>
        </p:nvSpPr>
        <p:spPr>
          <a:xfrm>
            <a:off x="13887879" y="7246355"/>
            <a:ext cx="458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</a:t>
            </a:r>
            <a:r>
              <a:rPr lang="en-US" altLang="ko-Kore-KR" dirty="0" err="1"/>
              <a:t>dl.fbaipublicfiles.com</a:t>
            </a:r>
            <a:r>
              <a:rPr lang="en-US" altLang="ko-Kore-KR" dirty="0"/>
              <a:t>/</a:t>
            </a:r>
            <a:r>
              <a:rPr lang="en-US" altLang="ko-Kore-KR" dirty="0" err="1"/>
              <a:t>dpr</a:t>
            </a:r>
            <a:r>
              <a:rPr lang="en-US" altLang="ko-Kore-KR" dirty="0"/>
              <a:t>/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23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2590800" y="102870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3690760" y="110802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3739178" y="153378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4629722" y="154654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5936662" y="154654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5461712" y="143140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676CB-8C43-C76D-C2CD-CD629AFAB75F}"/>
              </a:ext>
            </a:extLst>
          </p:cNvPr>
          <p:cNvSpPr/>
          <p:nvPr/>
        </p:nvSpPr>
        <p:spPr>
          <a:xfrm>
            <a:off x="3696708" y="222596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DPR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D6AAD-63A1-2907-5CFB-118C9ED6D75E}"/>
              </a:ext>
            </a:extLst>
          </p:cNvPr>
          <p:cNvSpPr/>
          <p:nvPr/>
        </p:nvSpPr>
        <p:spPr>
          <a:xfrm>
            <a:off x="3745126" y="265172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C1349-5A7A-3A98-7898-D62180BA6843}"/>
              </a:ext>
            </a:extLst>
          </p:cNvPr>
          <p:cNvSpPr/>
          <p:nvPr/>
        </p:nvSpPr>
        <p:spPr>
          <a:xfrm>
            <a:off x="4635670" y="266448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8EFE3-F838-483F-2F6C-FACA5CC79744}"/>
              </a:ext>
            </a:extLst>
          </p:cNvPr>
          <p:cNvSpPr/>
          <p:nvPr/>
        </p:nvSpPr>
        <p:spPr>
          <a:xfrm>
            <a:off x="5942610" y="266448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26AB0-2552-15EF-611B-B92D18E9CF85}"/>
              </a:ext>
            </a:extLst>
          </p:cNvPr>
          <p:cNvSpPr txBox="1"/>
          <p:nvPr/>
        </p:nvSpPr>
        <p:spPr>
          <a:xfrm>
            <a:off x="5467660" y="254934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4920186" y="2873214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2048668" y="3720455"/>
            <a:ext cx="6396583" cy="601352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359601" y="3723319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E825390F-067C-F174-9FFF-646983D701DF}"/>
              </a:ext>
            </a:extLst>
          </p:cNvPr>
          <p:cNvSpPr/>
          <p:nvPr/>
        </p:nvSpPr>
        <p:spPr>
          <a:xfrm>
            <a:off x="8153400" y="1477649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CF251A19-9AB4-FF82-9130-A7D3BC5FE28D}"/>
              </a:ext>
            </a:extLst>
          </p:cNvPr>
          <p:cNvSpPr/>
          <p:nvPr/>
        </p:nvSpPr>
        <p:spPr>
          <a:xfrm>
            <a:off x="8153400" y="2492191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D40E4-C37C-1F5F-66A4-9AD79079B9B7}"/>
              </a:ext>
            </a:extLst>
          </p:cNvPr>
          <p:cNvSpPr txBox="1"/>
          <p:nvPr/>
        </p:nvSpPr>
        <p:spPr>
          <a:xfrm>
            <a:off x="7915820" y="106310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21097-4759-AEBF-F583-5B68891EBABC}"/>
              </a:ext>
            </a:extLst>
          </p:cNvPr>
          <p:cNvSpPr txBox="1"/>
          <p:nvPr/>
        </p:nvSpPr>
        <p:spPr>
          <a:xfrm>
            <a:off x="7915016" y="207150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BADC78-76A6-B176-3CD9-EF3104640B8A}"/>
              </a:ext>
            </a:extLst>
          </p:cNvPr>
          <p:cNvSpPr/>
          <p:nvPr/>
        </p:nvSpPr>
        <p:spPr>
          <a:xfrm>
            <a:off x="10363200" y="1395251"/>
            <a:ext cx="3581400" cy="1352514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Cross Encoder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오른쪽 화살표[R] 37">
            <a:extLst>
              <a:ext uri="{FF2B5EF4-FFF2-40B4-BE49-F238E27FC236}">
                <a16:creationId xmlns:a16="http://schemas.microsoft.com/office/drawing/2014/main" id="{965753E4-8A32-D6AE-B688-4F3BBBDE297E}"/>
              </a:ext>
            </a:extLst>
          </p:cNvPr>
          <p:cNvSpPr/>
          <p:nvPr/>
        </p:nvSpPr>
        <p:spPr>
          <a:xfrm rot="5400000">
            <a:off x="11519351" y="310574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097081-ADD6-6A98-1584-096C98B5C7AA}"/>
              </a:ext>
            </a:extLst>
          </p:cNvPr>
          <p:cNvSpPr/>
          <p:nvPr/>
        </p:nvSpPr>
        <p:spPr>
          <a:xfrm>
            <a:off x="10804489" y="4437347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1212BE-7D8F-CA54-0602-4CC5740B1FB4}"/>
              </a:ext>
            </a:extLst>
          </p:cNvPr>
          <p:cNvSpPr/>
          <p:nvPr/>
        </p:nvSpPr>
        <p:spPr>
          <a:xfrm>
            <a:off x="10804489" y="4824653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D00212-AE9E-091C-7B08-54495A8482B5}"/>
              </a:ext>
            </a:extLst>
          </p:cNvPr>
          <p:cNvSpPr/>
          <p:nvPr/>
        </p:nvSpPr>
        <p:spPr>
          <a:xfrm>
            <a:off x="10804489" y="5524500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CE75C-6FC9-BFC0-130E-9DCEC2EDBCA4}"/>
              </a:ext>
            </a:extLst>
          </p:cNvPr>
          <p:cNvSpPr txBox="1"/>
          <p:nvPr/>
        </p:nvSpPr>
        <p:spPr>
          <a:xfrm rot="5400000">
            <a:off x="11772900" y="5339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2" name="왼쪽 중괄호[L] 51">
            <a:extLst>
              <a:ext uri="{FF2B5EF4-FFF2-40B4-BE49-F238E27FC236}">
                <a16:creationId xmlns:a16="http://schemas.microsoft.com/office/drawing/2014/main" id="{1774F6D1-E47A-1343-17DF-FD83FFDE1435}"/>
              </a:ext>
            </a:extLst>
          </p:cNvPr>
          <p:cNvSpPr/>
          <p:nvPr/>
        </p:nvSpPr>
        <p:spPr>
          <a:xfrm rot="10800000">
            <a:off x="13754100" y="4438768"/>
            <a:ext cx="381000" cy="1352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4CE00-E861-802C-F529-CCECE25E0BCA}"/>
              </a:ext>
            </a:extLst>
          </p:cNvPr>
          <p:cNvSpPr txBox="1"/>
          <p:nvPr/>
        </p:nvSpPr>
        <p:spPr>
          <a:xfrm>
            <a:off x="14293334" y="494407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FCE5A7-4D69-9CEC-FD01-27FA14CCEC26}"/>
              </a:ext>
            </a:extLst>
          </p:cNvPr>
          <p:cNvSpPr txBox="1"/>
          <p:nvPr/>
        </p:nvSpPr>
        <p:spPr>
          <a:xfrm>
            <a:off x="12966949" y="340718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Reranking</a:t>
            </a:r>
            <a:endParaRPr kumimoji="1" lang="ko-Kore-KR" altLang="en-US" dirty="0"/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884B9FEF-F57D-CA46-0B69-B313F7AF7629}"/>
              </a:ext>
            </a:extLst>
          </p:cNvPr>
          <p:cNvSpPr/>
          <p:nvPr/>
        </p:nvSpPr>
        <p:spPr>
          <a:xfrm rot="10800000">
            <a:off x="8915400" y="68484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88A380-206E-68E1-E670-8DB38C5F46CA}"/>
              </a:ext>
            </a:extLst>
          </p:cNvPr>
          <p:cNvSpPr txBox="1"/>
          <p:nvPr/>
        </p:nvSpPr>
        <p:spPr>
          <a:xfrm>
            <a:off x="10934700" y="7143167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Pruning Based Cycle Passage</a:t>
            </a:r>
            <a:endParaRPr kumimoji="1" lang="ko-Kore-KR" altLang="en-US" dirty="0"/>
          </a:p>
        </p:txBody>
      </p:sp>
      <p:sp>
        <p:nvSpPr>
          <p:cNvPr id="60" name="오른쪽 화살표[R] 59">
            <a:extLst>
              <a:ext uri="{FF2B5EF4-FFF2-40B4-BE49-F238E27FC236}">
                <a16:creationId xmlns:a16="http://schemas.microsoft.com/office/drawing/2014/main" id="{DA54D5C4-AA8C-A076-C40B-A3DEA38DF0E6}"/>
              </a:ext>
            </a:extLst>
          </p:cNvPr>
          <p:cNvSpPr/>
          <p:nvPr/>
        </p:nvSpPr>
        <p:spPr>
          <a:xfrm rot="10800000">
            <a:off x="6445955" y="55451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7256D373-3C33-F0E6-3F2E-6A6756BD2C6D}"/>
              </a:ext>
            </a:extLst>
          </p:cNvPr>
          <p:cNvSpPr/>
          <p:nvPr/>
        </p:nvSpPr>
        <p:spPr>
          <a:xfrm rot="10800000">
            <a:off x="6445955" y="8934118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6322DDD-7182-0799-6185-6F315150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530" y="4371647"/>
            <a:ext cx="2354313" cy="40381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27F5BC-9E22-9317-2487-291BD1F59EDD}"/>
              </a:ext>
            </a:extLst>
          </p:cNvPr>
          <p:cNvSpPr txBox="1"/>
          <p:nvPr/>
        </p:nvSpPr>
        <p:spPr>
          <a:xfrm>
            <a:off x="6373266" y="5129535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GSC 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993094-BBAE-7637-B14F-FFF9C649D544}"/>
              </a:ext>
            </a:extLst>
          </p:cNvPr>
          <p:cNvSpPr txBox="1"/>
          <p:nvPr/>
        </p:nvSpPr>
        <p:spPr>
          <a:xfrm>
            <a:off x="6445954" y="8440019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MLP/ attention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355F6E-F8A9-C309-2D53-433527B5B05D}"/>
              </a:ext>
            </a:extLst>
          </p:cNvPr>
          <p:cNvSpPr txBox="1"/>
          <p:nvPr/>
        </p:nvSpPr>
        <p:spPr>
          <a:xfrm>
            <a:off x="10209898" y="7713639"/>
            <a:ext cx="823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개 속하지 않는 </a:t>
            </a:r>
            <a:r>
              <a:rPr kumimoji="1" lang="en-US" altLang="ko-Kore-KR" dirty="0"/>
              <a:t>or </a:t>
            </a:r>
            <a:r>
              <a:rPr kumimoji="1" lang="ko-Kore-KR" altLang="en-US" dirty="0"/>
              <a:t>하위 </a:t>
            </a:r>
            <a:r>
              <a:rPr kumimoji="1" lang="en-US" altLang="ko-Kore-KR" dirty="0"/>
              <a:t>K</a:t>
            </a:r>
            <a:r>
              <a:rPr kumimoji="1" lang="ko-Kore-KR" altLang="en-US" dirty="0"/>
              <a:t>개의 사이클에 속한 에지들을 자른다면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?  </a:t>
            </a:r>
          </a:p>
          <a:p>
            <a:r>
              <a:rPr kumimoji="1" lang="en-US" altLang="ko-KR" dirty="0"/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-&gt; </a:t>
            </a:r>
            <a:r>
              <a:rPr kumimoji="1" lang="ko-KR" altLang="en-US" dirty="0">
                <a:solidFill>
                  <a:srgbClr val="FF0000"/>
                </a:solidFill>
              </a:rPr>
              <a:t>상위 </a:t>
            </a:r>
            <a:r>
              <a:rPr kumimoji="1" lang="en-US" altLang="ko-KR" dirty="0">
                <a:solidFill>
                  <a:srgbClr val="FF0000"/>
                </a:solidFill>
              </a:rPr>
              <a:t>N</a:t>
            </a:r>
            <a:r>
              <a:rPr kumimoji="1" lang="ko-KR" altLang="en-US" dirty="0">
                <a:solidFill>
                  <a:srgbClr val="FF0000"/>
                </a:solidFill>
              </a:rPr>
              <a:t>개의 </a:t>
            </a:r>
            <a:r>
              <a:rPr kumimoji="1" lang="en-US" altLang="ko-KR" dirty="0">
                <a:solidFill>
                  <a:srgbClr val="FF0000"/>
                </a:solidFill>
              </a:rPr>
              <a:t>Cycle triple </a:t>
            </a:r>
            <a:r>
              <a:rPr kumimoji="1" lang="ko-KR" altLang="en-US" dirty="0">
                <a:solidFill>
                  <a:srgbClr val="FF0000"/>
                </a:solidFill>
              </a:rPr>
              <a:t>선정하기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951885-0718-780A-1347-6A88ED2C6C85}"/>
              </a:ext>
            </a:extLst>
          </p:cNvPr>
          <p:cNvSpPr txBox="1"/>
          <p:nvPr/>
        </p:nvSpPr>
        <p:spPr>
          <a:xfrm>
            <a:off x="87843" y="9073634"/>
            <a:ext cx="639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MLP</a:t>
            </a:r>
            <a:r>
              <a:rPr kumimoji="1" lang="ko-Kore-KR" altLang="en-US" dirty="0"/>
              <a:t>는 질문 노드와 답변 노드간의 </a:t>
            </a:r>
            <a:r>
              <a:rPr kumimoji="1" lang="en-US" altLang="ko-Kore-KR" dirty="0"/>
              <a:t>path</a:t>
            </a:r>
            <a:r>
              <a:rPr kumimoji="1" lang="ko-Kore-KR" altLang="en-US" dirty="0"/>
              <a:t>를 단순히 </a:t>
            </a:r>
            <a:r>
              <a:rPr kumimoji="1" lang="en-US" altLang="ko-Kore-KR" dirty="0"/>
              <a:t>MLP</a:t>
            </a:r>
            <a:r>
              <a:rPr kumimoji="1" lang="ko-Kore-KR" altLang="en-US" dirty="0"/>
              <a:t>에 넣기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69DE4-7F2E-1A5F-130B-7212A4861FDF}"/>
              </a:ext>
            </a:extLst>
          </p:cNvPr>
          <p:cNvSpPr txBox="1"/>
          <p:nvPr/>
        </p:nvSpPr>
        <p:spPr>
          <a:xfrm>
            <a:off x="90462" y="12986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https://github.com/dorianbrown/rank_bm25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0DDD-6B8E-3DF9-B520-E56101529A51}"/>
              </a:ext>
            </a:extLst>
          </p:cNvPr>
          <p:cNvSpPr txBox="1"/>
          <p:nvPr/>
        </p:nvSpPr>
        <p:spPr>
          <a:xfrm>
            <a:off x="90462" y="2347740"/>
            <a:ext cx="4588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https://</a:t>
            </a:r>
            <a:r>
              <a:rPr lang="en-US" altLang="ko-Kore-KR" sz="1400" dirty="0" err="1"/>
              <a:t>dl.fbaipublicfiles.com</a:t>
            </a:r>
            <a:r>
              <a:rPr lang="en-US" altLang="ko-Kore-KR" sz="1400" dirty="0"/>
              <a:t>/</a:t>
            </a:r>
            <a:r>
              <a:rPr lang="en-US" altLang="ko-Kore-KR" sz="1400" dirty="0" err="1"/>
              <a:t>dpr</a:t>
            </a:r>
            <a:r>
              <a:rPr lang="en-US" altLang="ko-Kore-KR" sz="1400" dirty="0"/>
              <a:t>/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F5E67-B888-5142-1998-D1B80BAB6E67}"/>
              </a:ext>
            </a:extLst>
          </p:cNvPr>
          <p:cNvSpPr txBox="1"/>
          <p:nvPr/>
        </p:nvSpPr>
        <p:spPr>
          <a:xfrm>
            <a:off x="10139860" y="271970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https://github.com/microsoft/MSMARCO-Passage-Ranking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654361-58DA-AFDD-EF8B-37F3A1D693BC}"/>
              </a:ext>
            </a:extLst>
          </p:cNvPr>
          <p:cNvSpPr/>
          <p:nvPr/>
        </p:nvSpPr>
        <p:spPr>
          <a:xfrm>
            <a:off x="301288" y="4332567"/>
            <a:ext cx="6144666" cy="420886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GSC</a:t>
            </a:r>
            <a:r>
              <a:rPr kumimoji="1" lang="ko-Kore-KR" altLang="en-US" dirty="0"/>
              <a:t>가 아닌 </a:t>
            </a:r>
            <a:r>
              <a:rPr kumimoji="1" lang="en-US" altLang="ko-Kore-KR" dirty="0"/>
              <a:t>QA-GNN</a:t>
            </a:r>
            <a:r>
              <a:rPr kumimoji="1" lang="ko-Kore-KR" altLang="en-US" dirty="0"/>
              <a:t>에 적용하는데 </a:t>
            </a:r>
            <a:r>
              <a:rPr kumimoji="1" lang="en-US" altLang="ko-Kore-KR" dirty="0"/>
              <a:t>GAT </a:t>
            </a:r>
            <a:r>
              <a:rPr kumimoji="1" lang="ko-Kore-KR" altLang="en-US" dirty="0"/>
              <a:t>부분을 변경</a:t>
            </a:r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3020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2898625"/>
            <a:ext cx="18195246" cy="956007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93959" y="1543996"/>
            <a:ext cx="10473788" cy="73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Reranking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통해 결정된 </a:t>
            </a:r>
            <a:r>
              <a:rPr lang="en-US" altLang="ko-KR" sz="32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</a:t>
            </a:r>
            <a:r>
              <a:rPr lang="ko-KR" altLang="en-US" sz="3200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활용법 생각 </a:t>
            </a:r>
            <a:endParaRPr lang="en-US" altLang="ko-KR" sz="4000" dirty="0">
              <a:solidFill>
                <a:schemeClr val="bg1">
                  <a:lumMod val="7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8A35E6-10B2-AD9D-F337-C823E9DE2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54" y="4229100"/>
            <a:ext cx="7772400" cy="20369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468A04-73A8-60D4-12E3-4B3B22826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6924524"/>
            <a:ext cx="6946008" cy="7541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0908B8-69D3-A499-D3E0-0F0107DDF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7800975"/>
            <a:ext cx="5111750" cy="1111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B2FFE1-714F-DC86-055C-EC61A1129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1975" y="4769012"/>
            <a:ext cx="2533650" cy="9571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CC873B5-8EFF-FEF4-E3A7-01A7A5523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8547" y="5726169"/>
            <a:ext cx="4520799" cy="15509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39E236-E0A5-47BE-17B7-5BADB365EF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0447" y="7546363"/>
            <a:ext cx="5778500" cy="127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255DD3-D19A-08B9-3923-F1B6DD331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31247" y="3642028"/>
            <a:ext cx="5899731" cy="8031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263CB2-D36B-09A7-DFFC-7759AE78AEDC}"/>
              </a:ext>
            </a:extLst>
          </p:cNvPr>
          <p:cNvSpPr txBox="1"/>
          <p:nvPr/>
        </p:nvSpPr>
        <p:spPr>
          <a:xfrm>
            <a:off x="5257800" y="2739745"/>
            <a:ext cx="8964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Cycle_count_feature</a:t>
            </a:r>
            <a:r>
              <a:rPr kumimoji="1" lang="ko-Kore-KR" altLang="en-US" dirty="0"/>
              <a:t>과 </a:t>
            </a:r>
            <a:r>
              <a:rPr kumimoji="1" lang="en-US" altLang="ko-Kore-KR" dirty="0"/>
              <a:t>reranking</a:t>
            </a:r>
            <a:r>
              <a:rPr kumimoji="1" lang="ko-Kore-KR" altLang="en-US" dirty="0"/>
              <a:t>했을 때의 </a:t>
            </a:r>
            <a:r>
              <a:rPr kumimoji="1" lang="en-US" altLang="ko-Kore-KR" dirty="0"/>
              <a:t>score</a:t>
            </a:r>
            <a:r>
              <a:rPr kumimoji="1" lang="ko-Kore-KR" altLang="en-US" dirty="0"/>
              <a:t>을 </a:t>
            </a:r>
            <a:r>
              <a:rPr kumimoji="1" lang="en-US" altLang="ko-Kore-KR" dirty="0" err="1"/>
              <a:t>concat</a:t>
            </a:r>
            <a:r>
              <a:rPr kumimoji="1" lang="ko-Kore-KR" altLang="en-US" dirty="0"/>
              <a:t>해서 </a:t>
            </a:r>
            <a:r>
              <a:rPr kumimoji="1" lang="en-US" altLang="ko-Kore-KR" dirty="0"/>
              <a:t>-&gt; New cycle count feature??</a:t>
            </a:r>
          </a:p>
          <a:p>
            <a:r>
              <a:rPr kumimoji="1" lang="en-US" altLang="ko-Kore-KR" dirty="0"/>
              <a:t>Cycle</a:t>
            </a:r>
            <a:r>
              <a:rPr kumimoji="1" lang="ko-Kore-KR" altLang="en-US" dirty="0"/>
              <a:t>이 없는것들에 대해서는 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???????</a:t>
            </a:r>
            <a:endParaRPr kumimoji="1" lang="ko-Kore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EE33F16-690C-0843-611D-48F755021645}"/>
              </a:ext>
            </a:extLst>
          </p:cNvPr>
          <p:cNvGrpSpPr/>
          <p:nvPr/>
        </p:nvGrpSpPr>
        <p:grpSpPr>
          <a:xfrm>
            <a:off x="393959" y="2905287"/>
            <a:ext cx="3510000" cy="611117"/>
            <a:chOff x="1103386" y="1651028"/>
            <a:chExt cx="2340000" cy="40741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F60A44-AE8F-1E93-9BD4-EC8105B1B504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F89B14-BD23-255D-975C-A77937A67744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3BA7DDA-6156-CB42-FF30-AB1AD07CA877}"/>
                </a:ext>
              </a:extLst>
            </p:cNvPr>
            <p:cNvSpPr txBox="1"/>
            <p:nvPr/>
          </p:nvSpPr>
          <p:spPr>
            <a:xfrm>
              <a:off x="1259250" y="1691478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GAT in QA-GNN</a:t>
              </a:r>
              <a:endParaRPr lang="ko-KR" altLang="en-US" sz="27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185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56D7E15-8A4D-45F9-8B6A-D368E3E40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C5454D2-AFDA-4B24-BAE5-D9320C08851E}"/>
              </a:ext>
            </a:extLst>
          </p:cNvPr>
          <p:cNvGrpSpPr/>
          <p:nvPr/>
        </p:nvGrpSpPr>
        <p:grpSpPr>
          <a:xfrm>
            <a:off x="778554" y="1549408"/>
            <a:ext cx="3510000" cy="611117"/>
            <a:chOff x="1103386" y="1651028"/>
            <a:chExt cx="2340000" cy="40741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D4802B3-767D-42B6-B18C-99E7DDCCC5BE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6485E4A-6194-4C79-89D1-BA2CBB4662B9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1BCCB4-D6BD-4F99-ABBB-1C62A5D13469}"/>
                </a:ext>
              </a:extLst>
            </p:cNvPr>
            <p:cNvSpPr txBox="1"/>
            <p:nvPr/>
          </p:nvSpPr>
          <p:spPr>
            <a:xfrm>
              <a:off x="1259250" y="1691478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Cycle Encoder</a:t>
              </a:r>
              <a:endParaRPr lang="ko-KR" altLang="en-US" sz="27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4102AF-DA67-9113-51FA-25C149558FED}"/>
              </a:ext>
            </a:extLst>
          </p:cNvPr>
          <p:cNvSpPr/>
          <p:nvPr/>
        </p:nvSpPr>
        <p:spPr>
          <a:xfrm>
            <a:off x="235295" y="3327489"/>
            <a:ext cx="718869" cy="431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248B59-07E5-E144-235A-578254826BA0}"/>
                  </a:ext>
                </a:extLst>
              </p:cNvPr>
              <p:cNvSpPr txBox="1"/>
              <p:nvPr/>
            </p:nvSpPr>
            <p:spPr>
              <a:xfrm>
                <a:off x="235295" y="7638658"/>
                <a:ext cx="718869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248B59-07E5-E144-235A-57825482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95" y="7638658"/>
                <a:ext cx="718869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D41F0F-167F-1170-84E2-64D9D5DDA3FA}"/>
              </a:ext>
            </a:extLst>
          </p:cNvPr>
          <p:cNvSpPr/>
          <p:nvPr/>
        </p:nvSpPr>
        <p:spPr>
          <a:xfrm>
            <a:off x="1479593" y="3327489"/>
            <a:ext cx="3588380" cy="431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CBF41A51-0108-4B7D-29BC-48ECEDC9291D}"/>
              </a:ext>
            </a:extLst>
          </p:cNvPr>
          <p:cNvSpPr/>
          <p:nvPr/>
        </p:nvSpPr>
        <p:spPr>
          <a:xfrm rot="5400000">
            <a:off x="3023123" y="1148701"/>
            <a:ext cx="501318" cy="3588380"/>
          </a:xfrm>
          <a:prstGeom prst="leftBrac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444E37-45DD-1A80-CFCB-C9C46C4E18DF}"/>
                  </a:ext>
                </a:extLst>
              </p:cNvPr>
              <p:cNvSpPr txBox="1"/>
              <p:nvPr/>
            </p:nvSpPr>
            <p:spPr>
              <a:xfrm>
                <a:off x="2169282" y="2221197"/>
                <a:ext cx="220899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1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𝐾</m:t>
                      </m:r>
                      <m:r>
                        <a:rPr kumimoji="1" lang="ko-KR" altLang="en-US" sz="210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차원</m:t>
                      </m:r>
                    </m:oMath>
                  </m:oMathPara>
                </a14:m>
                <a:endParaRPr kumimoji="1" lang="ko-Kore-KR" altLang="en-US" sz="21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444E37-45DD-1A80-CFCB-C9C46C4E1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282" y="2221197"/>
                <a:ext cx="2208999" cy="415498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1A99BA86-B600-DA44-5F2A-96537770CF1B}"/>
              </a:ext>
            </a:extLst>
          </p:cNvPr>
          <p:cNvSpPr/>
          <p:nvPr/>
        </p:nvSpPr>
        <p:spPr>
          <a:xfrm rot="10800000">
            <a:off x="5210270" y="3316251"/>
            <a:ext cx="498974" cy="4311168"/>
          </a:xfrm>
          <a:prstGeom prst="leftBrac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6B1100-5459-6105-3FB1-62D18C880843}"/>
                  </a:ext>
                </a:extLst>
              </p:cNvPr>
              <p:cNvSpPr txBox="1"/>
              <p:nvPr/>
            </p:nvSpPr>
            <p:spPr>
              <a:xfrm>
                <a:off x="5533798" y="5249210"/>
                <a:ext cx="163275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1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노드</m:t>
                      </m:r>
                      <m:r>
                        <a:rPr kumimoji="1" lang="ko-KR" altLang="en-US" sz="21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 </m:t>
                      </m:r>
                      <m:r>
                        <a:rPr kumimoji="1" lang="ko-KR" altLang="en-US" sz="21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개수</m:t>
                      </m:r>
                    </m:oMath>
                  </m:oMathPara>
                </a14:m>
                <a:endParaRPr kumimoji="1" lang="ko-Kore-KR" altLang="en-US" sz="21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6B1100-5459-6105-3FB1-62D18C880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98" y="5249210"/>
                <a:ext cx="1632758" cy="415498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FBF765-C356-3CE0-0C9A-A9681A5E2914}"/>
              </a:ext>
            </a:extLst>
          </p:cNvPr>
          <p:cNvSpPr/>
          <p:nvPr/>
        </p:nvSpPr>
        <p:spPr>
          <a:xfrm>
            <a:off x="8334503" y="3351941"/>
            <a:ext cx="4812416" cy="431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021164-D43D-7D24-E85C-93F769698B52}"/>
                  </a:ext>
                </a:extLst>
              </p:cNvPr>
              <p:cNvSpPr txBox="1"/>
              <p:nvPr/>
            </p:nvSpPr>
            <p:spPr>
              <a:xfrm>
                <a:off x="8367243" y="7638658"/>
                <a:ext cx="718869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021164-D43D-7D24-E85C-93F76969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243" y="7638658"/>
                <a:ext cx="718869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8F6DB0F-B966-D384-2208-4F0B5CB11839}"/>
              </a:ext>
            </a:extLst>
          </p:cNvPr>
          <p:cNvCxnSpPr>
            <a:cxnSpLocks/>
          </p:cNvCxnSpPr>
          <p:nvPr/>
        </p:nvCxnSpPr>
        <p:spPr>
          <a:xfrm>
            <a:off x="9154454" y="3351941"/>
            <a:ext cx="11789" cy="431116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0EC88B-69CB-102F-CE31-57B874D633FF}"/>
                  </a:ext>
                </a:extLst>
              </p:cNvPr>
              <p:cNvSpPr txBox="1"/>
              <p:nvPr/>
            </p:nvSpPr>
            <p:spPr>
              <a:xfrm>
                <a:off x="9228113" y="7664647"/>
                <a:ext cx="3856934" cy="536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𝑣</m:t>
                          </m:r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, 3</m:t>
                          </m:r>
                        </m:sub>
                        <m:sup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0EC88B-69CB-102F-CE31-57B874D6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113" y="7664647"/>
                <a:ext cx="3856934" cy="536365"/>
              </a:xfrm>
              <a:prstGeom prst="rect">
                <a:avLst/>
              </a:prstGeom>
              <a:blipFill>
                <a:blip r:embed="rId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화살표: 아래쪽 22">
            <a:extLst>
              <a:ext uri="{FF2B5EF4-FFF2-40B4-BE49-F238E27FC236}">
                <a16:creationId xmlns:a16="http://schemas.microsoft.com/office/drawing/2014/main" id="{A65FFEF4-2613-B838-CC78-94DE7ADED557}"/>
              </a:ext>
            </a:extLst>
          </p:cNvPr>
          <p:cNvSpPr/>
          <p:nvPr/>
        </p:nvSpPr>
        <p:spPr>
          <a:xfrm rot="16200000">
            <a:off x="12672131" y="5054653"/>
            <a:ext cx="3118757" cy="905747"/>
          </a:xfrm>
          <a:prstGeom prst="downArrow">
            <a:avLst/>
          </a:prstGeom>
          <a:gradFill flip="none" rotWithShape="1">
            <a:gsLst>
              <a:gs pos="100000">
                <a:schemeClr val="bg1">
                  <a:lumMod val="75000"/>
                  <a:alpha val="0"/>
                </a:schemeClr>
              </a:gs>
              <a:gs pos="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7BE513F-DD0F-1D03-7253-1F1143649925}"/>
              </a:ext>
            </a:extLst>
          </p:cNvPr>
          <p:cNvSpPr/>
          <p:nvPr/>
        </p:nvSpPr>
        <p:spPr>
          <a:xfrm>
            <a:off x="15227798" y="3327489"/>
            <a:ext cx="718869" cy="4311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7A3D7D-2905-F983-109C-640162E57867}"/>
                  </a:ext>
                </a:extLst>
              </p:cNvPr>
              <p:cNvSpPr txBox="1"/>
              <p:nvPr/>
            </p:nvSpPr>
            <p:spPr>
              <a:xfrm>
                <a:off x="-396104" y="7695202"/>
                <a:ext cx="7468002" cy="536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𝑣</m:t>
                          </m:r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, 3</m:t>
                          </m:r>
                        </m:sub>
                        <m:sup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7A3D7D-2905-F983-109C-640162E5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104" y="7695202"/>
                <a:ext cx="7468002" cy="536365"/>
              </a:xfrm>
              <a:prstGeom prst="rect">
                <a:avLst/>
              </a:prstGeom>
              <a:blipFill>
                <a:blip r:embed="rId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27D169-F7AE-D02B-082F-23E364820ED5}"/>
                  </a:ext>
                </a:extLst>
              </p:cNvPr>
              <p:cNvSpPr txBox="1"/>
              <p:nvPr/>
            </p:nvSpPr>
            <p:spPr>
              <a:xfrm>
                <a:off x="15241260" y="7663109"/>
                <a:ext cx="718869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27D169-F7AE-D02B-082F-23E36482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260" y="7663109"/>
                <a:ext cx="718869" cy="5078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아래쪽 22">
            <a:extLst>
              <a:ext uri="{FF2B5EF4-FFF2-40B4-BE49-F238E27FC236}">
                <a16:creationId xmlns:a16="http://schemas.microsoft.com/office/drawing/2014/main" id="{E25FF466-7F1E-D17F-4364-F411021057B4}"/>
              </a:ext>
            </a:extLst>
          </p:cNvPr>
          <p:cNvSpPr/>
          <p:nvPr/>
        </p:nvSpPr>
        <p:spPr>
          <a:xfrm rot="16200000">
            <a:off x="5835208" y="4991503"/>
            <a:ext cx="3118757" cy="905747"/>
          </a:xfrm>
          <a:prstGeom prst="downArrow">
            <a:avLst/>
          </a:prstGeom>
          <a:gradFill flip="none" rotWithShape="1">
            <a:gsLst>
              <a:gs pos="100000">
                <a:schemeClr val="bg1">
                  <a:lumMod val="75000"/>
                  <a:alpha val="0"/>
                </a:schemeClr>
              </a:gs>
              <a:gs pos="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05F3EF-B2D1-5527-00E1-934FC715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239" y="5013689"/>
            <a:ext cx="1758237" cy="8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E79D0-F3A9-83E0-9392-3C601C3095AC}"/>
              </a:ext>
            </a:extLst>
          </p:cNvPr>
          <p:cNvSpPr txBox="1"/>
          <p:nvPr/>
        </p:nvSpPr>
        <p:spPr>
          <a:xfrm>
            <a:off x="10442450" y="971946"/>
            <a:ext cx="803886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6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※</a:t>
            </a:r>
            <a:r>
              <a:rPr kumimoji="1" lang="en-US" altLang="ko-KR" sz="1650" dirty="0"/>
              <a:t>Graph</a:t>
            </a:r>
            <a:r>
              <a:rPr kumimoji="1" lang="ko-KR" altLang="en-US" sz="1650" dirty="0"/>
              <a:t> </a:t>
            </a:r>
            <a:r>
              <a:rPr kumimoji="1" lang="en-US" altLang="ko-KR" sz="1650" dirty="0"/>
              <a:t>soft</a:t>
            </a:r>
            <a:r>
              <a:rPr kumimoji="1" lang="ko-KR" altLang="en-US" sz="1650" dirty="0"/>
              <a:t> </a:t>
            </a:r>
            <a:r>
              <a:rPr kumimoji="1" lang="en-US" altLang="ko-KR" sz="1650" dirty="0"/>
              <a:t>counter</a:t>
            </a:r>
            <a:r>
              <a:rPr kumimoji="1" lang="ko-KR" altLang="en-US" sz="1650" dirty="0"/>
              <a:t>의 </a:t>
            </a:r>
            <a:r>
              <a:rPr kumimoji="1" lang="en-US" altLang="ko-KR" sz="1650" dirty="0" err="1"/>
              <a:t>CommonsenseQA</a:t>
            </a:r>
            <a:r>
              <a:rPr kumimoji="1" lang="ko-KR" altLang="en-US" sz="1650" dirty="0"/>
              <a:t>데이터 </a:t>
            </a:r>
            <a:r>
              <a:rPr kumimoji="1" lang="ko-KR" altLang="en-US" sz="1650" dirty="0" err="1"/>
              <a:t>임베딩</a:t>
            </a:r>
            <a:r>
              <a:rPr kumimoji="1" lang="ko-KR" altLang="en-US" sz="1650" dirty="0"/>
              <a:t> </a:t>
            </a:r>
            <a:r>
              <a:rPr kumimoji="1" lang="en-US" altLang="ko-KR" sz="1650" dirty="0"/>
              <a:t>shape</a:t>
            </a:r>
            <a:r>
              <a:rPr kumimoji="1" lang="ko-KR" altLang="en-US" sz="1650" dirty="0" err="1"/>
              <a:t>를</a:t>
            </a:r>
            <a:r>
              <a:rPr kumimoji="1" lang="ko-KR" altLang="en-US" sz="1650" dirty="0"/>
              <a:t> 예시로 설명함</a:t>
            </a:r>
            <a:endParaRPr kumimoji="1" lang="ko-Kore-KR" altLang="en-US" sz="165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FCC6DFA-962A-224B-C87A-624FE1844E2B}"/>
              </a:ext>
            </a:extLst>
          </p:cNvPr>
          <p:cNvCxnSpPr/>
          <p:nvPr/>
        </p:nvCxnSpPr>
        <p:spPr>
          <a:xfrm>
            <a:off x="1479591" y="3884996"/>
            <a:ext cx="358838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9AB4364-864A-7828-7272-3C5E8E014592}"/>
              </a:ext>
            </a:extLst>
          </p:cNvPr>
          <p:cNvCxnSpPr>
            <a:cxnSpLocks/>
          </p:cNvCxnSpPr>
          <p:nvPr/>
        </p:nvCxnSpPr>
        <p:spPr>
          <a:xfrm>
            <a:off x="2040263" y="3351941"/>
            <a:ext cx="0" cy="533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752F6641-813B-4534-7F3F-1E7EB6B31887}"/>
              </a:ext>
            </a:extLst>
          </p:cNvPr>
          <p:cNvCxnSpPr>
            <a:cxnSpLocks/>
          </p:cNvCxnSpPr>
          <p:nvPr/>
        </p:nvCxnSpPr>
        <p:spPr>
          <a:xfrm>
            <a:off x="2586497" y="3351941"/>
            <a:ext cx="0" cy="533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E8E3D157-9E9D-9735-C3CC-2E805B75141A}"/>
              </a:ext>
            </a:extLst>
          </p:cNvPr>
          <p:cNvCxnSpPr>
            <a:cxnSpLocks/>
          </p:cNvCxnSpPr>
          <p:nvPr/>
        </p:nvCxnSpPr>
        <p:spPr>
          <a:xfrm>
            <a:off x="3192888" y="3351941"/>
            <a:ext cx="0" cy="533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FF6DBE59-904C-1262-4D92-B983F8870B23}"/>
              </a:ext>
            </a:extLst>
          </p:cNvPr>
          <p:cNvCxnSpPr>
            <a:cxnSpLocks/>
          </p:cNvCxnSpPr>
          <p:nvPr/>
        </p:nvCxnSpPr>
        <p:spPr>
          <a:xfrm>
            <a:off x="4506737" y="3316251"/>
            <a:ext cx="0" cy="533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65CCD3-81A7-B420-93C5-FBC51ECACE66}"/>
              </a:ext>
            </a:extLst>
          </p:cNvPr>
          <p:cNvSpPr txBox="1"/>
          <p:nvPr/>
        </p:nvSpPr>
        <p:spPr>
          <a:xfrm>
            <a:off x="3569867" y="3125528"/>
            <a:ext cx="751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3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…</a:t>
            </a:r>
            <a:endParaRPr kumimoji="1" lang="ko-Kore-KR" altLang="en-US" sz="3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5CA42B-9264-7013-1952-A3479CC3FEC9}"/>
              </a:ext>
            </a:extLst>
          </p:cNvPr>
          <p:cNvSpPr txBox="1"/>
          <p:nvPr/>
        </p:nvSpPr>
        <p:spPr>
          <a:xfrm>
            <a:off x="1560101" y="3311681"/>
            <a:ext cx="35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kumimoji="1" lang="ko-Kore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2E3FCF-2431-7941-D66C-3F53F75DEB87}"/>
              </a:ext>
            </a:extLst>
          </p:cNvPr>
          <p:cNvSpPr txBox="1"/>
          <p:nvPr/>
        </p:nvSpPr>
        <p:spPr>
          <a:xfrm>
            <a:off x="2120771" y="3320621"/>
            <a:ext cx="35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kumimoji="1" lang="ko-Kore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F3C03-AA68-D77E-A1DC-C1EEEAF76811}"/>
              </a:ext>
            </a:extLst>
          </p:cNvPr>
          <p:cNvSpPr txBox="1"/>
          <p:nvPr/>
        </p:nvSpPr>
        <p:spPr>
          <a:xfrm>
            <a:off x="2711456" y="3320621"/>
            <a:ext cx="35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kumimoji="1" lang="ko-Kore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A3943B-BC7C-880A-37A1-A59D15F328FC}"/>
              </a:ext>
            </a:extLst>
          </p:cNvPr>
          <p:cNvSpPr txBox="1"/>
          <p:nvPr/>
        </p:nvSpPr>
        <p:spPr>
          <a:xfrm>
            <a:off x="4617116" y="3340532"/>
            <a:ext cx="35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kumimoji="1" lang="ko-Kore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0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19" grpId="0" animBg="1"/>
      <p:bldP spid="25" grpId="0" animBg="1"/>
      <p:bldP spid="26" grpId="0"/>
      <p:bldP spid="27" grpId="0" animBg="1"/>
      <p:bldP spid="28" grpId="0"/>
      <p:bldP spid="29" grpId="0" animBg="1"/>
      <p:bldP spid="30" grpId="0"/>
      <p:bldP spid="36" grpId="0"/>
      <p:bldP spid="37" grpId="0" animBg="1"/>
      <p:bldP spid="38" grpId="0" animBg="1"/>
      <p:bldP spid="39" grpId="0"/>
      <p:bldP spid="40" grpId="0"/>
      <p:bldP spid="41" grpId="0" animBg="1"/>
      <p:bldP spid="23" grpId="0"/>
      <p:bldP spid="24" grpId="0"/>
      <p:bldP spid="31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15376</TotalTime>
  <Words>901</Words>
  <Application>Microsoft Macintosh PowerPoint</Application>
  <PresentationFormat>사용자 지정</PresentationFormat>
  <Paragraphs>194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7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NanumGothic</vt:lpstr>
      <vt:lpstr>Arial</vt:lpstr>
      <vt:lpstr>Calibri</vt:lpstr>
      <vt:lpstr>Cambria Math</vt:lpstr>
      <vt:lpstr>Menlo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60</cp:revision>
  <dcterms:created xsi:type="dcterms:W3CDTF">2021-12-28T00:31:40Z</dcterms:created>
  <dcterms:modified xsi:type="dcterms:W3CDTF">2023-09-07T23:57:26Z</dcterms:modified>
</cp:coreProperties>
</file>