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1" r:id="rId2"/>
    <p:sldId id="356" r:id="rId3"/>
    <p:sldId id="684" r:id="rId4"/>
    <p:sldId id="733" r:id="rId5"/>
    <p:sldId id="794" r:id="rId6"/>
    <p:sldId id="783" r:id="rId7"/>
    <p:sldId id="793" r:id="rId8"/>
    <p:sldId id="782" r:id="rId9"/>
    <p:sldId id="630" r:id="rId10"/>
    <p:sldId id="795" r:id="rId11"/>
    <p:sldId id="796" r:id="rId12"/>
    <p:sldId id="797" r:id="rId13"/>
    <p:sldId id="762" r:id="rId14"/>
    <p:sldId id="789" r:id="rId15"/>
    <p:sldId id="798" r:id="rId16"/>
    <p:sldId id="732" r:id="rId17"/>
    <p:sldId id="799" r:id="rId18"/>
    <p:sldId id="800" r:id="rId19"/>
    <p:sldId id="3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703"/>
  </p:normalViewPr>
  <p:slideViewPr>
    <p:cSldViewPr snapToGrid="0">
      <p:cViewPr varScale="1">
        <p:scale>
          <a:sx n="128" d="100"/>
          <a:sy n="128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4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57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09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DF02-0ADF-75E7-8743-9B49FE12D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94504C-5699-0E85-38F1-207483EC5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C84741-914E-BA81-03AE-063F02AC5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9E944-EBB4-21C1-65D7-E3A2C2A5F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63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80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8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0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3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2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4778-626F-DE4E-42D4-CB9AF9C9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CF3FBC-9F4E-3E51-5F0B-FD6818EE3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07979-9BAE-DE17-06F7-5BE61FEC9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A0C68-EA88-C87B-BED0-459BE269A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4778-626F-DE4E-42D4-CB9AF9C9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CF3FBC-9F4E-3E51-5F0B-FD6818EE3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07979-9BAE-DE17-06F7-5BE61FEC9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A0C68-EA88-C87B-BED0-459BE269A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F69BE-52CB-B7E9-4E4D-B59F1F85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590F7-0DFA-6ACC-9BAC-9EA84EF42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4996F3-5C49-1AC4-CDC1-3CEC124E5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4E2C77-A0F5-903B-5374-6F1BB3818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A4DC-47F9-49B2-B555-FB87FF58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0A70DC-BB7F-CB4C-A433-E581B4956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0DDFFC-5F2F-D0D3-5281-5124738DB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43B03-D0D3-EBEB-9AE7-2CE0542B2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0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4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LLM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과 지식 그래프를 사용한 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 with LLMs and KGs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Paper Follow – UP(LLM Evaluation)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F47865-1F9F-0D0F-4BB8-57F8BB4CAF84}"/>
              </a:ext>
            </a:extLst>
          </p:cNvPr>
          <p:cNvSpPr/>
          <p:nvPr/>
        </p:nvSpPr>
        <p:spPr>
          <a:xfrm>
            <a:off x="233039" y="3295835"/>
            <a:ext cx="11725922" cy="266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912F38B-0192-F0D3-F821-4D833FC22F80}"/>
              </a:ext>
            </a:extLst>
          </p:cNvPr>
          <p:cNvSpPr/>
          <p:nvPr/>
        </p:nvSpPr>
        <p:spPr>
          <a:xfrm rot="10800000">
            <a:off x="2888354" y="3461991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CAC849E8-3F51-A828-F8DD-6F150815A07B}"/>
              </a:ext>
            </a:extLst>
          </p:cNvPr>
          <p:cNvSpPr/>
          <p:nvPr/>
        </p:nvSpPr>
        <p:spPr>
          <a:xfrm>
            <a:off x="6692329" y="3016920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3BA1FA-0115-67DB-8974-2B61E75912DD}"/>
              </a:ext>
            </a:extLst>
          </p:cNvPr>
          <p:cNvSpPr txBox="1"/>
          <p:nvPr/>
        </p:nvSpPr>
        <p:spPr>
          <a:xfrm>
            <a:off x="6550741" y="330556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2023.08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7E436-BEA6-8F5C-425C-F08E07C8BDA3}"/>
              </a:ext>
            </a:extLst>
          </p:cNvPr>
          <p:cNvSpPr txBox="1"/>
          <p:nvPr/>
        </p:nvSpPr>
        <p:spPr>
          <a:xfrm>
            <a:off x="6383226" y="3611029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EMNLP</a:t>
            </a:r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8CAF3CC7-FEB8-6237-DEEC-10E7D05D0580}"/>
              </a:ext>
            </a:extLst>
          </p:cNvPr>
          <p:cNvSpPr txBox="1">
            <a:spLocks/>
          </p:cNvSpPr>
          <p:nvPr/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Progress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70C62-B6E3-5F64-565D-078E9AFF5171}"/>
              </a:ext>
            </a:extLst>
          </p:cNvPr>
          <p:cNvSpPr txBox="1"/>
          <p:nvPr/>
        </p:nvSpPr>
        <p:spPr>
          <a:xfrm>
            <a:off x="1141096" y="4031348"/>
            <a:ext cx="447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We’ re Afraid </a:t>
            </a:r>
            <a:r>
              <a:rPr kumimoji="1" lang="en-US" altLang="en-US" sz="12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Langauge</a:t>
            </a:r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Models aren’t Modeling Ambiguity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F8EA7-DD70-0757-1774-ED655A714804}"/>
              </a:ext>
            </a:extLst>
          </p:cNvPr>
          <p:cNvSpPr txBox="1"/>
          <p:nvPr/>
        </p:nvSpPr>
        <p:spPr>
          <a:xfrm>
            <a:off x="1418788" y="4334376"/>
            <a:ext cx="391848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중의성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애매모호함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)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가지는 텍스트들을 모아 데이터셋을 만듦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전제와 가설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두 애매모호한 문장을 보여주고 이 문장 간의 관계를 확인한다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54FCB-1775-3FAD-A3AE-A016E1431A04}"/>
              </a:ext>
            </a:extLst>
          </p:cNvPr>
          <p:cNvSpPr txBox="1"/>
          <p:nvPr/>
        </p:nvSpPr>
        <p:spPr>
          <a:xfrm>
            <a:off x="2792683" y="330264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04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8AC32-00EA-B737-BDC4-4334F545FC37}"/>
              </a:ext>
            </a:extLst>
          </p:cNvPr>
          <p:cNvSpPr txBox="1"/>
          <p:nvPr/>
        </p:nvSpPr>
        <p:spPr>
          <a:xfrm>
            <a:off x="2737841" y="2926247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EMNLP</a:t>
            </a:r>
            <a:r>
              <a:rPr kumimoji="1" lang="ko-KR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3C399C-853C-0888-64D5-1EBD0E7D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124" y="4125124"/>
            <a:ext cx="3149600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FF899-7B40-0054-C9AD-D5CFBB3D5264}"/>
              </a:ext>
            </a:extLst>
          </p:cNvPr>
          <p:cNvSpPr txBox="1"/>
          <p:nvPr/>
        </p:nvSpPr>
        <p:spPr>
          <a:xfrm>
            <a:off x="4988804" y="953116"/>
            <a:ext cx="447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This is not a Dataset : A Large Negation Benchmark to Challenge Large Language Models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03036-8E41-5ED5-B83B-D7FA8E8B150F}"/>
              </a:ext>
            </a:extLst>
          </p:cNvPr>
          <p:cNvSpPr txBox="1"/>
          <p:nvPr/>
        </p:nvSpPr>
        <p:spPr>
          <a:xfrm>
            <a:off x="5075991" y="1374378"/>
            <a:ext cx="447386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부정어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(negation)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가지는 텍스트들을 모아 데이터셋을 만듦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데이터는 </a:t>
            </a:r>
            <a:r>
              <a:rPr kumimoji="1" lang="en-US" altLang="ko-KR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wornet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에서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11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가지의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relation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정하고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그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relation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이 들어가는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triple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추출함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추출한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triple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기반으로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template(prompt)</a:t>
            </a:r>
            <a:r>
              <a:rPr kumimoji="1" lang="ko-KR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를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만들고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template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에 맞춰 데이터를 생성함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Triple : &lt;part, bill, bird&gt;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Template : &lt;noun1+(e)s&gt;[ are commonly | may be] part of &lt;noun2 +(e)s&gt;.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만들어진 데이터셋은 두 명의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native speakers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들이 데이터셋으로부터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220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개의 문장을 랜덤 샘플링을 진행해서 평가함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2D2DB35-C793-1935-6CCD-5A110617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143" y="944727"/>
            <a:ext cx="2729330" cy="21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Paper Follow – UP(LLM with KGs)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F47865-1F9F-0D0F-4BB8-57F8BB4CAF84}"/>
              </a:ext>
            </a:extLst>
          </p:cNvPr>
          <p:cNvSpPr/>
          <p:nvPr/>
        </p:nvSpPr>
        <p:spPr>
          <a:xfrm>
            <a:off x="233039" y="2933559"/>
            <a:ext cx="11725922" cy="266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3A4D9F95-2877-3022-10C5-A09D2CD40083}"/>
              </a:ext>
            </a:extLst>
          </p:cNvPr>
          <p:cNvSpPr/>
          <p:nvPr/>
        </p:nvSpPr>
        <p:spPr>
          <a:xfrm rot="10800000">
            <a:off x="1165892" y="3066723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222BC26F-5359-17D4-E6DB-90D10099741E}"/>
              </a:ext>
            </a:extLst>
          </p:cNvPr>
          <p:cNvSpPr/>
          <p:nvPr/>
        </p:nvSpPr>
        <p:spPr>
          <a:xfrm>
            <a:off x="2890283" y="2663524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912F38B-0192-F0D3-F821-4D833FC22F80}"/>
              </a:ext>
            </a:extLst>
          </p:cNvPr>
          <p:cNvSpPr/>
          <p:nvPr/>
        </p:nvSpPr>
        <p:spPr>
          <a:xfrm rot="10800000">
            <a:off x="4465486" y="3099715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CAC849E8-3F51-A828-F8DD-6F150815A07B}"/>
              </a:ext>
            </a:extLst>
          </p:cNvPr>
          <p:cNvSpPr/>
          <p:nvPr/>
        </p:nvSpPr>
        <p:spPr>
          <a:xfrm>
            <a:off x="6692329" y="2654644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DDBDDD9-434F-762B-AC37-3ABE20994E18}"/>
              </a:ext>
            </a:extLst>
          </p:cNvPr>
          <p:cNvSpPr/>
          <p:nvPr/>
        </p:nvSpPr>
        <p:spPr>
          <a:xfrm rot="10800000">
            <a:off x="8232327" y="3031208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51CBCB1E-D6AE-1E40-0482-6F9402D7C871}"/>
              </a:ext>
            </a:extLst>
          </p:cNvPr>
          <p:cNvSpPr/>
          <p:nvPr/>
        </p:nvSpPr>
        <p:spPr>
          <a:xfrm>
            <a:off x="10436209" y="2628009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39B887-15EF-30CC-69C7-9A3C85121E89}"/>
              </a:ext>
            </a:extLst>
          </p:cNvPr>
          <p:cNvSpPr txBox="1"/>
          <p:nvPr/>
        </p:nvSpPr>
        <p:spPr>
          <a:xfrm>
            <a:off x="192447" y="3591986"/>
            <a:ext cx="20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Boosting Language Models Reasoning with Chain-of Knowledge Prompting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0AEB18-03CE-B8AE-7416-AC5C754D947A}"/>
              </a:ext>
            </a:extLst>
          </p:cNvPr>
          <p:cNvSpPr txBox="1"/>
          <p:nvPr/>
        </p:nvSpPr>
        <p:spPr>
          <a:xfrm>
            <a:off x="1036586" y="292472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2023.06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4D8C7C-BA7C-19EA-AD6A-4E0FB2B008D5}"/>
              </a:ext>
            </a:extLst>
          </p:cNvPr>
          <p:cNvSpPr txBox="1"/>
          <p:nvPr/>
        </p:nvSpPr>
        <p:spPr>
          <a:xfrm>
            <a:off x="4346614" y="294328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.0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3BA1FA-0115-67DB-8974-2B61E75912DD}"/>
              </a:ext>
            </a:extLst>
          </p:cNvPr>
          <p:cNvSpPr txBox="1"/>
          <p:nvPr/>
        </p:nvSpPr>
        <p:spPr>
          <a:xfrm>
            <a:off x="6550741" y="294328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2023.08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942C17-F5CE-09B2-D0A9-C1648246C65E}"/>
              </a:ext>
            </a:extLst>
          </p:cNvPr>
          <p:cNvSpPr txBox="1"/>
          <p:nvPr/>
        </p:nvSpPr>
        <p:spPr>
          <a:xfrm>
            <a:off x="8090739" y="294328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2023.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05B81A-501F-271D-3495-8263965FC807}"/>
              </a:ext>
            </a:extLst>
          </p:cNvPr>
          <p:cNvSpPr txBox="1"/>
          <p:nvPr/>
        </p:nvSpPr>
        <p:spPr>
          <a:xfrm>
            <a:off x="10280170" y="295996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6FD608-5924-080D-12E4-9668044B476D}"/>
              </a:ext>
            </a:extLst>
          </p:cNvPr>
          <p:cNvSpPr txBox="1"/>
          <p:nvPr/>
        </p:nvSpPr>
        <p:spPr>
          <a:xfrm>
            <a:off x="1026320" y="263258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ICLR 2024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BA11F7-DCDE-429C-A236-9CB2CB687489}"/>
              </a:ext>
            </a:extLst>
          </p:cNvPr>
          <p:cNvSpPr txBox="1"/>
          <p:nvPr/>
        </p:nvSpPr>
        <p:spPr>
          <a:xfrm>
            <a:off x="4185540" y="2574165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EMNLP</a:t>
            </a:r>
            <a:r>
              <a:rPr kumimoji="1" lang="ko-KR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7E436-BEA6-8F5C-425C-F08E07C8BDA3}"/>
              </a:ext>
            </a:extLst>
          </p:cNvPr>
          <p:cNvSpPr txBox="1"/>
          <p:nvPr/>
        </p:nvSpPr>
        <p:spPr>
          <a:xfrm>
            <a:off x="7988020" y="26314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Preprint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8CAF3CC7-FEB8-6237-DEEC-10E7D05D0580}"/>
              </a:ext>
            </a:extLst>
          </p:cNvPr>
          <p:cNvSpPr txBox="1">
            <a:spLocks/>
          </p:cNvSpPr>
          <p:nvPr/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Progress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747C-204F-B800-9627-195DBAF456E6}"/>
              </a:ext>
            </a:extLst>
          </p:cNvPr>
          <p:cNvSpPr txBox="1"/>
          <p:nvPr/>
        </p:nvSpPr>
        <p:spPr>
          <a:xfrm>
            <a:off x="2024549" y="1225912"/>
            <a:ext cx="27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Unifying Large Language Models and Knowledge Graphs : A Roadmap</a:t>
            </a:r>
            <a:endParaRPr kumimoji="1" lang="ko-Kore-KR" altLang="en-US" sz="1200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A4026-4080-3D5B-841C-5BC738106975}"/>
              </a:ext>
            </a:extLst>
          </p:cNvPr>
          <p:cNvSpPr txBox="1"/>
          <p:nvPr/>
        </p:nvSpPr>
        <p:spPr>
          <a:xfrm>
            <a:off x="2258499" y="1692440"/>
            <a:ext cx="20761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LLM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과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KGs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의 통합을 위한 전망적인 로드맵 제시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8FC00-0484-DE45-5D3E-584CF9C4A7B3}"/>
              </a:ext>
            </a:extLst>
          </p:cNvPr>
          <p:cNvSpPr txBox="1"/>
          <p:nvPr/>
        </p:nvSpPr>
        <p:spPr>
          <a:xfrm>
            <a:off x="2774507" y="293058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.0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97838-FDA5-3DDD-D671-658A172DC682}"/>
              </a:ext>
            </a:extLst>
          </p:cNvPr>
          <p:cNvSpPr txBox="1"/>
          <p:nvPr/>
        </p:nvSpPr>
        <p:spPr>
          <a:xfrm>
            <a:off x="2595771" y="326333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IEEE</a:t>
            </a:r>
            <a:r>
              <a:rPr kumimoji="1" lang="ko-KR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70C62-B6E3-5F64-565D-078E9AFF5171}"/>
              </a:ext>
            </a:extLst>
          </p:cNvPr>
          <p:cNvSpPr txBox="1"/>
          <p:nvPr/>
        </p:nvSpPr>
        <p:spPr>
          <a:xfrm>
            <a:off x="3758461" y="3592864"/>
            <a:ext cx="253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Reasoning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on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Graphs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Faithful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and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interpretable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large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language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model</a:t>
            </a:r>
            <a:r>
              <a:rPr kumimoji="1" lang="ko-KR" altLang="en-US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reasoning</a:t>
            </a:r>
            <a:endParaRPr kumimoji="1" lang="ko-Kore-KR" altLang="en-US" sz="1200" b="1" dirty="0">
              <a:solidFill>
                <a:srgbClr val="FF000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F8EA7-DD70-0757-1774-ED655A714804}"/>
              </a:ext>
            </a:extLst>
          </p:cNvPr>
          <p:cNvSpPr txBox="1"/>
          <p:nvPr/>
        </p:nvSpPr>
        <p:spPr>
          <a:xfrm>
            <a:off x="3758461" y="4245960"/>
            <a:ext cx="196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Plan-and-solve</a:t>
            </a:r>
            <a:r>
              <a:rPr kumimoji="1" lang="ko-KR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를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차용한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planning-retrieval-reasoning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framework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제시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ELBO</a:t>
            </a:r>
            <a:r>
              <a:rPr kumimoji="1" lang="ko-KR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를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사용하여 수식적으로 설명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E9CA7-14F1-7DF4-03C6-06F5F8EDF539}"/>
              </a:ext>
            </a:extLst>
          </p:cNvPr>
          <p:cNvSpPr txBox="1"/>
          <p:nvPr/>
        </p:nvSpPr>
        <p:spPr>
          <a:xfrm>
            <a:off x="5486493" y="991513"/>
            <a:ext cx="324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MindMap</a:t>
            </a:r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: Knowledge Graph Prompting Sparks Graph of Thoughts in Large Language Models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2ACA6-BAF2-8D64-B51A-1104B5B88439}"/>
              </a:ext>
            </a:extLst>
          </p:cNvPr>
          <p:cNvSpPr txBox="1"/>
          <p:nvPr/>
        </p:nvSpPr>
        <p:spPr>
          <a:xfrm>
            <a:off x="5486493" y="1639684"/>
            <a:ext cx="33015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KG</a:t>
            </a:r>
            <a:r>
              <a:rPr kumimoji="1" lang="ko-KR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를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사용해서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LLM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최신 지식과 연결하고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LLMs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의 추론 경로를 유도하기 위한 방법을 탐구함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Evidence graph mining -&gt; Evidence graph aggregation -&gt; LLM reasoning on the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mindmap</a:t>
            </a:r>
            <a:endParaRPr kumimoji="1" lang="en-US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Entity linking</a:t>
            </a:r>
            <a:r>
              <a:rPr kumimoji="1" lang="ko-KR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 방법은 </a:t>
            </a:r>
            <a:r>
              <a:rPr kumimoji="1" lang="ko-KR" altLang="en-US" sz="1050" b="1" dirty="0" err="1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얻어갈만한</a:t>
            </a:r>
            <a:r>
              <a:rPr kumimoji="1" lang="ko-KR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 정보</a:t>
            </a:r>
            <a:endParaRPr kumimoji="1" lang="ko-Kore-KR" altLang="en-US" sz="1050" b="1" dirty="0">
              <a:solidFill>
                <a:srgbClr val="92D050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5F307-BDCA-9E51-8D74-3A2A79624CCA}"/>
              </a:ext>
            </a:extLst>
          </p:cNvPr>
          <p:cNvSpPr txBox="1"/>
          <p:nvPr/>
        </p:nvSpPr>
        <p:spPr>
          <a:xfrm>
            <a:off x="6374410" y="331927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Preprint</a:t>
            </a:r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55D74-BA6A-6335-8732-B5C5CD185173}"/>
              </a:ext>
            </a:extLst>
          </p:cNvPr>
          <p:cNvSpPr txBox="1"/>
          <p:nvPr/>
        </p:nvSpPr>
        <p:spPr>
          <a:xfrm>
            <a:off x="7507750" y="3510086"/>
            <a:ext cx="225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Knowledge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Solver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: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Teaching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LLMs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to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search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for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domain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Knowledge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from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Knowledge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graphs</a:t>
            </a:r>
            <a:endParaRPr kumimoji="1" lang="ko-Kore-KR" altLang="en-US" sz="1200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C4EC5-3E95-875B-BB30-C5F5D88C2757}"/>
              </a:ext>
            </a:extLst>
          </p:cNvPr>
          <p:cNvSpPr txBox="1"/>
          <p:nvPr/>
        </p:nvSpPr>
        <p:spPr>
          <a:xfrm>
            <a:off x="10170552" y="327637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Preprint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DBB36-46B9-60AF-9C5E-BFA6A7ECAF92}"/>
              </a:ext>
            </a:extLst>
          </p:cNvPr>
          <p:cNvSpPr txBox="1"/>
          <p:nvPr/>
        </p:nvSpPr>
        <p:spPr>
          <a:xfrm>
            <a:off x="9681693" y="715293"/>
            <a:ext cx="225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Knowledge-Driven </a:t>
            </a:r>
            <a:r>
              <a:rPr kumimoji="1" lang="en-US" altLang="en-US" sz="12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CoT</a:t>
            </a:r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: Exploring faithful reasoning in LLMs for knowledge-intensive Question Answering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8C6C1-EF54-4F7D-4988-1181EB8A3B7F}"/>
              </a:ext>
            </a:extLst>
          </p:cNvPr>
          <p:cNvSpPr txBox="1"/>
          <p:nvPr/>
        </p:nvSpPr>
        <p:spPr>
          <a:xfrm>
            <a:off x="9760155" y="1528299"/>
            <a:ext cx="1968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CoT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Collection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미리 만들고 이를 기반으로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Retrieve-reader-verifier 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모듈을 거침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DB9F-1900-D3B1-6C82-5BB090AD73A3}"/>
              </a:ext>
            </a:extLst>
          </p:cNvPr>
          <p:cNvSpPr txBox="1"/>
          <p:nvPr/>
        </p:nvSpPr>
        <p:spPr>
          <a:xfrm>
            <a:off x="222149" y="4260235"/>
            <a:ext cx="2076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Evidence triple, explanation hints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사용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F2-verificiation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8B63F-8C78-BC85-89B1-5B9D04C1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41" y="4364083"/>
            <a:ext cx="4697034" cy="2334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CE128-4168-ADBC-F885-F2CF4F57E6A9}"/>
              </a:ext>
            </a:extLst>
          </p:cNvPr>
          <p:cNvSpPr txBox="1"/>
          <p:nvPr/>
        </p:nvSpPr>
        <p:spPr>
          <a:xfrm>
            <a:off x="9760155" y="3775342"/>
            <a:ext cx="25088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-&gt; LLM</a:t>
            </a:r>
            <a:r>
              <a:rPr kumimoji="1" lang="ko-KR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이 </a:t>
            </a:r>
            <a:r>
              <a:rPr kumimoji="1" lang="en-US" altLang="ko-KR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entity</a:t>
            </a:r>
            <a:r>
              <a:rPr kumimoji="1" lang="ko-KR" altLang="en-US" sz="1050" b="1" dirty="0" err="1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를</a:t>
            </a:r>
            <a:r>
              <a:rPr kumimoji="1" lang="ko-KR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Step by Step</a:t>
            </a:r>
            <a:r>
              <a:rPr kumimoji="1" lang="ko-KR" altLang="en-US" sz="1050" b="1" dirty="0">
                <a:solidFill>
                  <a:srgbClr val="92D05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방법으로 생각하도록 구성함</a:t>
            </a:r>
            <a:endParaRPr kumimoji="1" lang="ko-Kore-KR" altLang="en-US" sz="1050" b="1" dirty="0">
              <a:solidFill>
                <a:srgbClr val="92D050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F3AF8-C186-F99E-E072-7EF738913BEF}"/>
              </a:ext>
            </a:extLst>
          </p:cNvPr>
          <p:cNvSpPr txBox="1"/>
          <p:nvPr/>
        </p:nvSpPr>
        <p:spPr>
          <a:xfrm>
            <a:off x="233039" y="5753621"/>
            <a:ext cx="60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아이디어 및 방법론</a:t>
            </a:r>
          </a:p>
        </p:txBody>
      </p:sp>
    </p:spTree>
    <p:extLst>
      <p:ext uri="{BB962C8B-B14F-4D97-AF65-F5344CB8AC3E}">
        <p14:creationId xmlns:p14="http://schemas.microsoft.com/office/powerpoint/2010/main" val="30980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Paper Follow – UP(Prompt Engineering)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F47865-1F9F-0D0F-4BB8-57F8BB4CAF84}"/>
              </a:ext>
            </a:extLst>
          </p:cNvPr>
          <p:cNvSpPr/>
          <p:nvPr/>
        </p:nvSpPr>
        <p:spPr>
          <a:xfrm>
            <a:off x="233039" y="2736467"/>
            <a:ext cx="11725922" cy="266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3A4D9F95-2877-3022-10C5-A09D2CD40083}"/>
              </a:ext>
            </a:extLst>
          </p:cNvPr>
          <p:cNvSpPr/>
          <p:nvPr/>
        </p:nvSpPr>
        <p:spPr>
          <a:xfrm rot="10800000">
            <a:off x="1325283" y="2869631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912F38B-0192-F0D3-F821-4D833FC22F80}"/>
              </a:ext>
            </a:extLst>
          </p:cNvPr>
          <p:cNvSpPr/>
          <p:nvPr/>
        </p:nvSpPr>
        <p:spPr>
          <a:xfrm>
            <a:off x="4465486" y="2441228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DDBDDD9-434F-762B-AC37-3ABE20994E18}"/>
              </a:ext>
            </a:extLst>
          </p:cNvPr>
          <p:cNvSpPr/>
          <p:nvPr/>
        </p:nvSpPr>
        <p:spPr>
          <a:xfrm rot="10800000">
            <a:off x="6772641" y="2834116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51CBCB1E-D6AE-1E40-0482-6F9402D7C871}"/>
              </a:ext>
            </a:extLst>
          </p:cNvPr>
          <p:cNvSpPr/>
          <p:nvPr/>
        </p:nvSpPr>
        <p:spPr>
          <a:xfrm>
            <a:off x="9588920" y="2430917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39B887-15EF-30CC-69C7-9A3C85121E89}"/>
              </a:ext>
            </a:extLst>
          </p:cNvPr>
          <p:cNvSpPr txBox="1"/>
          <p:nvPr/>
        </p:nvSpPr>
        <p:spPr>
          <a:xfrm>
            <a:off x="192446" y="3394894"/>
            <a:ext cx="344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Selection</a:t>
            </a:r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-Inference : </a:t>
            </a:r>
            <a:r>
              <a:rPr kumimoji="1" lang="en-US" altLang="en-US" sz="1200" b="1" dirty="0" err="1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Exploting</a:t>
            </a:r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Large Language Models for Interpretable Logical Reasoning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0AEB18-03CE-B8AE-7416-AC5C754D947A}"/>
              </a:ext>
            </a:extLst>
          </p:cNvPr>
          <p:cNvSpPr txBox="1"/>
          <p:nvPr/>
        </p:nvSpPr>
        <p:spPr>
          <a:xfrm>
            <a:off x="1195977" y="272762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2022.05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4D8C7C-BA7C-19EA-AD6A-4E0FB2B008D5}"/>
              </a:ext>
            </a:extLst>
          </p:cNvPr>
          <p:cNvSpPr txBox="1"/>
          <p:nvPr/>
        </p:nvSpPr>
        <p:spPr>
          <a:xfrm>
            <a:off x="4346614" y="274619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.0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942C17-F5CE-09B2-D0A9-C1648246C65E}"/>
              </a:ext>
            </a:extLst>
          </p:cNvPr>
          <p:cNvSpPr txBox="1"/>
          <p:nvPr/>
        </p:nvSpPr>
        <p:spPr>
          <a:xfrm>
            <a:off x="6631053" y="274619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2023.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05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05B81A-501F-271D-3495-8263965FC807}"/>
              </a:ext>
            </a:extLst>
          </p:cNvPr>
          <p:cNvSpPr txBox="1"/>
          <p:nvPr/>
        </p:nvSpPr>
        <p:spPr>
          <a:xfrm>
            <a:off x="9432881" y="276287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09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6FD608-5924-080D-12E4-9668044B476D}"/>
              </a:ext>
            </a:extLst>
          </p:cNvPr>
          <p:cNvSpPr txBox="1"/>
          <p:nvPr/>
        </p:nvSpPr>
        <p:spPr>
          <a:xfrm>
            <a:off x="1185711" y="2435493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ICLR 2024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BA11F7-DCDE-429C-A236-9CB2CB687489}"/>
              </a:ext>
            </a:extLst>
          </p:cNvPr>
          <p:cNvSpPr txBox="1"/>
          <p:nvPr/>
        </p:nvSpPr>
        <p:spPr>
          <a:xfrm>
            <a:off x="4181756" y="3101103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NeurIPS</a:t>
            </a:r>
            <a:r>
              <a:rPr kumimoji="1" lang="ko-KR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7E436-BEA6-8F5C-425C-F08E07C8BDA3}"/>
              </a:ext>
            </a:extLst>
          </p:cNvPr>
          <p:cNvSpPr txBox="1"/>
          <p:nvPr/>
        </p:nvSpPr>
        <p:spPr>
          <a:xfrm>
            <a:off x="6528334" y="2434328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ACL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8CAF3CC7-FEB8-6237-DEEC-10E7D05D0580}"/>
              </a:ext>
            </a:extLst>
          </p:cNvPr>
          <p:cNvSpPr txBox="1">
            <a:spLocks/>
          </p:cNvSpPr>
          <p:nvPr/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Progress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70C62-B6E3-5F64-565D-078E9AFF5171}"/>
              </a:ext>
            </a:extLst>
          </p:cNvPr>
          <p:cNvSpPr txBox="1"/>
          <p:nvPr/>
        </p:nvSpPr>
        <p:spPr>
          <a:xfrm>
            <a:off x="3307518" y="1130791"/>
            <a:ext cx="329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Post Hoc Explanations of Language Models Can Improve Language Models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F8EA7-DD70-0757-1774-ED655A714804}"/>
              </a:ext>
            </a:extLst>
          </p:cNvPr>
          <p:cNvSpPr txBox="1"/>
          <p:nvPr/>
        </p:nvSpPr>
        <p:spPr>
          <a:xfrm>
            <a:off x="3668479" y="1521863"/>
            <a:ext cx="196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Post-hoc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explanation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활용하여 각 입력 특성이 모델 예측에 미치는 영향을 잡아내는 점수를 출력함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이를 통해 수정 신호를 보냄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55D74-BA6A-6335-8732-B5C5CD185173}"/>
              </a:ext>
            </a:extLst>
          </p:cNvPr>
          <p:cNvSpPr txBox="1"/>
          <p:nvPr/>
        </p:nvSpPr>
        <p:spPr>
          <a:xfrm>
            <a:off x="6048064" y="3312994"/>
            <a:ext cx="225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Verify-and-Edit : A knowledge-Enhanced Chain-of Thought Framework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C4EC5-3E95-875B-BB30-C5F5D88C2757}"/>
              </a:ext>
            </a:extLst>
          </p:cNvPr>
          <p:cNvSpPr txBox="1"/>
          <p:nvPr/>
        </p:nvSpPr>
        <p:spPr>
          <a:xfrm>
            <a:off x="9323263" y="307928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ICLR 2024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DBB36-46B9-60AF-9C5E-BFA6A7ECAF92}"/>
              </a:ext>
            </a:extLst>
          </p:cNvPr>
          <p:cNvSpPr txBox="1"/>
          <p:nvPr/>
        </p:nvSpPr>
        <p:spPr>
          <a:xfrm>
            <a:off x="7834889" y="958777"/>
            <a:ext cx="470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Re-Reading</a:t>
            </a:r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Improves Reasoning in Language Models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DB9F-1900-D3B1-6C82-5BB090AD73A3}"/>
              </a:ext>
            </a:extLst>
          </p:cNvPr>
          <p:cNvSpPr txBox="1"/>
          <p:nvPr/>
        </p:nvSpPr>
        <p:spPr>
          <a:xfrm>
            <a:off x="222149" y="4063143"/>
            <a:ext cx="20761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Few-shot example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로부터 선택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(selection)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을하고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선택된 정보를 기반으로 추론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(inference)</a:t>
            </a:r>
            <a:r>
              <a:rPr kumimoji="1" lang="ko-KR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를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하는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prompt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CE128-4168-ADBC-F885-F2CF4F57E6A9}"/>
              </a:ext>
            </a:extLst>
          </p:cNvPr>
          <p:cNvSpPr txBox="1"/>
          <p:nvPr/>
        </p:nvSpPr>
        <p:spPr>
          <a:xfrm>
            <a:off x="8592106" y="5428154"/>
            <a:ext cx="3222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-&gt; </a:t>
            </a:r>
            <a:r>
              <a:rPr kumimoji="1" lang="ko-KR" altLang="en-US" sz="105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지식 그래프가 아닌 </a:t>
            </a:r>
            <a:r>
              <a:rPr kumimoji="1" lang="en-US" altLang="ko-KR" sz="105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Wikipedia, google </a:t>
            </a:r>
            <a:r>
              <a:rPr kumimoji="1" lang="ko-KR" altLang="en-US" sz="105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사용</a:t>
            </a:r>
            <a:endParaRPr kumimoji="1" lang="ko-Kore-KR" altLang="en-US" sz="105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2B9C0E-7B72-4882-93BF-E032126B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450" y="3959325"/>
            <a:ext cx="2926485" cy="2808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B15CC-5134-E5FD-E8EE-6D1C061E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879" y="1606634"/>
            <a:ext cx="4603121" cy="4168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C58574-16EC-09A5-124E-D5BC34C53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398" y="3362713"/>
            <a:ext cx="3394572" cy="7284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DAA7F5-FCE4-8CC9-6FBB-E245AAD47280}"/>
              </a:ext>
            </a:extLst>
          </p:cNvPr>
          <p:cNvSpPr txBox="1"/>
          <p:nvPr/>
        </p:nvSpPr>
        <p:spPr>
          <a:xfrm>
            <a:off x="192446" y="5919918"/>
            <a:ext cx="60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아이디어 및 방법론</a:t>
            </a:r>
          </a:p>
        </p:txBody>
      </p:sp>
    </p:spTree>
    <p:extLst>
      <p:ext uri="{BB962C8B-B14F-4D97-AF65-F5344CB8AC3E}">
        <p14:creationId xmlns:p14="http://schemas.microsoft.com/office/powerpoint/2010/main" val="3514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5016-667B-31AD-0963-C6B1F258E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9819EB-6300-94FB-C205-F6F01976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44360989-C124-E05C-B1F5-D82429D402F9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(Logical Fallacy)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발생하는 텍스트에서 </a:t>
            </a:r>
            <a:r>
              <a:rPr lang="ko-KR" altLang="en-US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활용해서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텍스트의 논리 오류를 더 잘 인식하고 분류하는 것을 목적으로 두고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여러가지 논리 오류가 있지만 </a:t>
            </a:r>
            <a:r>
              <a:rPr lang="ko-KR" altLang="en-US" sz="18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활용되기 위해서는 </a:t>
            </a:r>
            <a:r>
              <a:rPr lang="ko-KR" altLang="en-US" sz="18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내에 연결관계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에서의 정보 오류로 인한 문제가 있는 논리 오류에 집중을 하자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활용하면서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sz="18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step-by-step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하도록 하고싶다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A1754-8C41-D0C8-8904-A6D3DDF492B6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Goal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36972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Original Text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으로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분할한다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논리 오류를 일으키는 문장의 구성 파악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200150" lvl="1" indent="-51435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Prompting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사용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각각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추출한다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For using KG and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 연결 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사전 단계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rompting LLMs to extract the key entities from the question query Q via in-context learning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1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단계에서 생성되는 엔티티들을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 실제 그래프에 존재하지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않을수도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있으니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수행함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엔티티들과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 Encoder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사용해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𝐺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𝑀</m:t>
                        </m:r>
                      </m:sub>
                    </m:sSub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을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만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듦</m:t>
                    </m:r>
                  </m:oMath>
                </a14:m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Cosine Similarity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비교해서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있는 각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가장 가까운 이웃 엔티티에 링크해서 최종적인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 entity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각 텍스트 별 키워드들을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head entity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지정하고 지식 그래프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conceptnet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linking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진행해서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만 포함한다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.(e.g. head entity -&gt; relation -&gt; tail entity -&gt; head2 -&gt; relation2 -&gt; tail2 -&gt;… -&gt;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relation_last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-&gt;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tail_last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중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들만 가져온다는 뜻임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 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선택한 이유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: 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특정한 지식 영역에서의 근본적인 관계를 나타내기 때문에 상대적으로 더 안정적일 수 있으며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관계 기반의 문제에 더 적합하다 판단했다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지식 그래프와 매칭해서 실제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reasoning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내에 연결관계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및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Step-by-Step reasoning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4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번과정이 일종의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검증 과정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이라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볼 수 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왜냐하면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번에서의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4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 지식 그래프에 없으면 제외되기 때문</a:t>
                </a:r>
                <a:endParaRPr lang="en-US" altLang="ko-KR" sz="1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reasoning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aggregate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Selection &amp; Inference &amp; Re-question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Considering the reasoning path of both premise and conclusion, please answer me what kind of logical fallacy in the original text</a:t>
                </a: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  <a:blipFill>
                <a:blip r:embed="rId3"/>
                <a:stretch>
                  <a:fillRect l="-323" t="-1017" r="-108" b="-47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My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7186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 &amp; Fine-tuning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 :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방법론은 정답을 틀릴 경우에 진행함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Fine-tuning :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데이터셋을 통합해서 학습하고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dataset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실용성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적용가능성 평가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dataset(applicability &amp; practicality)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My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277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SAHAI,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Saumya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BALALAU,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Oana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HORINCAR, Roxana. Breaking down the invisible wall of informal fallacies in online discussions. In: 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59th Annual Meeting of the Association for Computational Linguistics and the 11th International Joint Conference on Natural Language Processing (Volume 1: Long Papers)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 p. 644-657.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ALHINDI, Tariq, et al. Multitask Instruction-based Prompting for Fallacy Recognition.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arXiv:2301.09992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JIN,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Zhijing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Logical fallacy detection.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arXiv:2202.13758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2022.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GOFFREDO,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Pierpaolo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Argument-based Detection and Classification of Fallacies in Political Debates. In: 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2023 Conference on Empirical Methods in Natural Language Processing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Association for Computational Linguistics, 2023. p. 11101–11112.</a:t>
            </a:r>
            <a:endParaRPr lang="en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SOURATI, Zhivar, et al. Case-based reasoning with language models for classification of logical fallacies.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arXiv:2301.11879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HONG,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Ruixin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A Closer Look at the Self-Verification Abilities of Large Language Models in Logical Reasoning.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arXiv:2311.07954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" altLang="ko-K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PAN, </a:t>
            </a:r>
            <a:r>
              <a:rPr lang="en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Shirui</a:t>
            </a: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Unifying large language models and knowledge graphs: A roadmap. </a:t>
            </a:r>
            <a:r>
              <a:rPr lang="en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Knowledge and Data Engineering</a:t>
            </a: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2024.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Jianing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Boosting Language Models Reasoning with Chain-of-Knowledge Prompting.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arXiv:2306.06427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" altLang="ko-K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Reference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942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ALHINDI, Tariq; MURESAN,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Smaranda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NAKOV,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Preslav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Large Language Models are Few-Shot Training Example Generators: A Case Study in Fallacy Recognition.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arXiv:2311.09552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Alisa, et al. We're Afraid Language Models Aren't Modeling Ambiguity.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arXiv:2304.14399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GARCÍA-FERRERO, Iker, et al. This is not a Dataset: A Large Negation Benchmark to Challenge Large Language Models.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arXiv:2310.15941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LUO,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Linhao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Reasoning on graphs: Faithful and interpretable large language model reasoning.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arXiv:2310.01061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WEN, Yilin; WANG,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Zifeng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SUN,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Jimeng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Mindmap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Knowledge graph prompting sparks graph of thoughts in large language models.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arXiv:2308.09729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FENG, Chao; ZHANG,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Xinyu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FEI,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Zichu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Knowledge solver: Teaching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search for domain knowledge from knowledge graphs.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arXiv:2309.03118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Keheng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Knowledge-driven cot: Exploring faithful reasoning in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knowledge-intensive question answering.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arXiv:2308.13259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Reference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313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16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CRESWELL, Antonia; SHANAHAN, Murray; HIGGINS, Irina. Selection-inference: Exploiting large language models for interpretable logical reasoning.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arXiv:2205.09712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2022.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6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KRISHNA,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Satyapriya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Post hoc explanations of language models can improve language models. 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2024, 36.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6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Ruochen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Verify-and-edit: A knowledge-enhanced chain-of-thought framework.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arXiv:2305.03268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6"/>
            </a:pP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</a:t>
            </a:r>
            <a:r>
              <a:rPr lang="en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Xiaohan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Re-reading improves reasoning in language models. </a:t>
            </a:r>
            <a:r>
              <a:rPr lang="en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arXiv:2309.06275</a:t>
            </a:r>
            <a:r>
              <a:rPr lang="en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16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Reference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5656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673804" y="799555"/>
            <a:ext cx="374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Logical Fallacy with Knowledge graph and LLM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270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연구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motivation</a:t>
            </a: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Logical fallacy type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정의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Related work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Paper Follow-Up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Goal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My Method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References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본 연구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동기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목적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목표가 뭔가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연구의 배경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목적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동기를 충족시키기 위해 어떻게 접근해야 할까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 요약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정리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논문들의 소개보단 흐름 파악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Methodology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어떻게 모델을 구성하며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모델의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part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 정당성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타당성 확보 필요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E096-C697-B948-FB61-44587218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34DD8E-3D5D-15A8-2693-2224648B1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1B73293-52E2-3EE0-A268-6C8FEA363157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오류를 찾아내고 파악하는 것은 논쟁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대화에서의 퀄리티와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정당성을 부여하는데 중요하다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최근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발달로 자연어 처리에서의 엄청난 발전을 이뤄내고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특히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복잡한 추론 과정에서도 좋은 성능을 보여주고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028700" lvl="1" indent="-342900" algn="just">
              <a:lnSpc>
                <a:spcPct val="13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부족한 구조적 정보를 보충하고자 지식 그래프를 함께 사용하는 경우도 많다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논리 오류를 인식하는데 다양한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genre,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domain,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type,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dataset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따라 명확한 한계점을 보이고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2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3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연구들은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논리 오류 데이터셋을 직접 만들고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주로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아닌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대상으로 평가를 진행하고 있다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657350" lvl="2" indent="-514350" algn="just">
              <a:lnSpc>
                <a:spcPct val="130000"/>
              </a:lnSpc>
              <a:buFont typeface="+mj-lt"/>
              <a:buAutoNum type="arabicParenR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데이터셋의 레이블링에 대한 편향이 있다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 multi-label, wrong label). </a:t>
            </a:r>
          </a:p>
          <a:p>
            <a:pPr marL="1200150" lvl="1" indent="-514350" algn="just">
              <a:lnSpc>
                <a:spcPct val="13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우리는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LLM(ChatGPT-3.5)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논리 오류 감지 작업을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데이터셋에 진행했는데 성능이 매우 떨어지는 것을 보이고 있으며 클래스 불균형을 확인할 수 있다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한계</a:t>
            </a:r>
            <a:endParaRPr lang="en-US" altLang="ko-KR" sz="1400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3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특히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다양한 논리 오류 중 일상 대화에서 쉽게 발생하는 오류들의 개수가 다른 클래스 대비 많으며 잘 구분하지 못하고있다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hasty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generalization,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false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causality,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cherry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picking).</a:t>
            </a:r>
          </a:p>
          <a:p>
            <a:pPr marL="1200150" lvl="1" indent="-514350" algn="just">
              <a:lnSpc>
                <a:spcPct val="130000"/>
              </a:lnSpc>
              <a:buFont typeface="+mj-lt"/>
              <a:buAutoNum type="alphaL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이러한 논리 오류들의 공통점으로는 문장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대화 내 전제와 결론 간의 잘못된 정보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연결 관계를 보여주고 있다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사용하자</a:t>
            </a:r>
            <a:endParaRPr lang="en-US" altLang="ko-KR" sz="1400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따라서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실용성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적용 가능성에 큰 타격을 줄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본 연구는 현존하는 논리 오류 데이터셋 중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hasty generalization, false causality, cherry picking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같은 논리 오류를 대상으로 다양한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지식 그래프를 활용하여 논리 오류 추론 능력을 발전시키고자 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6178B-4DC1-0838-61A0-6429E7C4EB42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Motivation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53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E096-C697-B948-FB61-44587218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34DD8E-3D5D-15A8-2693-2224648B1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1B73293-52E2-3EE0-A268-6C8FEA363157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지식 그래프를 함께 사용해서 간단하면서도 강력한 추론 능력을 보이고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(zero-shot), 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fine-tuning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시켜서 논리 오류 감지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추론의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generalizable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보이고자 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새로운 데이터셋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(hasty generalization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that easily occur in real conversations)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fine-tuning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시킨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평가하면서 실용성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적용가능성 까지 검증하고자 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6178B-4DC1-0838-61A0-6429E7C4EB42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Motivation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35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A9933-AA80-5327-EDFA-0FF4686B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35B62D-5E90-EBF0-C713-E7919D785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F3882AB7-B730-E20D-0509-B0E26542647E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Hasty generalization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넓은 범위의 상식과 일반 지식을 포괄하며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특정 주장이나 개념에 대해 다양한 사례와 상황을 제공할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이를 통해 사용자는 제한된 데이터나 사례에 근거한 일반화의 타당성을 평가하고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더 넓은 맥락에서의 일반화가 적절한지 여부를 판단할 수 있음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False Causality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개념 사이의 다양한 유형의 </a:t>
            </a:r>
            <a:r>
              <a:rPr lang="ko-KR" altLang="en-US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관계를 명시적으로 모델링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이를 통해 사용자는 두 사건이나 현상 사이의 직접적인 인과관계가 있는지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그저 상관관계에 불과한지를 분석할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Cherry Picking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</a:t>
            </a:r>
            <a:r>
              <a:rPr lang="ko-KR" altLang="en-US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주제에 대한 다양한 관점과 정보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제공할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이를 통해 사용자는 특정 데이터나 사실을 선택적으로 사용하는 대신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주장이나 결론에 대해 더 폭넓고 균형 잡힌 시각을 갖출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Irrelevant Authority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개념과 그 관계를 모델링하지만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특정 권위자의 의견이 특정 문제에 대해 관련성이 있는지 판단하는 데는 직접적인 정보를 제공하지 않을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저번 미팅에서 봤던 예시는 도움이 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Post Hoc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사건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현상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개념 간의 관계를 모델링 할 수 있지만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시간적 순서와 인과관계를 직접적으로 구분하는 것은 더 복잡한 추론을 요구함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특히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사건 간의 인과관계를 정립하기 위해서는 단순한 시간적 순서를 넘어서는 깊은 분석과 맥락적 이해가 필요함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1EB26-D074-7FC6-4000-F22183C95037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Logical Fallacy type</a:t>
            </a:r>
            <a:r>
              <a:rPr kumimoji="1" lang="ko-KR" altLang="en-US" dirty="0"/>
              <a:t> 정의</a:t>
            </a:r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027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006E-759C-A823-5369-70A942B0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DA8884-A0EF-C53E-16AA-8113F5819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2A835-3CCA-689D-6519-9BEAEC293325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정리하자면</a:t>
            </a:r>
            <a:r>
              <a:rPr kumimoji="1" lang="en-US" altLang="ko-KR" sz="2133" dirty="0"/>
              <a:t>,,,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2EA0F79D-4C5B-BDB6-5D2F-76BEA53FC39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Considering the Motivation :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relabeling(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뺄 수도 있음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or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실용성 평가용 데이터셋 만들기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20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데이터셋을 만든다는 것은 실제 대화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실제로 흔히 발생하는 대화 형태의 데이터를 넣어서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fine-tuned 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 평가하기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사실상 최종 결론에 해당할 듯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 중 텍스트 내 관계에서 발생하는 문제에 대한 해결 필요성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200000"/>
              </a:lnSpc>
              <a:buFont typeface="+mj-lt"/>
              <a:buAutoNum type="alphaLcPeriod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LLM(</a:t>
            </a:r>
            <a:r>
              <a:rPr lang="en-US" altLang="ko-KR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ChatGPT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에서의 낮은 성능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데이터셋에서 가장 많은 비중을 차지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사람들이 흔히 실수하는 논리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내용을 해결하기 위해 지식 그래프를 어떻게 사용하는지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(LLMs with KGs)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내용을 통해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 model(gpt-3.5)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inference, fine-tuned model(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LLaMA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1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번의 데이터로 실용성 평가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번이 해결되면 전체적으로 내용을 만들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6" name="그래픽 5" descr="별 단색으로 채워진">
            <a:extLst>
              <a:ext uri="{FF2B5EF4-FFF2-40B4-BE49-F238E27FC236}">
                <a16:creationId xmlns:a16="http://schemas.microsoft.com/office/drawing/2014/main" id="{A5CD0ABC-460E-1809-6637-E1766F470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390" y="38379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8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본 연구와 관련이 있을 수 있는 연구들의 주제는 크게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 Evaluation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 with KGs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 engineering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미팅에서는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fallacy, LLM Evaluation, LLM with Kgs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관련된 논문 소개가 많았다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지금까지 소개한 논문들의 특징과 흐름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 engineering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논문의 특징까지 짚고 넘어가자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 engineering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에 관한 논문들은 요약본으로 정리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Related work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920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519036" y="646566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Paper Follow – UP(Logical Fallacy)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F47865-1F9F-0D0F-4BB8-57F8BB4CAF84}"/>
              </a:ext>
            </a:extLst>
          </p:cNvPr>
          <p:cNvSpPr/>
          <p:nvPr/>
        </p:nvSpPr>
        <p:spPr>
          <a:xfrm>
            <a:off x="233039" y="2967003"/>
            <a:ext cx="11725922" cy="266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3A4D9F95-2877-3022-10C5-A09D2CD40083}"/>
              </a:ext>
            </a:extLst>
          </p:cNvPr>
          <p:cNvSpPr/>
          <p:nvPr/>
        </p:nvSpPr>
        <p:spPr>
          <a:xfrm rot="10800000">
            <a:off x="1165892" y="3066723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222BC26F-5359-17D4-E6DB-90D10099741E}"/>
              </a:ext>
            </a:extLst>
          </p:cNvPr>
          <p:cNvSpPr/>
          <p:nvPr/>
        </p:nvSpPr>
        <p:spPr>
          <a:xfrm>
            <a:off x="2890283" y="2663524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912F38B-0192-F0D3-F821-4D833FC22F80}"/>
              </a:ext>
            </a:extLst>
          </p:cNvPr>
          <p:cNvSpPr/>
          <p:nvPr/>
        </p:nvSpPr>
        <p:spPr>
          <a:xfrm rot="10800000">
            <a:off x="4465486" y="3099715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CAC849E8-3F51-A828-F8DD-6F150815A07B}"/>
              </a:ext>
            </a:extLst>
          </p:cNvPr>
          <p:cNvSpPr/>
          <p:nvPr/>
        </p:nvSpPr>
        <p:spPr>
          <a:xfrm>
            <a:off x="6692329" y="2654644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DDBDDD9-434F-762B-AC37-3ABE20994E18}"/>
              </a:ext>
            </a:extLst>
          </p:cNvPr>
          <p:cNvSpPr/>
          <p:nvPr/>
        </p:nvSpPr>
        <p:spPr>
          <a:xfrm rot="10800000">
            <a:off x="8232327" y="3134786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51CBCB1E-D6AE-1E40-0482-6F9402D7C871}"/>
              </a:ext>
            </a:extLst>
          </p:cNvPr>
          <p:cNvSpPr/>
          <p:nvPr/>
        </p:nvSpPr>
        <p:spPr>
          <a:xfrm>
            <a:off x="10018766" y="2628009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39B887-15EF-30CC-69C7-9A3C85121E89}"/>
              </a:ext>
            </a:extLst>
          </p:cNvPr>
          <p:cNvSpPr txBox="1"/>
          <p:nvPr/>
        </p:nvSpPr>
        <p:spPr>
          <a:xfrm>
            <a:off x="192447" y="3591986"/>
            <a:ext cx="20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Breaking Down the invisible wall of informal fallacies in online discussions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19D862-5E17-8CC9-0BBC-1FAADA612AAB}"/>
              </a:ext>
            </a:extLst>
          </p:cNvPr>
          <p:cNvSpPr txBox="1"/>
          <p:nvPr/>
        </p:nvSpPr>
        <p:spPr>
          <a:xfrm>
            <a:off x="204045" y="4380055"/>
            <a:ext cx="19687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Reddit 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소셜미디어 데이터셋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0AEB18-03CE-B8AE-7416-AC5C754D947A}"/>
              </a:ext>
            </a:extLst>
          </p:cNvPr>
          <p:cNvSpPr txBox="1"/>
          <p:nvPr/>
        </p:nvSpPr>
        <p:spPr>
          <a:xfrm>
            <a:off x="1036586" y="292472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2021.08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4D8C7C-BA7C-19EA-AD6A-4E0FB2B008D5}"/>
              </a:ext>
            </a:extLst>
          </p:cNvPr>
          <p:cNvSpPr txBox="1"/>
          <p:nvPr/>
        </p:nvSpPr>
        <p:spPr>
          <a:xfrm>
            <a:off x="4346614" y="294328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.0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3BA1FA-0115-67DB-8974-2B61E75912DD}"/>
              </a:ext>
            </a:extLst>
          </p:cNvPr>
          <p:cNvSpPr txBox="1"/>
          <p:nvPr/>
        </p:nvSpPr>
        <p:spPr>
          <a:xfrm>
            <a:off x="6550741" y="294328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2023.08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942C17-F5CE-09B2-D0A9-C1648246C65E}"/>
              </a:ext>
            </a:extLst>
          </p:cNvPr>
          <p:cNvSpPr txBox="1"/>
          <p:nvPr/>
        </p:nvSpPr>
        <p:spPr>
          <a:xfrm>
            <a:off x="8090739" y="294328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2023.11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05B81A-501F-271D-3495-8263965FC807}"/>
              </a:ext>
            </a:extLst>
          </p:cNvPr>
          <p:cNvSpPr txBox="1"/>
          <p:nvPr/>
        </p:nvSpPr>
        <p:spPr>
          <a:xfrm>
            <a:off x="9852788" y="295996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.1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6FD608-5924-080D-12E4-9668044B476D}"/>
              </a:ext>
            </a:extLst>
          </p:cNvPr>
          <p:cNvSpPr txBox="1"/>
          <p:nvPr/>
        </p:nvSpPr>
        <p:spPr>
          <a:xfrm>
            <a:off x="1026320" y="263258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ACL 2021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BA11F7-DCDE-429C-A236-9CB2CB687489}"/>
              </a:ext>
            </a:extLst>
          </p:cNvPr>
          <p:cNvSpPr txBox="1"/>
          <p:nvPr/>
        </p:nvSpPr>
        <p:spPr>
          <a:xfrm>
            <a:off x="4185540" y="257416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IJCAL</a:t>
            </a:r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202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37E436-BEA6-8F5C-425C-F08E07C8BDA3}"/>
              </a:ext>
            </a:extLst>
          </p:cNvPr>
          <p:cNvSpPr txBox="1"/>
          <p:nvPr/>
        </p:nvSpPr>
        <p:spPr>
          <a:xfrm>
            <a:off x="7988020" y="26314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Preprint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8CAF3CC7-FEB8-6237-DEEC-10E7D05D0580}"/>
              </a:ext>
            </a:extLst>
          </p:cNvPr>
          <p:cNvSpPr txBox="1">
            <a:spLocks/>
          </p:cNvSpPr>
          <p:nvPr/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Progress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747C-204F-B800-9627-195DBAF456E6}"/>
              </a:ext>
            </a:extLst>
          </p:cNvPr>
          <p:cNvSpPr txBox="1"/>
          <p:nvPr/>
        </p:nvSpPr>
        <p:spPr>
          <a:xfrm>
            <a:off x="2399506" y="1597444"/>
            <a:ext cx="208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Logical Fallacy Detection</a:t>
            </a:r>
            <a:endParaRPr kumimoji="1" lang="ko-Kore-KR" altLang="en-US" sz="1200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A4026-4080-3D5B-841C-5BC738106975}"/>
              </a:ext>
            </a:extLst>
          </p:cNvPr>
          <p:cNvSpPr txBox="1"/>
          <p:nvPr/>
        </p:nvSpPr>
        <p:spPr>
          <a:xfrm>
            <a:off x="2257752" y="1888718"/>
            <a:ext cx="20761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13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가지의 타입을 가지고 있는 논리 오류 데이터셋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(LOGIC)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논리 오류의 구조적 형태를 학습하고자 함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8FC00-0484-DE45-5D3E-584CF9C4A7B3}"/>
              </a:ext>
            </a:extLst>
          </p:cNvPr>
          <p:cNvSpPr txBox="1"/>
          <p:nvPr/>
        </p:nvSpPr>
        <p:spPr>
          <a:xfrm>
            <a:off x="2774507" y="293058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.0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97838-FDA5-3DDD-D671-658A172DC682}"/>
              </a:ext>
            </a:extLst>
          </p:cNvPr>
          <p:cNvSpPr txBox="1"/>
          <p:nvPr/>
        </p:nvSpPr>
        <p:spPr>
          <a:xfrm>
            <a:off x="2595771" y="3263332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EMNLP</a:t>
            </a:r>
            <a:r>
              <a:rPr kumimoji="1" lang="ko-KR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2021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70C62-B6E3-5F64-565D-078E9AFF5171}"/>
              </a:ext>
            </a:extLst>
          </p:cNvPr>
          <p:cNvSpPr txBox="1"/>
          <p:nvPr/>
        </p:nvSpPr>
        <p:spPr>
          <a:xfrm>
            <a:off x="3758461" y="3592864"/>
            <a:ext cx="20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Case-based reasoning with Language Models for classification of Logical fallacies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F8EA7-DD70-0757-1774-ED655A714804}"/>
              </a:ext>
            </a:extLst>
          </p:cNvPr>
          <p:cNvSpPr txBox="1"/>
          <p:nvPr/>
        </p:nvSpPr>
        <p:spPr>
          <a:xfrm>
            <a:off x="3758461" y="4245960"/>
            <a:ext cx="19687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Case base reasoning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기반으로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LOGIC 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데이터셋 학습 및 평가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논리 오류를 발생시키는 문장에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counterarguments, goals, explanations, structure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와 같은 추가적인 정보를 주고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CBR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알고리즘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+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attention </a:t>
            </a:r>
            <a:r>
              <a:rPr kumimoji="1" lang="ko-KR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매커니즘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적용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E9CA7-14F1-7DF4-03C6-06F5F8EDF539}"/>
              </a:ext>
            </a:extLst>
          </p:cNvPr>
          <p:cNvSpPr txBox="1"/>
          <p:nvPr/>
        </p:nvSpPr>
        <p:spPr>
          <a:xfrm>
            <a:off x="5472311" y="1394998"/>
            <a:ext cx="324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Argument-based Detection and Classification of Fallacies in Political Debates</a:t>
            </a:r>
            <a:endParaRPr kumimoji="1" lang="ko-Kore-KR" altLang="en-US" sz="1200" b="1" dirty="0"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2ACA6-BAF2-8D64-B51A-1104B5B88439}"/>
              </a:ext>
            </a:extLst>
          </p:cNvPr>
          <p:cNvSpPr txBox="1"/>
          <p:nvPr/>
        </p:nvSpPr>
        <p:spPr>
          <a:xfrm>
            <a:off x="6013508" y="1790672"/>
            <a:ext cx="196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정치 연설문 데이터셋 생성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Detection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진행하기 위해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fallacy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가 발생하는 시작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끝 부분을 찾기 위해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Pos-tagging 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방법 사용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5F307-BDCA-9E51-8D74-3A2A79624CCA}"/>
              </a:ext>
            </a:extLst>
          </p:cNvPr>
          <p:cNvSpPr txBox="1"/>
          <p:nvPr/>
        </p:nvSpPr>
        <p:spPr>
          <a:xfrm>
            <a:off x="6374410" y="3319270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EMNLP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55D74-BA6A-6335-8732-B5C5CD185173}"/>
              </a:ext>
            </a:extLst>
          </p:cNvPr>
          <p:cNvSpPr txBox="1"/>
          <p:nvPr/>
        </p:nvSpPr>
        <p:spPr>
          <a:xfrm>
            <a:off x="7507750" y="3510086"/>
            <a:ext cx="225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A closer Look at the Self-Verification abilities of Large Language Models in Logical Reasoning Paper</a:t>
            </a:r>
            <a:endParaRPr kumimoji="1" lang="ko-Kore-KR" altLang="en-US" sz="1200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14F9F-A3BB-1747-DE28-B60E093267E3}"/>
              </a:ext>
            </a:extLst>
          </p:cNvPr>
          <p:cNvSpPr txBox="1"/>
          <p:nvPr/>
        </p:nvSpPr>
        <p:spPr>
          <a:xfrm>
            <a:off x="7507750" y="4380055"/>
            <a:ext cx="19687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LLM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의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logical reasoning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제대로 이해하는지 파악하기 위해 최신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LLM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에 대해 성능 평가를 진행하였고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 FALLACIES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라는 데이터셋 생성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Formal : 24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개 타입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 Informal : 208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개 타입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C4EC5-3E95-875B-BB30-C5F5D88C2757}"/>
              </a:ext>
            </a:extLst>
          </p:cNvPr>
          <p:cNvSpPr txBox="1"/>
          <p:nvPr/>
        </p:nvSpPr>
        <p:spPr>
          <a:xfrm>
            <a:off x="9743170" y="327637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Preprint 2023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DBB36-46B9-60AF-9C5E-BFA6A7ECAF92}"/>
              </a:ext>
            </a:extLst>
          </p:cNvPr>
          <p:cNvSpPr txBox="1"/>
          <p:nvPr/>
        </p:nvSpPr>
        <p:spPr>
          <a:xfrm>
            <a:off x="9254311" y="715293"/>
            <a:ext cx="225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Large Language Models are Few-Shot Training Example Generators : A case Study in Fallacy Recognition</a:t>
            </a:r>
            <a:endParaRPr kumimoji="1" lang="ko-Kore-KR" altLang="en-US" sz="1200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8C6C1-EF54-4F7D-4988-1181EB8A3B7F}"/>
              </a:ext>
            </a:extLst>
          </p:cNvPr>
          <p:cNvSpPr txBox="1"/>
          <p:nvPr/>
        </p:nvSpPr>
        <p:spPr>
          <a:xfrm>
            <a:off x="9332773" y="1528299"/>
            <a:ext cx="196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Multitask instruction-based prompting for fallacy recognition 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논문의 저자가 낸 논문</a:t>
            </a:r>
            <a:endParaRPr kumimoji="1" lang="en-US" altLang="ko-KR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클래스별 불균형을 줄이기 위해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prompting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통해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data augmentation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진행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FCB012-75C8-D2F3-F421-0EA1D3E3B67B}"/>
              </a:ext>
            </a:extLst>
          </p:cNvPr>
          <p:cNvCxnSpPr/>
          <p:nvPr/>
        </p:nvCxnSpPr>
        <p:spPr>
          <a:xfrm flipH="1">
            <a:off x="3050949" y="3270079"/>
            <a:ext cx="811869" cy="138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D0DAC8-EF6E-1ABB-F8B6-119588BA3AE1}"/>
              </a:ext>
            </a:extLst>
          </p:cNvPr>
          <p:cNvSpPr txBox="1"/>
          <p:nvPr/>
        </p:nvSpPr>
        <p:spPr>
          <a:xfrm>
            <a:off x="1572182" y="4658028"/>
            <a:ext cx="208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Multitask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Instruction-based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Prompting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for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Fallacy</a:t>
            </a:r>
            <a:r>
              <a:rPr kumimoji="1" lang="ko-KR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 </a:t>
            </a:r>
            <a:r>
              <a:rPr kumimoji="1" lang="en-US" altLang="ko-KR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Recognition</a:t>
            </a:r>
            <a:endParaRPr kumimoji="1" lang="ko-Kore-KR" altLang="en-US" sz="1200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8B25E01-C724-4A41-45E5-2D7E7A59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01" y="5311106"/>
            <a:ext cx="2864717" cy="10544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254FCB-1775-3FAD-A3AE-A016E1431A04}"/>
              </a:ext>
            </a:extLst>
          </p:cNvPr>
          <p:cNvSpPr txBox="1"/>
          <p:nvPr/>
        </p:nvSpPr>
        <p:spPr>
          <a:xfrm>
            <a:off x="3539304" y="294037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F80EC-CA4E-9E75-67DF-A963401F2468}"/>
              </a:ext>
            </a:extLst>
          </p:cNvPr>
          <p:cNvSpPr txBox="1"/>
          <p:nvPr/>
        </p:nvSpPr>
        <p:spPr>
          <a:xfrm>
            <a:off x="998101" y="5193768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EMNLP</a:t>
            </a:r>
            <a:r>
              <a:rPr kumimoji="1" lang="ko-KR" altLang="en-US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ko-KR" sz="11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2022</a:t>
            </a:r>
            <a:endParaRPr kumimoji="1" lang="ko-Kore-KR" altLang="en-US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63DFE-8DB6-055E-CF95-D1D2800BE0B2}"/>
              </a:ext>
            </a:extLst>
          </p:cNvPr>
          <p:cNvSpPr txBox="1"/>
          <p:nvPr/>
        </p:nvSpPr>
        <p:spPr>
          <a:xfrm>
            <a:off x="5283455" y="6215015"/>
            <a:ext cx="60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데이터셋 출처와 </a:t>
            </a:r>
            <a:r>
              <a:rPr kumimoji="1" lang="en-US" altLang="ko-KR" b="1" dirty="0"/>
              <a:t>LLM</a:t>
            </a:r>
            <a:r>
              <a:rPr kumimoji="1" lang="ko-KR" altLang="en-US" b="1" dirty="0"/>
              <a:t>을 대상으로 </a:t>
            </a:r>
            <a:r>
              <a:rPr kumimoji="1" lang="en-US" altLang="ko-KR" b="1" dirty="0"/>
              <a:t>fallacy dataset </a:t>
            </a:r>
            <a:r>
              <a:rPr kumimoji="1" lang="ko-KR" altLang="en-US" b="1" dirty="0"/>
              <a:t>평가</a:t>
            </a:r>
          </a:p>
        </p:txBody>
      </p:sp>
      <p:sp>
        <p:nvSpPr>
          <p:cNvPr id="2" name="삼각형 1">
            <a:extLst>
              <a:ext uri="{FF2B5EF4-FFF2-40B4-BE49-F238E27FC236}">
                <a16:creationId xmlns:a16="http://schemas.microsoft.com/office/drawing/2014/main" id="{A7FDE183-23EC-AC14-D781-1F5ED0DD6353}"/>
              </a:ext>
            </a:extLst>
          </p:cNvPr>
          <p:cNvSpPr/>
          <p:nvPr/>
        </p:nvSpPr>
        <p:spPr>
          <a:xfrm rot="10800000">
            <a:off x="10889385" y="3138101"/>
            <a:ext cx="401626" cy="40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3A221-D484-10DD-EBC5-1AD16F990F32}"/>
              </a:ext>
            </a:extLst>
          </p:cNvPr>
          <p:cNvSpPr txBox="1"/>
          <p:nvPr/>
        </p:nvSpPr>
        <p:spPr>
          <a:xfrm>
            <a:off x="10780441" y="297321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202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en-US" altLang="ko-Kore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.1</a:t>
            </a:r>
            <a:r>
              <a:rPr kumimoji="1"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875C4-EEF2-C7BB-D011-211E312AEBA3}"/>
              </a:ext>
            </a:extLst>
          </p:cNvPr>
          <p:cNvSpPr txBox="1"/>
          <p:nvPr/>
        </p:nvSpPr>
        <p:spPr>
          <a:xfrm>
            <a:off x="9857259" y="3658259"/>
            <a:ext cx="225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200" b="1" dirty="0">
                <a:solidFill>
                  <a:srgbClr val="92D050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Detecting argumentative fallacies in the Wild : Problems and Limitations of Large Language Models</a:t>
            </a:r>
            <a:endParaRPr kumimoji="1" lang="ko-Kore-KR" altLang="en-US" sz="1200" b="1" dirty="0">
              <a:solidFill>
                <a:srgbClr val="92D050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6C010-28B5-00CE-C794-EB56AA804199}"/>
              </a:ext>
            </a:extLst>
          </p:cNvPr>
          <p:cNvSpPr txBox="1"/>
          <p:nvPr/>
        </p:nvSpPr>
        <p:spPr>
          <a:xfrm>
            <a:off x="9852787" y="4463961"/>
            <a:ext cx="213516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기존의 논리 오류 관련 논문들은 각자 데이터셋을 만들고 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LM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을 평가하는 목적으로 나옴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이러한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점은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일반적으로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실제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상황에서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적용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가능성과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유용성을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이해하는데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많은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한계점을</a:t>
            </a:r>
            <a:r>
              <a:rPr kumimoji="1" lang="en-US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보임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050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그래서</a:t>
            </a:r>
            <a:r>
              <a:rPr kumimoji="1" lang="en-US" altLang="ko-KR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, natural language argumentation schemes</a:t>
            </a:r>
            <a:r>
              <a:rPr kumimoji="1" lang="ko-KR" altLang="en-US" sz="1050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로 이루어진 검증 코퍼스를 만듦</a:t>
            </a:r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kumimoji="1" lang="ko-Kore-KR" altLang="en-US" sz="1050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11746</TotalTime>
  <Words>2496</Words>
  <Application>Microsoft Macintosh PowerPoint</Application>
  <PresentationFormat>와이드스크린</PresentationFormat>
  <Paragraphs>299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굴림</vt:lpstr>
      <vt:lpstr>NanumGothic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NANUMGOTHIC EXTRABOLD</vt:lpstr>
      <vt:lpstr>NanumMyeongjo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91</cp:revision>
  <dcterms:created xsi:type="dcterms:W3CDTF">2023-11-14T02:56:31Z</dcterms:created>
  <dcterms:modified xsi:type="dcterms:W3CDTF">2024-02-20T01:14:36Z</dcterms:modified>
</cp:coreProperties>
</file>