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81" r:id="rId2"/>
    <p:sldId id="356" r:id="rId3"/>
    <p:sldId id="684" r:id="rId4"/>
    <p:sldId id="688" r:id="rId5"/>
    <p:sldId id="689" r:id="rId6"/>
    <p:sldId id="690" r:id="rId7"/>
    <p:sldId id="685" r:id="rId8"/>
    <p:sldId id="687" r:id="rId9"/>
    <p:sldId id="691" r:id="rId10"/>
    <p:sldId id="692" r:id="rId11"/>
    <p:sldId id="693" r:id="rId12"/>
    <p:sldId id="694"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79"/>
    <p:restoredTop sz="94719"/>
  </p:normalViewPr>
  <p:slideViewPr>
    <p:cSldViewPr snapToGrid="0">
      <p:cViewPr varScale="1">
        <p:scale>
          <a:sx n="152" d="100"/>
          <a:sy n="152" d="100"/>
        </p:scale>
        <p:origin x="14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80916-93B7-2C46-BF6C-B65D3F40B990}" type="datetimeFigureOut">
              <a:rPr kumimoji="1" lang="ko-KR" altLang="en-US" smtClean="0"/>
              <a:t>2023. 12. 5.</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94862-BCAC-5845-BDF1-379A0EC6265A}" type="slidenum">
              <a:rPr kumimoji="1" lang="ko-KR" altLang="en-US" smtClean="0"/>
              <a:t>‹#›</a:t>
            </a:fld>
            <a:endParaRPr kumimoji="1" lang="ko-KR" altLang="en-US"/>
          </a:p>
        </p:txBody>
      </p:sp>
    </p:spTree>
    <p:extLst>
      <p:ext uri="{BB962C8B-B14F-4D97-AF65-F5344CB8AC3E}">
        <p14:creationId xmlns:p14="http://schemas.microsoft.com/office/powerpoint/2010/main" val="3717387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a:t>
            </a:fld>
            <a:endParaRPr lang="ko-KR" altLang="en-US"/>
          </a:p>
        </p:txBody>
      </p:sp>
    </p:spTree>
    <p:extLst>
      <p:ext uri="{BB962C8B-B14F-4D97-AF65-F5344CB8AC3E}">
        <p14:creationId xmlns:p14="http://schemas.microsoft.com/office/powerpoint/2010/main" val="302942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10</a:t>
            </a:fld>
            <a:endParaRPr lang="ko-KR" altLang="en-US"/>
          </a:p>
        </p:txBody>
      </p:sp>
    </p:spTree>
    <p:extLst>
      <p:ext uri="{BB962C8B-B14F-4D97-AF65-F5344CB8AC3E}">
        <p14:creationId xmlns:p14="http://schemas.microsoft.com/office/powerpoint/2010/main" val="3720707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11</a:t>
            </a:fld>
            <a:endParaRPr lang="ko-KR" altLang="en-US"/>
          </a:p>
        </p:txBody>
      </p:sp>
    </p:spTree>
    <p:extLst>
      <p:ext uri="{BB962C8B-B14F-4D97-AF65-F5344CB8AC3E}">
        <p14:creationId xmlns:p14="http://schemas.microsoft.com/office/powerpoint/2010/main" val="2665644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12</a:t>
            </a:fld>
            <a:endParaRPr lang="ko-KR" altLang="en-US"/>
          </a:p>
        </p:txBody>
      </p:sp>
    </p:spTree>
    <p:extLst>
      <p:ext uri="{BB962C8B-B14F-4D97-AF65-F5344CB8AC3E}">
        <p14:creationId xmlns:p14="http://schemas.microsoft.com/office/powerpoint/2010/main" val="401274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a:t>
            </a:fld>
            <a:endParaRPr lang="ko-KR" altLang="en-US"/>
          </a:p>
        </p:txBody>
      </p:sp>
    </p:spTree>
    <p:extLst>
      <p:ext uri="{BB962C8B-B14F-4D97-AF65-F5344CB8AC3E}">
        <p14:creationId xmlns:p14="http://schemas.microsoft.com/office/powerpoint/2010/main" val="40103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3</a:t>
            </a:fld>
            <a:endParaRPr lang="ko-KR" altLang="en-US"/>
          </a:p>
        </p:txBody>
      </p:sp>
    </p:spTree>
    <p:extLst>
      <p:ext uri="{BB962C8B-B14F-4D97-AF65-F5344CB8AC3E}">
        <p14:creationId xmlns:p14="http://schemas.microsoft.com/office/powerpoint/2010/main" val="304055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4</a:t>
            </a:fld>
            <a:endParaRPr lang="ko-KR" altLang="en-US"/>
          </a:p>
        </p:txBody>
      </p:sp>
    </p:spTree>
    <p:extLst>
      <p:ext uri="{BB962C8B-B14F-4D97-AF65-F5344CB8AC3E}">
        <p14:creationId xmlns:p14="http://schemas.microsoft.com/office/powerpoint/2010/main" val="307093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5</a:t>
            </a:fld>
            <a:endParaRPr lang="ko-KR" altLang="en-US"/>
          </a:p>
        </p:txBody>
      </p:sp>
    </p:spTree>
    <p:extLst>
      <p:ext uri="{BB962C8B-B14F-4D97-AF65-F5344CB8AC3E}">
        <p14:creationId xmlns:p14="http://schemas.microsoft.com/office/powerpoint/2010/main" val="483961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6</a:t>
            </a:fld>
            <a:endParaRPr lang="ko-KR" altLang="en-US"/>
          </a:p>
        </p:txBody>
      </p:sp>
    </p:spTree>
    <p:extLst>
      <p:ext uri="{BB962C8B-B14F-4D97-AF65-F5344CB8AC3E}">
        <p14:creationId xmlns:p14="http://schemas.microsoft.com/office/powerpoint/2010/main" val="3510942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7</a:t>
            </a:fld>
            <a:endParaRPr lang="ko-KR" altLang="en-US"/>
          </a:p>
        </p:txBody>
      </p:sp>
    </p:spTree>
    <p:extLst>
      <p:ext uri="{BB962C8B-B14F-4D97-AF65-F5344CB8AC3E}">
        <p14:creationId xmlns:p14="http://schemas.microsoft.com/office/powerpoint/2010/main" val="3096588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8</a:t>
            </a:fld>
            <a:endParaRPr lang="ko-KR" altLang="en-US"/>
          </a:p>
        </p:txBody>
      </p:sp>
    </p:spTree>
    <p:extLst>
      <p:ext uri="{BB962C8B-B14F-4D97-AF65-F5344CB8AC3E}">
        <p14:creationId xmlns:p14="http://schemas.microsoft.com/office/powerpoint/2010/main" val="303685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9</a:t>
            </a:fld>
            <a:endParaRPr lang="ko-KR" altLang="en-US"/>
          </a:p>
        </p:txBody>
      </p:sp>
    </p:spTree>
    <p:extLst>
      <p:ext uri="{BB962C8B-B14F-4D97-AF65-F5344CB8AC3E}">
        <p14:creationId xmlns:p14="http://schemas.microsoft.com/office/powerpoint/2010/main" val="493729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AB89B2-94FB-4B60-3122-CD6D3ED5BA68}"/>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144E6FDF-2CC5-2615-FDB7-9C738BE55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E744DB2F-FE66-D42E-5759-213810BDCBB7}"/>
              </a:ext>
            </a:extLst>
          </p:cNvPr>
          <p:cNvSpPr>
            <a:spLocks noGrp="1"/>
          </p:cNvSpPr>
          <p:nvPr>
            <p:ph type="dt" sz="half" idx="10"/>
          </p:nvPr>
        </p:nvSpPr>
        <p:spPr/>
        <p:txBody>
          <a:bodyPr/>
          <a:lstStyle/>
          <a:p>
            <a:fld id="{3D7D8FB3-470B-7542-AE21-40103D3B7707}" type="datetimeFigureOut">
              <a:rPr kumimoji="1" lang="ko-KR" altLang="en-US" smtClean="0"/>
              <a:t>2023. 12. 5.</a:t>
            </a:fld>
            <a:endParaRPr kumimoji="1" lang="ko-KR" altLang="en-US"/>
          </a:p>
        </p:txBody>
      </p:sp>
      <p:sp>
        <p:nvSpPr>
          <p:cNvPr id="5" name="바닥글 개체 틀 4">
            <a:extLst>
              <a:ext uri="{FF2B5EF4-FFF2-40B4-BE49-F238E27FC236}">
                <a16:creationId xmlns:a16="http://schemas.microsoft.com/office/drawing/2014/main" id="{EF3BBB7A-25EC-A0FB-86E0-1B1C9E16F66F}"/>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3BFF67CC-0CFC-682B-EF13-98FA01803944}"/>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233076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290A19-312D-BE85-B02E-66DCC6F32FB3}"/>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69A97FDA-7F79-022C-D558-4491510D839E}"/>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21D3E771-83EE-00DC-B956-0F43BC35B40F}"/>
              </a:ext>
            </a:extLst>
          </p:cNvPr>
          <p:cNvSpPr>
            <a:spLocks noGrp="1"/>
          </p:cNvSpPr>
          <p:nvPr>
            <p:ph type="dt" sz="half" idx="10"/>
          </p:nvPr>
        </p:nvSpPr>
        <p:spPr/>
        <p:txBody>
          <a:bodyPr/>
          <a:lstStyle/>
          <a:p>
            <a:fld id="{3D7D8FB3-470B-7542-AE21-40103D3B7707}" type="datetimeFigureOut">
              <a:rPr kumimoji="1" lang="ko-KR" altLang="en-US" smtClean="0"/>
              <a:t>2023. 12. 5.</a:t>
            </a:fld>
            <a:endParaRPr kumimoji="1" lang="ko-KR" altLang="en-US"/>
          </a:p>
        </p:txBody>
      </p:sp>
      <p:sp>
        <p:nvSpPr>
          <p:cNvPr id="5" name="바닥글 개체 틀 4">
            <a:extLst>
              <a:ext uri="{FF2B5EF4-FFF2-40B4-BE49-F238E27FC236}">
                <a16:creationId xmlns:a16="http://schemas.microsoft.com/office/drawing/2014/main" id="{9FF378B5-5C54-32B2-4F45-2C796941A1BA}"/>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A6A464C-ED37-8140-75F7-12E2CF0CA10D}"/>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9626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8A2BE3D-41A5-F08E-A686-AFFC39F42FE7}"/>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7A9F614E-64A1-AD25-B5F5-3D1922DD7E05}"/>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4AAD4F14-03DF-81BA-FD86-CEF24CA8FB1F}"/>
              </a:ext>
            </a:extLst>
          </p:cNvPr>
          <p:cNvSpPr>
            <a:spLocks noGrp="1"/>
          </p:cNvSpPr>
          <p:nvPr>
            <p:ph type="dt" sz="half" idx="10"/>
          </p:nvPr>
        </p:nvSpPr>
        <p:spPr/>
        <p:txBody>
          <a:bodyPr/>
          <a:lstStyle/>
          <a:p>
            <a:fld id="{3D7D8FB3-470B-7542-AE21-40103D3B7707}" type="datetimeFigureOut">
              <a:rPr kumimoji="1" lang="ko-KR" altLang="en-US" smtClean="0"/>
              <a:t>2023. 12. 5.</a:t>
            </a:fld>
            <a:endParaRPr kumimoji="1" lang="ko-KR" altLang="en-US"/>
          </a:p>
        </p:txBody>
      </p:sp>
      <p:sp>
        <p:nvSpPr>
          <p:cNvPr id="5" name="바닥글 개체 틀 4">
            <a:extLst>
              <a:ext uri="{FF2B5EF4-FFF2-40B4-BE49-F238E27FC236}">
                <a16:creationId xmlns:a16="http://schemas.microsoft.com/office/drawing/2014/main" id="{9F2CDEA7-26E3-3015-9F70-AF770E34FB93}"/>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5CD5EA61-EBF3-DAE6-CAF6-CA554989311C}"/>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345205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본문">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35254-E8CC-4107-BAB3-2D503DF0BBA9}"/>
              </a:ext>
            </a:extLst>
          </p:cNvPr>
          <p:cNvSpPr txBox="1"/>
          <p:nvPr userDrawn="1"/>
        </p:nvSpPr>
        <p:spPr>
          <a:xfrm>
            <a:off x="11363067" y="6211885"/>
            <a:ext cx="621000" cy="261610"/>
          </a:xfrm>
          <a:prstGeom prst="rect">
            <a:avLst/>
          </a:prstGeom>
          <a:noFill/>
        </p:spPr>
        <p:txBody>
          <a:bodyPr wrap="square" rtlCol="0">
            <a:spAutoFit/>
          </a:bodyPr>
          <a:lstStyle/>
          <a:p>
            <a:pPr algn="ctr"/>
            <a:fld id="{C10F0811-F307-44F9-A192-63EBA736051C}" type="slidenum">
              <a:rPr lang="ko-KR" altLang="en-US" sz="1100" smtClean="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pPr algn="ctr"/>
              <a:t>‹#›</a:t>
            </a:fld>
            <a:endParaRPr lang="ko-KR" altLang="en-US" sz="18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cxnSp>
        <p:nvCxnSpPr>
          <p:cNvPr id="8" name="직선 연결선 7">
            <a:extLst>
              <a:ext uri="{FF2B5EF4-FFF2-40B4-BE49-F238E27FC236}">
                <a16:creationId xmlns:a16="http://schemas.microsoft.com/office/drawing/2014/main" id="{05577CD6-5A45-4988-9298-FAC45821B30C}"/>
              </a:ext>
            </a:extLst>
          </p:cNvPr>
          <p:cNvCxnSpPr/>
          <p:nvPr userDrawn="1"/>
        </p:nvCxnSpPr>
        <p:spPr>
          <a:xfrm>
            <a:off x="11547567" y="6444919"/>
            <a:ext cx="252000" cy="0"/>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3">
            <a:extLst>
              <a:ext uri="{FF2B5EF4-FFF2-40B4-BE49-F238E27FC236}">
                <a16:creationId xmlns:a16="http://schemas.microsoft.com/office/drawing/2014/main" id="{2E72D198-9532-4DC7-A14A-C275A93777AA}"/>
              </a:ext>
            </a:extLst>
          </p:cNvPr>
          <p:cNvSpPr>
            <a:spLocks noGrp="1"/>
          </p:cNvSpPr>
          <p:nvPr>
            <p:ph type="body" sz="quarter" idx="10" hasCustomPrompt="1"/>
          </p:nvPr>
        </p:nvSpPr>
        <p:spPr>
          <a:xfrm>
            <a:off x="519036" y="115639"/>
            <a:ext cx="5576964" cy="624423"/>
          </a:xfrm>
          <a:prstGeom prst="rect">
            <a:avLst/>
          </a:prstGeom>
        </p:spPr>
        <p:txBody>
          <a:bodyPr anchor="ctr"/>
          <a:lstStyle>
            <a:lvl1pPr marL="0" indent="0">
              <a:lnSpc>
                <a:spcPct val="130000"/>
              </a:lnSpc>
              <a:spcBef>
                <a:spcPts val="0"/>
              </a:spcBef>
              <a:buNone/>
              <a:defRPr sz="2000" spc="-150">
                <a:solidFill>
                  <a:schemeClr val="tx1">
                    <a:lumMod val="85000"/>
                    <a:lumOff val="15000"/>
                  </a:schemeClr>
                </a:solidFill>
                <a:effectLst/>
                <a:latin typeface="KoPubWorld바탕체 Bold" panose="00000800000000000000" pitchFamily="2" charset="-127"/>
                <a:ea typeface="KoPubWorld바탕체 Bold" panose="00000800000000000000" pitchFamily="2" charset="-127"/>
                <a:cs typeface="KoPubWorld바탕체 Bold" panose="00000800000000000000" pitchFamily="2" charset="-127"/>
              </a:defRPr>
            </a:lvl1pPr>
          </a:lstStyle>
          <a:p>
            <a:pPr lvl="0"/>
            <a:r>
              <a:rPr lang="ko-KR" altLang="en-US" dirty="0"/>
              <a:t>슬라이드제목을 입력하세요</a:t>
            </a:r>
          </a:p>
        </p:txBody>
      </p:sp>
      <p:sp>
        <p:nvSpPr>
          <p:cNvPr id="13" name="TextBox 12">
            <a:extLst>
              <a:ext uri="{FF2B5EF4-FFF2-40B4-BE49-F238E27FC236}">
                <a16:creationId xmlns:a16="http://schemas.microsoft.com/office/drawing/2014/main" id="{36432A4C-126B-4E5F-A20A-750CD873C43A}"/>
              </a:ext>
            </a:extLst>
          </p:cNvPr>
          <p:cNvSpPr txBox="1"/>
          <p:nvPr userDrawn="1"/>
        </p:nvSpPr>
        <p:spPr>
          <a:xfrm>
            <a:off x="6543041" y="226971"/>
            <a:ext cx="5256527" cy="523220"/>
          </a:xfrm>
          <a:prstGeom prst="rect">
            <a:avLst/>
          </a:prstGeom>
          <a:noFill/>
        </p:spPr>
        <p:txBody>
          <a:bodyPr wrap="square" rtlCol="0" anchor="b">
            <a:spAutoFit/>
          </a:bodyPr>
          <a:lstStyle/>
          <a:p>
            <a:pPr marL="0" marR="0" lvl="0" indent="0" algn="r" defTabSz="914446" rtl="0" eaLnBrk="1" fontAlgn="auto" latinLnBrk="1" hangingPunct="1">
              <a:lnSpc>
                <a:spcPct val="100000"/>
              </a:lnSpc>
              <a:spcBef>
                <a:spcPts val="0"/>
              </a:spcBef>
              <a:spcAft>
                <a:spcPts val="0"/>
              </a:spcAft>
              <a:buClrTx/>
              <a:buSzTx/>
              <a:buFontTx/>
              <a:buNone/>
              <a:tabLst/>
              <a:defRPr/>
            </a:pPr>
            <a:r>
              <a:rPr lang="en-US" altLang="ko-KR" sz="14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Influence of Graph Cyclic structure</a:t>
            </a:r>
            <a:endParaRPr lang="ko-KR" altLang="en-US" sz="1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a:p>
            <a:pPr algn="r">
              <a:lnSpc>
                <a:spcPct val="100000"/>
              </a:lnSpc>
            </a:pPr>
            <a:endParaRPr lang="ko-KR" altLang="en-US" sz="1400" b="0" i="0" u="none" spc="-150" dirty="0">
              <a:solidFill>
                <a:schemeClr val="tx1">
                  <a:lumMod val="85000"/>
                  <a:lumOff val="15000"/>
                </a:schemeClr>
              </a:solidFill>
              <a:effectLst/>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0" name="직사각형 9">
            <a:extLst>
              <a:ext uri="{FF2B5EF4-FFF2-40B4-BE49-F238E27FC236}">
                <a16:creationId xmlns:a16="http://schemas.microsoft.com/office/drawing/2014/main" id="{1B898107-799E-410B-AF83-87F1CA3F8062}"/>
              </a:ext>
            </a:extLst>
          </p:cNvPr>
          <p:cNvSpPr/>
          <p:nvPr userDrawn="1"/>
        </p:nvSpPr>
        <p:spPr>
          <a:xfrm>
            <a:off x="0" y="621614"/>
            <a:ext cx="12192000" cy="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3" name="직선 연결선 2">
            <a:extLst>
              <a:ext uri="{FF2B5EF4-FFF2-40B4-BE49-F238E27FC236}">
                <a16:creationId xmlns:a16="http://schemas.microsoft.com/office/drawing/2014/main" id="{7052A1E0-A3DC-0F23-8C73-FEA6C5D1569C}"/>
              </a:ext>
            </a:extLst>
          </p:cNvPr>
          <p:cNvCxnSpPr>
            <a:cxnSpLocks/>
          </p:cNvCxnSpPr>
          <p:nvPr userDrawn="1"/>
        </p:nvCxnSpPr>
        <p:spPr>
          <a:xfrm>
            <a:off x="161060" y="621614"/>
            <a:ext cx="11869882"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24284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타이틀">
    <p:spTree>
      <p:nvGrpSpPr>
        <p:cNvPr id="1" name=""/>
        <p:cNvGrpSpPr/>
        <p:nvPr/>
      </p:nvGrpSpPr>
      <p:grpSpPr>
        <a:xfrm>
          <a:off x="0" y="0"/>
          <a:ext cx="0" cy="0"/>
          <a:chOff x="0" y="0"/>
          <a:chExt cx="0" cy="0"/>
        </a:xfrm>
      </p:grpSpPr>
      <p:grpSp>
        <p:nvGrpSpPr>
          <p:cNvPr id="38" name="그래픽 4">
            <a:extLst>
              <a:ext uri="{FF2B5EF4-FFF2-40B4-BE49-F238E27FC236}">
                <a16:creationId xmlns:a16="http://schemas.microsoft.com/office/drawing/2014/main" id="{0B32A4B1-FC8D-6869-0EE6-F0916671F7D9}"/>
              </a:ext>
            </a:extLst>
          </p:cNvPr>
          <p:cNvGrpSpPr/>
          <p:nvPr userDrawn="1"/>
        </p:nvGrpSpPr>
        <p:grpSpPr>
          <a:xfrm>
            <a:off x="7199087" y="2142488"/>
            <a:ext cx="3905779" cy="2573025"/>
            <a:chOff x="6126431" y="1916635"/>
            <a:chExt cx="5167120" cy="3403964"/>
          </a:xfrm>
          <a:solidFill>
            <a:schemeClr val="bg1">
              <a:lumMod val="95000"/>
            </a:schemeClr>
          </a:solidFill>
        </p:grpSpPr>
        <p:grpSp>
          <p:nvGrpSpPr>
            <p:cNvPr id="39" name="그래픽 4">
              <a:extLst>
                <a:ext uri="{FF2B5EF4-FFF2-40B4-BE49-F238E27FC236}">
                  <a16:creationId xmlns:a16="http://schemas.microsoft.com/office/drawing/2014/main" id="{3D1A0107-75F9-274F-D602-51169F02F709}"/>
                </a:ext>
              </a:extLst>
            </p:cNvPr>
            <p:cNvGrpSpPr/>
            <p:nvPr/>
          </p:nvGrpSpPr>
          <p:grpSpPr>
            <a:xfrm>
              <a:off x="6126431" y="1916635"/>
              <a:ext cx="3532521" cy="3403964"/>
              <a:chOff x="6126431" y="1916635"/>
              <a:chExt cx="3532521" cy="3403964"/>
            </a:xfrm>
            <a:grpFill/>
          </p:grpSpPr>
          <p:sp>
            <p:nvSpPr>
              <p:cNvPr id="56" name="자유형: 도형 55">
                <a:extLst>
                  <a:ext uri="{FF2B5EF4-FFF2-40B4-BE49-F238E27FC236}">
                    <a16:creationId xmlns:a16="http://schemas.microsoft.com/office/drawing/2014/main" id="{9F8599F4-589E-3C2B-5EDE-3CFAC4B597C4}"/>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7" name="자유형: 도형 56">
                <a:extLst>
                  <a:ext uri="{FF2B5EF4-FFF2-40B4-BE49-F238E27FC236}">
                    <a16:creationId xmlns:a16="http://schemas.microsoft.com/office/drawing/2014/main" id="{BC3C6DE6-88C4-867D-CF47-E84D8DAF216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8" name="자유형: 도형 57">
                <a:extLst>
                  <a:ext uri="{FF2B5EF4-FFF2-40B4-BE49-F238E27FC236}">
                    <a16:creationId xmlns:a16="http://schemas.microsoft.com/office/drawing/2014/main" id="{4FB78018-635D-BF95-BE10-B93AC5421434}"/>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9" name="자유형: 도형 58">
                <a:extLst>
                  <a:ext uri="{FF2B5EF4-FFF2-40B4-BE49-F238E27FC236}">
                    <a16:creationId xmlns:a16="http://schemas.microsoft.com/office/drawing/2014/main" id="{3790B010-F1B5-2A16-4DD7-017D781FC8E8}"/>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0" name="자유형: 도형 59">
                <a:extLst>
                  <a:ext uri="{FF2B5EF4-FFF2-40B4-BE49-F238E27FC236}">
                    <a16:creationId xmlns:a16="http://schemas.microsoft.com/office/drawing/2014/main" id="{01060B4F-A989-9228-3063-514DD6F13F48}"/>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1" name="자유형: 도형 60">
                <a:extLst>
                  <a:ext uri="{FF2B5EF4-FFF2-40B4-BE49-F238E27FC236}">
                    <a16:creationId xmlns:a16="http://schemas.microsoft.com/office/drawing/2014/main" id="{83EC786A-A7E0-DB60-5177-C6677850564A}"/>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2" name="자유형: 도형 61">
                <a:extLst>
                  <a:ext uri="{FF2B5EF4-FFF2-40B4-BE49-F238E27FC236}">
                    <a16:creationId xmlns:a16="http://schemas.microsoft.com/office/drawing/2014/main" id="{83F83FE3-F6D3-4867-6EE8-5BD4E309D8A7}"/>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3" name="자유형: 도형 62">
                <a:extLst>
                  <a:ext uri="{FF2B5EF4-FFF2-40B4-BE49-F238E27FC236}">
                    <a16:creationId xmlns:a16="http://schemas.microsoft.com/office/drawing/2014/main" id="{D150B02D-EDA9-DCD0-1996-371602C34F20}"/>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4" name="자유형: 도형 63">
                <a:extLst>
                  <a:ext uri="{FF2B5EF4-FFF2-40B4-BE49-F238E27FC236}">
                    <a16:creationId xmlns:a16="http://schemas.microsoft.com/office/drawing/2014/main" id="{98C37D9C-7CFF-EB4E-87E9-7211730493BD}"/>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5" name="자유형: 도형 64">
                <a:extLst>
                  <a:ext uri="{FF2B5EF4-FFF2-40B4-BE49-F238E27FC236}">
                    <a16:creationId xmlns:a16="http://schemas.microsoft.com/office/drawing/2014/main" id="{045509A7-CF85-C44C-D96C-27ECC6DBB1F4}"/>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6" name="자유형: 도형 65">
                <a:extLst>
                  <a:ext uri="{FF2B5EF4-FFF2-40B4-BE49-F238E27FC236}">
                    <a16:creationId xmlns:a16="http://schemas.microsoft.com/office/drawing/2014/main" id="{4F773BAC-47A4-2249-3451-8CB930CF634C}"/>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7" name="자유형: 도형 66">
                <a:extLst>
                  <a:ext uri="{FF2B5EF4-FFF2-40B4-BE49-F238E27FC236}">
                    <a16:creationId xmlns:a16="http://schemas.microsoft.com/office/drawing/2014/main" id="{A2221F02-5670-17EC-0F0E-E9138E25496A}"/>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8" name="자유형: 도형 67">
                <a:extLst>
                  <a:ext uri="{FF2B5EF4-FFF2-40B4-BE49-F238E27FC236}">
                    <a16:creationId xmlns:a16="http://schemas.microsoft.com/office/drawing/2014/main" id="{712F94D5-2CEF-1139-2C96-2E932D50CA4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9" name="자유형: 도형 68">
                <a:extLst>
                  <a:ext uri="{FF2B5EF4-FFF2-40B4-BE49-F238E27FC236}">
                    <a16:creationId xmlns:a16="http://schemas.microsoft.com/office/drawing/2014/main" id="{D52D7E29-4F16-25AB-8892-7EDDDCBC9571}"/>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70" name="자유형: 도형 69">
                <a:extLst>
                  <a:ext uri="{FF2B5EF4-FFF2-40B4-BE49-F238E27FC236}">
                    <a16:creationId xmlns:a16="http://schemas.microsoft.com/office/drawing/2014/main" id="{489D4605-9527-8F75-7C15-F565BA507B25}"/>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grpSp>
        <p:grpSp>
          <p:nvGrpSpPr>
            <p:cNvPr id="40" name="그래픽 4">
              <a:extLst>
                <a:ext uri="{FF2B5EF4-FFF2-40B4-BE49-F238E27FC236}">
                  <a16:creationId xmlns:a16="http://schemas.microsoft.com/office/drawing/2014/main" id="{574B98D3-4A4A-A254-4A15-2203F7C01DB9}"/>
                </a:ext>
              </a:extLst>
            </p:cNvPr>
            <p:cNvGrpSpPr/>
            <p:nvPr/>
          </p:nvGrpSpPr>
          <p:grpSpPr>
            <a:xfrm>
              <a:off x="7761029" y="1916635"/>
              <a:ext cx="3532521" cy="3403964"/>
              <a:chOff x="7761029" y="1916635"/>
              <a:chExt cx="3532521" cy="3403964"/>
            </a:xfrm>
            <a:grpFill/>
          </p:grpSpPr>
          <p:sp>
            <p:nvSpPr>
              <p:cNvPr id="41" name="자유형: 도형 40">
                <a:extLst>
                  <a:ext uri="{FF2B5EF4-FFF2-40B4-BE49-F238E27FC236}">
                    <a16:creationId xmlns:a16="http://schemas.microsoft.com/office/drawing/2014/main" id="{4DCE82E9-97F3-2A24-09DA-1E8174916FD4}"/>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2" name="자유형: 도형 41">
                <a:extLst>
                  <a:ext uri="{FF2B5EF4-FFF2-40B4-BE49-F238E27FC236}">
                    <a16:creationId xmlns:a16="http://schemas.microsoft.com/office/drawing/2014/main" id="{AE6D3FC8-9C75-BF6C-F675-AC7C2D4DC537}"/>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3" name="자유형: 도형 42">
                <a:extLst>
                  <a:ext uri="{FF2B5EF4-FFF2-40B4-BE49-F238E27FC236}">
                    <a16:creationId xmlns:a16="http://schemas.microsoft.com/office/drawing/2014/main" id="{4079E6E6-79E4-C764-714D-8F3F0F2896F9}"/>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4" name="자유형: 도형 43">
                <a:extLst>
                  <a:ext uri="{FF2B5EF4-FFF2-40B4-BE49-F238E27FC236}">
                    <a16:creationId xmlns:a16="http://schemas.microsoft.com/office/drawing/2014/main" id="{AED07D62-273D-E071-F6FC-14F46D5E8AB6}"/>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5" name="자유형: 도형 44">
                <a:extLst>
                  <a:ext uri="{FF2B5EF4-FFF2-40B4-BE49-F238E27FC236}">
                    <a16:creationId xmlns:a16="http://schemas.microsoft.com/office/drawing/2014/main" id="{EC77F818-3D0C-970D-7D2F-0E23BA9D299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6" name="자유형: 도형 45">
                <a:extLst>
                  <a:ext uri="{FF2B5EF4-FFF2-40B4-BE49-F238E27FC236}">
                    <a16:creationId xmlns:a16="http://schemas.microsoft.com/office/drawing/2014/main" id="{A7F97A52-8687-1F7F-FAC5-CFF7BB84A6A2}"/>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7" name="자유형: 도형 46">
                <a:extLst>
                  <a:ext uri="{FF2B5EF4-FFF2-40B4-BE49-F238E27FC236}">
                    <a16:creationId xmlns:a16="http://schemas.microsoft.com/office/drawing/2014/main" id="{72CF9800-70B7-722E-F80A-AABFC659A471}"/>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8" name="자유형: 도형 47">
                <a:extLst>
                  <a:ext uri="{FF2B5EF4-FFF2-40B4-BE49-F238E27FC236}">
                    <a16:creationId xmlns:a16="http://schemas.microsoft.com/office/drawing/2014/main" id="{BFDDA41D-D9FE-C4BC-4533-763E8EBB05DA}"/>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9" name="자유형: 도형 48">
                <a:extLst>
                  <a:ext uri="{FF2B5EF4-FFF2-40B4-BE49-F238E27FC236}">
                    <a16:creationId xmlns:a16="http://schemas.microsoft.com/office/drawing/2014/main" id="{A813AB55-3F5E-FF31-8879-F16D536908E5}"/>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0" name="자유형: 도형 49">
                <a:extLst>
                  <a:ext uri="{FF2B5EF4-FFF2-40B4-BE49-F238E27FC236}">
                    <a16:creationId xmlns:a16="http://schemas.microsoft.com/office/drawing/2014/main" id="{088FF622-D46D-C27D-E9E7-532BB52F9E13}"/>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1" name="자유형: 도형 50">
                <a:extLst>
                  <a:ext uri="{FF2B5EF4-FFF2-40B4-BE49-F238E27FC236}">
                    <a16:creationId xmlns:a16="http://schemas.microsoft.com/office/drawing/2014/main" id="{7722D996-8223-E52B-3B03-8827783917C3}"/>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2" name="자유형: 도형 51">
                <a:extLst>
                  <a:ext uri="{FF2B5EF4-FFF2-40B4-BE49-F238E27FC236}">
                    <a16:creationId xmlns:a16="http://schemas.microsoft.com/office/drawing/2014/main" id="{B168D64E-EA9F-80B4-F988-6E4C82CCA402}"/>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3" name="자유형: 도형 52">
                <a:extLst>
                  <a:ext uri="{FF2B5EF4-FFF2-40B4-BE49-F238E27FC236}">
                    <a16:creationId xmlns:a16="http://schemas.microsoft.com/office/drawing/2014/main" id="{48260AA1-506C-5068-6F21-F374DCE86F20}"/>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4" name="자유형: 도형 53">
                <a:extLst>
                  <a:ext uri="{FF2B5EF4-FFF2-40B4-BE49-F238E27FC236}">
                    <a16:creationId xmlns:a16="http://schemas.microsoft.com/office/drawing/2014/main" id="{01DD9CF2-20F3-C09B-57E9-696D0209A34E}"/>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5" name="자유형: 도형 54">
                <a:extLst>
                  <a:ext uri="{FF2B5EF4-FFF2-40B4-BE49-F238E27FC236}">
                    <a16:creationId xmlns:a16="http://schemas.microsoft.com/office/drawing/2014/main" id="{DD562C64-B01C-0E4D-BB27-037F1A56537D}"/>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grpSp>
      </p:grpSp>
      <p:sp>
        <p:nvSpPr>
          <p:cNvPr id="71" name="직사각형 70">
            <a:extLst>
              <a:ext uri="{FF2B5EF4-FFF2-40B4-BE49-F238E27FC236}">
                <a16:creationId xmlns:a16="http://schemas.microsoft.com/office/drawing/2014/main" id="{0246EF3C-10EF-DA3F-A744-33E47598F6E0}"/>
              </a:ext>
            </a:extLst>
          </p:cNvPr>
          <p:cNvSpPr/>
          <p:nvPr userDrawn="1"/>
        </p:nvSpPr>
        <p:spPr>
          <a:xfrm>
            <a:off x="426720" y="426720"/>
            <a:ext cx="11357740" cy="6004560"/>
          </a:xfrm>
          <a:prstGeom prst="rect">
            <a:avLst/>
          </a:prstGeom>
          <a:noFill/>
          <a:ln>
            <a:gradFill>
              <a:gsLst>
                <a:gs pos="0">
                  <a:srgbClr val="D7B489"/>
                </a:gs>
                <a:gs pos="100000">
                  <a:srgbClr val="BC916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Tree>
    <p:extLst>
      <p:ext uri="{BB962C8B-B14F-4D97-AF65-F5344CB8AC3E}">
        <p14:creationId xmlns:p14="http://schemas.microsoft.com/office/powerpoint/2010/main" val="459604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목차">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569ED92-A887-4613-9F26-4E473EA19360}"/>
              </a:ext>
            </a:extLst>
          </p:cNvPr>
          <p:cNvSpPr/>
          <p:nvPr userDrawn="1"/>
        </p:nvSpPr>
        <p:spPr>
          <a:xfrm>
            <a:off x="416690" y="416690"/>
            <a:ext cx="11358622" cy="6024622"/>
          </a:xfrm>
          <a:prstGeom prst="rect">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10" name="직선 연결선 9">
            <a:extLst>
              <a:ext uri="{FF2B5EF4-FFF2-40B4-BE49-F238E27FC236}">
                <a16:creationId xmlns:a16="http://schemas.microsoft.com/office/drawing/2014/main" id="{BE627B0A-987F-4B56-B2C0-0F297E7C5994}"/>
              </a:ext>
            </a:extLst>
          </p:cNvPr>
          <p:cNvCxnSpPr/>
          <p:nvPr userDrawn="1"/>
        </p:nvCxnSpPr>
        <p:spPr>
          <a:xfrm>
            <a:off x="846882" y="1157468"/>
            <a:ext cx="10498238"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72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D8F20-E9E2-892A-D0F7-4D9464294FE4}"/>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05157AE1-7B0F-838C-BD7A-82CC45451014}"/>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48481A48-24CA-0644-A738-E804160047F4}"/>
              </a:ext>
            </a:extLst>
          </p:cNvPr>
          <p:cNvSpPr>
            <a:spLocks noGrp="1"/>
          </p:cNvSpPr>
          <p:nvPr>
            <p:ph type="dt" sz="half" idx="10"/>
          </p:nvPr>
        </p:nvSpPr>
        <p:spPr/>
        <p:txBody>
          <a:bodyPr/>
          <a:lstStyle/>
          <a:p>
            <a:fld id="{3D7D8FB3-470B-7542-AE21-40103D3B7707}" type="datetimeFigureOut">
              <a:rPr kumimoji="1" lang="ko-KR" altLang="en-US" smtClean="0"/>
              <a:t>2023. 12. 5.</a:t>
            </a:fld>
            <a:endParaRPr kumimoji="1" lang="ko-KR" altLang="en-US"/>
          </a:p>
        </p:txBody>
      </p:sp>
      <p:sp>
        <p:nvSpPr>
          <p:cNvPr id="5" name="바닥글 개체 틀 4">
            <a:extLst>
              <a:ext uri="{FF2B5EF4-FFF2-40B4-BE49-F238E27FC236}">
                <a16:creationId xmlns:a16="http://schemas.microsoft.com/office/drawing/2014/main" id="{AB0DBEAB-8C61-6B5E-9608-7C3AB66A4BE2}"/>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DCFA3CD-A444-D63B-82A1-02F443E14901}"/>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421539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434284-B01E-0936-CB3C-9A8003AF651B}"/>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D7F1D976-32DB-3A16-53A5-BC69826C9A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7DF2369A-0649-B51E-95F4-C5FB1A843C03}"/>
              </a:ext>
            </a:extLst>
          </p:cNvPr>
          <p:cNvSpPr>
            <a:spLocks noGrp="1"/>
          </p:cNvSpPr>
          <p:nvPr>
            <p:ph type="dt" sz="half" idx="10"/>
          </p:nvPr>
        </p:nvSpPr>
        <p:spPr/>
        <p:txBody>
          <a:bodyPr/>
          <a:lstStyle/>
          <a:p>
            <a:fld id="{3D7D8FB3-470B-7542-AE21-40103D3B7707}" type="datetimeFigureOut">
              <a:rPr kumimoji="1" lang="ko-KR" altLang="en-US" smtClean="0"/>
              <a:t>2023. 12. 5.</a:t>
            </a:fld>
            <a:endParaRPr kumimoji="1" lang="ko-KR" altLang="en-US"/>
          </a:p>
        </p:txBody>
      </p:sp>
      <p:sp>
        <p:nvSpPr>
          <p:cNvPr id="5" name="바닥글 개체 틀 4">
            <a:extLst>
              <a:ext uri="{FF2B5EF4-FFF2-40B4-BE49-F238E27FC236}">
                <a16:creationId xmlns:a16="http://schemas.microsoft.com/office/drawing/2014/main" id="{2C7CA5F0-8B80-CFA8-EA19-6BCA65812569}"/>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B5C0317F-C176-FBCF-33D1-ADDC8CCE2090}"/>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428404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6C17E-4639-177E-ACAA-61F2ECD031FC}"/>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3369669-BE26-61D4-D135-1953810C82B7}"/>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B12B6019-A432-73F8-0F7B-F2999F1E83A0}"/>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45969235-EB06-E8C0-1061-6E5D6BC01770}"/>
              </a:ext>
            </a:extLst>
          </p:cNvPr>
          <p:cNvSpPr>
            <a:spLocks noGrp="1"/>
          </p:cNvSpPr>
          <p:nvPr>
            <p:ph type="dt" sz="half" idx="10"/>
          </p:nvPr>
        </p:nvSpPr>
        <p:spPr/>
        <p:txBody>
          <a:bodyPr/>
          <a:lstStyle/>
          <a:p>
            <a:fld id="{3D7D8FB3-470B-7542-AE21-40103D3B7707}" type="datetimeFigureOut">
              <a:rPr kumimoji="1" lang="ko-KR" altLang="en-US" smtClean="0"/>
              <a:t>2023. 12. 5.</a:t>
            </a:fld>
            <a:endParaRPr kumimoji="1" lang="ko-KR" altLang="en-US"/>
          </a:p>
        </p:txBody>
      </p:sp>
      <p:sp>
        <p:nvSpPr>
          <p:cNvPr id="6" name="바닥글 개체 틀 5">
            <a:extLst>
              <a:ext uri="{FF2B5EF4-FFF2-40B4-BE49-F238E27FC236}">
                <a16:creationId xmlns:a16="http://schemas.microsoft.com/office/drawing/2014/main" id="{07234F6C-4F17-FF70-5A52-0896CAAE435F}"/>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8BF85556-669A-9616-1D4A-1F228CB374E6}"/>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77769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BEB10B-390A-3625-8E04-40C8882199F2}"/>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9E98583-AD8C-D50F-5B92-04A7437B29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5E406748-A3E1-F061-2A1C-55C66D383E31}"/>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8A27F91F-592D-946D-E647-58D82A1C1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0DD32D6B-2ACE-A582-08AA-1CFF45A52730}"/>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98FCED63-622B-BC96-B8FF-99F3D6E647F1}"/>
              </a:ext>
            </a:extLst>
          </p:cNvPr>
          <p:cNvSpPr>
            <a:spLocks noGrp="1"/>
          </p:cNvSpPr>
          <p:nvPr>
            <p:ph type="dt" sz="half" idx="10"/>
          </p:nvPr>
        </p:nvSpPr>
        <p:spPr/>
        <p:txBody>
          <a:bodyPr/>
          <a:lstStyle/>
          <a:p>
            <a:fld id="{3D7D8FB3-470B-7542-AE21-40103D3B7707}" type="datetimeFigureOut">
              <a:rPr kumimoji="1" lang="ko-KR" altLang="en-US" smtClean="0"/>
              <a:t>2023. 12. 5.</a:t>
            </a:fld>
            <a:endParaRPr kumimoji="1" lang="ko-KR" altLang="en-US"/>
          </a:p>
        </p:txBody>
      </p:sp>
      <p:sp>
        <p:nvSpPr>
          <p:cNvPr id="8" name="바닥글 개체 틀 7">
            <a:extLst>
              <a:ext uri="{FF2B5EF4-FFF2-40B4-BE49-F238E27FC236}">
                <a16:creationId xmlns:a16="http://schemas.microsoft.com/office/drawing/2014/main" id="{5B568EF0-46A6-90B8-BFA2-8D551296BFE1}"/>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E993344B-5234-6489-DC81-B65348523AE1}"/>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40541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A2539E-3FD5-3272-BA53-973D41695DDD}"/>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7C7260-3A12-0F37-6E7C-B67C27FB9818}"/>
              </a:ext>
            </a:extLst>
          </p:cNvPr>
          <p:cNvSpPr>
            <a:spLocks noGrp="1"/>
          </p:cNvSpPr>
          <p:nvPr>
            <p:ph type="dt" sz="half" idx="10"/>
          </p:nvPr>
        </p:nvSpPr>
        <p:spPr/>
        <p:txBody>
          <a:bodyPr/>
          <a:lstStyle/>
          <a:p>
            <a:fld id="{3D7D8FB3-470B-7542-AE21-40103D3B7707}" type="datetimeFigureOut">
              <a:rPr kumimoji="1" lang="ko-KR" altLang="en-US" smtClean="0"/>
              <a:t>2023. 12. 5.</a:t>
            </a:fld>
            <a:endParaRPr kumimoji="1" lang="ko-KR" altLang="en-US"/>
          </a:p>
        </p:txBody>
      </p:sp>
      <p:sp>
        <p:nvSpPr>
          <p:cNvPr id="4" name="바닥글 개체 틀 3">
            <a:extLst>
              <a:ext uri="{FF2B5EF4-FFF2-40B4-BE49-F238E27FC236}">
                <a16:creationId xmlns:a16="http://schemas.microsoft.com/office/drawing/2014/main" id="{AD12FA0E-D109-020B-B0C8-D7F5A2A80373}"/>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AEE086E-A9A5-4B4A-C1A3-A0B0058A89B2}"/>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148952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FFD5D1C-F3E1-EC67-9B72-C04CE7152C83}"/>
              </a:ext>
            </a:extLst>
          </p:cNvPr>
          <p:cNvSpPr>
            <a:spLocks noGrp="1"/>
          </p:cNvSpPr>
          <p:nvPr>
            <p:ph type="dt" sz="half" idx="10"/>
          </p:nvPr>
        </p:nvSpPr>
        <p:spPr/>
        <p:txBody>
          <a:bodyPr/>
          <a:lstStyle/>
          <a:p>
            <a:fld id="{3D7D8FB3-470B-7542-AE21-40103D3B7707}" type="datetimeFigureOut">
              <a:rPr kumimoji="1" lang="ko-KR" altLang="en-US" smtClean="0"/>
              <a:t>2023. 12. 5.</a:t>
            </a:fld>
            <a:endParaRPr kumimoji="1" lang="ko-KR" altLang="en-US"/>
          </a:p>
        </p:txBody>
      </p:sp>
      <p:sp>
        <p:nvSpPr>
          <p:cNvPr id="3" name="바닥글 개체 틀 2">
            <a:extLst>
              <a:ext uri="{FF2B5EF4-FFF2-40B4-BE49-F238E27FC236}">
                <a16:creationId xmlns:a16="http://schemas.microsoft.com/office/drawing/2014/main" id="{B23F763D-7D38-F627-B960-0E4C15376C7F}"/>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08E28489-51D3-21A5-1B6F-59F81CD57BBC}"/>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4059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8BC100-4457-2013-22F7-A7BACA74E8DE}"/>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8E06DFF8-FAA7-713D-E6C8-177965E68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492ABA43-951C-0D50-93D7-09BAFF009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1B8F8D61-BB6B-7864-4437-994739640418}"/>
              </a:ext>
            </a:extLst>
          </p:cNvPr>
          <p:cNvSpPr>
            <a:spLocks noGrp="1"/>
          </p:cNvSpPr>
          <p:nvPr>
            <p:ph type="dt" sz="half" idx="10"/>
          </p:nvPr>
        </p:nvSpPr>
        <p:spPr/>
        <p:txBody>
          <a:bodyPr/>
          <a:lstStyle/>
          <a:p>
            <a:fld id="{3D7D8FB3-470B-7542-AE21-40103D3B7707}" type="datetimeFigureOut">
              <a:rPr kumimoji="1" lang="ko-KR" altLang="en-US" smtClean="0"/>
              <a:t>2023. 12. 5.</a:t>
            </a:fld>
            <a:endParaRPr kumimoji="1" lang="ko-KR" altLang="en-US"/>
          </a:p>
        </p:txBody>
      </p:sp>
      <p:sp>
        <p:nvSpPr>
          <p:cNvPr id="6" name="바닥글 개체 틀 5">
            <a:extLst>
              <a:ext uri="{FF2B5EF4-FFF2-40B4-BE49-F238E27FC236}">
                <a16:creationId xmlns:a16="http://schemas.microsoft.com/office/drawing/2014/main" id="{B6F25F52-5A2D-E093-A85F-037CB81C553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04F6D5D9-4E5A-C38B-8827-6E17E12ACD98}"/>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173982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B7D6E-D132-1A20-0043-D74BBF314A4B}"/>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8AFD9433-B050-94E6-93DA-AE8ACEB308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DFE102F1-6D15-2000-2EB6-A5F734648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14B88E1A-35B2-81D4-5FA8-F4AA5EBA71AB}"/>
              </a:ext>
            </a:extLst>
          </p:cNvPr>
          <p:cNvSpPr>
            <a:spLocks noGrp="1"/>
          </p:cNvSpPr>
          <p:nvPr>
            <p:ph type="dt" sz="half" idx="10"/>
          </p:nvPr>
        </p:nvSpPr>
        <p:spPr/>
        <p:txBody>
          <a:bodyPr/>
          <a:lstStyle/>
          <a:p>
            <a:fld id="{3D7D8FB3-470B-7542-AE21-40103D3B7707}" type="datetimeFigureOut">
              <a:rPr kumimoji="1" lang="ko-KR" altLang="en-US" smtClean="0"/>
              <a:t>2023. 12. 5.</a:t>
            </a:fld>
            <a:endParaRPr kumimoji="1" lang="ko-KR" altLang="en-US"/>
          </a:p>
        </p:txBody>
      </p:sp>
      <p:sp>
        <p:nvSpPr>
          <p:cNvPr id="6" name="바닥글 개체 틀 5">
            <a:extLst>
              <a:ext uri="{FF2B5EF4-FFF2-40B4-BE49-F238E27FC236}">
                <a16:creationId xmlns:a16="http://schemas.microsoft.com/office/drawing/2014/main" id="{EC76741D-00D7-7A11-09BD-897B6F378209}"/>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D7B1FA1D-0007-EB44-4B28-88899691A040}"/>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98812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FCC75A6-DF09-DC8A-0118-A37393B5B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73C085F3-5E9C-B192-6775-95CFE31D99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2CFE690E-3C84-3212-CF50-D5B03E245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D8FB3-470B-7542-AE21-40103D3B7707}" type="datetimeFigureOut">
              <a:rPr kumimoji="1" lang="ko-KR" altLang="en-US" smtClean="0"/>
              <a:t>2023. 12. 5.</a:t>
            </a:fld>
            <a:endParaRPr kumimoji="1" lang="ko-KR" altLang="en-US"/>
          </a:p>
        </p:txBody>
      </p:sp>
      <p:sp>
        <p:nvSpPr>
          <p:cNvPr id="5" name="바닥글 개체 틀 4">
            <a:extLst>
              <a:ext uri="{FF2B5EF4-FFF2-40B4-BE49-F238E27FC236}">
                <a16:creationId xmlns:a16="http://schemas.microsoft.com/office/drawing/2014/main" id="{1FDE56F5-3E72-4D6E-ECC0-0D9390D3C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901E3348-A7C7-5184-FCA7-4E1D918EC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225681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C70A3-232D-BCF6-E19F-93520814064D}"/>
              </a:ext>
            </a:extLst>
          </p:cNvPr>
          <p:cNvSpPr txBox="1"/>
          <p:nvPr/>
        </p:nvSpPr>
        <p:spPr>
          <a:xfrm>
            <a:off x="1029083" y="1141380"/>
            <a:ext cx="4069080" cy="305918"/>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nSpc>
                <a:spcPct val="130000"/>
              </a:lnSpc>
            </a:pP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2023</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년 </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12</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월 </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5</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일</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Study Meeting</a:t>
            </a:r>
            <a:endPar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5" name="TextBox 4">
            <a:extLst>
              <a:ext uri="{FF2B5EF4-FFF2-40B4-BE49-F238E27FC236}">
                <a16:creationId xmlns:a16="http://schemas.microsoft.com/office/drawing/2014/main" id="{E552A707-5D8F-81D0-4112-0B5E33B7D991}"/>
              </a:ext>
            </a:extLst>
          </p:cNvPr>
          <p:cNvSpPr txBox="1"/>
          <p:nvPr/>
        </p:nvSpPr>
        <p:spPr>
          <a:xfrm>
            <a:off x="923952" y="1493580"/>
            <a:ext cx="9252014" cy="523220"/>
          </a:xfrm>
          <a:prstGeom prst="rect">
            <a:avLst/>
          </a:prstGeom>
          <a:noFill/>
        </p:spPr>
        <p:txBody>
          <a:bodyPr wrap="square" rtlCol="0">
            <a:spAutoFit/>
          </a:bodyPr>
          <a:lstStyle/>
          <a:p>
            <a:r>
              <a:rPr lang="ko-KR" altLang="en-US" sz="2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언어 모델에서의 순환 논법</a:t>
            </a:r>
            <a:endParaRPr lang="ko-KR" altLang="en-US" sz="3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7" name="TextBox 6">
            <a:extLst>
              <a:ext uri="{FF2B5EF4-FFF2-40B4-BE49-F238E27FC236}">
                <a16:creationId xmlns:a16="http://schemas.microsoft.com/office/drawing/2014/main" id="{5F6A2BDB-413E-BF58-4D95-CE101899B77E}"/>
              </a:ext>
            </a:extLst>
          </p:cNvPr>
          <p:cNvSpPr txBox="1"/>
          <p:nvPr/>
        </p:nvSpPr>
        <p:spPr>
          <a:xfrm>
            <a:off x="923953" y="2063080"/>
            <a:ext cx="7932667" cy="307777"/>
          </a:xfrm>
          <a:prstGeom prst="rect">
            <a:avLst/>
          </a:prstGeom>
          <a:noFill/>
        </p:spPr>
        <p:txBody>
          <a:bodyPr wrap="square" rtlCol="0">
            <a:spAutoFit/>
          </a:bodyPr>
          <a:lstStyle/>
          <a:p>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Circular reasoning in a Language Model</a:t>
            </a:r>
            <a:endPar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pic>
        <p:nvPicPr>
          <p:cNvPr id="2" name="그림 1">
            <a:extLst>
              <a:ext uri="{FF2B5EF4-FFF2-40B4-BE49-F238E27FC236}">
                <a16:creationId xmlns:a16="http://schemas.microsoft.com/office/drawing/2014/main" id="{7A77888A-657E-1EAF-DD8E-213338D1934C}"/>
              </a:ext>
            </a:extLst>
          </p:cNvPr>
          <p:cNvPicPr>
            <a:picLocks noChangeAspect="1"/>
          </p:cNvPicPr>
          <p:nvPr/>
        </p:nvPicPr>
        <p:blipFill>
          <a:blip r:embed="rId3"/>
          <a:stretch>
            <a:fillRect/>
          </a:stretch>
        </p:blipFill>
        <p:spPr>
          <a:xfrm>
            <a:off x="9539445" y="5839097"/>
            <a:ext cx="2177707" cy="575623"/>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6BF3C7-156E-994B-C60B-CE6C82316C07}"/>
                  </a:ext>
                </a:extLst>
              </p:cNvPr>
              <p:cNvSpPr txBox="1"/>
              <p:nvPr/>
            </p:nvSpPr>
            <p:spPr>
              <a:xfrm>
                <a:off x="923953" y="3429001"/>
                <a:ext cx="5981299" cy="1671548"/>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gn="ctr">
                  <a:lnSpc>
                    <a:spcPct val="130000"/>
                  </a:lnSpc>
                </a:pPr>
                <a:r>
                  <a:rPr lang="ko-KR" altLang="en-US"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정지</a:t>
                </a:r>
                <a14:m>
                  <m:oMath xmlns:m="http://schemas.openxmlformats.org/officeDocument/2006/math">
                    <m:r>
                      <a:rPr lang="ko-KR" altLang="en-US" sz="1400" i="1">
                        <a:solidFill>
                          <a:schemeClr val="tx1">
                            <a:lumMod val="85000"/>
                            <a:lumOff val="15000"/>
                          </a:schemeClr>
                        </a:solidFill>
                        <a:latin typeface="Cambria Math" panose="02040503050406030204" pitchFamily="18" charset="0"/>
                        <a:ea typeface="KoPubWorld바탕체 Light" panose="00000300000000000000" pitchFamily="2" charset="-127"/>
                      </a:rPr>
                      <m:t>원</m:t>
                    </m:r>
                  </m:oMath>
                </a14:m>
                <a:endParaRPr lang="en-US" altLang="ko-KR"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gn="ctr">
                  <a:lnSpc>
                    <a:spcPct val="130000"/>
                  </a:lnSpc>
                </a:pPr>
                <a:r>
                  <a:rPr lang="ko-KR" altLang="ko-Kore-KR" sz="1400" dirty="0">
                    <a:latin typeface="굴림" panose="020B0600000101010101" pitchFamily="34" charset="-127"/>
                    <a:ea typeface="굴림" panose="020B0600000101010101" pitchFamily="34" charset="-127"/>
                    <a:cs typeface="굴림" panose="020B0600000101010101" pitchFamily="34" charset="-127"/>
                  </a:rPr>
                  <a:t>성균관대학교 인공지능학과</a:t>
                </a:r>
                <a:endParaRPr lang="en-US" altLang="ko-KR" sz="14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ko-KR" altLang="en-US" sz="1400" dirty="0">
                    <a:latin typeface="굴림" panose="020B0600000101010101" pitchFamily="34" charset="-127"/>
                    <a:ea typeface="굴림" panose="020B0600000101010101" pitchFamily="34" charset="-127"/>
                    <a:cs typeface="굴림" panose="020B0600000101010101" pitchFamily="34" charset="-127"/>
                  </a:rPr>
                  <a:t>석사과정</a:t>
                </a:r>
                <a:endParaRPr lang="en-US" altLang="ko-KR" sz="14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en-US" altLang="ko-Kore-KR" sz="1400" kern="100" dirty="0">
                    <a:latin typeface="굴림" panose="020B0600000101010101" pitchFamily="34" charset="-127"/>
                    <a:cs typeface="바탕" panose="02030600000101010101" pitchFamily="18" charset="-127"/>
                  </a:rPr>
                  <a:t>jwjw9603@g.skku.edu</a:t>
                </a:r>
                <a:endParaRPr lang="ko-Kore-KR" altLang="en-US" sz="1400" dirty="0"/>
              </a:p>
              <a:p>
                <a:pPr algn="ctr">
                  <a:lnSpc>
                    <a:spcPct val="130000"/>
                  </a:lnSpc>
                </a:pPr>
                <a:endPar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nSpc>
                    <a:spcPct val="130000"/>
                  </a:lnSpc>
                </a:pPr>
                <a:endPar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xmlns="">
          <p:sp>
            <p:nvSpPr>
              <p:cNvPr id="4" name="TextBox 3">
                <a:extLst>
                  <a:ext uri="{FF2B5EF4-FFF2-40B4-BE49-F238E27FC236}">
                    <a16:creationId xmlns:a16="http://schemas.microsoft.com/office/drawing/2014/main" id="{766BF3C7-156E-994B-C60B-CE6C82316C07}"/>
                  </a:ext>
                </a:extLst>
              </p:cNvPr>
              <p:cNvSpPr txBox="1">
                <a:spLocks noRot="1" noChangeAspect="1" noMove="1" noResize="1" noEditPoints="1" noAdjustHandles="1" noChangeArrowheads="1" noChangeShapeType="1" noTextEdit="1"/>
              </p:cNvSpPr>
              <p:nvPr/>
            </p:nvSpPr>
            <p:spPr>
              <a:xfrm>
                <a:off x="923953" y="3429001"/>
                <a:ext cx="5981299" cy="167154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9100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en" altLang="ko-KR" sz="2400" dirty="0"/>
              <a:t>"The temperature has dropped this morning, and I also have a headache. The cold weather must be causing my headache.' is an example of what logical fallacy?”</a:t>
            </a:r>
          </a:p>
          <a:p>
            <a:pPr marL="190510" indent="-190510" algn="just">
              <a:lnSpc>
                <a:spcPct val="150000"/>
              </a:lnSpc>
              <a:buFont typeface="Arial" panose="020B0604020202020204" pitchFamily="34" charset="0"/>
              <a:buChar char="•"/>
            </a:pPr>
            <a:r>
              <a:rPr lang="en-US" altLang="ko-KR" dirty="0"/>
              <a:t>"</a:t>
            </a:r>
            <a:r>
              <a:rPr lang="ko-KR" altLang="en-US" dirty="0"/>
              <a:t>오늘 아침에 기온이 떨어졌고</a:t>
            </a:r>
            <a:r>
              <a:rPr lang="en-US" altLang="ko-KR" dirty="0"/>
              <a:t>, </a:t>
            </a:r>
            <a:r>
              <a:rPr lang="ko-KR" altLang="en-US" dirty="0"/>
              <a:t>또 머리가 아파졌어요</a:t>
            </a:r>
            <a:r>
              <a:rPr lang="en-US" altLang="ko-KR" dirty="0"/>
              <a:t>. </a:t>
            </a:r>
            <a:r>
              <a:rPr lang="ko-KR" altLang="en-US" dirty="0"/>
              <a:t>추운 날씨 때문에 머리가 아프겠죠</a:t>
            </a:r>
            <a:r>
              <a:rPr lang="en-US" altLang="ko-KR" dirty="0"/>
              <a:t>." </a:t>
            </a:r>
            <a:r>
              <a:rPr lang="ko-KR" altLang="en-US" dirty="0"/>
              <a:t>이 문장은 어떤 논리 오류의 예시인가요</a:t>
            </a:r>
            <a:r>
              <a:rPr lang="en-US" altLang="ko-KR" dirty="0"/>
              <a:t>?</a:t>
            </a: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5585431" cy="420564"/>
          </a:xfrm>
          <a:prstGeom prst="rect">
            <a:avLst/>
          </a:prstGeom>
          <a:noFill/>
        </p:spPr>
        <p:txBody>
          <a:bodyPr wrap="square" rtlCol="0">
            <a:spAutoFit/>
          </a:bodyPr>
          <a:lstStyle/>
          <a:p>
            <a:r>
              <a:rPr kumimoji="1" lang="en-US" altLang="ko-KR" sz="2133" dirty="0"/>
              <a:t>False causality(</a:t>
            </a:r>
            <a:r>
              <a:rPr kumimoji="1" lang="ko-KR" altLang="en-US" sz="2133" dirty="0"/>
              <a:t>잘못된 인과관계</a:t>
            </a:r>
            <a:r>
              <a:rPr kumimoji="1" lang="en-US" altLang="ko-KR" sz="2133" dirty="0"/>
              <a:t>)</a:t>
            </a:r>
            <a:endParaRPr kumimoji="1" lang="ko-Kore-KR" altLang="en-US" sz="2133" dirty="0"/>
          </a:p>
        </p:txBody>
      </p:sp>
      <p:pic>
        <p:nvPicPr>
          <p:cNvPr id="5" name="그림 4">
            <a:extLst>
              <a:ext uri="{FF2B5EF4-FFF2-40B4-BE49-F238E27FC236}">
                <a16:creationId xmlns:a16="http://schemas.microsoft.com/office/drawing/2014/main" id="{485FA007-9A71-2054-BF97-2F96C0EE5580}"/>
              </a:ext>
            </a:extLst>
          </p:cNvPr>
          <p:cNvPicPr>
            <a:picLocks noChangeAspect="1"/>
          </p:cNvPicPr>
          <p:nvPr/>
        </p:nvPicPr>
        <p:blipFill>
          <a:blip r:embed="rId3"/>
          <a:stretch>
            <a:fillRect/>
          </a:stretch>
        </p:blipFill>
        <p:spPr>
          <a:xfrm>
            <a:off x="8072495" y="2773825"/>
            <a:ext cx="3352681" cy="4084175"/>
          </a:xfrm>
          <a:prstGeom prst="rect">
            <a:avLst/>
          </a:prstGeom>
        </p:spPr>
      </p:pic>
      <p:sp>
        <p:nvSpPr>
          <p:cNvPr id="6" name="TextBox 5">
            <a:extLst>
              <a:ext uri="{FF2B5EF4-FFF2-40B4-BE49-F238E27FC236}">
                <a16:creationId xmlns:a16="http://schemas.microsoft.com/office/drawing/2014/main" id="{183E34FC-C9E7-0AD7-192A-5DFB567D0433}"/>
              </a:ext>
            </a:extLst>
          </p:cNvPr>
          <p:cNvSpPr txBox="1"/>
          <p:nvPr/>
        </p:nvSpPr>
        <p:spPr>
          <a:xfrm>
            <a:off x="766824" y="3244334"/>
            <a:ext cx="6516845" cy="1200329"/>
          </a:xfrm>
          <a:prstGeom prst="rect">
            <a:avLst/>
          </a:prstGeom>
          <a:noFill/>
        </p:spPr>
        <p:txBody>
          <a:bodyPr wrap="square" rtlCol="0">
            <a:spAutoFit/>
          </a:bodyPr>
          <a:lstStyle/>
          <a:p>
            <a:pPr marL="285750" indent="-285750">
              <a:buFont typeface="Wingdings" pitchFamily="2" charset="2"/>
              <a:buChar char="ü"/>
            </a:pPr>
            <a:r>
              <a:rPr kumimoji="1" lang="en-US" altLang="ko-KR" dirty="0"/>
              <a:t>Headache</a:t>
            </a:r>
            <a:r>
              <a:rPr kumimoji="1" lang="ko-KR" altLang="en-US" dirty="0"/>
              <a:t>와 </a:t>
            </a:r>
            <a:r>
              <a:rPr kumimoji="1" lang="en-US" altLang="ko-KR" dirty="0"/>
              <a:t>weather</a:t>
            </a:r>
            <a:r>
              <a:rPr kumimoji="1" lang="ko-KR" altLang="en-US" dirty="0"/>
              <a:t> 가 형성하는 </a:t>
            </a:r>
            <a:r>
              <a:rPr kumimoji="1" lang="en-US" altLang="ko-KR" dirty="0"/>
              <a:t>triple</a:t>
            </a:r>
            <a:r>
              <a:rPr kumimoji="1" lang="ko-KR" altLang="en-US" dirty="0"/>
              <a:t>을 통해 인과관계 파악</a:t>
            </a:r>
            <a:endParaRPr kumimoji="1" lang="en-US" altLang="ko-KR" dirty="0"/>
          </a:p>
          <a:p>
            <a:pPr marL="285750" indent="-285750">
              <a:buFont typeface="Wingdings" pitchFamily="2" charset="2"/>
              <a:buChar char="ü"/>
            </a:pPr>
            <a:r>
              <a:rPr kumimoji="1" lang="ko-KR" altLang="en-US" dirty="0"/>
              <a:t>날씨가 두통의 원인이 될 수 있는지</a:t>
            </a:r>
            <a:r>
              <a:rPr kumimoji="1" lang="en-US" altLang="ko-KR" dirty="0"/>
              <a:t>,</a:t>
            </a:r>
            <a:r>
              <a:rPr kumimoji="1" lang="ko-KR" altLang="en-US" dirty="0"/>
              <a:t> 다른 요인이 머리 아픔에 영향을 미칠 수 있는지</a:t>
            </a:r>
          </a:p>
        </p:txBody>
      </p:sp>
    </p:spTree>
    <p:extLst>
      <p:ext uri="{BB962C8B-B14F-4D97-AF65-F5344CB8AC3E}">
        <p14:creationId xmlns:p14="http://schemas.microsoft.com/office/powerpoint/2010/main" val="259656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en" altLang="ko-KR" sz="2400" dirty="0"/>
              <a:t>"President Reagan was a great communicator because he had the gift of talking effectively to the people.' is an example of what logical fallacy?”</a:t>
            </a:r>
          </a:p>
          <a:p>
            <a:pPr marL="190510" indent="-190510" algn="just">
              <a:lnSpc>
                <a:spcPct val="150000"/>
              </a:lnSpc>
              <a:buFont typeface="Arial" panose="020B0604020202020204" pitchFamily="34" charset="0"/>
              <a:buChar char="•"/>
            </a:pPr>
            <a:r>
              <a:rPr lang="en-US" altLang="ko-KR" dirty="0"/>
              <a:t>"</a:t>
            </a:r>
            <a:r>
              <a:rPr lang="ko-KR" altLang="en-US" dirty="0"/>
              <a:t>대통령 레이건은 사람들에게 효과적으로 말하는 재주가 있었기 때문에 훌륭한 </a:t>
            </a:r>
            <a:r>
              <a:rPr lang="ko-KR" altLang="en-US" dirty="0" err="1"/>
              <a:t>의사소통자였습니다</a:t>
            </a:r>
            <a:r>
              <a:rPr lang="en-US" altLang="ko-KR" dirty="0"/>
              <a:t>." </a:t>
            </a:r>
            <a:r>
              <a:rPr lang="ko-KR" altLang="en-US" dirty="0"/>
              <a:t>이 문장은 어떤 논리 오류의 예시인가요</a:t>
            </a:r>
            <a:r>
              <a:rPr lang="en-US" altLang="ko-KR" dirty="0"/>
              <a:t>?</a:t>
            </a: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5585431" cy="420564"/>
          </a:xfrm>
          <a:prstGeom prst="rect">
            <a:avLst/>
          </a:prstGeom>
          <a:noFill/>
        </p:spPr>
        <p:txBody>
          <a:bodyPr wrap="square" rtlCol="0">
            <a:spAutoFit/>
          </a:bodyPr>
          <a:lstStyle/>
          <a:p>
            <a:r>
              <a:rPr kumimoji="1" lang="en-US" altLang="ko-KR" sz="2133" dirty="0"/>
              <a:t>Circular reasoning(</a:t>
            </a:r>
            <a:r>
              <a:rPr kumimoji="1" lang="ko-KR" altLang="en-US" sz="2133" dirty="0"/>
              <a:t>순환 논법</a:t>
            </a:r>
            <a:r>
              <a:rPr kumimoji="1" lang="en-US" altLang="ko-KR" sz="2133" dirty="0"/>
              <a:t>)</a:t>
            </a:r>
            <a:endParaRPr kumimoji="1" lang="ko-Kore-KR" altLang="en-US" sz="2133" dirty="0"/>
          </a:p>
        </p:txBody>
      </p:sp>
      <p:pic>
        <p:nvPicPr>
          <p:cNvPr id="4" name="그림 3">
            <a:extLst>
              <a:ext uri="{FF2B5EF4-FFF2-40B4-BE49-F238E27FC236}">
                <a16:creationId xmlns:a16="http://schemas.microsoft.com/office/drawing/2014/main" id="{CE8BAEC8-88F1-41FD-8E59-38EBF172A708}"/>
              </a:ext>
            </a:extLst>
          </p:cNvPr>
          <p:cNvPicPr>
            <a:picLocks noChangeAspect="1"/>
          </p:cNvPicPr>
          <p:nvPr/>
        </p:nvPicPr>
        <p:blipFill>
          <a:blip r:embed="rId3"/>
          <a:stretch>
            <a:fillRect/>
          </a:stretch>
        </p:blipFill>
        <p:spPr>
          <a:xfrm>
            <a:off x="152400" y="3060697"/>
            <a:ext cx="4008264" cy="3797303"/>
          </a:xfrm>
          <a:prstGeom prst="rect">
            <a:avLst/>
          </a:prstGeom>
        </p:spPr>
      </p:pic>
      <p:sp>
        <p:nvSpPr>
          <p:cNvPr id="7" name="TextBox 6">
            <a:extLst>
              <a:ext uri="{FF2B5EF4-FFF2-40B4-BE49-F238E27FC236}">
                <a16:creationId xmlns:a16="http://schemas.microsoft.com/office/drawing/2014/main" id="{4C5F5E1C-A225-F4C1-89AB-60459BD913D3}"/>
              </a:ext>
            </a:extLst>
          </p:cNvPr>
          <p:cNvSpPr txBox="1"/>
          <p:nvPr/>
        </p:nvSpPr>
        <p:spPr>
          <a:xfrm>
            <a:off x="4729655" y="3727621"/>
            <a:ext cx="6096000" cy="1754326"/>
          </a:xfrm>
          <a:prstGeom prst="rect">
            <a:avLst/>
          </a:prstGeom>
          <a:noFill/>
        </p:spPr>
        <p:txBody>
          <a:bodyPr wrap="square">
            <a:spAutoFit/>
          </a:bodyPr>
          <a:lstStyle/>
          <a:p>
            <a:r>
              <a:rPr lang="en" altLang="ko-KR" dirty="0"/>
              <a:t>['</a:t>
            </a:r>
            <a:r>
              <a:rPr lang="en" altLang="ko-KR" dirty="0" err="1"/>
              <a:t>reagan</a:t>
            </a:r>
            <a:r>
              <a:rPr lang="en" altLang="ko-KR" dirty="0"/>
              <a:t> is related to </a:t>
            </a:r>
            <a:r>
              <a:rPr lang="en" altLang="ko-KR" dirty="0" err="1"/>
              <a:t>ronald_wilson_reagan</a:t>
            </a:r>
            <a:r>
              <a:rPr lang="en" altLang="ko-KR" dirty="0"/>
              <a:t>'], ['</a:t>
            </a:r>
            <a:r>
              <a:rPr lang="en" altLang="ko-KR" dirty="0" err="1"/>
              <a:t>president_reagan</a:t>
            </a:r>
            <a:r>
              <a:rPr lang="en" altLang="ko-KR" dirty="0"/>
              <a:t> is related to </a:t>
            </a:r>
            <a:r>
              <a:rPr lang="en" altLang="ko-KR" dirty="0" err="1"/>
              <a:t>ronald_wilson_reagan</a:t>
            </a:r>
            <a:r>
              <a:rPr lang="en" altLang="ko-KR" dirty="0"/>
              <a:t>'],</a:t>
            </a:r>
          </a:p>
          <a:p>
            <a:r>
              <a:rPr lang="en" altLang="ko-KR" dirty="0"/>
              <a:t>['</a:t>
            </a:r>
            <a:r>
              <a:rPr lang="en" altLang="ko-KR" dirty="0" err="1"/>
              <a:t>ronald_wilson_reagan</a:t>
            </a:r>
            <a:r>
              <a:rPr lang="en" altLang="ko-KR" dirty="0"/>
              <a:t> is related to </a:t>
            </a:r>
            <a:r>
              <a:rPr lang="en" altLang="ko-KR" dirty="0" err="1"/>
              <a:t>reagan</a:t>
            </a:r>
            <a:r>
              <a:rPr lang="en" altLang="ko-KR" dirty="0"/>
              <a:t>'], ['</a:t>
            </a:r>
            <a:r>
              <a:rPr lang="en" altLang="ko-KR" dirty="0" err="1"/>
              <a:t>ronald_wilson_reagan</a:t>
            </a:r>
            <a:r>
              <a:rPr lang="en" altLang="ko-KR" dirty="0"/>
              <a:t> is related to </a:t>
            </a:r>
            <a:r>
              <a:rPr lang="en" altLang="ko-KR" dirty="0" err="1"/>
              <a:t>president_reagan</a:t>
            </a:r>
            <a:r>
              <a:rPr lang="en" altLang="ko-KR" dirty="0"/>
              <a:t>'],</a:t>
            </a:r>
          </a:p>
          <a:p>
            <a:r>
              <a:rPr lang="en" altLang="ko-KR" dirty="0"/>
              <a:t>['</a:t>
            </a:r>
            <a:r>
              <a:rPr lang="en" altLang="ko-KR" dirty="0" err="1"/>
              <a:t>ronald_wilson_reagan</a:t>
            </a:r>
            <a:r>
              <a:rPr lang="en" altLang="ko-KR" dirty="0"/>
              <a:t> is related to </a:t>
            </a:r>
            <a:r>
              <a:rPr lang="en" altLang="ko-KR" dirty="0" err="1"/>
              <a:t>president_reagan</a:t>
            </a:r>
            <a:r>
              <a:rPr lang="en" altLang="ko-KR" dirty="0"/>
              <a:t>'],</a:t>
            </a:r>
          </a:p>
          <a:p>
            <a:r>
              <a:rPr lang="en" altLang="ko-KR" dirty="0"/>
              <a:t>['</a:t>
            </a:r>
            <a:r>
              <a:rPr lang="en" altLang="ko-KR" dirty="0" err="1"/>
              <a:t>president_reagan</a:t>
            </a:r>
            <a:r>
              <a:rPr lang="en" altLang="ko-KR" dirty="0"/>
              <a:t> is related to </a:t>
            </a:r>
            <a:r>
              <a:rPr lang="en" altLang="ko-KR" dirty="0" err="1"/>
              <a:t>ronald_wilson_reagan</a:t>
            </a:r>
            <a:r>
              <a:rPr lang="en" altLang="ko-KR" dirty="0"/>
              <a:t>']</a:t>
            </a:r>
          </a:p>
        </p:txBody>
      </p:sp>
      <p:sp>
        <p:nvSpPr>
          <p:cNvPr id="9" name="TextBox 8">
            <a:extLst>
              <a:ext uri="{FF2B5EF4-FFF2-40B4-BE49-F238E27FC236}">
                <a16:creationId xmlns:a16="http://schemas.microsoft.com/office/drawing/2014/main" id="{1DC0540D-6874-F167-D2E9-62E549608096}"/>
              </a:ext>
            </a:extLst>
          </p:cNvPr>
          <p:cNvSpPr txBox="1"/>
          <p:nvPr/>
        </p:nvSpPr>
        <p:spPr>
          <a:xfrm>
            <a:off x="4729655" y="3196069"/>
            <a:ext cx="5002924" cy="369332"/>
          </a:xfrm>
          <a:prstGeom prst="rect">
            <a:avLst/>
          </a:prstGeom>
          <a:noFill/>
        </p:spPr>
        <p:txBody>
          <a:bodyPr wrap="square" rtlCol="0">
            <a:spAutoFit/>
          </a:bodyPr>
          <a:lstStyle/>
          <a:p>
            <a:r>
              <a:rPr kumimoji="1" lang="ko-KR" altLang="en-US" dirty="0">
                <a:solidFill>
                  <a:srgbClr val="FF0000"/>
                </a:solidFill>
              </a:rPr>
              <a:t>레이건이 포함된 </a:t>
            </a:r>
            <a:r>
              <a:rPr kumimoji="1" lang="ko-KR" altLang="en-US" dirty="0" err="1">
                <a:solidFill>
                  <a:srgbClr val="FF0000"/>
                </a:solidFill>
              </a:rPr>
              <a:t>트리플</a:t>
            </a:r>
            <a:endParaRPr kumimoji="1" lang="ko-KR" altLang="en-US" dirty="0">
              <a:solidFill>
                <a:srgbClr val="FF0000"/>
              </a:solidFill>
            </a:endParaRPr>
          </a:p>
        </p:txBody>
      </p:sp>
    </p:spTree>
    <p:extLst>
      <p:ext uri="{BB962C8B-B14F-4D97-AF65-F5344CB8AC3E}">
        <p14:creationId xmlns:p14="http://schemas.microsoft.com/office/powerpoint/2010/main" val="247107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데이터를 보면 원인</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전제</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결과</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가설</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 문장이 구성 되어있다</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전제가 어떻게 결론을 뒷받침 </a:t>
            </a:r>
            <a:r>
              <a:rPr lang="ko-KR" altLang="en-US"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하느냐에</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따라 논리 오류의 종류가 정해진다</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즉</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전제와 결론 간의 관계에 따라 논리적 결함이 발생할 수 있다</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0510" indent="-190510" algn="just">
              <a:lnSpc>
                <a:spcPct val="150000"/>
              </a:lnSpc>
              <a:buFont typeface="Arial" panose="020B0604020202020204" pitchFamily="34" charset="0"/>
              <a:buChar char="•"/>
            </a:pP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전제에서 핵심이 되는 </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keyword</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와 결론 간의 인과관계를 파악하고 해결하면 </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 fallacy</a:t>
            </a:r>
            <a:r>
              <a:rPr lang="ko-KR" altLang="en-US"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탈출할 수 있다</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External Knowledge</a:t>
            </a:r>
            <a:r>
              <a:rPr lang="ko-KR" altLang="en-US"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활용하여 전제를 보충해 준다면</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-&gt; How?</a:t>
            </a: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4442525" cy="420564"/>
          </a:xfrm>
          <a:prstGeom prst="rect">
            <a:avLst/>
          </a:prstGeom>
          <a:noFill/>
        </p:spPr>
        <p:txBody>
          <a:bodyPr wrap="square" rtlCol="0">
            <a:spAutoFit/>
          </a:bodyPr>
          <a:lstStyle/>
          <a:p>
            <a:r>
              <a:rPr kumimoji="1" lang="en-US" altLang="en-US" sz="2133" dirty="0"/>
              <a:t>Discussion</a:t>
            </a:r>
            <a:endParaRPr kumimoji="1" lang="ko-Kore-KR" altLang="en-US" sz="2133" dirty="0"/>
          </a:p>
        </p:txBody>
      </p:sp>
    </p:spTree>
    <p:extLst>
      <p:ext uri="{BB962C8B-B14F-4D97-AF65-F5344CB8AC3E}">
        <p14:creationId xmlns:p14="http://schemas.microsoft.com/office/powerpoint/2010/main" val="354060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19B158D5-1F34-4E59-AF24-D56BE62AF114}"/>
              </a:ext>
            </a:extLst>
          </p:cNvPr>
          <p:cNvSpPr txBox="1"/>
          <p:nvPr/>
        </p:nvSpPr>
        <p:spPr>
          <a:xfrm>
            <a:off x="846882" y="1227806"/>
            <a:ext cx="3088511"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Contents</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 name="TextBox 1">
            <a:extLst>
              <a:ext uri="{FF2B5EF4-FFF2-40B4-BE49-F238E27FC236}">
                <a16:creationId xmlns:a16="http://schemas.microsoft.com/office/drawing/2014/main" id="{3D609613-E8A5-BBCA-FC7A-9353900375E6}"/>
              </a:ext>
            </a:extLst>
          </p:cNvPr>
          <p:cNvSpPr txBox="1"/>
          <p:nvPr/>
        </p:nvSpPr>
        <p:spPr>
          <a:xfrm>
            <a:off x="7917084" y="816333"/>
            <a:ext cx="3521787" cy="338554"/>
          </a:xfrm>
          <a:prstGeom prst="rect">
            <a:avLst/>
          </a:prstGeom>
          <a:noFill/>
        </p:spPr>
        <p:txBody>
          <a:bodyPr wrap="square" rtlCol="0">
            <a:spAutoFit/>
          </a:bodyPr>
          <a:lstStyle/>
          <a:p>
            <a:pPr algn="r"/>
            <a:r>
              <a:rPr lang="en-US" altLang="ko-KR" sz="1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Influence of Graph Cyclic structure</a:t>
            </a:r>
            <a:endParaRPr lang="ko-KR" altLang="en-US" sz="20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10" name="그룹 9">
            <a:extLst>
              <a:ext uri="{FF2B5EF4-FFF2-40B4-BE49-F238E27FC236}">
                <a16:creationId xmlns:a16="http://schemas.microsoft.com/office/drawing/2014/main" id="{452CBBF4-629C-2F2F-E6C3-4D9137058B04}"/>
              </a:ext>
            </a:extLst>
          </p:cNvPr>
          <p:cNvGrpSpPr/>
          <p:nvPr/>
        </p:nvGrpSpPr>
        <p:grpSpPr>
          <a:xfrm>
            <a:off x="1569582" y="1781797"/>
            <a:ext cx="3329738" cy="1329669"/>
            <a:chOff x="2475230" y="2099331"/>
            <a:chExt cx="3329738" cy="1329669"/>
          </a:xfrm>
        </p:grpSpPr>
        <p:sp>
          <p:nvSpPr>
            <p:cNvPr id="11" name="TextBox 10">
              <a:extLst>
                <a:ext uri="{FF2B5EF4-FFF2-40B4-BE49-F238E27FC236}">
                  <a16:creationId xmlns:a16="http://schemas.microsoft.com/office/drawing/2014/main" id="{AD9DFF9D-1E88-3344-D665-E40CB3F2F59B}"/>
                </a:ext>
              </a:extLst>
            </p:cNvPr>
            <p:cNvSpPr txBox="1"/>
            <p:nvPr/>
          </p:nvSpPr>
          <p:spPr>
            <a:xfrm>
              <a:off x="3382669" y="2099331"/>
              <a:ext cx="1943098"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Progress</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12" name="TextBox 11">
              <a:extLst>
                <a:ext uri="{FF2B5EF4-FFF2-40B4-BE49-F238E27FC236}">
                  <a16:creationId xmlns:a16="http://schemas.microsoft.com/office/drawing/2014/main" id="{B91B6B1B-C542-2312-769B-A67D11FCF664}"/>
                </a:ext>
              </a:extLst>
            </p:cNvPr>
            <p:cNvSpPr txBox="1"/>
            <p:nvPr/>
          </p:nvSpPr>
          <p:spPr>
            <a:xfrm>
              <a:off x="3382669" y="2452074"/>
              <a:ext cx="2422299" cy="305918"/>
            </a:xfrm>
            <a:prstGeom prst="rect">
              <a:avLst/>
            </a:prstGeom>
            <a:noFill/>
          </p:spPr>
          <p:txBody>
            <a:bodyPr wrap="square" rtlCol="0">
              <a:spAutoFit/>
            </a:bodyPr>
            <a:lstStyle/>
            <a:p>
              <a:pPr>
                <a:lnSpc>
                  <a:spcPct val="130000"/>
                </a:lnSpc>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nvGrpSpPr>
            <p:cNvPr id="13" name="그룹 12">
              <a:extLst>
                <a:ext uri="{FF2B5EF4-FFF2-40B4-BE49-F238E27FC236}">
                  <a16:creationId xmlns:a16="http://schemas.microsoft.com/office/drawing/2014/main" id="{519FB3EC-8EBA-A600-10C9-0903BEE94A21}"/>
                </a:ext>
              </a:extLst>
            </p:cNvPr>
            <p:cNvGrpSpPr/>
            <p:nvPr/>
          </p:nvGrpSpPr>
          <p:grpSpPr>
            <a:xfrm>
              <a:off x="2475230" y="2099331"/>
              <a:ext cx="749300" cy="1329669"/>
              <a:chOff x="3919220" y="2099331"/>
              <a:chExt cx="749300" cy="1329669"/>
            </a:xfrm>
          </p:grpSpPr>
          <p:sp>
            <p:nvSpPr>
              <p:cNvPr id="14" name="TextBox 13">
                <a:extLst>
                  <a:ext uri="{FF2B5EF4-FFF2-40B4-BE49-F238E27FC236}">
                    <a16:creationId xmlns:a16="http://schemas.microsoft.com/office/drawing/2014/main" id="{68111DB9-D6D9-D139-534E-D5D75AC3E8AF}"/>
                  </a:ext>
                </a:extLst>
              </p:cNvPr>
              <p:cNvSpPr txBox="1"/>
              <p:nvPr/>
            </p:nvSpPr>
            <p:spPr>
              <a:xfrm>
                <a:off x="3919220" y="2099331"/>
                <a:ext cx="749300" cy="646331"/>
              </a:xfrm>
              <a:prstGeom prst="rect">
                <a:avLst/>
              </a:prstGeom>
              <a:noFill/>
            </p:spPr>
            <p:txBody>
              <a:bodyPr wrap="square" rtlCol="0" anchor="ctr">
                <a:spAutoFit/>
              </a:bodyPr>
              <a:lstStyle/>
              <a:p>
                <a:pPr algn="ctr"/>
                <a:r>
                  <a:rPr lang="en-US" altLang="ko-KR" sz="36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01</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cxnSp>
            <p:nvCxnSpPr>
              <p:cNvPr id="15" name="직선 연결선 2">
                <a:extLst>
                  <a:ext uri="{FF2B5EF4-FFF2-40B4-BE49-F238E27FC236}">
                    <a16:creationId xmlns:a16="http://schemas.microsoft.com/office/drawing/2014/main" id="{4D020438-BD37-ABFC-62A6-45921C373657}"/>
                  </a:ext>
                </a:extLst>
              </p:cNvPr>
              <p:cNvCxnSpPr/>
              <p:nvPr/>
            </p:nvCxnSpPr>
            <p:spPr>
              <a:xfrm>
                <a:off x="4668520" y="2183130"/>
                <a:ext cx="0" cy="1245870"/>
              </a:xfrm>
              <a:prstGeom prst="line">
                <a:avLst/>
              </a:prstGeom>
              <a:ln w="63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id="{71891F9B-5ED7-BF65-BAFE-CEE8532725AA}"/>
              </a:ext>
            </a:extLst>
          </p:cNvPr>
          <p:cNvSpPr txBox="1"/>
          <p:nvPr/>
        </p:nvSpPr>
        <p:spPr>
          <a:xfrm>
            <a:off x="2506494" y="2211072"/>
            <a:ext cx="5257363" cy="2226443"/>
          </a:xfrm>
          <a:prstGeom prst="rect">
            <a:avLst/>
          </a:prstGeom>
          <a:noFill/>
        </p:spPr>
        <p:txBody>
          <a:bodyPr wrap="square" rtlCol="0">
            <a:spAutoFit/>
          </a:bodyPr>
          <a:lstStyle/>
          <a:p>
            <a:pPr marL="177809" indent="-177809">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진행 내용</a:t>
            </a:r>
            <a:r>
              <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overview</a:t>
            </a:r>
            <a:endParaRPr lang="en-US"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Paper review</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Masking QA-pair</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Formal &amp; informal sub graph</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Example about formal &amp; informal sub graph</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Discussion</a:t>
            </a:r>
          </a:p>
          <a:p>
            <a:pPr marL="177809" indent="-177809">
              <a:lnSpc>
                <a:spcPct val="130000"/>
              </a:lnSpc>
              <a:buFont typeface="Arial" panose="020B0604020202020204" pitchFamily="34" charset="0"/>
              <a:buChar char="•"/>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Tree>
    <p:extLst>
      <p:ext uri="{BB962C8B-B14F-4D97-AF65-F5344CB8AC3E}">
        <p14:creationId xmlns:p14="http://schemas.microsoft.com/office/powerpoint/2010/main" val="382646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 closer Look at the Self-Verification abilities of Large Language Models in Logical Reasoning paper</a:t>
            </a: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문장의 논리적인 의미를 파악하는데 지식 그래프를 활용할 수 있을까</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971550" lvl="1" indent="-285750" algn="just">
              <a:lnSpc>
                <a:spcPct val="150000"/>
              </a:lnSpc>
              <a:buFont typeface="Wingdings" pitchFamily="2" charset="2"/>
              <a:buChar char="Ø"/>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데이터에 </a:t>
            </a:r>
            <a:r>
              <a:rPr lang="en-US" altLang="ko-KR"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ConceptNet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적용시켜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QA-GNN</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방식의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생성</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485900" lvl="2" indent="-342900" algn="just">
              <a:lnSpc>
                <a:spcPct val="150000"/>
              </a:lnSpc>
              <a:buFont typeface="+mj-lt"/>
              <a:buAutoNum type="arabicParenR"/>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Formal, informal binary classification</a:t>
            </a:r>
          </a:p>
          <a:p>
            <a:pPr marL="1485900" lvl="2" indent="-342900" algn="just">
              <a:lnSpc>
                <a:spcPct val="150000"/>
              </a:lnSpc>
              <a:buFont typeface="+mj-lt"/>
              <a:buAutoNum type="arabicParenR"/>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 fallacy type classification(13types)</a:t>
            </a:r>
          </a:p>
          <a:p>
            <a:pPr marL="1485900" lvl="2" indent="-342900" algn="just">
              <a:lnSpc>
                <a:spcPct val="150000"/>
              </a:lnSpc>
              <a:buFont typeface="+mj-lt"/>
              <a:buAutoNum type="arabicParenR"/>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Masking</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단어로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QA-pair</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생성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이것은 적합하지 않다 판단함</a:t>
            </a:r>
            <a:endPar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876310" lvl="1" indent="-190510" algn="just">
              <a:lnSpc>
                <a:spcPct val="150000"/>
              </a:lnSpc>
            </a:pP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추출하기</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457223" lvl="1" indent="0" algn="just">
              <a:lnSpc>
                <a:spcPct val="150000"/>
              </a:lnSpc>
              <a:buNone/>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4442525" cy="420564"/>
          </a:xfrm>
          <a:prstGeom prst="rect">
            <a:avLst/>
          </a:prstGeom>
          <a:noFill/>
        </p:spPr>
        <p:txBody>
          <a:bodyPr wrap="square" rtlCol="0">
            <a:spAutoFit/>
          </a:bodyPr>
          <a:lstStyle/>
          <a:p>
            <a:r>
              <a:rPr kumimoji="1" lang="ko-KR" altLang="en-US" sz="2133" dirty="0"/>
              <a:t>진행 내용 </a:t>
            </a:r>
            <a:r>
              <a:rPr kumimoji="1" lang="en-US" altLang="ko-KR" sz="2133" dirty="0"/>
              <a:t>overview</a:t>
            </a:r>
            <a:endParaRPr kumimoji="1" lang="ko-Kore-KR" altLang="en-US" sz="2133" dirty="0"/>
          </a:p>
        </p:txBody>
      </p:sp>
    </p:spTree>
    <p:extLst>
      <p:ext uri="{BB962C8B-B14F-4D97-AF65-F5344CB8AC3E}">
        <p14:creationId xmlns:p14="http://schemas.microsoft.com/office/powerpoint/2010/main" val="77897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위 논문은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LLM</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reasoning</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제대로 이해하는지 파악하기 위해 최신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LLM</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대해서 성능 평가를 진행하였고</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FALLACIES</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라는 데이터셋을 만들었다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 데이터셋은 크게 두 가지의 카테고리로 나뉘며</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각 카테고리는 하위 카테고리로 나뉜다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두 카테고리는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formal, informal</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876310" lvl="1" indent="-190510" algn="just">
              <a:lnSpc>
                <a:spcPct val="150000"/>
              </a:lnSpc>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Formal : 24</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 타입</a:t>
            </a: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876310" lvl="1" indent="-190510" algn="just">
              <a:lnSpc>
                <a:spcPct val="150000"/>
              </a:lnSpc>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Informal : 208</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 타입</a:t>
            </a: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총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232</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개의 카테고리 중 각 카테고리에 해당하는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 fallacy</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발생시키는 텍스트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10</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개와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 fallacy</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해결한 텍스트로 이뤄져 총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4640</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개의 데이터로 이뤄져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457223" lvl="1" indent="0" algn="just">
              <a:lnSpc>
                <a:spcPct val="150000"/>
              </a:lnSpc>
              <a:buNone/>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11418964" cy="369332"/>
          </a:xfrm>
          <a:prstGeom prst="rect">
            <a:avLst/>
          </a:prstGeom>
          <a:noFill/>
        </p:spPr>
        <p:txBody>
          <a:bodyPr wrap="square" rtlCol="0">
            <a:spAutoFit/>
          </a:bodyPr>
          <a:lstStyle/>
          <a:p>
            <a:r>
              <a:rPr kumimoji="1" lang="en-US" altLang="en-US" dirty="0"/>
              <a:t>A closer Look at the Self-verification abilities of large language models in logical reasoning review</a:t>
            </a:r>
            <a:endParaRPr kumimoji="1" lang="ko-Kore-KR" altLang="en-US" dirty="0"/>
          </a:p>
        </p:txBody>
      </p:sp>
    </p:spTree>
    <p:extLst>
      <p:ext uri="{BB962C8B-B14F-4D97-AF65-F5344CB8AC3E}">
        <p14:creationId xmlns:p14="http://schemas.microsoft.com/office/powerpoint/2010/main" val="8734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11418964" cy="420564"/>
          </a:xfrm>
          <a:prstGeom prst="rect">
            <a:avLst/>
          </a:prstGeom>
          <a:noFill/>
        </p:spPr>
        <p:txBody>
          <a:bodyPr wrap="square" rtlCol="0">
            <a:spAutoFit/>
          </a:bodyPr>
          <a:lstStyle/>
          <a:p>
            <a:r>
              <a:rPr kumimoji="1" lang="en-US" altLang="en-US" sz="2133" dirty="0"/>
              <a:t>Paper review</a:t>
            </a:r>
            <a:endParaRPr kumimoji="1" lang="ko-Kore-KR" altLang="en-US" sz="2133" dirty="0"/>
          </a:p>
        </p:txBody>
      </p:sp>
      <p:pic>
        <p:nvPicPr>
          <p:cNvPr id="4" name="그림 3">
            <a:extLst>
              <a:ext uri="{FF2B5EF4-FFF2-40B4-BE49-F238E27FC236}">
                <a16:creationId xmlns:a16="http://schemas.microsoft.com/office/drawing/2014/main" id="{FC21A57F-7B84-12C4-943D-29A199A3BAB3}"/>
              </a:ext>
            </a:extLst>
          </p:cNvPr>
          <p:cNvPicPr>
            <a:picLocks noChangeAspect="1"/>
          </p:cNvPicPr>
          <p:nvPr/>
        </p:nvPicPr>
        <p:blipFill>
          <a:blip r:embed="rId3"/>
          <a:stretch>
            <a:fillRect/>
          </a:stretch>
        </p:blipFill>
        <p:spPr>
          <a:xfrm>
            <a:off x="262467" y="1349728"/>
            <a:ext cx="7772400" cy="4386519"/>
          </a:xfrm>
          <a:prstGeom prst="rect">
            <a:avLst/>
          </a:prstGeom>
        </p:spPr>
      </p:pic>
      <p:pic>
        <p:nvPicPr>
          <p:cNvPr id="6" name="그림 5">
            <a:extLst>
              <a:ext uri="{FF2B5EF4-FFF2-40B4-BE49-F238E27FC236}">
                <a16:creationId xmlns:a16="http://schemas.microsoft.com/office/drawing/2014/main" id="{1574FCAB-EBD6-3E77-FF7D-C25AE52FA5D3}"/>
              </a:ext>
            </a:extLst>
          </p:cNvPr>
          <p:cNvPicPr>
            <a:picLocks noChangeAspect="1"/>
          </p:cNvPicPr>
          <p:nvPr/>
        </p:nvPicPr>
        <p:blipFill>
          <a:blip r:embed="rId4"/>
          <a:stretch>
            <a:fillRect/>
          </a:stretch>
        </p:blipFill>
        <p:spPr>
          <a:xfrm>
            <a:off x="7830890" y="2774637"/>
            <a:ext cx="4013200" cy="1536700"/>
          </a:xfrm>
          <a:prstGeom prst="rect">
            <a:avLst/>
          </a:prstGeom>
        </p:spPr>
      </p:pic>
    </p:spTree>
    <p:extLst>
      <p:ext uri="{BB962C8B-B14F-4D97-AF65-F5344CB8AC3E}">
        <p14:creationId xmlns:p14="http://schemas.microsoft.com/office/powerpoint/2010/main" val="391755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11418964" cy="420564"/>
          </a:xfrm>
          <a:prstGeom prst="rect">
            <a:avLst/>
          </a:prstGeom>
          <a:noFill/>
        </p:spPr>
        <p:txBody>
          <a:bodyPr wrap="square" rtlCol="0">
            <a:spAutoFit/>
          </a:bodyPr>
          <a:lstStyle/>
          <a:p>
            <a:r>
              <a:rPr kumimoji="1" lang="en-US" altLang="en-US" sz="2133" dirty="0"/>
              <a:t>Paper review</a:t>
            </a:r>
            <a:endParaRPr kumimoji="1" lang="ko-Kore-KR" altLang="en-US" sz="2133" dirty="0"/>
          </a:p>
        </p:txBody>
      </p:sp>
      <p:pic>
        <p:nvPicPr>
          <p:cNvPr id="5" name="그림 4">
            <a:extLst>
              <a:ext uri="{FF2B5EF4-FFF2-40B4-BE49-F238E27FC236}">
                <a16:creationId xmlns:a16="http://schemas.microsoft.com/office/drawing/2014/main" id="{99EFB494-39CF-5FCA-02E2-63156165EC40}"/>
              </a:ext>
            </a:extLst>
          </p:cNvPr>
          <p:cNvPicPr>
            <a:picLocks noChangeAspect="1"/>
          </p:cNvPicPr>
          <p:nvPr/>
        </p:nvPicPr>
        <p:blipFill>
          <a:blip r:embed="rId3"/>
          <a:stretch>
            <a:fillRect/>
          </a:stretch>
        </p:blipFill>
        <p:spPr>
          <a:xfrm>
            <a:off x="389389" y="1446493"/>
            <a:ext cx="7772400" cy="4451573"/>
          </a:xfrm>
          <a:prstGeom prst="rect">
            <a:avLst/>
          </a:prstGeom>
        </p:spPr>
      </p:pic>
      <p:pic>
        <p:nvPicPr>
          <p:cNvPr id="7" name="그림 6">
            <a:extLst>
              <a:ext uri="{FF2B5EF4-FFF2-40B4-BE49-F238E27FC236}">
                <a16:creationId xmlns:a16="http://schemas.microsoft.com/office/drawing/2014/main" id="{B04C5177-397D-00D3-FC7B-E6ADEA49C240}"/>
              </a:ext>
            </a:extLst>
          </p:cNvPr>
          <p:cNvPicPr>
            <a:picLocks noChangeAspect="1"/>
          </p:cNvPicPr>
          <p:nvPr/>
        </p:nvPicPr>
        <p:blipFill>
          <a:blip r:embed="rId4"/>
          <a:stretch>
            <a:fillRect/>
          </a:stretch>
        </p:blipFill>
        <p:spPr>
          <a:xfrm>
            <a:off x="8077200" y="1735529"/>
            <a:ext cx="4114800" cy="3873500"/>
          </a:xfrm>
          <a:prstGeom prst="rect">
            <a:avLst/>
          </a:prstGeom>
        </p:spPr>
      </p:pic>
    </p:spTree>
    <p:extLst>
      <p:ext uri="{BB962C8B-B14F-4D97-AF65-F5344CB8AC3E}">
        <p14:creationId xmlns:p14="http://schemas.microsoft.com/office/powerpoint/2010/main" val="247806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원래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masking</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된 단어들을 쌍으로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QA-pair</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설정해서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생성하고자 함</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하지만 몇 가지 문제가 존재함</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200150" lvl="1" indent="-514350" algn="just">
              <a:lnSpc>
                <a:spcPct val="150000"/>
              </a:lnSpc>
              <a:buFont typeface="+mj-lt"/>
              <a:buAutoNum type="arabicParenR"/>
            </a:pP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마스크 개수가 다양해서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QA-pair</a:t>
            </a:r>
            <a:r>
              <a:rPr lang="ko-KR" altLang="en-US" sz="14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맞추기 힘듦</a:t>
            </a:r>
            <a:endPar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200150" lvl="1" indent="-514350" algn="just">
              <a:lnSpc>
                <a:spcPct val="150000"/>
              </a:lnSpc>
              <a:buFont typeface="+mj-lt"/>
              <a:buAutoNum type="arabicParenR"/>
            </a:pPr>
            <a:r>
              <a:rPr lang="ko-KR" altLang="en-US" sz="14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마스킹은</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4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단어뿐만</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아니라</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구</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어절일수도 있음</a:t>
            </a:r>
            <a:endPar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200150" lvl="1" indent="-514350" algn="just">
              <a:lnSpc>
                <a:spcPct val="150000"/>
              </a:lnSpc>
              <a:buFont typeface="+mj-lt"/>
              <a:buAutoNum type="arabicParenR"/>
            </a:pP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특정 단어</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명사</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동사</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대해서가 아니라 관사</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대명사</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조사 등에도 </a:t>
            </a:r>
            <a:r>
              <a:rPr lang="ko-KR" altLang="en-US" sz="14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마스킹이</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진행됨</a:t>
            </a:r>
            <a:endPar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위와 같은 문제로 해당 방법으로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생성하기에는 부적합 하다고 판단 함</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457223" lvl="1" indent="0" algn="just">
              <a:lnSpc>
                <a:spcPct val="150000"/>
              </a:lnSpc>
              <a:buNone/>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4442525" cy="420564"/>
          </a:xfrm>
          <a:prstGeom prst="rect">
            <a:avLst/>
          </a:prstGeom>
          <a:noFill/>
        </p:spPr>
        <p:txBody>
          <a:bodyPr wrap="square" rtlCol="0">
            <a:spAutoFit/>
          </a:bodyPr>
          <a:lstStyle/>
          <a:p>
            <a:r>
              <a:rPr kumimoji="1" lang="en-US" altLang="ko-KR" sz="2133" dirty="0"/>
              <a:t>Masking QA-pair</a:t>
            </a:r>
            <a:endParaRPr kumimoji="1" lang="ko-Kore-KR" altLang="en-US" sz="2133" dirty="0"/>
          </a:p>
        </p:txBody>
      </p:sp>
      <p:pic>
        <p:nvPicPr>
          <p:cNvPr id="1026" name="Picture 2">
            <a:extLst>
              <a:ext uri="{FF2B5EF4-FFF2-40B4-BE49-F238E27FC236}">
                <a16:creationId xmlns:a16="http://schemas.microsoft.com/office/drawing/2014/main" id="{D4B8BEFD-57C9-66EC-1CB9-CE729142F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3867" y="1528669"/>
            <a:ext cx="3234276" cy="257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3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Question : {text} is an example of what logical fallacy?, Ans : formal fallacy, informal fallacy</a:t>
            </a:r>
          </a:p>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Formal fallacy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deductive fallacy, fallacy of extension, fallacy of relevance, fallacy of credibility,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나머지는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informal fallacy</a:t>
            </a:r>
          </a:p>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13</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가지의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original logical fallacy type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별로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어떻게 생성되는지 확인</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876310" lvl="1" indent="-190510" algn="just">
              <a:lnSpc>
                <a:spcPct val="150000"/>
              </a:lnSpc>
            </a:pP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노드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200</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개는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추출</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(BM25</a:t>
            </a:r>
            <a:r>
              <a:rPr lang="ko-KR" altLang="en-US" sz="14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거쳐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top 20 </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추출해보기</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876310" lvl="1" indent="-190510" algn="just">
              <a:lnSpc>
                <a:spcPct val="150000"/>
              </a:lnSpc>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4442525" cy="420564"/>
          </a:xfrm>
          <a:prstGeom prst="rect">
            <a:avLst/>
          </a:prstGeom>
          <a:noFill/>
        </p:spPr>
        <p:txBody>
          <a:bodyPr wrap="square" rtlCol="0">
            <a:spAutoFit/>
          </a:bodyPr>
          <a:lstStyle/>
          <a:p>
            <a:r>
              <a:rPr kumimoji="1" lang="en-US" altLang="en-US" sz="2133" dirty="0"/>
              <a:t>Formal &amp; informal QA</a:t>
            </a:r>
            <a:endParaRPr kumimoji="1" lang="ko-Kore-KR" altLang="en-US" sz="2133" dirty="0"/>
          </a:p>
        </p:txBody>
      </p:sp>
    </p:spTree>
    <p:extLst>
      <p:ext uri="{BB962C8B-B14F-4D97-AF65-F5344CB8AC3E}">
        <p14:creationId xmlns:p14="http://schemas.microsoft.com/office/powerpoint/2010/main" val="2825175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en" altLang="ko-KR" sz="2000" dirty="0"/>
              <a:t>"My mom says that most tourist from France are rude. She had to wait on one the other day and the lady threw her pancakes on the ground because they were not big enough.' is an example of what logical fallacy?”</a:t>
            </a:r>
          </a:p>
          <a:p>
            <a:pPr marL="190510" indent="-190510" algn="just">
              <a:lnSpc>
                <a:spcPct val="150000"/>
              </a:lnSpc>
              <a:buFont typeface="Arial" panose="020B0604020202020204" pitchFamily="34" charset="0"/>
              <a:buChar char="•"/>
            </a:pPr>
            <a:r>
              <a:rPr lang="en-US" altLang="ko-KR" sz="1600" dirty="0"/>
              <a:t>"</a:t>
            </a:r>
            <a:r>
              <a:rPr lang="ko-KR" altLang="en-US" sz="1600" dirty="0"/>
              <a:t>우리 엄마가 대부분의 프랑스 관광객은 무례하다고 말합니다</a:t>
            </a:r>
            <a:r>
              <a:rPr lang="en-US" altLang="ko-KR" sz="1600" dirty="0"/>
              <a:t>. </a:t>
            </a:r>
            <a:r>
              <a:rPr lang="ko-KR" altLang="en-US" sz="1600" dirty="0"/>
              <a:t>며칠 전에 그녀는 한 명에게 기다려야 했는데</a:t>
            </a:r>
            <a:r>
              <a:rPr lang="en-US" altLang="ko-KR" sz="1600" dirty="0"/>
              <a:t>, </a:t>
            </a:r>
            <a:r>
              <a:rPr lang="ko-KR" altLang="en-US" sz="1600" dirty="0"/>
              <a:t>여자가 팬케이크를 던져서 땅에 떨어뜨렸어요</a:t>
            </a:r>
            <a:r>
              <a:rPr lang="en-US" altLang="ko-KR" sz="1600" dirty="0"/>
              <a:t>. </a:t>
            </a:r>
            <a:r>
              <a:rPr lang="ko-KR" altLang="en-US" sz="1600" dirty="0"/>
              <a:t>그 이유는 팬케이크가 충분히 크지 않았기 때문이라고 합니다</a:t>
            </a:r>
            <a:r>
              <a:rPr lang="en-US" altLang="ko-KR" sz="1600" dirty="0"/>
              <a:t>." </a:t>
            </a:r>
            <a:r>
              <a:rPr lang="ko-KR" altLang="en-US" sz="1600" dirty="0"/>
              <a:t>이 문장은 어떤 논리 오류의 예시인가요</a:t>
            </a:r>
            <a:r>
              <a:rPr lang="en-US" altLang="ko-KR" sz="1600" dirty="0"/>
              <a:t>?</a:t>
            </a: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5585431" cy="420564"/>
          </a:xfrm>
          <a:prstGeom prst="rect">
            <a:avLst/>
          </a:prstGeom>
          <a:noFill/>
        </p:spPr>
        <p:txBody>
          <a:bodyPr wrap="square" rtlCol="0">
            <a:spAutoFit/>
          </a:bodyPr>
          <a:lstStyle/>
          <a:p>
            <a:r>
              <a:rPr kumimoji="1" lang="en-US" altLang="en-US" sz="2133" dirty="0"/>
              <a:t>Faulty generalization</a:t>
            </a:r>
            <a:r>
              <a:rPr kumimoji="1" lang="en-US" altLang="ko-KR" sz="2133" dirty="0"/>
              <a:t>(</a:t>
            </a:r>
            <a:r>
              <a:rPr kumimoji="1" lang="ko-KR" altLang="en-US" sz="2133" dirty="0"/>
              <a:t>일반화의 오류</a:t>
            </a:r>
            <a:r>
              <a:rPr kumimoji="1" lang="en-US" altLang="ko-KR" sz="2133" dirty="0"/>
              <a:t>)</a:t>
            </a:r>
            <a:endParaRPr kumimoji="1" lang="ko-Kore-KR" altLang="en-US" sz="2133" dirty="0"/>
          </a:p>
        </p:txBody>
      </p:sp>
      <p:pic>
        <p:nvPicPr>
          <p:cNvPr id="4" name="그림 3">
            <a:extLst>
              <a:ext uri="{FF2B5EF4-FFF2-40B4-BE49-F238E27FC236}">
                <a16:creationId xmlns:a16="http://schemas.microsoft.com/office/drawing/2014/main" id="{75FADF3F-8FB8-3FA9-4A08-3BE5CCEF61A1}"/>
              </a:ext>
            </a:extLst>
          </p:cNvPr>
          <p:cNvPicPr>
            <a:picLocks noChangeAspect="1"/>
          </p:cNvPicPr>
          <p:nvPr/>
        </p:nvPicPr>
        <p:blipFill>
          <a:blip r:embed="rId3"/>
          <a:stretch>
            <a:fillRect/>
          </a:stretch>
        </p:blipFill>
        <p:spPr>
          <a:xfrm>
            <a:off x="7011148" y="3016154"/>
            <a:ext cx="3564729" cy="3817961"/>
          </a:xfrm>
          <a:prstGeom prst="rect">
            <a:avLst/>
          </a:prstGeom>
        </p:spPr>
      </p:pic>
      <p:sp>
        <p:nvSpPr>
          <p:cNvPr id="6" name="TextBox 5">
            <a:extLst>
              <a:ext uri="{FF2B5EF4-FFF2-40B4-BE49-F238E27FC236}">
                <a16:creationId xmlns:a16="http://schemas.microsoft.com/office/drawing/2014/main" id="{D2C5AC65-49B5-80AF-EE0D-0AE6225F8791}"/>
              </a:ext>
            </a:extLst>
          </p:cNvPr>
          <p:cNvSpPr txBox="1"/>
          <p:nvPr/>
        </p:nvSpPr>
        <p:spPr>
          <a:xfrm>
            <a:off x="183318" y="3574387"/>
            <a:ext cx="6096000" cy="923330"/>
          </a:xfrm>
          <a:prstGeom prst="rect">
            <a:avLst/>
          </a:prstGeom>
          <a:noFill/>
        </p:spPr>
        <p:txBody>
          <a:bodyPr wrap="square">
            <a:spAutoFit/>
          </a:bodyPr>
          <a:lstStyle/>
          <a:p>
            <a:pPr marL="285750" indent="-285750">
              <a:buFont typeface="Wingdings" pitchFamily="2" charset="2"/>
              <a:buChar char="ü"/>
            </a:pPr>
            <a:r>
              <a:rPr lang="ko-KR" altLang="en-US" dirty="0"/>
              <a:t>프랑스 관광객이 다양하고 </a:t>
            </a:r>
            <a:r>
              <a:rPr lang="ko-KR" altLang="en-US" dirty="0" err="1"/>
              <a:t>예의바른</a:t>
            </a:r>
            <a:r>
              <a:rPr lang="ko-KR" altLang="en-US" dirty="0"/>
              <a:t> 행동을 보이는 사례  </a:t>
            </a:r>
            <a:r>
              <a:rPr lang="en-US" altLang="ko-KR" dirty="0"/>
              <a:t>:</a:t>
            </a:r>
            <a:r>
              <a:rPr lang="ko-KR" altLang="en-US" dirty="0"/>
              <a:t> ['</a:t>
            </a:r>
            <a:r>
              <a:rPr lang="ko-KR" altLang="en-US" dirty="0" err="1"/>
              <a:t>nice</a:t>
            </a:r>
            <a:r>
              <a:rPr lang="ko-KR" altLang="en-US" dirty="0"/>
              <a:t> </a:t>
            </a:r>
            <a:r>
              <a:rPr lang="ko-KR" altLang="en-US" dirty="0" err="1"/>
              <a:t>is</a:t>
            </a:r>
            <a:r>
              <a:rPr lang="ko-KR" altLang="en-US" dirty="0"/>
              <a:t> </a:t>
            </a:r>
            <a:r>
              <a:rPr lang="ko-KR" altLang="en-US" dirty="0" err="1"/>
              <a:t>related</a:t>
            </a:r>
            <a:r>
              <a:rPr lang="ko-KR" altLang="en-US" dirty="0"/>
              <a:t> </a:t>
            </a:r>
            <a:r>
              <a:rPr lang="ko-KR" altLang="en-US" dirty="0" err="1"/>
              <a:t>to</a:t>
            </a:r>
            <a:r>
              <a:rPr lang="ko-KR" altLang="en-US" dirty="0"/>
              <a:t> </a:t>
            </a:r>
            <a:r>
              <a:rPr lang="ko-KR" altLang="en-US" dirty="0" err="1"/>
              <a:t>france</a:t>
            </a:r>
            <a:r>
              <a:rPr lang="ko-KR" altLang="en-US" dirty="0"/>
              <a:t>’],</a:t>
            </a:r>
            <a:endParaRPr lang="en-US" altLang="ko-KR" dirty="0"/>
          </a:p>
          <a:p>
            <a:pPr marL="285750" indent="-285750">
              <a:buFont typeface="Wingdings" pitchFamily="2" charset="2"/>
              <a:buChar char="ü"/>
            </a:pPr>
            <a:r>
              <a:rPr lang="ko-KR" altLang="en-US" dirty="0"/>
              <a:t>프랑스 관광객에 대한 더 포괄적인 시각 제시</a:t>
            </a:r>
          </a:p>
        </p:txBody>
      </p:sp>
    </p:spTree>
    <p:extLst>
      <p:ext uri="{BB962C8B-B14F-4D97-AF65-F5344CB8AC3E}">
        <p14:creationId xmlns:p14="http://schemas.microsoft.com/office/powerpoint/2010/main" val="273283544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3861</TotalTime>
  <Words>782</Words>
  <Application>Microsoft Macintosh PowerPoint</Application>
  <PresentationFormat>와이드스크린</PresentationFormat>
  <Paragraphs>101</Paragraphs>
  <Slides>12</Slides>
  <Notes>12</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12</vt:i4>
      </vt:variant>
    </vt:vector>
  </HeadingPairs>
  <TitlesOfParts>
    <vt:vector size="25" baseType="lpstr">
      <vt:lpstr>굴림</vt:lpstr>
      <vt:lpstr>나눔고딕</vt:lpstr>
      <vt:lpstr>맑은 고딕</vt:lpstr>
      <vt:lpstr>KoPubWorld돋움체 Bold</vt:lpstr>
      <vt:lpstr>KoPubWorld돋움체 Light</vt:lpstr>
      <vt:lpstr>KoPubWorld돋움체 Medium</vt:lpstr>
      <vt:lpstr>KoPubWorld바탕체 Bold</vt:lpstr>
      <vt:lpstr>KoPubWorld바탕체 Light</vt:lpstr>
      <vt:lpstr>KoPubWorld바탕체 Medium</vt:lpstr>
      <vt:lpstr>Arial</vt:lpstr>
      <vt:lpstr>Cambria Math</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정지원</dc:creator>
  <cp:lastModifiedBy>정지원</cp:lastModifiedBy>
  <cp:revision>22</cp:revision>
  <dcterms:created xsi:type="dcterms:W3CDTF">2023-11-14T02:56:31Z</dcterms:created>
  <dcterms:modified xsi:type="dcterms:W3CDTF">2023-12-05T07:24:18Z</dcterms:modified>
</cp:coreProperties>
</file>