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81" r:id="rId2"/>
    <p:sldId id="356" r:id="rId3"/>
    <p:sldId id="644" r:id="rId4"/>
    <p:sldId id="670" r:id="rId5"/>
    <p:sldId id="395" r:id="rId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FCC"/>
    <a:srgbClr val="B0B050"/>
    <a:srgbClr val="ACD094"/>
    <a:srgbClr val="7ABD5E"/>
    <a:srgbClr val="7FD9F8"/>
    <a:srgbClr val="344BBE"/>
    <a:srgbClr val="CD7FEA"/>
    <a:srgbClr val="FF7E7F"/>
    <a:srgbClr val="121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4"/>
    <p:restoredTop sz="94694"/>
  </p:normalViewPr>
  <p:slideViewPr>
    <p:cSldViewPr>
      <p:cViewPr varScale="1">
        <p:scale>
          <a:sx n="80" d="100"/>
          <a:sy n="80" d="100"/>
        </p:scale>
        <p:origin x="1128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F5AC475-C63B-4C65-A5A0-AC389FF031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763EA3-5F80-4A76-BD24-56BDB22F90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407CF-5E81-456E-98FF-CEE5FBB6DC96}" type="datetimeFigureOut">
              <a:rPr lang="ko-KR" altLang="en-US" smtClean="0"/>
              <a:t>2023. 9. 15.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51E0C-E202-4587-9A32-C114AABADD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8A06E-8202-491E-AB4B-5E68D6FDF2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4636-EA24-4B90-84EE-4B9159FC1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95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7705-D577-4CD8-B91E-4D11AE5EC1F0}" type="datetimeFigureOut">
              <a:rPr lang="ko-KR" altLang="en-US" smtClean="0"/>
              <a:t>2023. 9. 15.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41F10-25EC-472F-883D-8F1F22113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06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50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12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64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6CA-EA2A-4726-BA6A-3E18E17B7FE3}" type="datetime1">
              <a:rPr lang="en-US" altLang="ko-KR" smtClean="0"/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D37-BE51-4B04-9B46-4E5BC014BB2F}" type="datetime1">
              <a:rPr lang="en-US" altLang="ko-KR" smtClean="0"/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226-FFE0-4216-B5AB-9E0404939ECA}" type="datetime1">
              <a:rPr lang="en-US" altLang="ko-KR" smtClean="0"/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래픽 4">
            <a:extLst>
              <a:ext uri="{FF2B5EF4-FFF2-40B4-BE49-F238E27FC236}">
                <a16:creationId xmlns:a16="http://schemas.microsoft.com/office/drawing/2014/main" id="{0B32A4B1-FC8D-6869-0EE6-F0916671F7D9}"/>
              </a:ext>
            </a:extLst>
          </p:cNvPr>
          <p:cNvGrpSpPr/>
          <p:nvPr userDrawn="1"/>
        </p:nvGrpSpPr>
        <p:grpSpPr>
          <a:xfrm>
            <a:off x="10798630" y="3213731"/>
            <a:ext cx="5858669" cy="3859538"/>
            <a:chOff x="6126431" y="1916635"/>
            <a:chExt cx="5167120" cy="3403964"/>
          </a:xfrm>
          <a:solidFill>
            <a:schemeClr val="bg1">
              <a:lumMod val="95000"/>
            </a:schemeClr>
          </a:solidFill>
        </p:grpSpPr>
        <p:grpSp>
          <p:nvGrpSpPr>
            <p:cNvPr id="39" name="그래픽 4">
              <a:extLst>
                <a:ext uri="{FF2B5EF4-FFF2-40B4-BE49-F238E27FC236}">
                  <a16:creationId xmlns:a16="http://schemas.microsoft.com/office/drawing/2014/main" id="{3D1A0107-75F9-274F-D602-51169F02F7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9F8599F4-589E-3C2B-5EDE-3CFAC4B597C4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BC3C6DE6-88C4-867D-CF47-E84D8DAF2166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4FB78018-635D-BF95-BE10-B93AC5421434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790B010-F1B5-2A16-4DD7-017D781FC8E8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01060B4F-A989-9228-3063-514DD6F13F48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83EC786A-A7E0-DB60-5177-C6677850564A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83F83FE3-F6D3-4867-6EE8-5BD4E309D8A7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D150B02D-EDA9-DCD0-1996-371602C34F20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98C37D9C-7CFF-EB4E-87E9-7211730493BD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045509A7-CF85-C44C-D96C-27ECC6DBB1F4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4F773BAC-47A4-2249-3451-8CB930CF634C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A2221F02-5670-17EC-0F0E-E9138E25496A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12F94D5-2CEF-1139-2C96-2E932D50CA4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D52D7E29-4F16-25AB-8892-7EDDDCBC9571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489D4605-9527-8F75-7C15-F565BA507B25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40" name="그래픽 4">
              <a:extLst>
                <a:ext uri="{FF2B5EF4-FFF2-40B4-BE49-F238E27FC236}">
                  <a16:creationId xmlns:a16="http://schemas.microsoft.com/office/drawing/2014/main" id="{574B98D3-4A4A-A254-4A15-2203F7C01DB9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4DCE82E9-97F3-2A24-09DA-1E8174916FD4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E6D3FC8-9C75-BF6C-F675-AC7C2D4DC537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4079E6E6-79E4-C764-714D-8F3F0F2896F9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AED07D62-273D-E071-F6FC-14F46D5E8AB6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C77F818-3D0C-970D-7D2F-0E23BA9D299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7F97A52-8687-1F7F-FAC5-CFF7BB84A6A2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72CF9800-70B7-722E-F80A-AABFC659A471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FDDA41D-D9FE-C4BC-4533-763E8EBB05DA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813AB55-3F5E-FF31-8879-F16D536908E5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088FF622-D46D-C27D-E9E7-532BB52F9E13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7722D996-8223-E52B-3B03-8827783917C3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B168D64E-EA9F-80B4-F988-6E4C82CCA402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48260AA1-506C-5068-6F21-F374DCE86F20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1DD9CF2-20F3-C09B-57E9-696D0209A34E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DD562C64-B01C-0E4D-BB27-037F1A56537D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246EF3C-10EF-DA3F-A744-33E47598F6E0}"/>
              </a:ext>
            </a:extLst>
          </p:cNvPr>
          <p:cNvSpPr/>
          <p:nvPr userDrawn="1"/>
        </p:nvSpPr>
        <p:spPr>
          <a:xfrm>
            <a:off x="640080" y="640080"/>
            <a:ext cx="17036610" cy="9006840"/>
          </a:xfrm>
          <a:prstGeom prst="rect">
            <a:avLst/>
          </a:prstGeom>
          <a:noFill/>
          <a:ln>
            <a:gradFill>
              <a:gsLst>
                <a:gs pos="0">
                  <a:srgbClr val="D7B489"/>
                </a:gs>
                <a:gs pos="100000">
                  <a:srgbClr val="BC916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587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69ED92-A887-4613-9F26-4E473EA19360}"/>
              </a:ext>
            </a:extLst>
          </p:cNvPr>
          <p:cNvSpPr/>
          <p:nvPr userDrawn="1"/>
        </p:nvSpPr>
        <p:spPr>
          <a:xfrm>
            <a:off x="625034" y="625034"/>
            <a:ext cx="17037933" cy="9036933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627B0A-987F-4B56-B2C0-0F297E7C5994}"/>
              </a:ext>
            </a:extLst>
          </p:cNvPr>
          <p:cNvCxnSpPr/>
          <p:nvPr userDrawn="1"/>
        </p:nvCxnSpPr>
        <p:spPr>
          <a:xfrm>
            <a:off x="1270322" y="1736202"/>
            <a:ext cx="15747357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697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7044601" y="9317827"/>
            <a:ext cx="9315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65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sz="27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7321351" y="9667379"/>
            <a:ext cx="378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8554" y="17345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3000" spc="-225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9814561" y="386623"/>
            <a:ext cx="7884791" cy="7386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13716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1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27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pPr algn="r">
              <a:lnSpc>
                <a:spcPct val="100000"/>
              </a:lnSpc>
            </a:pPr>
            <a:endParaRPr lang="ko-KR" altLang="en-US" sz="2100" b="0" i="0" u="none" spc="-225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98107-799E-410B-AF83-87F1CA3F8062}"/>
              </a:ext>
            </a:extLst>
          </p:cNvPr>
          <p:cNvSpPr/>
          <p:nvPr userDrawn="1"/>
        </p:nvSpPr>
        <p:spPr>
          <a:xfrm>
            <a:off x="0" y="932421"/>
            <a:ext cx="18288000" cy="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52A1E0-A3DC-0F23-8C73-FEA6C5D1569C}"/>
              </a:ext>
            </a:extLst>
          </p:cNvPr>
          <p:cNvCxnSpPr>
            <a:cxnSpLocks/>
          </p:cNvCxnSpPr>
          <p:nvPr userDrawn="1"/>
        </p:nvCxnSpPr>
        <p:spPr>
          <a:xfrm>
            <a:off x="241589" y="932421"/>
            <a:ext cx="17804823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556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엔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9546338-4D2C-4F76-B82A-430922B0D4EB}"/>
              </a:ext>
            </a:extLst>
          </p:cNvPr>
          <p:cNvSpPr/>
          <p:nvPr userDrawn="1"/>
        </p:nvSpPr>
        <p:spPr>
          <a:xfrm>
            <a:off x="0" y="82971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" name="그래픽 4">
            <a:extLst>
              <a:ext uri="{FF2B5EF4-FFF2-40B4-BE49-F238E27FC236}">
                <a16:creationId xmlns:a16="http://schemas.microsoft.com/office/drawing/2014/main" id="{DF79BA81-078C-3F31-E569-E149F79217B6}"/>
              </a:ext>
            </a:extLst>
          </p:cNvPr>
          <p:cNvGrpSpPr/>
          <p:nvPr userDrawn="1"/>
        </p:nvGrpSpPr>
        <p:grpSpPr>
          <a:xfrm>
            <a:off x="10809517" y="2687951"/>
            <a:ext cx="5858669" cy="3859538"/>
            <a:chOff x="6126431" y="1916635"/>
            <a:chExt cx="5167120" cy="3403964"/>
          </a:xfrm>
          <a:solidFill>
            <a:schemeClr val="tx1"/>
          </a:solidFill>
        </p:grpSpPr>
        <p:grpSp>
          <p:nvGrpSpPr>
            <p:cNvPr id="3" name="그래픽 4">
              <a:extLst>
                <a:ext uri="{FF2B5EF4-FFF2-40B4-BE49-F238E27FC236}">
                  <a16:creationId xmlns:a16="http://schemas.microsoft.com/office/drawing/2014/main" id="{AAAB80D0-2509-2095-371B-EC3B57E9D8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D79FD4DF-48B3-FC9A-B30E-5E8817895467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B6221243-FDCA-8EFF-C4F6-1F71D4BD68FA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F810953B-FCA6-C173-FAB9-06B704B1F55C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4E8B16A2-C4FF-546A-821A-8A26AB946583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8F436DBC-4E90-56D8-5CF6-445D3EB3E8C4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6C71C8-C9F0-E0F9-BC70-231EEFB1DB9B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1B9BB636-1F1A-FE78-3466-86D0B55662FF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8718F2E3-C0F0-AECD-5AC5-60CE5F9C97EE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603A857A-4E0F-31EC-1F32-22EE36691838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CD205CD3-C9BB-3DAF-AA78-13C54E85E776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9B887A36-2FD5-B13C-05FA-AE6B793CD9CF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074A7650-BD63-8CBD-B4DB-8A5B2CDC4109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44400184-5D75-39C7-562D-85ACF1F3B3B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E1A55190-8C81-982E-8CC8-BA6476A83A08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5FA92FAC-FBB2-1A62-A070-E97E48B97FBB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  <p:grpSp>
          <p:nvGrpSpPr>
            <p:cNvPr id="4" name="그래픽 4">
              <a:extLst>
                <a:ext uri="{FF2B5EF4-FFF2-40B4-BE49-F238E27FC236}">
                  <a16:creationId xmlns:a16="http://schemas.microsoft.com/office/drawing/2014/main" id="{22A8E44F-037C-F47A-5AA6-C08CBAB0FFE8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9E287291-4120-1D85-C65D-841E0DA99580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1A2ECDAF-948F-7C70-3BC5-095507EEBB26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C72C678C-9D69-68E1-A268-31A6A14A62A0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71B835F4-6460-2A0D-3173-EFDFF6AEFC49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BB7EC662-0639-A869-CB23-DD6E2B5794C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F03DCD63-D67A-25AF-06EB-9BE3ECAE5246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85E6E9F4-7172-328B-DC8B-08DA4076232B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A6D71C-EFEE-6F78-6EF0-844A8EE456B2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CDCBD090-2FA8-AF16-0162-56EF0871D408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04EFDDD-4D8F-6A28-D631-E5845758C9AD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757985AD-7E27-A66A-8982-CB4216EADC00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A3A76F4-A3CF-E2BB-03DF-B01DF8C60644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00D7C63C-4E74-85DF-A065-106FC27DBBD6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B490E0B2-E733-ABCA-75F2-611C90F2FDD1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ACB21CD6-56AC-00D3-DD24-F7786ADC19CB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8283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EADA-7A31-4EFA-AE62-C85F54AF973D}" type="datetime1">
              <a:rPr lang="en-US" altLang="ko-KR" smtClean="0"/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4437-C1FA-48B5-92A3-BCF68A305DAE}" type="datetime1">
              <a:rPr lang="en-US" altLang="ko-KR" smtClean="0"/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795-0117-4CA5-B339-23F53FA9746E}" type="datetime1">
              <a:rPr lang="en-US" altLang="ko-KR" smtClean="0"/>
              <a:t>9/15/23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7361-4684-4A55-A180-99CF2E0A58CA}" type="datetime1">
              <a:rPr lang="en-US" altLang="ko-KR" smtClean="0"/>
              <a:t>9/15/23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B19A-C7B5-43A6-8B37-CBF7C393C5FA}" type="datetime1">
              <a:rPr lang="en-US" altLang="ko-KR" smtClean="0"/>
              <a:t>9/15/23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58F-9EA8-4D7A-ABEB-5A2118AD9EB9}" type="datetime1">
              <a:rPr lang="en-US" altLang="ko-KR" smtClean="0"/>
              <a:t>9/15/23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272E-7622-43A7-A201-2473DE75D168}" type="datetime1">
              <a:rPr lang="en-US" altLang="ko-KR" smtClean="0"/>
              <a:t>9/15/23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C37F-B46D-4AEF-8AFA-B080DC0071A5}" type="datetime1">
              <a:rPr lang="en-US" altLang="ko-KR" smtClean="0"/>
              <a:t>9/15/23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67F1-1348-417F-AE0C-0F2AF9B8FC4A}" type="datetime1">
              <a:rPr lang="en-US" altLang="ko-KR" smtClean="0"/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research/fais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8C70A3-232D-BCF6-E19F-93520814064D}"/>
              </a:ext>
            </a:extLst>
          </p:cNvPr>
          <p:cNvSpPr txBox="1"/>
          <p:nvPr/>
        </p:nvSpPr>
        <p:spPr>
          <a:xfrm>
            <a:off x="1543625" y="1712070"/>
            <a:ext cx="6103620" cy="41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2023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9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15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Study Meeting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2A707-5D8F-81D0-4112-0B5E33B7D991}"/>
              </a:ext>
            </a:extLst>
          </p:cNvPr>
          <p:cNvSpPr txBox="1"/>
          <p:nvPr/>
        </p:nvSpPr>
        <p:spPr>
          <a:xfrm>
            <a:off x="1385928" y="2240369"/>
            <a:ext cx="13878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상식 기반 </a:t>
            </a:r>
            <a:r>
              <a:rPr lang="en-US" altLang="ko-KR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QA </a:t>
            </a:r>
            <a:r>
              <a:rPr lang="ko-KR" altLang="en-US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모델에서의 그래프 순환 구조의 영향</a:t>
            </a:r>
            <a:endParaRPr lang="ko-KR" altLang="en-US" sz="54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A2BDB-413E-BF58-4D95-CE101899B77E}"/>
              </a:ext>
            </a:extLst>
          </p:cNvPr>
          <p:cNvSpPr txBox="1"/>
          <p:nvPr/>
        </p:nvSpPr>
        <p:spPr>
          <a:xfrm>
            <a:off x="1385929" y="3094620"/>
            <a:ext cx="118990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Influence of Graph Cyclic structure on Common Sense - based QA models</a:t>
            </a:r>
            <a:endParaRPr lang="ko-KR" altLang="en-US" sz="21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77888A-657E-1EAF-DD8E-213338D19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9167" y="8758645"/>
            <a:ext cx="3266561" cy="8634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/>
              <p:nvPr/>
            </p:nvSpPr>
            <p:spPr>
              <a:xfrm>
                <a:off x="1385929" y="5143501"/>
                <a:ext cx="8971949" cy="2461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>
                    <a:solidFill>
                      <a:srgbClr val="000000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defRPr>
                </a:lvl1pPr>
              </a:lstStyle>
              <a:p>
                <a:pPr algn="ctr">
                  <a:lnSpc>
                    <a:spcPct val="130000"/>
                  </a:lnSpc>
                </a:pPr>
                <a:r>
                  <a:rPr lang="ko-KR" altLang="en-US" sz="2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정지</a:t>
                </a:r>
                <a14:m>
                  <m:oMath xmlns:m="http://schemas.openxmlformats.org/officeDocument/2006/math">
                    <m:r>
                      <a:rPr lang="ko-KR" altLang="en-US" sz="21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원</m:t>
                    </m:r>
                  </m:oMath>
                </a14:m>
                <a:endParaRPr lang="en-US" altLang="ko-KR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ko-Kore-KR" sz="21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성균관대학교 인공지능학과</a:t>
                </a:r>
                <a:endParaRPr lang="en-US" altLang="ko-KR" sz="21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en-US" sz="21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석사과정</a:t>
                </a:r>
                <a:endParaRPr lang="en-US" altLang="ko-KR" sz="21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ko-Kore-KR" sz="2100" kern="100" dirty="0">
                    <a:latin typeface="굴림" panose="020B0600000101010101" pitchFamily="34" charset="-127"/>
                    <a:cs typeface="바탕" panose="02030600000101010101" pitchFamily="18" charset="-127"/>
                  </a:rPr>
                  <a:t>jwjw9603@g.skku.edu</a:t>
                </a:r>
                <a:endParaRPr lang="ko-Kore-KR" altLang="en-US" sz="2100" dirty="0"/>
              </a:p>
              <a:p>
                <a:pPr algn="ctr">
                  <a:lnSpc>
                    <a:spcPct val="130000"/>
                  </a:lnSpc>
                </a:pPr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>
                  <a:lnSpc>
                    <a:spcPct val="130000"/>
                  </a:lnSpc>
                </a:pPr>
                <a:endPara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29" y="5143501"/>
                <a:ext cx="8971949" cy="24612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00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9B158D5-1F34-4E59-AF24-D56BE62AF114}"/>
              </a:ext>
            </a:extLst>
          </p:cNvPr>
          <p:cNvSpPr txBox="1"/>
          <p:nvPr/>
        </p:nvSpPr>
        <p:spPr>
          <a:xfrm>
            <a:off x="1270322" y="1841709"/>
            <a:ext cx="46327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609613-E8A5-BBCA-FC7A-9353900375E6}"/>
              </a:ext>
            </a:extLst>
          </p:cNvPr>
          <p:cNvSpPr txBox="1"/>
          <p:nvPr/>
        </p:nvSpPr>
        <p:spPr>
          <a:xfrm>
            <a:off x="11875625" y="1224499"/>
            <a:ext cx="5282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30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52CBBF4-629C-2F2F-E6C3-4D9137058B04}"/>
              </a:ext>
            </a:extLst>
          </p:cNvPr>
          <p:cNvGrpSpPr/>
          <p:nvPr/>
        </p:nvGrpSpPr>
        <p:grpSpPr>
          <a:xfrm>
            <a:off x="2354372" y="2672695"/>
            <a:ext cx="4994607" cy="1994504"/>
            <a:chOff x="2475230" y="2099331"/>
            <a:chExt cx="3329738" cy="13296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9DFF9D-1E88-3344-D665-E40CB3F2F59B}"/>
                </a:ext>
              </a:extLst>
            </p:cNvPr>
            <p:cNvSpPr txBox="1"/>
            <p:nvPr/>
          </p:nvSpPr>
          <p:spPr>
            <a:xfrm>
              <a:off x="3382669" y="2099331"/>
              <a:ext cx="1943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Progress</a:t>
              </a:r>
              <a:endPara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1B6B1B-C542-2312-769B-A67D11FCF664}"/>
                </a:ext>
              </a:extLst>
            </p:cNvPr>
            <p:cNvSpPr txBox="1"/>
            <p:nvPr/>
          </p:nvSpPr>
          <p:spPr>
            <a:xfrm>
              <a:off x="3382669" y="2452074"/>
              <a:ext cx="2422299" cy="275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ko-Kore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9FB3EC-8EBA-A600-10C9-0903BEE94A21}"/>
                </a:ext>
              </a:extLst>
            </p:cNvPr>
            <p:cNvGrpSpPr/>
            <p:nvPr/>
          </p:nvGrpSpPr>
          <p:grpSpPr>
            <a:xfrm>
              <a:off x="2475230" y="2114720"/>
              <a:ext cx="749300" cy="1314280"/>
              <a:chOff x="3919220" y="2114720"/>
              <a:chExt cx="749300" cy="1314280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111DB9-D6D9-D139-534E-D5D75AC3E8AF}"/>
                  </a:ext>
                </a:extLst>
              </p:cNvPr>
              <p:cNvSpPr txBox="1"/>
              <p:nvPr/>
            </p:nvSpPr>
            <p:spPr>
              <a:xfrm>
                <a:off x="3919220" y="2114720"/>
                <a:ext cx="749300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5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15" name="직선 연결선 2">
                <a:extLst>
                  <a:ext uri="{FF2B5EF4-FFF2-40B4-BE49-F238E27FC236}">
                    <a16:creationId xmlns:a16="http://schemas.microsoft.com/office/drawing/2014/main" id="{4D020438-BD37-ABFC-62A6-45921C373657}"/>
                  </a:ext>
                </a:extLst>
              </p:cNvPr>
              <p:cNvCxnSpPr/>
              <p:nvPr/>
            </p:nvCxnSpPr>
            <p:spPr>
              <a:xfrm>
                <a:off x="4668520" y="2183130"/>
                <a:ext cx="0" cy="124587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891F9B-5ED7-BF65-BAFE-CEE8532725AA}"/>
              </a:ext>
            </a:extLst>
          </p:cNvPr>
          <p:cNvSpPr txBox="1"/>
          <p:nvPr/>
        </p:nvSpPr>
        <p:spPr>
          <a:xfrm>
            <a:off x="3759740" y="3316608"/>
            <a:ext cx="7886045" cy="77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ore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진행 상황</a:t>
            </a:r>
            <a:endParaRPr lang="en-US" altLang="ko-Kore-KR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266700" indent="-2667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ore-KR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46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 상황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텍스트 개체 틀 6">
                <a:extLst>
                  <a:ext uri="{FF2B5EF4-FFF2-40B4-BE49-F238E27FC236}">
                    <a16:creationId xmlns:a16="http://schemas.microsoft.com/office/drawing/2014/main" id="{A0720858-BC92-6A2A-FB93-A3BB84C8C5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8554" y="2358387"/>
                <a:ext cx="15299646" cy="4489749"/>
              </a:xfrm>
              <a:prstGeom prst="rect">
                <a:avLst/>
              </a:prstGeom>
            </p:spPr>
            <p:txBody>
              <a:bodyPr anchor="t"/>
              <a:lstStyle>
                <a:lvl1pPr marL="0" indent="0" algn="l" defTabSz="914400" rtl="0" eaLnBrk="1" latinLnBrk="1" hangingPunct="1">
                  <a:lnSpc>
                    <a:spcPct val="13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 spc="-15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Upgrade Cycle Count</a:t>
                </a:r>
                <a:r>
                  <a:rPr lang="ko-KR" altLang="en-US" sz="24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를</a:t>
                </a:r>
                <a:r>
                  <a:rPr lang="ko-KR" altLang="en-US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학습</a:t>
                </a:r>
                <a:endParaRPr lang="en-US" altLang="ko-KR" sz="24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028700" lvl="1" indent="-34290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ko-KR" altLang="en-US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다양한 형태의 방법으로 진행 중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(one-hot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vector, edge-embedding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에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cycle type embedding 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추가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)</a:t>
                </a:r>
                <a:endParaRPr lang="en-US" altLang="ko-KR" sz="16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028700" lvl="1" indent="-34290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GSC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는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32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개의 노드에서 성능이 가장 좋았는데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cycle passage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가 없는 경우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(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사이클이 없는 경우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)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가 많아서 노드의 개수를 늘려서도 진행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(64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개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)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? </a:t>
                </a:r>
              </a:p>
              <a:p>
                <a:pPr marL="1485900" lvl="2" indent="-34290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altLang="ko-KR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Cycle passage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의 효과는 노드 개수가 많을 경우 효과가 있을 거라 생각함</a:t>
                </a:r>
                <a:endParaRPr lang="en-US" altLang="ko-KR" sz="16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485900" lvl="2" indent="-34290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ko-KR" altLang="en-US" sz="1600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노드의 개수에 따른 사이클의 역할에 대한 성능 비교 가능</a:t>
                </a:r>
                <a:endParaRPr lang="en-US" altLang="ko-KR" sz="1600" dirty="0">
                  <a:solidFill>
                    <a:srgbClr val="FF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028700" lvl="1" indent="-34290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ko-KR" altLang="en-US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그런데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QA-GNN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에 우선 진행하지 않는 이유는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? </a:t>
                </a:r>
              </a:p>
              <a:p>
                <a:pPr marL="1485900" lvl="2" indent="-34290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altLang="ko-KR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GSC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는 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Graph-soft-counter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의 약자로 노드와 에지의 </a:t>
                </a:r>
                <a:r>
                  <a:rPr lang="ko-KR" altLang="en-US" sz="16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임베딩이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1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이고 두 </a:t>
                </a:r>
                <a:r>
                  <a:rPr lang="ko-KR" altLang="en-US" sz="16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임베딩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값을 더하는 </a:t>
                </a:r>
                <a:r>
                  <a:rPr lang="ko-KR" altLang="en-US" sz="16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방식이여서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counter</a:t>
                </a:r>
                <a:r>
                  <a:rPr lang="ko-KR" altLang="en-US" sz="16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라고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불림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 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마찬가지로 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Cycle count feature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도 사이클 개수라는 개념에서 출발했기 때문에 조합이 좋다고 생각함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, 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또한 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QA-GNN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은 노드 개수가 너무 많으며 노드 개수에 따라 결과 차이가 큼</a:t>
                </a:r>
                <a:endParaRPr lang="en-US" altLang="ko-KR" sz="16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기존에 학습 과정에서 진행했던 코드들 전부 전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ko-KR" altLang="en-US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처리 완료</a:t>
                </a:r>
                <a:endParaRPr lang="en-US" altLang="ko-KR" sz="24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143000" lvl="1" indent="-45720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ko-KR" altLang="en-US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전에 실패했던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DPR 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알고리즘 완성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(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  <a:hlinkClick r:id="rId3"/>
                  </a:rPr>
                  <a:t>FAISS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) </a:t>
                </a:r>
              </a:p>
              <a:p>
                <a:pPr marL="1143000" lvl="1" indent="-45720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Ranking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과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Reranking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의 개수 선정을 위해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Cycle Passage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의 분포 파악</a:t>
                </a:r>
                <a:endParaRPr lang="en-US" altLang="ko-KR" sz="20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Reranking</a:t>
                </a:r>
                <a:r>
                  <a:rPr lang="ko-KR" altLang="en-US" sz="2400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을 통해 결정된 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Cycle triple</a:t>
                </a:r>
                <a:r>
                  <a:rPr lang="ko-KR" altLang="en-US" sz="2400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활용법 생각 </a:t>
                </a:r>
                <a:endParaRPr lang="en-US" altLang="ko-KR" sz="3200" dirty="0">
                  <a:solidFill>
                    <a:srgbClr val="FF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143000" lvl="1" indent="-45720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altLang="ko-KR" sz="1600" dirty="0"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Upgrade</a:t>
                </a:r>
                <a:r>
                  <a:rPr lang="ko-KR" altLang="en-US" sz="1600" dirty="0"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en-US" altLang="ko-KR" sz="1600" dirty="0"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cycle</a:t>
                </a:r>
                <a:r>
                  <a:rPr lang="ko-KR" altLang="en-US" sz="1600" dirty="0"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en-US" altLang="ko-KR" sz="1600" dirty="0"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count</a:t>
                </a:r>
                <a:r>
                  <a:rPr lang="ko-KR" altLang="en-US" sz="1600" dirty="0" err="1"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를</a:t>
                </a:r>
                <a:r>
                  <a:rPr lang="ko-KR" altLang="en-US" sz="1600" dirty="0"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en-US" altLang="ko-KR" sz="1600" dirty="0"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GSC</a:t>
                </a:r>
                <a:r>
                  <a:rPr lang="ko-KR" altLang="en-US" sz="1600" dirty="0"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에 적용</a:t>
                </a:r>
                <a:endParaRPr lang="en-US" altLang="ko-KR" sz="16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143000" lvl="1" indent="-45720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altLang="ko-KR" sz="1600" dirty="0"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Graph score + Context score</a:t>
                </a:r>
                <a:r>
                  <a:rPr lang="ko-KR" altLang="en-US" sz="1600" dirty="0"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en-US" altLang="ko-KR" sz="1600" dirty="0"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-&gt;</a:t>
                </a:r>
                <a:r>
                  <a:rPr lang="ko-KR" altLang="en-US" sz="1600" dirty="0"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en-US" altLang="ko-KR" sz="1600" dirty="0"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Graph score + New context score(Context node; reranked cycle passage)</a:t>
                </a:r>
              </a:p>
              <a:p>
                <a:pPr marL="1143000" lvl="1" indent="-45720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h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KoPubWorld바탕체 Light" panose="00000300000000000000" pitchFamily="2" charset="-127"/>
                        <a:cs typeface="KoPubWorld바탕체 Light" panose="00000300000000000000" pitchFamily="2" charset="-127"/>
                      </a:rPr>
                      <m:t>=</m:t>
                    </m:r>
                  </m:oMath>
                </a14:m>
                <a:r>
                  <a:rPr lang="en-US" altLang="ko-KR" sz="1600" dirty="0"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PLM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KoPubWorld바탕체 Light" panose="00000300000000000000" pitchFamily="2" charset="-127"/>
                        <a:cs typeface="KoPubWorld바탕체 Light" panose="00000300000000000000" pitchFamily="2" charset="-127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𝑄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;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𝐴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KoPubWorld바탕체 Light" panose="00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KoPubWorld바탕체 Light" panose="00000300000000000000" pitchFamily="2" charset="-127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KoPubWorld바탕체 Light" panose="00000300000000000000" pitchFamily="2" charset="-127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)</m:t>
                    </m:r>
                  </m:oMath>
                </a14:m>
                <a:r>
                  <a:rPr lang="en-US" altLang="ko-KR" sz="1200" dirty="0"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𝑠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𝑖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=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𝑀𝐿𝑃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(</m:t>
                    </m:r>
                    <m:sSub>
                      <m:sSub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h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𝑖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)</m:t>
                    </m:r>
                  </m:oMath>
                </a14:m>
                <a:endParaRPr lang="en-US" altLang="ko-KR" sz="12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lvl="1" indent="0" algn="just">
                  <a:lnSpc>
                    <a:spcPct val="150000"/>
                  </a:lnSpc>
                  <a:buNone/>
                </a:pPr>
                <a:endParaRPr lang="en-US" altLang="ko-KR" sz="16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6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971550" lvl="1" indent="-285750" algn="just">
                  <a:lnSpc>
                    <a:spcPct val="150000"/>
                  </a:lnSpc>
                </a:pPr>
                <a:endParaRPr lang="en-US" altLang="ko-KR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>
          <p:sp>
            <p:nvSpPr>
              <p:cNvPr id="8" name="텍스트 개체 틀 6">
                <a:extLst>
                  <a:ext uri="{FF2B5EF4-FFF2-40B4-BE49-F238E27FC236}">
                    <a16:creationId xmlns:a16="http://schemas.microsoft.com/office/drawing/2014/main" id="{A0720858-BC92-6A2A-FB93-A3BB84C8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54" y="2358387"/>
                <a:ext cx="15299646" cy="4489749"/>
              </a:xfrm>
              <a:prstGeom prst="rect">
                <a:avLst/>
              </a:prstGeom>
              <a:blipFill>
                <a:blip r:embed="rId4"/>
                <a:stretch>
                  <a:fillRect l="-580" r="-415" b="-8647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346612" y="1773612"/>
            <a:ext cx="6663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전 미팅 기반 이번주 한 내용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4898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778554" y="2898625"/>
            <a:ext cx="15299646" cy="956007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Reranking 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과정을 통해 선택된 사이클을 기반으로 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count feature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설정</a:t>
            </a:r>
            <a:endParaRPr lang="en-US" altLang="ko-KR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Count</a:t>
            </a:r>
            <a:r>
              <a:rPr lang="ko-KR" altLang="en-US" sz="2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one-hot vector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설정</a:t>
            </a:r>
            <a:endParaRPr lang="en-US" altLang="ko-KR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edge_embedding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</a:t>
            </a:r>
            <a:r>
              <a:rPr lang="en-US" altLang="ko-KR" sz="2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cycle_count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추가</a:t>
            </a:r>
            <a:endParaRPr lang="en-US" altLang="ko-KR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346612" y="1773612"/>
            <a:ext cx="10473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Upgrade cycle count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9828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CD516AA-7E35-4FC4-963B-440A862CBCA7}"/>
              </a:ext>
            </a:extLst>
          </p:cNvPr>
          <p:cNvGrpSpPr/>
          <p:nvPr/>
        </p:nvGrpSpPr>
        <p:grpSpPr>
          <a:xfrm>
            <a:off x="1385885" y="1902620"/>
            <a:ext cx="7209467" cy="2094798"/>
            <a:chOff x="4798254" y="1172610"/>
            <a:chExt cx="4806311" cy="13965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26CF94-B0ED-4D04-AAAE-0C67E9743A61}"/>
                </a:ext>
              </a:extLst>
            </p:cNvPr>
            <p:cNvSpPr txBox="1"/>
            <p:nvPr/>
          </p:nvSpPr>
          <p:spPr>
            <a:xfrm>
              <a:off x="4798255" y="1172610"/>
              <a:ext cx="4272916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0" spc="-225" dirty="0"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감사합니다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B67009-C371-4E0C-852D-389CC43735E2}"/>
                </a:ext>
              </a:extLst>
            </p:cNvPr>
            <p:cNvSpPr txBox="1"/>
            <p:nvPr/>
          </p:nvSpPr>
          <p:spPr>
            <a:xfrm>
              <a:off x="4798254" y="2199810"/>
              <a:ext cx="4806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발표 경청해 주셔서 감사합니다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B0F195D-0D30-4B74-897D-62A231DF5245}"/>
              </a:ext>
            </a:extLst>
          </p:cNvPr>
          <p:cNvSpPr txBox="1"/>
          <p:nvPr/>
        </p:nvSpPr>
        <p:spPr>
          <a:xfrm>
            <a:off x="1518758" y="7177748"/>
            <a:ext cx="6436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정지원</a:t>
            </a:r>
            <a:r>
              <a:rPr lang="en-US" altLang="ko-KR" sz="27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2100" dirty="0">
                <a:latin typeface="KoPubWorld바탕체 Bold" panose="00000800000000000000" pitchFamily="2" charset="-127"/>
                <a:ea typeface="KoPubWorld바탕체 Medium" panose="00000600000000000000" pitchFamily="2" charset="-127"/>
                <a:cs typeface="KoPubWorld바탕체 Bold" panose="00000800000000000000" pitchFamily="2" charset="-127"/>
              </a:rPr>
              <a:t>성균관대학교</a:t>
            </a:r>
            <a:r>
              <a:rPr lang="ko-KR" altLang="en-US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인공지능학과</a:t>
            </a:r>
            <a:r>
              <a:rPr lang="en-US" altLang="ko-KR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석사 과정</a:t>
            </a:r>
            <a:endParaRPr lang="en-US" altLang="ko-KR" sz="21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r>
              <a:rPr lang="en-US" altLang="ko-Kore-KR" sz="2700" kern="100" dirty="0">
                <a:solidFill>
                  <a:srgbClr val="000000"/>
                </a:solidFill>
                <a:latin typeface="굴림" panose="020B0600000101010101" pitchFamily="34" charset="-127"/>
                <a:cs typeface="바탕" panose="02030600000101010101" pitchFamily="18" charset="-127"/>
              </a:rPr>
              <a:t>jwjw9603@g.skku.edu</a:t>
            </a:r>
            <a:endParaRPr lang="ko-KR" altLang="en-US" sz="27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A6983C3-66A9-4A28-BF6C-DEA70D4DDA52}"/>
              </a:ext>
            </a:extLst>
          </p:cNvPr>
          <p:cNvCxnSpPr>
            <a:cxnSpLocks/>
          </p:cNvCxnSpPr>
          <p:nvPr/>
        </p:nvCxnSpPr>
        <p:spPr>
          <a:xfrm>
            <a:off x="1150145" y="1902620"/>
            <a:ext cx="0" cy="2140965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26A2269-3273-0679-4232-FDE3EDC58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9167" y="8758645"/>
            <a:ext cx="3266561" cy="86343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47553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18460</TotalTime>
  <Words>312</Words>
  <Application>Microsoft Macintosh PowerPoint</Application>
  <PresentationFormat>사용자 지정</PresentationFormat>
  <Paragraphs>48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8" baseType="lpstr">
      <vt:lpstr>굴림</vt:lpstr>
      <vt:lpstr>KoPubWorld돋움체 Bold</vt:lpstr>
      <vt:lpstr>KoPubWorld돋움체 Light</vt:lpstr>
      <vt:lpstr>KoPubWorld돋움체 Medium</vt:lpstr>
      <vt:lpstr>KoPubWorld바탕체 Bold</vt:lpstr>
      <vt:lpstr>KoPubWorld바탕체 Light</vt:lpstr>
      <vt:lpstr>KoPubWorld바탕체 Medium</vt:lpstr>
      <vt:lpstr>맑은 고딕</vt:lpstr>
      <vt:lpstr>Arial</vt:lpstr>
      <vt:lpstr>Calibri</vt:lpstr>
      <vt:lpstr>Cambria Math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정지원</cp:lastModifiedBy>
  <cp:revision>64</cp:revision>
  <dcterms:created xsi:type="dcterms:W3CDTF">2021-12-28T00:31:40Z</dcterms:created>
  <dcterms:modified xsi:type="dcterms:W3CDTF">2023-09-14T17:06:16Z</dcterms:modified>
</cp:coreProperties>
</file>