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81" r:id="rId2"/>
    <p:sldId id="356" r:id="rId3"/>
    <p:sldId id="684" r:id="rId4"/>
    <p:sldId id="729" r:id="rId5"/>
    <p:sldId id="795" r:id="rId6"/>
    <p:sldId id="801" r:id="rId7"/>
    <p:sldId id="782" r:id="rId8"/>
    <p:sldId id="802" r:id="rId9"/>
    <p:sldId id="803" r:id="rId10"/>
    <p:sldId id="804" r:id="rId11"/>
    <p:sldId id="805" r:id="rId12"/>
    <p:sldId id="807" r:id="rId13"/>
    <p:sldId id="806" r:id="rId14"/>
    <p:sldId id="808" r:id="rId15"/>
    <p:sldId id="809" r:id="rId16"/>
    <p:sldId id="812" r:id="rId17"/>
    <p:sldId id="755" r:id="rId18"/>
    <p:sldId id="810" r:id="rId19"/>
    <p:sldId id="811" r:id="rId20"/>
    <p:sldId id="39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4719"/>
  </p:normalViewPr>
  <p:slideViewPr>
    <p:cSldViewPr snapToGrid="0">
      <p:cViewPr varScale="1">
        <p:scale>
          <a:sx n="152" d="100"/>
          <a:sy n="152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166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689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30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16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36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98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62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40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64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9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9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9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9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15D44-F73D-57C8-7361-80C5DD26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4A9443-3268-BE20-D8F0-29E9FAFA60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3D1020-B098-70D5-213C-321477E4F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8F53B-C8C9-A30D-63BF-45150E1BC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24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2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0" y="197320"/>
            <a:ext cx="52565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i="0" u="none" spc="-1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Bold" panose="00000800000000000000" pitchFamily="2" charset="-127"/>
                <a:cs typeface="KoPubWorld바탕체 Medium" panose="00000600000000000000" pitchFamily="2" charset="-127"/>
              </a:rPr>
              <a:t>Logical Fallacy with Knowledge graph and LLM</a:t>
            </a: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416690" y="416690"/>
            <a:ext cx="11358622" cy="602462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846882" y="1157468"/>
            <a:ext cx="1049823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553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7206345" y="1791968"/>
            <a:ext cx="3905779" cy="2573025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06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ulty_generaliz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1" y="1493580"/>
            <a:ext cx="967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논리 오류를 다시 물어보자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Let’s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ask about the logical error again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아이디어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방법론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fix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하고 구현하기 전에 단계별로 검증을 진행한다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논리 오류 문장을 질문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쿼리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형태로 만들어서 </a:t>
            </a:r>
            <a:r>
              <a:rPr lang="ko-KR" altLang="en-US" sz="18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재질문하는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방식으로 성능을 확인해본다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질문을 만들기 위해 데이터셋을 확인해서 패턴을 찾고 패턴을 기반으로 질문 형성의 규칙을 정한다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LOGIC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데이터셋에서 진행했으며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총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480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개의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Faulty generalization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텍스트 중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40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개의 텍스트를 확인하고 패턴을 찾는다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질문은 </a:t>
            </a:r>
            <a:r>
              <a:rPr lang="en-US" altLang="ko-KR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Faulty Generalization</a:t>
            </a:r>
            <a:r>
              <a:rPr lang="ko-KR" altLang="en-US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문장에 대해서만 만든다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13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개의 레이블마다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40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개씩 랜덤으로 뽑아서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(520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개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), </a:t>
            </a:r>
            <a:r>
              <a:rPr lang="en-US" altLang="ko-KR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Faulty generalization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와 나머지로 구분하는 이진 분류로 진행한다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Faulty Generalization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잘못 예측할 시에만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text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로부터 만든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Question</a:t>
            </a:r>
            <a:r>
              <a:rPr lang="ko-KR" altLang="en-US" sz="18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으로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재 질문한다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Wingdings" pitchFamily="2" charset="2"/>
              <a:buChar char="u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추가실험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 Text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로부터 만든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Question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영향성을 파악하기 위해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정답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레이블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틀릴 시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Question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사용하지 않고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단순히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rethink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하라는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prompt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만 넣었을 때의 성능을 확인함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-&gt; Rethink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성능 향상을 줬을 수도 있어서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Rethink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만 하는 실험을 추가함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Setting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96410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Setting</a:t>
            </a:r>
            <a:endParaRPr kumimoji="1" lang="ko-Kore-KR" altLang="en-US" sz="2133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CA18BE-B970-C3CE-4D2D-6AED518A4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16" y="1211280"/>
            <a:ext cx="10250800" cy="2217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508B1-3117-9512-1F13-FAAF39599EBE}"/>
              </a:ext>
            </a:extLst>
          </p:cNvPr>
          <p:cNvSpPr txBox="1"/>
          <p:nvPr/>
        </p:nvSpPr>
        <p:spPr>
          <a:xfrm>
            <a:off x="540912" y="3721992"/>
            <a:ext cx="719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Q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</a:t>
            </a:r>
            <a:r>
              <a:rPr kumimoji="1" lang="ko-KR" altLang="en-US" dirty="0"/>
              <a:t>의 대소 비교를 진행함</a:t>
            </a:r>
            <a:r>
              <a:rPr kumimoji="1" lang="en-US" altLang="ko-KR" dirty="0"/>
              <a:t>. (e.g. A &gt; Q, A &lt; Q)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39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Setting(Example)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E2E3B-5C8D-FE9C-654A-FD361C656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7" y="1349728"/>
            <a:ext cx="6637986" cy="5173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76342-F934-3355-66DE-841D28943C88}"/>
              </a:ext>
            </a:extLst>
          </p:cNvPr>
          <p:cNvSpPr txBox="1"/>
          <p:nvPr/>
        </p:nvSpPr>
        <p:spPr>
          <a:xfrm>
            <a:off x="6575355" y="1545462"/>
            <a:ext cx="5479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40</a:t>
            </a:r>
            <a:r>
              <a:rPr kumimoji="1" lang="ko-KR" altLang="en-US" sz="1600" dirty="0"/>
              <a:t>개의 문장을 확인했으며 비율은 다음과 같음</a:t>
            </a:r>
            <a:endParaRPr kumimoji="1"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A &gt; Q : 35</a:t>
            </a:r>
            <a:r>
              <a:rPr kumimoji="1" lang="ko-KR" altLang="en-US" sz="1600" dirty="0"/>
              <a:t>개</a:t>
            </a:r>
            <a:endParaRPr kumimoji="1"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A &lt; Q : 5</a:t>
            </a:r>
            <a:r>
              <a:rPr kumimoji="1" lang="ko-KR" altLang="en-US" sz="1600" dirty="0"/>
              <a:t>개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Q : </a:t>
            </a:r>
            <a:r>
              <a:rPr kumimoji="1" lang="ko-KR" altLang="en-US" sz="1600" dirty="0"/>
              <a:t>샘플 데이터에서 특정 특성이나 속성을 가진 개체 도는 사례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예시를 의미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A : </a:t>
            </a:r>
            <a:r>
              <a:rPr kumimoji="1" lang="ko-KR" altLang="en-US" sz="1600" dirty="0"/>
              <a:t>주어진 문장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문맥에서 관심있는 특징이나 주제를 의미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solidFill>
                  <a:srgbClr val="FF0000"/>
                </a:solidFill>
              </a:rPr>
              <a:t>A &gt; Q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문장은 </a:t>
            </a:r>
            <a:r>
              <a:rPr kumimoji="1" lang="ko-KR" altLang="en-US" sz="1600" dirty="0"/>
              <a:t>경험한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주위 사람에게 들은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본 내용</a:t>
            </a:r>
            <a:r>
              <a:rPr kumimoji="1" lang="en-US" altLang="ko-KR" sz="1600" dirty="0"/>
              <a:t>(Q)</a:t>
            </a:r>
            <a:r>
              <a:rPr kumimoji="1" lang="ko-KR" altLang="en-US" sz="1600" dirty="0"/>
              <a:t>을 기반으로 </a:t>
            </a:r>
            <a:r>
              <a:rPr kumimoji="1" lang="ko-KR" altLang="en-US" sz="1600" dirty="0" err="1"/>
              <a:t>일반화적인</a:t>
            </a:r>
            <a:r>
              <a:rPr kumimoji="1" lang="ko-KR" altLang="en-US" sz="1600" dirty="0"/>
              <a:t> 주장</a:t>
            </a:r>
            <a:r>
              <a:rPr kumimoji="1" lang="en-US" altLang="ko-KR" sz="1600" dirty="0"/>
              <a:t>(A)</a:t>
            </a:r>
            <a:r>
              <a:rPr kumimoji="1" lang="ko-KR" altLang="en-US" sz="1600" dirty="0"/>
              <a:t>을 하는 경우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solidFill>
                  <a:srgbClr val="FF0000"/>
                </a:solidFill>
              </a:rPr>
              <a:t>A &lt; Q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문장은 </a:t>
            </a:r>
            <a:r>
              <a:rPr kumimoji="1" lang="ko-KR" altLang="en-US" sz="1600" dirty="0"/>
              <a:t>예외를 무시하고 대중적인 주장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관념</a:t>
            </a:r>
            <a:r>
              <a:rPr kumimoji="1" lang="en-US" altLang="ko-KR" sz="1600" dirty="0"/>
              <a:t>(Q)</a:t>
            </a:r>
            <a:r>
              <a:rPr kumimoji="1" lang="ko-KR" altLang="en-US" sz="1600" dirty="0"/>
              <a:t>을 기반으로 소수의 경우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주장</a:t>
            </a:r>
            <a:r>
              <a:rPr kumimoji="1" lang="en-US" altLang="ko-KR" sz="1600" dirty="0"/>
              <a:t>(A)</a:t>
            </a:r>
            <a:r>
              <a:rPr kumimoji="1" lang="ko-KR" altLang="en-US" sz="1600" dirty="0"/>
              <a:t>을 일반화 시키는 경우</a:t>
            </a:r>
          </a:p>
        </p:txBody>
      </p:sp>
    </p:spTree>
    <p:extLst>
      <p:ext uri="{BB962C8B-B14F-4D97-AF65-F5344CB8AC3E}">
        <p14:creationId xmlns:p14="http://schemas.microsoft.com/office/powerpoint/2010/main" val="327246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 &lt; Q </a:t>
            </a:r>
            <a:r>
              <a:rPr lang="ko-KR" altLang="en-US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문장은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단순히 </a:t>
            </a:r>
            <a:r>
              <a:rPr lang="en-US" altLang="ko-KR" sz="180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</a:t>
            </a:r>
            <a:r>
              <a:rPr lang="ko-KR" altLang="en-US" sz="180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사실인지를 되묻는 형태의 질문이면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된다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왜냐하면 이 문장은 소수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한 명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친구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가족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에서 주장하는 내용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(A)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대중적인 관념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(Q)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기반으로 사용하기 때문에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근본적으로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사실인지를 직접적으로 물으면 논리 오류를 해결할 수 있음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 &gt; Q </a:t>
            </a:r>
            <a:r>
              <a:rPr lang="ko-KR" altLang="en-US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문장은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경험한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주위 사람에게 들은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본 내용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(Q)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기반으로 일반화 적인 주장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(A)</a:t>
            </a:r>
            <a:r>
              <a:rPr lang="ko-KR" altLang="en-US" sz="18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하는 경우로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이런 문장 같은 경우에는 </a:t>
            </a:r>
            <a:r>
              <a:rPr lang="en-US" altLang="ko-KR" sz="180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</a:t>
            </a:r>
            <a:r>
              <a:rPr lang="ko-KR" altLang="en-US" sz="180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와 </a:t>
            </a:r>
            <a:r>
              <a:rPr lang="en-US" altLang="ko-KR" sz="180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</a:t>
            </a:r>
            <a:r>
              <a:rPr lang="ko-KR" altLang="en-US" sz="180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관계를 묻거나</a:t>
            </a:r>
            <a:r>
              <a:rPr lang="en-US" altLang="ko-KR" sz="180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(Question), A</a:t>
            </a:r>
            <a:r>
              <a:rPr lang="ko-KR" altLang="en-US" sz="1800" dirty="0" err="1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80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되묻는 형태의 질문</a:t>
            </a:r>
            <a:r>
              <a:rPr lang="en-US" altLang="ko-KR" sz="180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(Question2)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하면 된다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Question : A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와 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관계를 묻는 형태로 </a:t>
            </a:r>
            <a:r>
              <a:rPr lang="ko-KR" altLang="en-US" sz="160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일반화된 주장에 대한 논리적 결함을 직접적으로 다룸</a:t>
            </a:r>
            <a:endParaRPr lang="en-US" altLang="ko-KR" sz="1600" dirty="0">
              <a:solidFill>
                <a:srgbClr val="FF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주장의 근거와 일반화된 결론 간의 관계를 더 명확하게 이해할 수 있지만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지식 그래프가 사용되기에 쉬운 질문 형태가 아님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질문을 만들 때 고유명사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사람 이름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회사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앱 등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는 지식 그래프에 없을 경우가 있음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Question2 : A</a:t>
            </a:r>
            <a:r>
              <a:rPr lang="ko-KR" altLang="en-US" sz="16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되묻는 경우로 </a:t>
            </a:r>
            <a:r>
              <a:rPr lang="ko-KR" altLang="en-US" sz="160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주장된 결과를 의심하거나 부정할 수 있도록 유도하는 형태</a:t>
            </a:r>
            <a:endParaRPr lang="en-US" altLang="ko-KR" sz="1600" dirty="0">
              <a:solidFill>
                <a:srgbClr val="FF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일반화적인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주장을 직접적으로 묻는 형태로서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A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대한 답을 추론하는 과정에 적절함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주장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(A)</a:t>
            </a:r>
            <a:r>
              <a:rPr lang="ko-KR" altLang="en-US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으로만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구성되어 있는 문장들에게 적합함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.(e.g. All four year </a:t>
            </a:r>
            <a:r>
              <a:rPr lang="en-US" altLang="ko-KR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olds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talk too much.)</a:t>
            </a:r>
            <a:endParaRPr lang="en-US" altLang="ko-KR" sz="2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1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 &gt; Q</a:t>
            </a:r>
            <a:r>
              <a:rPr lang="ko-KR" altLang="en-US" sz="1800" b="1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문장은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</a:t>
            </a:r>
            <a:r>
              <a:rPr lang="ko-KR" altLang="en-US" sz="18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되묻는 형태만으로 충분할 경우에는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Question2,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아닐 경우에는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Question</a:t>
            </a:r>
            <a:r>
              <a:rPr lang="ko-KR" altLang="en-US" sz="18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으로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다루면 어떨까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1485900" lvl="2" indent="-342900" algn="just">
              <a:buFont typeface="+mj-lt"/>
              <a:buAutoNum type="alphaLcPeriod"/>
            </a:pP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Experiment(Setting)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16291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Experiment(make Question)</a:t>
            </a:r>
            <a:endParaRPr kumimoji="1" lang="ko-Kore-KR" altLang="en-US" sz="2133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33DFAF3-2299-0C29-261C-A946065AB652}"/>
              </a:ext>
            </a:extLst>
          </p:cNvPr>
          <p:cNvSpPr/>
          <p:nvPr/>
        </p:nvSpPr>
        <p:spPr>
          <a:xfrm>
            <a:off x="262467" y="1349728"/>
            <a:ext cx="11262783" cy="53935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6" name="그래픽 5" descr="사용자 단색으로 채워진">
            <a:extLst>
              <a:ext uri="{FF2B5EF4-FFF2-40B4-BE49-F238E27FC236}">
                <a16:creationId xmlns:a16="http://schemas.microsoft.com/office/drawing/2014/main" id="{81F20EA5-9479-9312-25DD-6D050BA3A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794" y="160154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AF87F-F64C-8937-FF1E-B191CDE60B4D}"/>
              </a:ext>
            </a:extLst>
          </p:cNvPr>
          <p:cNvSpPr txBox="1"/>
          <p:nvPr/>
        </p:nvSpPr>
        <p:spPr>
          <a:xfrm>
            <a:off x="530424" y="247462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User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FFB6F-0D2B-AC7C-F7DB-9A6D5B5616A9}"/>
              </a:ext>
            </a:extLst>
          </p:cNvPr>
          <p:cNvSpPr txBox="1"/>
          <p:nvPr/>
        </p:nvSpPr>
        <p:spPr>
          <a:xfrm>
            <a:off x="1581150" y="1654338"/>
            <a:ext cx="89973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200" b="0" i="0" dirty="0">
                <a:effectLst/>
                <a:latin typeface="Söhne"/>
              </a:rPr>
              <a:t>I want to create a sentence with a hasty generalization error, along with Q and A, and create </a:t>
            </a:r>
            <a:r>
              <a:rPr lang="en" altLang="ko-KR" sz="1200" b="1" i="0" dirty="0">
                <a:effectLst/>
                <a:latin typeface="Söhne"/>
              </a:rPr>
              <a:t>Question </a:t>
            </a:r>
            <a:r>
              <a:rPr lang="en" altLang="ko-KR" sz="1200" b="0" i="0" dirty="0">
                <a:effectLst/>
                <a:latin typeface="Söhne"/>
              </a:rPr>
              <a:t>and </a:t>
            </a:r>
            <a:r>
              <a:rPr lang="en" altLang="ko-KR" sz="1200" b="1" i="0" dirty="0">
                <a:effectLst/>
                <a:latin typeface="Söhne"/>
              </a:rPr>
              <a:t>Question2</a:t>
            </a:r>
            <a:r>
              <a:rPr lang="en" altLang="ko-KR" sz="1200" b="0" i="0" dirty="0">
                <a:effectLst/>
                <a:latin typeface="Söhne"/>
              </a:rPr>
              <a:t>.</a:t>
            </a:r>
          </a:p>
          <a:p>
            <a:r>
              <a:rPr kumimoji="1" lang="en-US" altLang="ko-KR" sz="1200" b="1" dirty="0">
                <a:latin typeface="Söhne"/>
              </a:rPr>
              <a:t>Question</a:t>
            </a:r>
            <a:r>
              <a:rPr kumimoji="1" lang="en-US" altLang="ko-KR" sz="1200" dirty="0">
                <a:latin typeface="Söhne"/>
              </a:rPr>
              <a:t> is </a:t>
            </a:r>
            <a:r>
              <a:rPr kumimoji="1" lang="en-US" altLang="ko-KR" sz="1200" dirty="0" err="1">
                <a:latin typeface="Söhne"/>
              </a:rPr>
              <a:t>intened</a:t>
            </a:r>
            <a:r>
              <a:rPr kumimoji="1" lang="en-US" altLang="ko-KR" sz="1200" dirty="0">
                <a:latin typeface="Söhne"/>
              </a:rPr>
              <a:t> to be in the form of a question based on the relationship between Q and A, While </a:t>
            </a:r>
            <a:r>
              <a:rPr kumimoji="1" lang="en-US" altLang="ko-KR" sz="1200" b="1" dirty="0">
                <a:latin typeface="Söhne"/>
              </a:rPr>
              <a:t>Question2</a:t>
            </a:r>
            <a:r>
              <a:rPr kumimoji="1" lang="en-US" altLang="ko-KR" sz="1200" dirty="0">
                <a:latin typeface="Söhne"/>
              </a:rPr>
              <a:t> aims to form a question with A in an interrogative form.</a:t>
            </a:r>
          </a:p>
          <a:p>
            <a:r>
              <a:rPr lang="en-US" altLang="ko-KR" sz="12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The proportion </a:t>
            </a:r>
            <a:r>
              <a:rPr lang="en-US" altLang="ko-KR" sz="1200" b="1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</a:t>
            </a:r>
            <a:r>
              <a:rPr lang="en-US" altLang="ko-KR" sz="12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of the sample has attribute </a:t>
            </a:r>
            <a:r>
              <a:rPr lang="en-US" altLang="ko-KR" sz="1200" b="1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</a:t>
            </a:r>
            <a:r>
              <a:rPr lang="en-US" altLang="ko-KR" sz="12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 Therefore, the proportion Q of the population has attribute A.</a:t>
            </a:r>
          </a:p>
          <a:p>
            <a:endParaRPr lang="en-US" altLang="ko-KR" sz="12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lang="en-US" altLang="ko-KR" sz="12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Text : </a:t>
            </a:r>
            <a:r>
              <a:rPr lang="en" altLang="ko-KR" sz="1200" dirty="0"/>
              <a:t>It is warmer this year in Las Vegas as compared to last year; therefore, global warming is rapidly accelerating.</a:t>
            </a:r>
          </a:p>
          <a:p>
            <a:endParaRPr lang="en" altLang="ko-KR" sz="12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lang="en" altLang="ko-KR" sz="1200" dirty="0"/>
              <a:t>A : global warming is rapidly accelerating.</a:t>
            </a:r>
          </a:p>
          <a:p>
            <a:r>
              <a:rPr lang="en" altLang="ko-KR" sz="1200" dirty="0"/>
              <a:t>Q : It is warmer this year in Las Vegas as compared to last year.</a:t>
            </a:r>
          </a:p>
          <a:p>
            <a:r>
              <a:rPr lang="en" altLang="ko-KR" sz="1200" dirty="0"/>
              <a:t>A &gt; Q</a:t>
            </a:r>
          </a:p>
          <a:p>
            <a:r>
              <a:rPr lang="en-US" altLang="ko-KR" sz="12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Question : </a:t>
            </a:r>
          </a:p>
          <a:p>
            <a:r>
              <a:rPr lang="en-US" altLang="ko-KR" sz="12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Question2 :</a:t>
            </a:r>
          </a:p>
          <a:p>
            <a:endParaRPr kumimoji="1" lang="en-US" altLang="ko-KR" dirty="0">
              <a:latin typeface="Söhne"/>
            </a:endParaRPr>
          </a:p>
          <a:p>
            <a:endParaRPr kumimoji="1" lang="ko-KR" altLang="en-US" dirty="0"/>
          </a:p>
        </p:txBody>
      </p:sp>
      <p:pic>
        <p:nvPicPr>
          <p:cNvPr id="11" name="그래픽 10" descr="로봇 윤곽선">
            <a:extLst>
              <a:ext uri="{FF2B5EF4-FFF2-40B4-BE49-F238E27FC236}">
                <a16:creationId xmlns:a16="http://schemas.microsoft.com/office/drawing/2014/main" id="{BBE17834-FFC3-259C-2C82-A959C5E84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1750" y="4300648"/>
            <a:ext cx="1181558" cy="1181558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6DEEAF8-8AB1-A538-D61E-0B7CF3236D1F}"/>
              </a:ext>
            </a:extLst>
          </p:cNvPr>
          <p:cNvSpPr/>
          <p:nvPr/>
        </p:nvSpPr>
        <p:spPr>
          <a:xfrm>
            <a:off x="1449520" y="1543050"/>
            <a:ext cx="9770930" cy="26289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DD8A2-4542-07CD-061C-54B37C023793}"/>
              </a:ext>
            </a:extLst>
          </p:cNvPr>
          <p:cNvSpPr txBox="1"/>
          <p:nvPr/>
        </p:nvSpPr>
        <p:spPr>
          <a:xfrm>
            <a:off x="10268518" y="542623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Assistant</a:t>
            </a:r>
            <a:endParaRPr kumimoji="1" lang="ko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3614C6B-1A2D-27D4-0B3A-B10D55701AF6}"/>
              </a:ext>
            </a:extLst>
          </p:cNvPr>
          <p:cNvSpPr/>
          <p:nvPr/>
        </p:nvSpPr>
        <p:spPr>
          <a:xfrm>
            <a:off x="553425" y="4501338"/>
            <a:ext cx="9770930" cy="98086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945D52-2F10-6926-986F-F3D843F51C2C}"/>
              </a:ext>
            </a:extLst>
          </p:cNvPr>
          <p:cNvSpPr txBox="1"/>
          <p:nvPr/>
        </p:nvSpPr>
        <p:spPr>
          <a:xfrm>
            <a:off x="711631" y="4606685"/>
            <a:ext cx="9030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" altLang="ko-KR" sz="1400" dirty="0"/>
              <a:t>Question : Does the fact that Las Vegas is warmer this year compared to last year necessarily imply that global warming is rapidly accelerating?</a:t>
            </a:r>
          </a:p>
          <a:p>
            <a:pPr marL="285750" indent="-285750">
              <a:buFontTx/>
              <a:buChar char="-"/>
            </a:pPr>
            <a:r>
              <a:rPr lang="en" altLang="ko-KR" sz="1400" dirty="0"/>
              <a:t>Question2 : Is global warming rapidly decreasing?</a:t>
            </a:r>
            <a:endParaRPr kumimoji="1"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71215C-88D7-1FAE-E4FF-72941A59D805}"/>
              </a:ext>
            </a:extLst>
          </p:cNvPr>
          <p:cNvSpPr txBox="1"/>
          <p:nvPr/>
        </p:nvSpPr>
        <p:spPr>
          <a:xfrm>
            <a:off x="1098958" y="5795570"/>
            <a:ext cx="864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 &lt; Q</a:t>
            </a:r>
            <a:r>
              <a:rPr kumimoji="1" lang="ko-KR" altLang="en-US" dirty="0"/>
              <a:t> 문장 같은 경우는 </a:t>
            </a:r>
            <a:r>
              <a:rPr kumimoji="1" lang="en-US" altLang="ko-KR" dirty="0"/>
              <a:t>Human Annotating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05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Experiment(Method)</a:t>
            </a:r>
            <a:endParaRPr kumimoji="1" lang="ko-Kore-KR" altLang="en-US" sz="2133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33DFAF3-2299-0C29-261C-A946065AB652}"/>
              </a:ext>
            </a:extLst>
          </p:cNvPr>
          <p:cNvSpPr/>
          <p:nvPr/>
        </p:nvSpPr>
        <p:spPr>
          <a:xfrm>
            <a:off x="262467" y="1349728"/>
            <a:ext cx="11505591" cy="53935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6" name="그래픽 5" descr="사용자 단색으로 채워진">
            <a:extLst>
              <a:ext uri="{FF2B5EF4-FFF2-40B4-BE49-F238E27FC236}">
                <a16:creationId xmlns:a16="http://schemas.microsoft.com/office/drawing/2014/main" id="{81F20EA5-9479-9312-25DD-6D050BA3A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794" y="160154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AF87F-F64C-8937-FF1E-B191CDE60B4D}"/>
              </a:ext>
            </a:extLst>
          </p:cNvPr>
          <p:cNvSpPr txBox="1"/>
          <p:nvPr/>
        </p:nvSpPr>
        <p:spPr>
          <a:xfrm>
            <a:off x="530424" y="247462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User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FFB6F-0D2B-AC7C-F7DB-9A6D5B5616A9}"/>
              </a:ext>
            </a:extLst>
          </p:cNvPr>
          <p:cNvSpPr txBox="1"/>
          <p:nvPr/>
        </p:nvSpPr>
        <p:spPr>
          <a:xfrm>
            <a:off x="1581150" y="1654338"/>
            <a:ext cx="89973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Söhne"/>
              </a:rPr>
              <a:t>Your task is to detect a fallacy in the Text. The label can be “Faulty Generalization” and “The Other Fallacy”.</a:t>
            </a:r>
          </a:p>
          <a:p>
            <a:r>
              <a:rPr kumimoji="1" lang="en-US" altLang="ko-KR" sz="1200" dirty="0">
                <a:latin typeface="Söhne"/>
              </a:rPr>
              <a:t>We refer to those logical errors but not falling into the “Faulty Generalization” as ”The Other Fallacy”.</a:t>
            </a:r>
          </a:p>
          <a:p>
            <a:r>
              <a:rPr kumimoji="1" lang="en-US" altLang="ko-KR" sz="1200" dirty="0">
                <a:latin typeface="Söhne"/>
              </a:rPr>
              <a:t>Text : </a:t>
            </a:r>
            <a:r>
              <a:rPr lang="en" altLang="ko-KR" sz="1200" dirty="0"/>
              <a:t>It is warmer this year in Las Vegas as compared to last year; therefore, global warming is rapidly accelerating.</a:t>
            </a:r>
          </a:p>
          <a:p>
            <a:r>
              <a:rPr lang="en-US" altLang="ko-KR" sz="1200" dirty="0"/>
              <a:t>Label : </a:t>
            </a:r>
            <a:endParaRPr lang="en" altLang="ko-KR" sz="1200" dirty="0"/>
          </a:p>
          <a:p>
            <a:endParaRPr lang="en" altLang="ko-KR" sz="18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latin typeface="Söhne"/>
            </a:endParaRPr>
          </a:p>
          <a:p>
            <a:endParaRPr kumimoji="1" lang="ko-KR" altLang="en-US" dirty="0"/>
          </a:p>
        </p:txBody>
      </p:sp>
      <p:pic>
        <p:nvPicPr>
          <p:cNvPr id="11" name="그래픽 10" descr="로봇 윤곽선">
            <a:extLst>
              <a:ext uri="{FF2B5EF4-FFF2-40B4-BE49-F238E27FC236}">
                <a16:creationId xmlns:a16="http://schemas.microsoft.com/office/drawing/2014/main" id="{BBE17834-FFC3-259C-2C82-A959C5E84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96624" y="2742432"/>
            <a:ext cx="916349" cy="916349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6DEEAF8-8AB1-A538-D61E-0B7CF3236D1F}"/>
              </a:ext>
            </a:extLst>
          </p:cNvPr>
          <p:cNvSpPr/>
          <p:nvPr/>
        </p:nvSpPr>
        <p:spPr>
          <a:xfrm>
            <a:off x="1449520" y="1543050"/>
            <a:ext cx="9161330" cy="101430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DD8A2-4542-07CD-061C-54B37C023793}"/>
              </a:ext>
            </a:extLst>
          </p:cNvPr>
          <p:cNvSpPr txBox="1"/>
          <p:nvPr/>
        </p:nvSpPr>
        <p:spPr>
          <a:xfrm>
            <a:off x="10767076" y="3588065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Assistant</a:t>
            </a:r>
            <a:endParaRPr kumimoji="1" lang="ko-KR" altLang="en-US" sz="1200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3614C6B-1A2D-27D4-0B3A-B10D55701AF6}"/>
              </a:ext>
            </a:extLst>
          </p:cNvPr>
          <p:cNvSpPr/>
          <p:nvPr/>
        </p:nvSpPr>
        <p:spPr>
          <a:xfrm>
            <a:off x="1449520" y="2913450"/>
            <a:ext cx="9235056" cy="67461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945D52-2F10-6926-986F-F3D843F51C2C}"/>
              </a:ext>
            </a:extLst>
          </p:cNvPr>
          <p:cNvSpPr txBox="1"/>
          <p:nvPr/>
        </p:nvSpPr>
        <p:spPr>
          <a:xfrm>
            <a:off x="1589502" y="3111723"/>
            <a:ext cx="903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The Other Fallacy</a:t>
            </a:r>
            <a:endParaRPr kumimoji="1" lang="ko-KR" altLang="en-US" sz="1400" dirty="0"/>
          </a:p>
        </p:txBody>
      </p:sp>
      <p:pic>
        <p:nvPicPr>
          <p:cNvPr id="5" name="그래픽 4" descr="닫기 단색으로 채워진">
            <a:extLst>
              <a:ext uri="{FF2B5EF4-FFF2-40B4-BE49-F238E27FC236}">
                <a16:creationId xmlns:a16="http://schemas.microsoft.com/office/drawing/2014/main" id="{F9EE3A2B-E03D-1DEA-EDBF-6E1EB2E2F4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83046" y="2981084"/>
            <a:ext cx="569053" cy="569053"/>
          </a:xfrm>
          <a:prstGeom prst="rect">
            <a:avLst/>
          </a:prstGeom>
        </p:spPr>
      </p:pic>
      <p:pic>
        <p:nvPicPr>
          <p:cNvPr id="9" name="그래픽 8" descr="사용자 단색으로 채워진">
            <a:extLst>
              <a:ext uri="{FF2B5EF4-FFF2-40B4-BE49-F238E27FC236}">
                <a16:creationId xmlns:a16="http://schemas.microsoft.com/office/drawing/2014/main" id="{6026253B-93F7-83B1-815E-C41D92930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1" y="400265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79A65C-A642-80BE-693D-41822E91AABE}"/>
              </a:ext>
            </a:extLst>
          </p:cNvPr>
          <p:cNvSpPr txBox="1"/>
          <p:nvPr/>
        </p:nvSpPr>
        <p:spPr>
          <a:xfrm>
            <a:off x="555571" y="487574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User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D7262A-9058-CC81-8AF3-3C49DA8793C4}"/>
              </a:ext>
            </a:extLst>
          </p:cNvPr>
          <p:cNvSpPr txBox="1"/>
          <p:nvPr/>
        </p:nvSpPr>
        <p:spPr>
          <a:xfrm>
            <a:off x="1606297" y="4055451"/>
            <a:ext cx="89973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Söhne"/>
              </a:rPr>
              <a:t>I ask you to rethink</a:t>
            </a:r>
            <a:r>
              <a:rPr lang="en" altLang="ko-KR" sz="1200" dirty="0"/>
              <a:t>. The Question is about the text you misclassified.</a:t>
            </a:r>
          </a:p>
          <a:p>
            <a:r>
              <a:rPr lang="en" altLang="ko-KR" sz="1200" dirty="0"/>
              <a:t>Please detect a fallacy in the text based on the Question. The label can be “ Faulty Generalization” and “The Other Fallacy”.</a:t>
            </a:r>
          </a:p>
          <a:p>
            <a:r>
              <a:rPr lang="en" altLang="ko-KR" sz="1200" dirty="0"/>
              <a:t>Text : It is warmer this year in Las Vegas as compared to last year; therefore, global warming is rapidly accelerating.</a:t>
            </a:r>
          </a:p>
          <a:p>
            <a:r>
              <a:rPr lang="en" altLang="ko-KR" sz="1200" dirty="0"/>
              <a:t>Question : Does the fact that Las Vegas is warmer this year compared to last year necessarily imply that global warming is rapidly accelerating?</a:t>
            </a:r>
          </a:p>
          <a:p>
            <a:r>
              <a:rPr lang="en" altLang="ko-KR" sz="1200" dirty="0">
                <a:solidFill>
                  <a:schemeClr val="bg1">
                    <a:lumMod val="75000"/>
                  </a:schemeClr>
                </a:solidFill>
              </a:rPr>
              <a:t>Question2 : Is global warming rapidly decreasing?</a:t>
            </a:r>
          </a:p>
          <a:p>
            <a:r>
              <a:rPr lang="en" altLang="ko-KR" sz="1200" dirty="0"/>
              <a:t>Label : </a:t>
            </a:r>
          </a:p>
          <a:p>
            <a:endParaRPr lang="en" altLang="ko-KR" sz="18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latin typeface="Söhne"/>
            </a:endParaRPr>
          </a:p>
          <a:p>
            <a:endParaRPr kumimoji="1" lang="ko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9DF1E7D-06D6-5561-5218-BD1EF370D269}"/>
              </a:ext>
            </a:extLst>
          </p:cNvPr>
          <p:cNvSpPr/>
          <p:nvPr/>
        </p:nvSpPr>
        <p:spPr>
          <a:xfrm>
            <a:off x="1474667" y="3944163"/>
            <a:ext cx="9161330" cy="146323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1" name="그래픽 20" descr="로봇 윤곽선">
            <a:extLst>
              <a:ext uri="{FF2B5EF4-FFF2-40B4-BE49-F238E27FC236}">
                <a16:creationId xmlns:a16="http://schemas.microsoft.com/office/drawing/2014/main" id="{D60B9548-45FE-23FE-9E7B-628179214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84576" y="5382935"/>
            <a:ext cx="916349" cy="9163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158758-F707-E1B6-1C4A-7EFD2CC915CB}"/>
              </a:ext>
            </a:extLst>
          </p:cNvPr>
          <p:cNvSpPr txBox="1"/>
          <p:nvPr/>
        </p:nvSpPr>
        <p:spPr>
          <a:xfrm>
            <a:off x="10767076" y="6231351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Assistant</a:t>
            </a:r>
            <a:endParaRPr kumimoji="1" lang="ko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4A6E19A-A7E7-6E21-31EB-84168FE8BDEA}"/>
              </a:ext>
            </a:extLst>
          </p:cNvPr>
          <p:cNvSpPr/>
          <p:nvPr/>
        </p:nvSpPr>
        <p:spPr>
          <a:xfrm>
            <a:off x="1400941" y="5695235"/>
            <a:ext cx="9235056" cy="67461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3A4E4A-89E2-803B-47CF-40FD35772B36}"/>
              </a:ext>
            </a:extLst>
          </p:cNvPr>
          <p:cNvSpPr txBox="1"/>
          <p:nvPr/>
        </p:nvSpPr>
        <p:spPr>
          <a:xfrm>
            <a:off x="1605041" y="5890287"/>
            <a:ext cx="903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Faulty Generalization</a:t>
            </a:r>
            <a:endParaRPr kumimoji="1" lang="ko-KR" altLang="en-US" sz="1400" dirty="0"/>
          </a:p>
        </p:txBody>
      </p:sp>
      <p:pic>
        <p:nvPicPr>
          <p:cNvPr id="27" name="그래픽 26" descr="하비 공 0% 단색으로 채워진">
            <a:extLst>
              <a:ext uri="{FF2B5EF4-FFF2-40B4-BE49-F238E27FC236}">
                <a16:creationId xmlns:a16="http://schemas.microsoft.com/office/drawing/2014/main" id="{1FE0E8E9-88E1-E0FC-F56B-58670F485B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6477" y="5739976"/>
            <a:ext cx="629874" cy="6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0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Experiment(Method)</a:t>
            </a:r>
            <a:endParaRPr kumimoji="1" lang="ko-Kore-KR" altLang="en-US" sz="2133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33DFAF3-2299-0C29-261C-A946065AB652}"/>
              </a:ext>
            </a:extLst>
          </p:cNvPr>
          <p:cNvSpPr/>
          <p:nvPr/>
        </p:nvSpPr>
        <p:spPr>
          <a:xfrm>
            <a:off x="262467" y="1349728"/>
            <a:ext cx="11505591" cy="53935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6" name="그래픽 5" descr="사용자 단색으로 채워진">
            <a:extLst>
              <a:ext uri="{FF2B5EF4-FFF2-40B4-BE49-F238E27FC236}">
                <a16:creationId xmlns:a16="http://schemas.microsoft.com/office/drawing/2014/main" id="{81F20EA5-9479-9312-25DD-6D050BA3A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794" y="160154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AF87F-F64C-8937-FF1E-B191CDE60B4D}"/>
              </a:ext>
            </a:extLst>
          </p:cNvPr>
          <p:cNvSpPr txBox="1"/>
          <p:nvPr/>
        </p:nvSpPr>
        <p:spPr>
          <a:xfrm>
            <a:off x="530424" y="247462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User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FFB6F-0D2B-AC7C-F7DB-9A6D5B5616A9}"/>
              </a:ext>
            </a:extLst>
          </p:cNvPr>
          <p:cNvSpPr txBox="1"/>
          <p:nvPr/>
        </p:nvSpPr>
        <p:spPr>
          <a:xfrm>
            <a:off x="1581150" y="1654338"/>
            <a:ext cx="89973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Söhne"/>
              </a:rPr>
              <a:t>Your task is to detect a fallacy in the Text. The label can be “Faulty Generalization” and “The Other Fallacy”.</a:t>
            </a:r>
          </a:p>
          <a:p>
            <a:r>
              <a:rPr kumimoji="1" lang="en-US" altLang="ko-KR" sz="1200" dirty="0">
                <a:latin typeface="Söhne"/>
              </a:rPr>
              <a:t>We refer to those logical errors but not falling into the “Faulty Generalization” as ”The Other Fallacy”.</a:t>
            </a:r>
          </a:p>
          <a:p>
            <a:r>
              <a:rPr kumimoji="1" lang="en-US" altLang="ko-KR" sz="1200" dirty="0">
                <a:latin typeface="Söhne"/>
              </a:rPr>
              <a:t>Text : </a:t>
            </a:r>
            <a:r>
              <a:rPr lang="en" altLang="ko-KR" sz="1200" dirty="0"/>
              <a:t>It is warmer this year in Las Vegas as compared to last year; therefore, global warming is rapidly accelerating.</a:t>
            </a:r>
          </a:p>
          <a:p>
            <a:r>
              <a:rPr lang="en" altLang="ko-KR" sz="1200" dirty="0"/>
              <a:t>Label : </a:t>
            </a:r>
          </a:p>
          <a:p>
            <a:endParaRPr lang="en" altLang="ko-KR" sz="18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latin typeface="Söhne"/>
            </a:endParaRPr>
          </a:p>
          <a:p>
            <a:endParaRPr kumimoji="1" lang="ko-KR" altLang="en-US" dirty="0"/>
          </a:p>
        </p:txBody>
      </p:sp>
      <p:pic>
        <p:nvPicPr>
          <p:cNvPr id="11" name="그래픽 10" descr="로봇 윤곽선">
            <a:extLst>
              <a:ext uri="{FF2B5EF4-FFF2-40B4-BE49-F238E27FC236}">
                <a16:creationId xmlns:a16="http://schemas.microsoft.com/office/drawing/2014/main" id="{BBE17834-FFC3-259C-2C82-A959C5E84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96624" y="2742432"/>
            <a:ext cx="916349" cy="916349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6DEEAF8-8AB1-A538-D61E-0B7CF3236D1F}"/>
              </a:ext>
            </a:extLst>
          </p:cNvPr>
          <p:cNvSpPr/>
          <p:nvPr/>
        </p:nvSpPr>
        <p:spPr>
          <a:xfrm>
            <a:off x="1449520" y="1543050"/>
            <a:ext cx="9161330" cy="101430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DD8A2-4542-07CD-061C-54B37C023793}"/>
              </a:ext>
            </a:extLst>
          </p:cNvPr>
          <p:cNvSpPr txBox="1"/>
          <p:nvPr/>
        </p:nvSpPr>
        <p:spPr>
          <a:xfrm>
            <a:off x="10767076" y="3588065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Assistant</a:t>
            </a:r>
            <a:endParaRPr kumimoji="1" lang="ko-KR" altLang="en-US" sz="1200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3614C6B-1A2D-27D4-0B3A-B10D55701AF6}"/>
              </a:ext>
            </a:extLst>
          </p:cNvPr>
          <p:cNvSpPr/>
          <p:nvPr/>
        </p:nvSpPr>
        <p:spPr>
          <a:xfrm>
            <a:off x="1449520" y="2913450"/>
            <a:ext cx="9235056" cy="67461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945D52-2F10-6926-986F-F3D843F51C2C}"/>
              </a:ext>
            </a:extLst>
          </p:cNvPr>
          <p:cNvSpPr txBox="1"/>
          <p:nvPr/>
        </p:nvSpPr>
        <p:spPr>
          <a:xfrm>
            <a:off x="1589502" y="3111723"/>
            <a:ext cx="903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The Other Fallacy</a:t>
            </a:r>
            <a:endParaRPr kumimoji="1" lang="ko-KR" altLang="en-US" sz="1400" dirty="0"/>
          </a:p>
        </p:txBody>
      </p:sp>
      <p:pic>
        <p:nvPicPr>
          <p:cNvPr id="5" name="그래픽 4" descr="닫기 단색으로 채워진">
            <a:extLst>
              <a:ext uri="{FF2B5EF4-FFF2-40B4-BE49-F238E27FC236}">
                <a16:creationId xmlns:a16="http://schemas.microsoft.com/office/drawing/2014/main" id="{F9EE3A2B-E03D-1DEA-EDBF-6E1EB2E2F4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83046" y="2981084"/>
            <a:ext cx="569053" cy="569053"/>
          </a:xfrm>
          <a:prstGeom prst="rect">
            <a:avLst/>
          </a:prstGeom>
        </p:spPr>
      </p:pic>
      <p:pic>
        <p:nvPicPr>
          <p:cNvPr id="9" name="그래픽 8" descr="사용자 단색으로 채워진">
            <a:extLst>
              <a:ext uri="{FF2B5EF4-FFF2-40B4-BE49-F238E27FC236}">
                <a16:creationId xmlns:a16="http://schemas.microsoft.com/office/drawing/2014/main" id="{6026253B-93F7-83B1-815E-C41D92930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1" y="400265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79A65C-A642-80BE-693D-41822E91AABE}"/>
              </a:ext>
            </a:extLst>
          </p:cNvPr>
          <p:cNvSpPr txBox="1"/>
          <p:nvPr/>
        </p:nvSpPr>
        <p:spPr>
          <a:xfrm>
            <a:off x="555571" y="487574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User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D7262A-9058-CC81-8AF3-3C49DA8793C4}"/>
              </a:ext>
            </a:extLst>
          </p:cNvPr>
          <p:cNvSpPr txBox="1"/>
          <p:nvPr/>
        </p:nvSpPr>
        <p:spPr>
          <a:xfrm>
            <a:off x="1606297" y="4055451"/>
            <a:ext cx="899736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latin typeface="Söhne"/>
              </a:rPr>
              <a:t>I ask you to rethink</a:t>
            </a:r>
            <a:r>
              <a:rPr lang="en" altLang="ko-KR" sz="1200" b="1" dirty="0"/>
              <a:t>. </a:t>
            </a:r>
          </a:p>
          <a:p>
            <a:r>
              <a:rPr lang="en" altLang="ko-KR" sz="1200" dirty="0"/>
              <a:t>The label can be “ Faulty Generalization” and “The Other Fallacy”.</a:t>
            </a:r>
          </a:p>
          <a:p>
            <a:r>
              <a:rPr lang="en" altLang="ko-KR" sz="1200" dirty="0"/>
              <a:t>Text : It is warmer this year in Las Vegas as compared to last year; therefore, global warming is rapidly accelerating.</a:t>
            </a:r>
          </a:p>
          <a:p>
            <a:r>
              <a:rPr lang="en" altLang="ko-KR" sz="12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Label : </a:t>
            </a:r>
          </a:p>
          <a:p>
            <a:endParaRPr kumimoji="1" lang="en-US" altLang="ko-KR" dirty="0">
              <a:latin typeface="Söhne"/>
            </a:endParaRPr>
          </a:p>
          <a:p>
            <a:endParaRPr kumimoji="1" lang="ko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9DF1E7D-06D6-5561-5218-BD1EF370D269}"/>
              </a:ext>
            </a:extLst>
          </p:cNvPr>
          <p:cNvSpPr/>
          <p:nvPr/>
        </p:nvSpPr>
        <p:spPr>
          <a:xfrm>
            <a:off x="1474667" y="3944163"/>
            <a:ext cx="9161330" cy="146323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1" name="그래픽 20" descr="로봇 윤곽선">
            <a:extLst>
              <a:ext uri="{FF2B5EF4-FFF2-40B4-BE49-F238E27FC236}">
                <a16:creationId xmlns:a16="http://schemas.microsoft.com/office/drawing/2014/main" id="{D60B9548-45FE-23FE-9E7B-628179214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84576" y="5382935"/>
            <a:ext cx="916349" cy="9163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158758-F707-E1B6-1C4A-7EFD2CC915CB}"/>
              </a:ext>
            </a:extLst>
          </p:cNvPr>
          <p:cNvSpPr txBox="1"/>
          <p:nvPr/>
        </p:nvSpPr>
        <p:spPr>
          <a:xfrm>
            <a:off x="10767076" y="6231351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Assistant</a:t>
            </a:r>
            <a:endParaRPr kumimoji="1" lang="ko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4A6E19A-A7E7-6E21-31EB-84168FE8BDEA}"/>
              </a:ext>
            </a:extLst>
          </p:cNvPr>
          <p:cNvSpPr/>
          <p:nvPr/>
        </p:nvSpPr>
        <p:spPr>
          <a:xfrm>
            <a:off x="1400941" y="5695235"/>
            <a:ext cx="9235056" cy="67461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3A4E4A-89E2-803B-47CF-40FD35772B36}"/>
              </a:ext>
            </a:extLst>
          </p:cNvPr>
          <p:cNvSpPr txBox="1"/>
          <p:nvPr/>
        </p:nvSpPr>
        <p:spPr>
          <a:xfrm>
            <a:off x="1605041" y="5890287"/>
            <a:ext cx="903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The Other Fallacy</a:t>
            </a:r>
            <a:endParaRPr kumimoji="1" lang="ko-KR" altLang="en-US" sz="1400" dirty="0"/>
          </a:p>
        </p:txBody>
      </p:sp>
      <p:pic>
        <p:nvPicPr>
          <p:cNvPr id="4" name="그래픽 3" descr="닫기 단색으로 채워진">
            <a:extLst>
              <a:ext uri="{FF2B5EF4-FFF2-40B4-BE49-F238E27FC236}">
                <a16:creationId xmlns:a16="http://schemas.microsoft.com/office/drawing/2014/main" id="{C4192079-0F5C-39B6-4811-EA83C70A3C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6707" y="5763499"/>
            <a:ext cx="569053" cy="5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5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Experiment(Result)</a:t>
            </a:r>
            <a:endParaRPr kumimoji="1" lang="ko-Kore-KR" altLang="en-US" sz="2133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표 12">
                <a:extLst>
                  <a:ext uri="{FF2B5EF4-FFF2-40B4-BE49-F238E27FC236}">
                    <a16:creationId xmlns:a16="http://schemas.microsoft.com/office/drawing/2014/main" id="{17953A09-FAAF-E99B-44B6-9181C0E687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1098024"/>
                  </p:ext>
                </p:extLst>
              </p:nvPr>
            </p:nvGraphicFramePr>
            <p:xfrm>
              <a:off x="254000" y="1349728"/>
              <a:ext cx="8822533" cy="1955408"/>
            </p:xfrm>
            <a:graphic>
              <a:graphicData uri="http://schemas.openxmlformats.org/drawingml/2006/table">
                <a:tbl>
                  <a:tblPr/>
                  <a:tblGrid>
                    <a:gridCol w="1755649">
                      <a:extLst>
                        <a:ext uri="{9D8B030D-6E8A-4147-A177-3AD203B41FA5}">
                          <a16:colId xmlns:a16="http://schemas.microsoft.com/office/drawing/2014/main" val="29914761"/>
                        </a:ext>
                      </a:extLst>
                    </a:gridCol>
                    <a:gridCol w="1766721">
                      <a:extLst>
                        <a:ext uri="{9D8B030D-6E8A-4147-A177-3AD203B41FA5}">
                          <a16:colId xmlns:a16="http://schemas.microsoft.com/office/drawing/2014/main" val="2549026745"/>
                        </a:ext>
                      </a:extLst>
                    </a:gridCol>
                    <a:gridCol w="1766721">
                      <a:extLst>
                        <a:ext uri="{9D8B030D-6E8A-4147-A177-3AD203B41FA5}">
                          <a16:colId xmlns:a16="http://schemas.microsoft.com/office/drawing/2014/main" val="2586193993"/>
                        </a:ext>
                      </a:extLst>
                    </a:gridCol>
                    <a:gridCol w="1766721">
                      <a:extLst>
                        <a:ext uri="{9D8B030D-6E8A-4147-A177-3AD203B41FA5}">
                          <a16:colId xmlns:a16="http://schemas.microsoft.com/office/drawing/2014/main" val="3515942631"/>
                        </a:ext>
                      </a:extLst>
                    </a:gridCol>
                    <a:gridCol w="1766721">
                      <a:extLst>
                        <a:ext uri="{9D8B030D-6E8A-4147-A177-3AD203B41FA5}">
                          <a16:colId xmlns:a16="http://schemas.microsoft.com/office/drawing/2014/main" val="3516790400"/>
                        </a:ext>
                      </a:extLst>
                    </a:gridCol>
                  </a:tblGrid>
                  <a:tr h="300832">
                    <a:tc>
                      <a:txBody>
                        <a:bodyPr/>
                        <a:lstStyle/>
                        <a:p>
                          <a:r>
                            <a:rPr lang="en" sz="1200" dirty="0"/>
                            <a:t>Type/Metric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" sz="1200" dirty="0">
                              <a:solidFill>
                                <a:schemeClr val="tx1"/>
                              </a:solidFill>
                            </a:rPr>
                            <a:t>Total Accuracy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" sz="1200">
                              <a:solidFill>
                                <a:schemeClr val="tx1"/>
                              </a:solidFill>
                            </a:rPr>
                            <a:t>Precision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" sz="120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" sz="1200" dirty="0">
                              <a:solidFill>
                                <a:schemeClr val="tx1"/>
                              </a:solidFill>
                            </a:rPr>
                            <a:t>F1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16616"/>
                      </a:ext>
                    </a:extLst>
                  </a:tr>
                  <a:tr h="526456">
                    <a:tc>
                      <a:txBody>
                        <a:bodyPr/>
                        <a:lstStyle/>
                        <a:p>
                          <a:r>
                            <a:rPr lang="en" sz="1200" dirty="0"/>
                            <a:t>No Question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0.01)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0.33(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0.03)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0.01)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0.32(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0.02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1398742"/>
                      </a:ext>
                    </a:extLst>
                  </a:tr>
                  <a:tr h="526456">
                    <a:tc>
                      <a:txBody>
                        <a:bodyPr/>
                        <a:lstStyle/>
                        <a:p>
                          <a:r>
                            <a:rPr lang="en" sz="1200" dirty="0"/>
                            <a:t>Question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dirty="0"/>
                            <a:t>0.95(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/>
                            <a:t>0.42)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0.02)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dirty="0"/>
                            <a:t>0.99(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/>
                            <a:t>0.01)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dirty="0"/>
                            <a:t>0.75(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/>
                            <a:t>0.01)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10684"/>
                      </a:ext>
                    </a:extLst>
                  </a:tr>
                  <a:tr h="300832">
                    <a:tc>
                      <a:txBody>
                        <a:bodyPr/>
                        <a:lstStyle/>
                        <a:p>
                          <a:r>
                            <a:rPr lang="en" sz="1200" dirty="0"/>
                            <a:t>Question2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0.95(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/>
                            <a:t>0.01)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dirty="0"/>
                            <a:t>0.61(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/>
                            <a:t>0.03)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dirty="0"/>
                            <a:t>0.98(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/>
                            <a:t>0.02)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dirty="0"/>
                            <a:t>0.75(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/>
                            <a:t>0.02)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0741132"/>
                      </a:ext>
                    </a:extLst>
                  </a:tr>
                  <a:tr h="300832">
                    <a:tc>
                      <a:txBody>
                        <a:bodyPr/>
                        <a:lstStyle/>
                        <a:p>
                          <a:r>
                            <a:rPr lang="en" sz="1200" dirty="0"/>
                            <a:t>Rethink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0.9(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/>
                            <a:t>0.01)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dirty="0"/>
                            <a:t>0.31(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/>
                            <a:t>0.04)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dirty="0"/>
                            <a:t>0.26(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/>
                            <a:t>0.03)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dirty="0"/>
                            <a:t>0.28(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/>
                            <a:t>0.03)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6688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표 12">
                <a:extLst>
                  <a:ext uri="{FF2B5EF4-FFF2-40B4-BE49-F238E27FC236}">
                    <a16:creationId xmlns:a16="http://schemas.microsoft.com/office/drawing/2014/main" id="{17953A09-FAAF-E99B-44B6-9181C0E687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1098024"/>
                  </p:ext>
                </p:extLst>
              </p:nvPr>
            </p:nvGraphicFramePr>
            <p:xfrm>
              <a:off x="254000" y="1349728"/>
              <a:ext cx="8822533" cy="1955408"/>
            </p:xfrm>
            <a:graphic>
              <a:graphicData uri="http://schemas.openxmlformats.org/drawingml/2006/table">
                <a:tbl>
                  <a:tblPr/>
                  <a:tblGrid>
                    <a:gridCol w="1755649">
                      <a:extLst>
                        <a:ext uri="{9D8B030D-6E8A-4147-A177-3AD203B41FA5}">
                          <a16:colId xmlns:a16="http://schemas.microsoft.com/office/drawing/2014/main" val="29914761"/>
                        </a:ext>
                      </a:extLst>
                    </a:gridCol>
                    <a:gridCol w="1766721">
                      <a:extLst>
                        <a:ext uri="{9D8B030D-6E8A-4147-A177-3AD203B41FA5}">
                          <a16:colId xmlns:a16="http://schemas.microsoft.com/office/drawing/2014/main" val="2549026745"/>
                        </a:ext>
                      </a:extLst>
                    </a:gridCol>
                    <a:gridCol w="1766721">
                      <a:extLst>
                        <a:ext uri="{9D8B030D-6E8A-4147-A177-3AD203B41FA5}">
                          <a16:colId xmlns:a16="http://schemas.microsoft.com/office/drawing/2014/main" val="2586193993"/>
                        </a:ext>
                      </a:extLst>
                    </a:gridCol>
                    <a:gridCol w="1766721">
                      <a:extLst>
                        <a:ext uri="{9D8B030D-6E8A-4147-A177-3AD203B41FA5}">
                          <a16:colId xmlns:a16="http://schemas.microsoft.com/office/drawing/2014/main" val="3515942631"/>
                        </a:ext>
                      </a:extLst>
                    </a:gridCol>
                    <a:gridCol w="1766721">
                      <a:extLst>
                        <a:ext uri="{9D8B030D-6E8A-4147-A177-3AD203B41FA5}">
                          <a16:colId xmlns:a16="http://schemas.microsoft.com/office/drawing/2014/main" val="3516790400"/>
                        </a:ext>
                      </a:extLst>
                    </a:gridCol>
                  </a:tblGrid>
                  <a:tr h="300832">
                    <a:tc>
                      <a:txBody>
                        <a:bodyPr/>
                        <a:lstStyle/>
                        <a:p>
                          <a:r>
                            <a:rPr lang="en" sz="1200" dirty="0"/>
                            <a:t>Type/Metric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" sz="1200" dirty="0">
                              <a:solidFill>
                                <a:schemeClr val="tx1"/>
                              </a:solidFill>
                            </a:rPr>
                            <a:t>Total Accuracy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" sz="1200">
                              <a:solidFill>
                                <a:schemeClr val="tx1"/>
                              </a:solidFill>
                            </a:rPr>
                            <a:t>Precision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" sz="120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" sz="1200" dirty="0">
                              <a:solidFill>
                                <a:schemeClr val="tx1"/>
                              </a:solidFill>
                            </a:rPr>
                            <a:t>F1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16616"/>
                      </a:ext>
                    </a:extLst>
                  </a:tr>
                  <a:tr h="526456">
                    <a:tc>
                      <a:txBody>
                        <a:bodyPr/>
                        <a:lstStyle/>
                        <a:p>
                          <a:r>
                            <a:rPr lang="en" sz="1200" dirty="0"/>
                            <a:t>No Question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9524" r="-302158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8571" t="-59524" r="-20000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719" t="-59524" r="-101439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719" t="-59524" r="-1439" b="-2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398742"/>
                      </a:ext>
                    </a:extLst>
                  </a:tr>
                  <a:tr h="526456">
                    <a:tc>
                      <a:txBody>
                        <a:bodyPr/>
                        <a:lstStyle/>
                        <a:p>
                          <a:r>
                            <a:rPr lang="en" sz="1200" dirty="0"/>
                            <a:t>Question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63415" r="-302158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8571" t="-163415" r="-200000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719" t="-163415" r="-101439" b="-1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719" t="-163415" r="-1439" b="-1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0684"/>
                      </a:ext>
                    </a:extLst>
                  </a:tr>
                  <a:tr h="300832">
                    <a:tc>
                      <a:txBody>
                        <a:bodyPr/>
                        <a:lstStyle/>
                        <a:p>
                          <a:r>
                            <a:rPr lang="en" sz="1200" dirty="0"/>
                            <a:t>Question2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450000" r="-302158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8571" t="-450000" r="-200000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719" t="-450000" r="-101439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719" t="-450000" r="-1439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0741132"/>
                      </a:ext>
                    </a:extLst>
                  </a:tr>
                  <a:tr h="300832">
                    <a:tc>
                      <a:txBody>
                        <a:bodyPr/>
                        <a:lstStyle/>
                        <a:p>
                          <a:r>
                            <a:rPr lang="en" sz="1200" dirty="0"/>
                            <a:t>Rethink</a:t>
                          </a:r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50000" r="-30215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8571" t="-550000" r="-20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719" t="-550000" r="-101439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027" marR="87027" marT="43513" marB="435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719" t="-550000" r="-1439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6688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208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Experiment(Confusion Matrix)</a:t>
            </a:r>
            <a:endParaRPr kumimoji="1" lang="ko-Kore-KR" altLang="en-US" sz="2133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3385C8-362D-A806-7EBD-6235CB7E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6" y="2062545"/>
            <a:ext cx="3417216" cy="287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2946AD-5A04-E3F7-1EA5-F5DE6F914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764" y="2121268"/>
            <a:ext cx="3417216" cy="287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B3DEF67-873B-BD12-ECE5-1D46ED8E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146" y="2121268"/>
            <a:ext cx="3347536" cy="282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EB7317-D529-DEE1-6756-29BAF86D94E7}"/>
              </a:ext>
            </a:extLst>
          </p:cNvPr>
          <p:cNvSpPr txBox="1"/>
          <p:nvPr/>
        </p:nvSpPr>
        <p:spPr>
          <a:xfrm>
            <a:off x="1040235" y="536895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Question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7E96E-D5B2-5A00-4788-A9EEEF413FBA}"/>
              </a:ext>
            </a:extLst>
          </p:cNvPr>
          <p:cNvSpPr txBox="1"/>
          <p:nvPr/>
        </p:nvSpPr>
        <p:spPr>
          <a:xfrm>
            <a:off x="5276616" y="536895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Question2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3FEC4-CDA8-E2C2-B678-010801D32C06}"/>
              </a:ext>
            </a:extLst>
          </p:cNvPr>
          <p:cNvSpPr txBox="1"/>
          <p:nvPr/>
        </p:nvSpPr>
        <p:spPr>
          <a:xfrm>
            <a:off x="9212510" y="536895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 Question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45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비록 </a:t>
            </a:r>
            <a:r>
              <a:rPr lang="en-US" altLang="ko-KR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Faulty Generalization</a:t>
            </a:r>
            <a:r>
              <a:rPr lang="ko-KR" altLang="en-US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데이터 개수가 적더라도 상당한 성능 향상이 있었음</a:t>
            </a:r>
            <a:endParaRPr lang="en-US" altLang="ko-KR" sz="1800" b="1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Question</a:t>
            </a:r>
            <a:r>
              <a:rPr lang="ko-KR" altLang="en-US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과 </a:t>
            </a:r>
            <a:r>
              <a:rPr lang="en-US" altLang="ko-KR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Question2</a:t>
            </a:r>
            <a:r>
              <a:rPr lang="ko-KR" altLang="en-US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성능 차이는 없었음</a:t>
            </a:r>
            <a:r>
              <a:rPr lang="en-US" altLang="ko-KR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다만 지식 그래프를 사용하기에는 </a:t>
            </a:r>
            <a:r>
              <a:rPr lang="en-US" altLang="ko-KR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Question2</a:t>
            </a:r>
            <a:r>
              <a:rPr lang="ko-KR" altLang="en-US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더 적합하지 않을까</a:t>
            </a:r>
            <a:r>
              <a:rPr lang="en-US" altLang="ko-KR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?(</a:t>
            </a:r>
            <a:r>
              <a:rPr lang="ko-KR" altLang="en-US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확실하지 않음</a:t>
            </a:r>
            <a:r>
              <a:rPr lang="en-US" altLang="ko-KR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Faulty Generalization</a:t>
            </a:r>
            <a:r>
              <a:rPr lang="ko-KR" altLang="en-US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클래스 뿐만 아니라 다른 클래스에도 질문 형태를 만드는 방향이 맞을까</a:t>
            </a:r>
            <a:r>
              <a:rPr lang="en-US" altLang="ko-KR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만들더라도 일반화의 오류와는 다른 규칙이 있을 것임</a:t>
            </a:r>
            <a:endParaRPr lang="en-US" altLang="ko-KR" sz="1600" b="1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False Causality, Irrelevant Authority , Cherry picking, Post Hoc </a:t>
            </a:r>
            <a:r>
              <a:rPr lang="ko-KR" altLang="en-US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클래스</a:t>
            </a:r>
            <a:endParaRPr lang="en-US" altLang="ko-KR" sz="1600" b="1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아니면 </a:t>
            </a:r>
            <a:r>
              <a:rPr lang="en-US" altLang="ko-KR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Faulty Generalization</a:t>
            </a:r>
            <a:r>
              <a:rPr lang="ko-KR" altLang="en-US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대해서만 진행할 것인가</a:t>
            </a:r>
            <a:r>
              <a:rPr lang="en-US" altLang="ko-KR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성급한 일반화 오류 데이터를 더 만들고</a:t>
            </a:r>
            <a:r>
              <a:rPr lang="en-US" altLang="ko-KR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(data augmentation), </a:t>
            </a:r>
            <a:r>
              <a:rPr lang="ko-KR" altLang="en-US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오류가 없는 문장을 만들어서 이진 분류하는 </a:t>
            </a:r>
            <a:r>
              <a:rPr lang="en-US" altLang="ko-KR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task</a:t>
            </a: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485900" lvl="2" indent="-342900" algn="just">
              <a:buFont typeface="+mj-lt"/>
              <a:buAutoNum type="alphaLcPeriod"/>
            </a:pP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Experiment</a:t>
            </a:r>
            <a:r>
              <a:rPr kumimoji="1" lang="en-US" altLang="ko-KR" sz="2133" dirty="0"/>
              <a:t>(Analysis</a:t>
            </a:r>
            <a:r>
              <a:rPr kumimoji="1" lang="en-US" altLang="en-US" sz="2133" dirty="0"/>
              <a:t>)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298174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846882" y="1227806"/>
            <a:ext cx="308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7673804" y="799555"/>
            <a:ext cx="374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Logical Fallacy with Knowledge graph and LLM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1569582" y="1781797"/>
            <a:ext cx="3329738" cy="1329669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305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2506494" y="2211072"/>
            <a:ext cx="5257363" cy="2466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내용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Overview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Previous Method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Previous Method </a:t>
            </a:r>
            <a:r>
              <a:rPr lang="en-US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문제점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Faulty Generalization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Experiment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923924" y="1268413"/>
            <a:ext cx="4806311" cy="1427310"/>
            <a:chOff x="4798254" y="1172610"/>
            <a:chExt cx="4806311" cy="14273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150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012506" y="4785166"/>
            <a:ext cx="429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4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14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766763" y="1268414"/>
            <a:ext cx="0" cy="142731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이전 미팅 방법론에 대한 고찰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새로운 방법론 제시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953" y="36330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Previous Method</a:t>
            </a:r>
            <a:endParaRPr kumimoji="1" lang="ko-Kore-KR" altLang="en-US" sz="2133" dirty="0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A0310B76-D50A-EAF6-6A1D-A9E12E01666F}"/>
              </a:ext>
            </a:extLst>
          </p:cNvPr>
          <p:cNvSpPr/>
          <p:nvPr/>
        </p:nvSpPr>
        <p:spPr>
          <a:xfrm>
            <a:off x="2675016" y="2570552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609A81-C4EB-E2BF-60F2-68E2441DF049}"/>
              </a:ext>
            </a:extLst>
          </p:cNvPr>
          <p:cNvSpPr txBox="1"/>
          <p:nvPr/>
        </p:nvSpPr>
        <p:spPr>
          <a:xfrm>
            <a:off x="67100" y="3041807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Original text</a:t>
            </a:r>
            <a:endParaRPr kumimoji="1" lang="ko-KR" altLang="en-US" dirty="0"/>
          </a:p>
        </p:txBody>
      </p:sp>
      <p:pic>
        <p:nvPicPr>
          <p:cNvPr id="24" name="그래픽 23" descr="문서 단색으로 채워진">
            <a:extLst>
              <a:ext uri="{FF2B5EF4-FFF2-40B4-BE49-F238E27FC236}">
                <a16:creationId xmlns:a16="http://schemas.microsoft.com/office/drawing/2014/main" id="{F9D274A1-C2B6-DEAA-1148-F2AD75F7B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416" y="3399416"/>
            <a:ext cx="914400" cy="914400"/>
          </a:xfrm>
          <a:prstGeom prst="rect">
            <a:avLst/>
          </a:prstGeom>
        </p:spPr>
      </p:pic>
      <p:sp>
        <p:nvSpPr>
          <p:cNvPr id="32" name="왼쪽 중괄호[L] 31">
            <a:extLst>
              <a:ext uri="{FF2B5EF4-FFF2-40B4-BE49-F238E27FC236}">
                <a16:creationId xmlns:a16="http://schemas.microsoft.com/office/drawing/2014/main" id="{77BEF7C6-5BE5-33D1-C48B-014F998556ED}"/>
              </a:ext>
            </a:extLst>
          </p:cNvPr>
          <p:cNvSpPr/>
          <p:nvPr/>
        </p:nvSpPr>
        <p:spPr>
          <a:xfrm>
            <a:off x="1677126" y="2792921"/>
            <a:ext cx="427838" cy="198849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4C2B90-D825-96C0-3FD3-3557830908CB}"/>
              </a:ext>
            </a:extLst>
          </p:cNvPr>
          <p:cNvSpPr txBox="1"/>
          <p:nvPr/>
        </p:nvSpPr>
        <p:spPr>
          <a:xfrm>
            <a:off x="4945281" y="258730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And/Or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45878E-D6C3-65F8-F997-6CA44C33E44A}"/>
              </a:ext>
            </a:extLst>
          </p:cNvPr>
          <p:cNvSpPr txBox="1"/>
          <p:nvPr/>
        </p:nvSpPr>
        <p:spPr>
          <a:xfrm>
            <a:off x="2257710" y="4151435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Counterargument</a:t>
            </a:r>
            <a:endParaRPr kumimoji="1"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767BA2-9D95-E9AF-BD0B-F4DE564E49C4}"/>
              </a:ext>
            </a:extLst>
          </p:cNvPr>
          <p:cNvSpPr txBox="1"/>
          <p:nvPr/>
        </p:nvSpPr>
        <p:spPr>
          <a:xfrm>
            <a:off x="2755663" y="4916029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Goal</a:t>
            </a:r>
            <a:endParaRPr kumimoji="1"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63F8BD-3616-23FC-5DF3-A8791C3C5ACB}"/>
              </a:ext>
            </a:extLst>
          </p:cNvPr>
          <p:cNvSpPr txBox="1"/>
          <p:nvPr/>
        </p:nvSpPr>
        <p:spPr>
          <a:xfrm>
            <a:off x="2532802" y="4533732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Explanation</a:t>
            </a:r>
            <a:endParaRPr kumimoji="1" lang="ko-KR" altLang="en-US" dirty="0"/>
          </a:p>
        </p:txBody>
      </p:sp>
      <p:pic>
        <p:nvPicPr>
          <p:cNvPr id="50" name="그래픽 49" descr="네트워크 단색으로 채워진">
            <a:extLst>
              <a:ext uri="{FF2B5EF4-FFF2-40B4-BE49-F238E27FC236}">
                <a16:creationId xmlns:a16="http://schemas.microsoft.com/office/drawing/2014/main" id="{953F33A3-A43B-4641-00D0-6CC9D768F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65795" y="1794758"/>
            <a:ext cx="914400" cy="914400"/>
          </a:xfrm>
          <a:prstGeom prst="rect">
            <a:avLst/>
          </a:prstGeom>
        </p:spPr>
      </p:pic>
      <p:pic>
        <p:nvPicPr>
          <p:cNvPr id="51" name="그래픽 50" descr="추가 단색으로 채워진">
            <a:extLst>
              <a:ext uri="{FF2B5EF4-FFF2-40B4-BE49-F238E27FC236}">
                <a16:creationId xmlns:a16="http://schemas.microsoft.com/office/drawing/2014/main" id="{00F4E3BA-288D-F0FA-AF55-65847BFD5F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8627" y="1163905"/>
            <a:ext cx="628735" cy="62873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AADE61A-8D18-8FF3-81C8-34AA602ED983}"/>
              </a:ext>
            </a:extLst>
          </p:cNvPr>
          <p:cNvSpPr txBox="1"/>
          <p:nvPr/>
        </p:nvSpPr>
        <p:spPr>
          <a:xfrm>
            <a:off x="3665795" y="870900"/>
            <a:ext cx="27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Knowledge injection</a:t>
            </a:r>
            <a:endParaRPr kumimoji="1" lang="ko-KR" altLang="en-US" sz="1200" dirty="0"/>
          </a:p>
        </p:txBody>
      </p:sp>
      <p:pic>
        <p:nvPicPr>
          <p:cNvPr id="53" name="Picture 4" descr="Knowledge Graph in Machine Learning. | by Nagesh Mashette | Medium">
            <a:extLst>
              <a:ext uri="{FF2B5EF4-FFF2-40B4-BE49-F238E27FC236}">
                <a16:creationId xmlns:a16="http://schemas.microsoft.com/office/drawing/2014/main" id="{68345F08-1C99-62E2-7F05-86C59B7CE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49" y="1102054"/>
            <a:ext cx="1295061" cy="7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그래픽 53" descr="네트워크 단색으로 채워진">
            <a:extLst>
              <a:ext uri="{FF2B5EF4-FFF2-40B4-BE49-F238E27FC236}">
                <a16:creationId xmlns:a16="http://schemas.microsoft.com/office/drawing/2014/main" id="{B8E15F48-9EFA-BED3-DABC-BEB2224B7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8501" y="2798393"/>
            <a:ext cx="914400" cy="914400"/>
          </a:xfrm>
          <a:prstGeom prst="rect">
            <a:avLst/>
          </a:prstGeom>
        </p:spPr>
      </p:pic>
      <p:sp>
        <p:nvSpPr>
          <p:cNvPr id="55" name="왼쪽 중괄호[L] 54">
            <a:extLst>
              <a:ext uri="{FF2B5EF4-FFF2-40B4-BE49-F238E27FC236}">
                <a16:creationId xmlns:a16="http://schemas.microsoft.com/office/drawing/2014/main" id="{36B1F90E-1969-DAE4-F7A6-5B11104092CB}"/>
              </a:ext>
            </a:extLst>
          </p:cNvPr>
          <p:cNvSpPr/>
          <p:nvPr/>
        </p:nvSpPr>
        <p:spPr>
          <a:xfrm>
            <a:off x="3212309" y="2271590"/>
            <a:ext cx="427838" cy="98400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60ACE7-AC9C-F87C-FBA9-C3D1799F71A5}"/>
              </a:ext>
            </a:extLst>
          </p:cNvPr>
          <p:cNvSpPr txBox="1"/>
          <p:nvPr/>
        </p:nvSpPr>
        <p:spPr>
          <a:xfrm>
            <a:off x="4635933" y="2177256"/>
            <a:ext cx="27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Path-based subgraph</a:t>
            </a:r>
            <a:endParaRPr kumimoji="1"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C8334E-5AC5-BE19-166F-5FA3AEB64D9E}"/>
              </a:ext>
            </a:extLst>
          </p:cNvPr>
          <p:cNvSpPr txBox="1"/>
          <p:nvPr/>
        </p:nvSpPr>
        <p:spPr>
          <a:xfrm>
            <a:off x="4635933" y="3117093"/>
            <a:ext cx="27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err="1"/>
              <a:t>Neig</a:t>
            </a:r>
            <a:r>
              <a:rPr kumimoji="1" lang="en-US" altLang="ko-KR" sz="1200" dirty="0"/>
              <a:t>-based subgraph</a:t>
            </a:r>
            <a:endParaRPr kumimoji="1" lang="ko-KR" altLang="en-US" sz="12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407A4CB-8954-CFB8-1882-B539CF9127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0494" y="2142530"/>
            <a:ext cx="1687119" cy="1332824"/>
          </a:xfrm>
          <a:prstGeom prst="rect">
            <a:avLst/>
          </a:prstGeom>
        </p:spPr>
      </p:pic>
      <p:sp>
        <p:nvSpPr>
          <p:cNvPr id="60" name="오른쪽 화살표[R] 59">
            <a:extLst>
              <a:ext uri="{FF2B5EF4-FFF2-40B4-BE49-F238E27FC236}">
                <a16:creationId xmlns:a16="http://schemas.microsoft.com/office/drawing/2014/main" id="{9745F323-2159-382D-01A7-E98FDE1AE6CA}"/>
              </a:ext>
            </a:extLst>
          </p:cNvPr>
          <p:cNvSpPr/>
          <p:nvPr/>
        </p:nvSpPr>
        <p:spPr>
          <a:xfrm>
            <a:off x="6541046" y="2570551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5A03AC1E-0C09-0A42-5C44-2245AE20E70F}"/>
              </a:ext>
            </a:extLst>
          </p:cNvPr>
          <p:cNvSpPr/>
          <p:nvPr/>
        </p:nvSpPr>
        <p:spPr>
          <a:xfrm>
            <a:off x="2104963" y="1887765"/>
            <a:ext cx="7412021" cy="189344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8AB9DB6C-FF45-A777-A07E-547629011A3D}"/>
              </a:ext>
            </a:extLst>
          </p:cNvPr>
          <p:cNvSpPr txBox="1"/>
          <p:nvPr/>
        </p:nvSpPr>
        <p:spPr>
          <a:xfrm>
            <a:off x="12505" y="2050781"/>
            <a:ext cx="2754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Explicit information</a:t>
            </a:r>
            <a:endParaRPr kumimoji="1" lang="ko-KR" altLang="en-US" sz="1600" b="1" dirty="0"/>
          </a:p>
        </p:txBody>
      </p:sp>
      <p:sp>
        <p:nvSpPr>
          <p:cNvPr id="1025" name="모서리가 둥근 직사각형 1024">
            <a:extLst>
              <a:ext uri="{FF2B5EF4-FFF2-40B4-BE49-F238E27FC236}">
                <a16:creationId xmlns:a16="http://schemas.microsoft.com/office/drawing/2014/main" id="{02D1FB98-3EDE-18C5-E6FB-E3AE483601D1}"/>
              </a:ext>
            </a:extLst>
          </p:cNvPr>
          <p:cNvSpPr/>
          <p:nvPr/>
        </p:nvSpPr>
        <p:spPr>
          <a:xfrm>
            <a:off x="2104964" y="3815935"/>
            <a:ext cx="2415588" cy="183591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C7ADACF-0A8B-44D2-E1E6-8D39A32403FF}"/>
              </a:ext>
            </a:extLst>
          </p:cNvPr>
          <p:cNvSpPr txBox="1"/>
          <p:nvPr/>
        </p:nvSpPr>
        <p:spPr>
          <a:xfrm>
            <a:off x="12505" y="4942242"/>
            <a:ext cx="2754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Implicit information</a:t>
            </a:r>
            <a:endParaRPr kumimoji="1" lang="ko-KR" altLang="en-US" sz="1600" b="1" dirty="0"/>
          </a:p>
        </p:txBody>
      </p:sp>
      <p:sp>
        <p:nvSpPr>
          <p:cNvPr id="1031" name="오른쪽 화살표[R] 1030">
            <a:extLst>
              <a:ext uri="{FF2B5EF4-FFF2-40B4-BE49-F238E27FC236}">
                <a16:creationId xmlns:a16="http://schemas.microsoft.com/office/drawing/2014/main" id="{833992F2-8E56-303A-51DB-8CB51440DD70}"/>
              </a:ext>
            </a:extLst>
          </p:cNvPr>
          <p:cNvSpPr/>
          <p:nvPr/>
        </p:nvSpPr>
        <p:spPr>
          <a:xfrm rot="5400000">
            <a:off x="7512573" y="3964430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2" name="오른쪽 화살표[R] 1031">
            <a:extLst>
              <a:ext uri="{FF2B5EF4-FFF2-40B4-BE49-F238E27FC236}">
                <a16:creationId xmlns:a16="http://schemas.microsoft.com/office/drawing/2014/main" id="{DAB4BD6E-0911-0EC0-15DD-CCDDA488FBF0}"/>
              </a:ext>
            </a:extLst>
          </p:cNvPr>
          <p:cNvSpPr/>
          <p:nvPr/>
        </p:nvSpPr>
        <p:spPr>
          <a:xfrm>
            <a:off x="5439277" y="4725439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4" name="Picture 2" descr="Command Prompt Vector Icon 26456736 Vector Art at Vecteezy">
            <a:extLst>
              <a:ext uri="{FF2B5EF4-FFF2-40B4-BE49-F238E27FC236}">
                <a16:creationId xmlns:a16="http://schemas.microsoft.com/office/drawing/2014/main" id="{699B8553-09A3-6F5A-120D-632D6B0E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565" y="4510193"/>
            <a:ext cx="738930" cy="73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EA6C0880-51EF-8B54-AFC1-455BCAADE763}"/>
              </a:ext>
            </a:extLst>
          </p:cNvPr>
          <p:cNvSpPr txBox="1"/>
          <p:nvPr/>
        </p:nvSpPr>
        <p:spPr>
          <a:xfrm>
            <a:off x="6762354" y="5375679"/>
            <a:ext cx="2754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Selection &amp; Inference</a:t>
            </a:r>
            <a:endParaRPr kumimoji="1" lang="ko-KR" altLang="en-US" sz="1600" b="1" dirty="0"/>
          </a:p>
        </p:txBody>
      </p:sp>
      <p:pic>
        <p:nvPicPr>
          <p:cNvPr id="1038" name="그래픽 1037" descr="클립보드 단색으로 채워진">
            <a:extLst>
              <a:ext uri="{FF2B5EF4-FFF2-40B4-BE49-F238E27FC236}">
                <a16:creationId xmlns:a16="http://schemas.microsoft.com/office/drawing/2014/main" id="{5961B34C-FA0C-10D9-AD88-9246049733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26002" y="4461279"/>
            <a:ext cx="914400" cy="914400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58BB5342-223A-D781-5174-8714F044B915}"/>
              </a:ext>
            </a:extLst>
          </p:cNvPr>
          <p:cNvSpPr txBox="1"/>
          <p:nvPr/>
        </p:nvSpPr>
        <p:spPr>
          <a:xfrm>
            <a:off x="10629204" y="5501993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Logical Fallacy</a:t>
            </a:r>
            <a:endParaRPr kumimoji="1" lang="ko-KR" altLang="en-US" sz="1100" dirty="0"/>
          </a:p>
        </p:txBody>
      </p:sp>
      <p:sp>
        <p:nvSpPr>
          <p:cNvPr id="1043" name="오른쪽 화살표[R] 1042">
            <a:extLst>
              <a:ext uri="{FF2B5EF4-FFF2-40B4-BE49-F238E27FC236}">
                <a16:creationId xmlns:a16="http://schemas.microsoft.com/office/drawing/2014/main" id="{75A4CED2-95E0-21F6-B2B4-86DA0D4DE00E}"/>
              </a:ext>
            </a:extLst>
          </p:cNvPr>
          <p:cNvSpPr/>
          <p:nvPr/>
        </p:nvSpPr>
        <p:spPr>
          <a:xfrm>
            <a:off x="9684613" y="4678232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584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Original text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로부터 다양한 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representation text(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반문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목표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설명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dirty="0" err="1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만드는 것이 아니라 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original text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로부터 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dirty="0" err="1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생성한다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생성된 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정보를 </a:t>
            </a:r>
            <a:r>
              <a:rPr lang="en-US" altLang="ko-KR" b="1" dirty="0">
                <a:solidFill>
                  <a:srgbClr val="FF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Explicit Information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이라 한다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Original text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로부터 다양한 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representation text(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반문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목표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설정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추출한다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 정보를 </a:t>
            </a:r>
            <a:r>
              <a:rPr lang="en-US" altLang="ko-KR" b="1" dirty="0">
                <a:solidFill>
                  <a:srgbClr val="FF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Implicit Information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이라 한다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Explicit information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b="1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Implicit information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가지고 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Selection &amp; Inference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prompting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진행한다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1430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여기서 </a:t>
            </a:r>
            <a:r>
              <a:rPr lang="en-US" altLang="ko-KR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selection</a:t>
            </a:r>
            <a:r>
              <a:rPr lang="ko-KR" altLang="en-US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Explicit</a:t>
            </a:r>
            <a:r>
              <a:rPr lang="ko-KR" altLang="en-US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information(subgraph</a:t>
            </a:r>
            <a:r>
              <a:rPr lang="ko-KR" altLang="en-US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정보</a:t>
            </a:r>
            <a:r>
              <a:rPr lang="en-US" altLang="ko-KR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600" dirty="0" err="1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사용할 지</a:t>
            </a:r>
            <a:r>
              <a:rPr lang="en-US" altLang="ko-KR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Implicit information</a:t>
            </a:r>
            <a:r>
              <a:rPr lang="ko-KR" altLang="en-US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선택할 지 고민하는 것이고</a:t>
            </a:r>
            <a:r>
              <a:rPr lang="en-US" altLang="ko-KR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Inference</a:t>
            </a:r>
            <a:r>
              <a:rPr lang="ko-KR" altLang="en-US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선택된 정보를 기반으로 </a:t>
            </a:r>
            <a:r>
              <a:rPr lang="en-US" altLang="ko-KR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</a:t>
            </a:r>
            <a:r>
              <a:rPr lang="ko-KR" altLang="en-US" sz="1600" dirty="0" err="1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감지하는 역할</a:t>
            </a:r>
            <a:endParaRPr lang="en-US" altLang="ko-KR" sz="1600" dirty="0">
              <a:solidFill>
                <a:srgbClr val="000000"/>
              </a:solidFill>
              <a:latin typeface="+mn-lt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Previous Method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34783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오류를 가지고 있는 문장을 기반으로 지식 그래프를 사용해서 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dirty="0" err="1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만든다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만들어진 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어떻게 논리 오류를 해결할 수 있는데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 </a:t>
            </a: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어떤 역할을 해줄 수 있는지에 대한 확신이 없음</a:t>
            </a:r>
            <a:endParaRPr lang="en-US" altLang="ko-KR" sz="1600" dirty="0">
              <a:solidFill>
                <a:srgbClr val="000000"/>
              </a:solidFill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오류와 어떤 관계가 있는지 알 수 없음</a:t>
            </a:r>
            <a:endParaRPr lang="en-US" altLang="ko-KR" sz="1600" dirty="0">
              <a:solidFill>
                <a:srgbClr val="000000"/>
              </a:solidFill>
              <a:latin typeface="+mn-lt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Explicit information</a:t>
            </a: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Implicit information</a:t>
            </a: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어떻게 선택하고</a:t>
            </a: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 err="1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추론할건데</a:t>
            </a: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그래프의 정보와 텍스트의 정보를 어떻게 선택하고 추론할 지에 대한 구체화가 없음</a:t>
            </a:r>
            <a:endParaRPr lang="en-US" altLang="ko-KR" sz="1600" dirty="0">
              <a:solidFill>
                <a:srgbClr val="000000"/>
              </a:solidFill>
              <a:latin typeface="+mn-lt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err="1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방법론</a:t>
            </a:r>
            <a:endParaRPr lang="en-US" altLang="ko-KR" sz="1800" dirty="0">
              <a:solidFill>
                <a:srgbClr val="000000"/>
              </a:solidFill>
              <a:latin typeface="+mn-lt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아닌 </a:t>
            </a: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방법을 사용하더라도 </a:t>
            </a: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 task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이며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방법을 그대로 사용하는 것은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novelty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없음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오류를 해결하기 위한 접근이 아님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5720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오류의 근본적인 문제점을 해결하기 위한 접근을 하지 못함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단순히 지식 그래프를 어떻게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사용할까에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대해서만 고민했기 때문</a:t>
            </a: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Previous Method </a:t>
            </a:r>
            <a:r>
              <a:rPr kumimoji="1" lang="en-US" altLang="en-US" sz="2133" dirty="0" err="1"/>
              <a:t>한계점</a:t>
            </a:r>
            <a:r>
              <a:rPr kumimoji="1" lang="en-US" altLang="en-US" sz="2133" dirty="0"/>
              <a:t> </a:t>
            </a:r>
            <a:r>
              <a:rPr kumimoji="1" lang="en-US" altLang="ko-KR" sz="2133" dirty="0"/>
              <a:t>&amp; </a:t>
            </a:r>
            <a:r>
              <a:rPr kumimoji="1" lang="ko-KR" altLang="en-US" sz="2133" dirty="0"/>
              <a:t>의문점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3417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AB3C0-96BC-4F99-69AC-E9E08EF2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EEBD87-29CD-63E2-A7A4-E7FF6C123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22050-D260-178C-DF97-A149DB5722D8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Faulty Generalization(Hasty Generalization)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72FDC1-8E17-3BB8-A2B8-7DA8403A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58" y="1114935"/>
            <a:ext cx="9128546" cy="54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0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성급한 일반화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일반화의 오류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</a:t>
            </a:r>
            <a:r>
              <a:rPr lang="ko-KR" altLang="en-US" dirty="0" err="1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뭔지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데이터셋은 어떻게 생겼는지를 다시 한 번 확인함</a:t>
            </a:r>
            <a:r>
              <a:rPr lang="en-US" altLang="ko-KR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028700" lvl="1" indent="-342900" algn="just">
              <a:lnSpc>
                <a:spcPct val="13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“A student argues that because they got an ’A’ on a test without studying, studying is not necessary for success.”</a:t>
            </a:r>
          </a:p>
          <a:p>
            <a:pPr marL="1028700" lvl="1" indent="-342900" algn="just">
              <a:lnSpc>
                <a:spcPct val="13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 학생의 경험을 기반으로 성공의 필요조건을 결정짓는다</a:t>
            </a:r>
            <a:r>
              <a:rPr lang="en-US" altLang="ko-KR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성급한 일반화의 구조는 다음과 같이 정리 할 수 있음</a:t>
            </a:r>
            <a:r>
              <a:rPr lang="en-US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.(</a:t>
            </a:r>
            <a:r>
              <a:rPr lang="en-US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https://en.wikipedia.org/wiki/Faulty_generalization</a:t>
            </a:r>
            <a:r>
              <a:rPr lang="en-US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  <a:p>
            <a:pPr marL="1028700" lvl="1" indent="-342900" algn="just">
              <a:lnSpc>
                <a:spcPct val="130000"/>
              </a:lnSpc>
              <a:buFont typeface="+mj-lt"/>
              <a:buAutoNum type="arabicParenR"/>
            </a:pPr>
            <a:r>
              <a:rPr lang="en-US" altLang="ko-KR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The proportion </a:t>
            </a:r>
            <a:r>
              <a:rPr lang="en-US" altLang="ko-KR" sz="1600" b="1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</a:t>
            </a:r>
            <a:r>
              <a:rPr lang="en-US" altLang="ko-KR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of the sample has attribute </a:t>
            </a:r>
            <a:r>
              <a:rPr lang="en-US" altLang="ko-KR" sz="1600" b="1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</a:t>
            </a:r>
            <a:r>
              <a:rPr lang="en-US" altLang="ko-KR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 Therefore, the proportion </a:t>
            </a:r>
            <a:r>
              <a:rPr lang="en-US" altLang="ko-KR" sz="1600" b="1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</a:t>
            </a:r>
            <a:r>
              <a:rPr lang="en-US" altLang="ko-KR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of the population has attribute </a:t>
            </a:r>
            <a:r>
              <a:rPr lang="en-US" altLang="ko-KR" sz="1600" b="1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</a:t>
            </a:r>
            <a:r>
              <a:rPr lang="en-US" altLang="ko-KR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lnSpc>
                <a:spcPct val="130000"/>
              </a:lnSpc>
              <a:buFont typeface="+mj-lt"/>
              <a:buAutoNum type="arabicParenR"/>
            </a:pPr>
            <a:r>
              <a:rPr lang="en-US" altLang="ko-KR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 : </a:t>
            </a:r>
            <a:r>
              <a:rPr lang="ko-KR" altLang="en-US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샘플 데이터에서 특정 특성이나 속성을 가진 개체 또는 사례</a:t>
            </a:r>
            <a:r>
              <a:rPr lang="en-US" altLang="ko-KR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예시를 의미</a:t>
            </a:r>
            <a:endParaRPr lang="en-US" altLang="ko-KR" sz="16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lnSpc>
                <a:spcPct val="130000"/>
              </a:lnSpc>
              <a:buFont typeface="+mj-lt"/>
              <a:buAutoNum type="arabicParenR"/>
            </a:pPr>
            <a:r>
              <a:rPr lang="en-US" altLang="ko-KR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 : </a:t>
            </a:r>
            <a:r>
              <a:rPr lang="ko-KR" altLang="en-US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주어진 문장</a:t>
            </a:r>
            <a:r>
              <a:rPr lang="en-US" altLang="ko-KR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문맥에서 관심 있는 특징이나 </a:t>
            </a:r>
            <a:r>
              <a:rPr lang="ko-KR" altLang="en-US" sz="1600" b="1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주제를</a:t>
            </a:r>
            <a:r>
              <a:rPr lang="ko-KR" altLang="en-US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의미</a:t>
            </a:r>
            <a:endParaRPr lang="en-US" altLang="ko-KR" sz="16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ko-KR" altLang="en-US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즉</a:t>
            </a:r>
            <a:r>
              <a:rPr lang="en-US" altLang="ko-KR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Q</a:t>
            </a:r>
            <a:r>
              <a:rPr lang="ko-KR" altLang="en-US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라는 일부분의 예시로 </a:t>
            </a:r>
            <a:r>
              <a:rPr lang="en-US" altLang="ko-KR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</a:t>
            </a:r>
            <a:r>
              <a:rPr lang="ko-KR" altLang="en-US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라는 주장을 주장하는 형태가 일반화의 오류</a:t>
            </a:r>
            <a:r>
              <a:rPr lang="en-US" altLang="ko-KR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!! </a:t>
            </a:r>
            <a:r>
              <a:rPr lang="ko-KR" altLang="en-US" sz="1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이것은 </a:t>
            </a:r>
            <a:r>
              <a:rPr lang="en-US" altLang="ko-KR" sz="1600" b="1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</a:t>
            </a:r>
            <a:r>
              <a:rPr lang="ko-KR" altLang="en-US" sz="1600" b="1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나 </a:t>
            </a:r>
            <a:r>
              <a:rPr lang="en-US" altLang="ko-KR" sz="1600" b="1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</a:t>
            </a:r>
            <a:r>
              <a:rPr lang="ko-KR" altLang="en-US" sz="1600" b="1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대한 검증이 필요하다는 것</a:t>
            </a:r>
            <a:r>
              <a:rPr lang="en-US" altLang="ko-KR" sz="1600" b="1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일반화 오류의 특징은 다음과 같음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 </a:t>
            </a:r>
          </a:p>
          <a:p>
            <a:pPr marL="1028700" lvl="1" indent="-342900" algn="just">
              <a:lnSpc>
                <a:spcPct val="13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특정한 사례나 상황을 일반적인 규칙으로 확대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일반화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  <a:p>
            <a:pPr marL="1028700" lvl="1" indent="-342900" algn="just">
              <a:lnSpc>
                <a:spcPct val="13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충분한 증거나 데이터 없이 일반화 시도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부족한 증거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  <a:p>
            <a:pPr marL="1028700" lvl="1" indent="-342900" algn="just">
              <a:lnSpc>
                <a:spcPct val="13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“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모든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”, “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항상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”, “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절대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” 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등의 절대적인 양식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절대적인 양식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  <a:p>
            <a:pPr marL="1028700" lvl="1" indent="-342900" algn="just">
              <a:lnSpc>
                <a:spcPct val="13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특수한 상황이나 예외적인 사례를 고려하지 않음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예외 무시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  <a:p>
            <a:pPr marL="1028700" lvl="1" indent="-342900" algn="just">
              <a:lnSpc>
                <a:spcPct val="13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특정한 경우를 지나치게 과장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극단화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), 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그룹의 다양성을 고려하지 않고 단일한 패턴으로 일반화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고정관념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Faulty Generalization(Hasty Generalization)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14619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 startAt="4"/>
            </a:pP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그렇다면 일반화의 오류를 어떻게 해결할 수 있을까</a:t>
            </a: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028700" lvl="1" indent="-342900" algn="just">
              <a:buFont typeface="+mj-lt"/>
              <a:buAutoNum type="arabicParenR"/>
            </a:pPr>
            <a:r>
              <a:rPr lang="ko-KR" altLang="en-US" sz="1600" b="1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예외처리</a:t>
            </a:r>
            <a:r>
              <a:rPr lang="en-US" altLang="ko-KR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: </a:t>
            </a:r>
            <a:r>
              <a:rPr lang="ko-KR" altLang="en-US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일반화한 주장에 대한 예외를 식별하고 처리 </a:t>
            </a:r>
            <a:r>
              <a:rPr lang="en-US" altLang="ko-KR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</a:t>
            </a:r>
            <a:r>
              <a:rPr lang="ko-KR" altLang="en-US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예외 처리를 할 수 있는 </a:t>
            </a:r>
            <a:r>
              <a:rPr lang="ko-KR" altLang="en-US" sz="1600" b="1" dirty="0">
                <a:solidFill>
                  <a:srgbClr val="FF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질문 만들기</a:t>
            </a:r>
            <a:endParaRPr lang="en-US" altLang="ko-KR" sz="1600" b="1" dirty="0">
              <a:solidFill>
                <a:srgbClr val="FF0000"/>
              </a:solidFill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buFont typeface="+mj-lt"/>
              <a:buAutoNum type="arabicParenR"/>
            </a:pPr>
            <a:r>
              <a:rPr lang="ko-KR" altLang="en-US" sz="1600" b="1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정보확장</a:t>
            </a:r>
            <a:r>
              <a:rPr lang="ko-KR" altLang="en-US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그래프를 통해 추가적인 정보를 얻어서 주장을 보다 적합하게 지원</a:t>
            </a:r>
            <a:endParaRPr lang="en-US" altLang="ko-KR" sz="1600" dirty="0">
              <a:solidFill>
                <a:srgbClr val="000000"/>
              </a:solidFill>
              <a:latin typeface="+mn-lt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buFont typeface="+mj-lt"/>
              <a:buAutoNum type="arabicParenR"/>
            </a:pPr>
            <a:r>
              <a:rPr lang="ko-KR" altLang="en-US" sz="1600" b="1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추론과 추정 </a:t>
            </a:r>
            <a:r>
              <a:rPr lang="en-US" altLang="ko-KR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그래프를 사용하여 일반적인 패턴을 추론하고 예측 </a:t>
            </a:r>
            <a:r>
              <a:rPr lang="en-US" altLang="ko-KR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relation path </a:t>
            </a:r>
            <a:r>
              <a:rPr lang="ko-KR" altLang="en-US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</a:t>
            </a:r>
            <a:endParaRPr lang="en-US" altLang="ko-KR" sz="1600" dirty="0">
              <a:solidFill>
                <a:srgbClr val="000000"/>
              </a:solidFill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buFont typeface="+mj-lt"/>
              <a:buAutoNum type="arabicParenR"/>
            </a:pPr>
            <a:r>
              <a:rPr lang="ko-KR" altLang="en-US" sz="1600" b="1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문맥 이해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해당 문장의 문맥을 이해하고 분석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various representation text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추출</a:t>
            </a:r>
            <a:endParaRPr lang="en-US" altLang="ko-KR" sz="1600" dirty="0">
              <a:solidFill>
                <a:srgbClr val="000000"/>
              </a:solidFill>
              <a:latin typeface="+mn-lt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buFont typeface="+mj-lt"/>
              <a:buAutoNum type="arabicParenR"/>
            </a:pPr>
            <a:r>
              <a:rPr lang="ko-KR" altLang="en-US" sz="1600" b="1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다양한 관점 고려 </a:t>
            </a:r>
            <a:r>
              <a:rPr lang="en-US" altLang="ko-KR" sz="1600" dirty="0">
                <a:solidFill>
                  <a:srgbClr val="00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Selection &amp; Inference </a:t>
            </a:r>
            <a:endParaRPr lang="en-US" altLang="ko-KR" sz="1600" dirty="0">
              <a:solidFill>
                <a:srgbClr val="000000"/>
              </a:solidFill>
              <a:latin typeface="+mn-lt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buFont typeface="+mj-lt"/>
              <a:buAutoNum type="arabicPeriod" startAt="4"/>
            </a:pP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특정한 사례나 상황을 일반적인 규칙으로 확대하는 문장</a:t>
            </a: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일반화</a:t>
            </a: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주장</a:t>
            </a: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(A)</a:t>
            </a: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이나 예시</a:t>
            </a: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(Q)</a:t>
            </a:r>
            <a:r>
              <a:rPr lang="ko-KR" altLang="en-US" sz="1800" dirty="0" err="1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질문 형태로 만들고</a:t>
            </a: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만들어진 질문 문장에 </a:t>
            </a:r>
            <a:r>
              <a:rPr lang="en-US" altLang="ko-KR" sz="1800" dirty="0" err="1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방법을 적용시키자</a:t>
            </a: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200150" lvl="1" indent="-514350" algn="just">
              <a:buFont typeface="+mj-lt"/>
              <a:buAutoNum type="arabicParenR"/>
            </a:pPr>
            <a:r>
              <a:rPr lang="ko-KR" altLang="en-US" sz="1600" b="1" dirty="0">
                <a:solidFill>
                  <a:srgbClr val="FF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주어진 문장을 </a:t>
            </a:r>
            <a:r>
              <a:rPr lang="en-US" altLang="ko-KR" sz="1600" b="1" dirty="0">
                <a:solidFill>
                  <a:srgbClr val="FF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Question(query)</a:t>
            </a:r>
            <a:r>
              <a:rPr lang="ko-KR" altLang="en-US" sz="1600" b="1" dirty="0">
                <a:solidFill>
                  <a:srgbClr val="FF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만드는 것은 일종의 </a:t>
            </a:r>
            <a:r>
              <a:rPr lang="en-US" altLang="ko-KR" sz="1600" b="1" dirty="0">
                <a:solidFill>
                  <a:srgbClr val="FF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A(</a:t>
            </a:r>
            <a:r>
              <a:rPr lang="ko-KR" altLang="en-US" sz="1600" b="1" dirty="0">
                <a:solidFill>
                  <a:srgbClr val="FF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주장</a:t>
            </a:r>
            <a:r>
              <a:rPr lang="en-US" altLang="ko-KR" sz="1600" b="1" dirty="0">
                <a:solidFill>
                  <a:srgbClr val="FF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및 예시</a:t>
            </a:r>
            <a:r>
              <a:rPr lang="en-US" altLang="ko-KR" sz="1600" b="1" dirty="0">
                <a:solidFill>
                  <a:srgbClr val="FF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(Q)</a:t>
            </a:r>
            <a:r>
              <a:rPr lang="ko-KR" altLang="en-US" sz="1600" b="1" dirty="0" err="1">
                <a:solidFill>
                  <a:srgbClr val="FF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b="1" dirty="0">
                <a:solidFill>
                  <a:srgbClr val="FF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확인하는 것</a:t>
            </a:r>
            <a:r>
              <a:rPr lang="en-US" altLang="ko-KR" sz="1600" b="1" dirty="0">
                <a:solidFill>
                  <a:srgbClr val="FF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A</a:t>
            </a:r>
            <a:r>
              <a:rPr lang="ko-KR" altLang="en-US" sz="1600" b="1" dirty="0">
                <a:solidFill>
                  <a:srgbClr val="FF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sz="1600" b="1" dirty="0">
                <a:solidFill>
                  <a:srgbClr val="FF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</a:t>
            </a:r>
            <a:r>
              <a:rPr lang="ko-KR" altLang="en-US" sz="1600" b="1" dirty="0">
                <a:solidFill>
                  <a:srgbClr val="FF0000"/>
                </a:solidFill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관계를 확인하는 것</a:t>
            </a:r>
            <a:endParaRPr lang="en-US" altLang="ko-KR" sz="1600" b="1" dirty="0">
              <a:solidFill>
                <a:srgbClr val="FF0000"/>
              </a:solidFill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00150" lvl="1" indent="-514350" algn="just">
              <a:buFont typeface="+mj-lt"/>
              <a:buAutoNum type="arabicParenR"/>
            </a:pPr>
            <a:r>
              <a:rPr lang="en-US" altLang="ko-KR" sz="1600" dirty="0" err="1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en-US" altLang="ko-KR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방법론은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 path</a:t>
            </a:r>
            <a:r>
              <a:rPr lang="ko-KR" altLang="en-US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계획</a:t>
            </a:r>
            <a:r>
              <a:rPr lang="en-US" altLang="ko-KR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(Plan)</a:t>
            </a:r>
            <a:r>
              <a:rPr lang="ko-KR" altLang="en-US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잡고 외부 정보</a:t>
            </a:r>
            <a:r>
              <a:rPr lang="en-US" altLang="ko-KR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(KG)</a:t>
            </a:r>
            <a:r>
              <a:rPr lang="ko-KR" altLang="en-US" sz="1600" dirty="0" err="1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활용해서 추론 과정</a:t>
            </a:r>
            <a:r>
              <a:rPr lang="en-US" altLang="ko-KR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(Reasoning path)</a:t>
            </a:r>
            <a:r>
              <a:rPr lang="ko-KR" altLang="en-US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선택하여 해결한다</a:t>
            </a:r>
            <a:r>
              <a:rPr lang="en-US" altLang="ko-KR" sz="16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(Solve).</a:t>
            </a:r>
          </a:p>
          <a:p>
            <a:pPr marL="342900" indent="-342900" algn="just">
              <a:buFont typeface="+mj-lt"/>
              <a:buAutoNum type="arabicPeriod" startAt="4"/>
            </a:pPr>
            <a:r>
              <a:rPr lang="en-US" altLang="ko-KR" sz="1800" dirty="0" err="1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방법론을 거치면 최종적으로 여러 </a:t>
            </a: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Reasoning path</a:t>
            </a: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나오는데</a:t>
            </a: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</a:t>
            </a:r>
            <a:r>
              <a:rPr lang="en-US" altLang="ko-KR" sz="1800" dirty="0" err="1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Reasoning_Path</a:t>
            </a: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들은 다양한 관점</a:t>
            </a: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특징에 따라 다양하게  나오기 때문에 해결하고자 하는 문장에서 발생하는 일반화의 오류 문제를 다양한 원인에 따라 해결하는데 도움을 줄 수 있는 가장 적합한 </a:t>
            </a: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reasoning path</a:t>
            </a:r>
            <a:r>
              <a:rPr lang="ko-KR" altLang="en-US" sz="1800" dirty="0" err="1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선택하면 됨</a:t>
            </a: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이것은 </a:t>
            </a:r>
            <a:r>
              <a:rPr lang="en-US" altLang="ko-KR" sz="1800" dirty="0" err="1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Explainability</a:t>
            </a: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도 있음</a:t>
            </a:r>
            <a:r>
              <a:rPr lang="en-US" altLang="ko-KR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 startAt="4"/>
            </a:pPr>
            <a:r>
              <a:rPr lang="ko-KR" altLang="en-US" sz="1800" dirty="0">
                <a:solidFill>
                  <a:srgbClr val="000000"/>
                </a:solidFill>
                <a:latin typeface="+mn-lt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이번에는 방법론을 먼저 결정짓고 구현하지 말고 단계별로 검증하고 지나가기</a:t>
            </a:r>
            <a:endParaRPr lang="en-US" altLang="ko-KR" sz="1800" dirty="0">
              <a:solidFill>
                <a:srgbClr val="000000"/>
              </a:solidFill>
              <a:latin typeface="+mn-lt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Faulty Generalization(Hasty Generalization)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98741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14056</TotalTime>
  <Words>2001</Words>
  <Application>Microsoft Macintosh PowerPoint</Application>
  <PresentationFormat>와이드스크린</PresentationFormat>
  <Paragraphs>247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4" baseType="lpstr">
      <vt:lpstr>굴림</vt:lpstr>
      <vt:lpstr>맑은 고딕</vt:lpstr>
      <vt:lpstr>KoPubWorld돋움체 Bold</vt:lpstr>
      <vt:lpstr>KoPubWorld돋움체 Light</vt:lpstr>
      <vt:lpstr>KoPubWorld바탕체 Bold</vt:lpstr>
      <vt:lpstr>KoPubWorld바탕체 Light</vt:lpstr>
      <vt:lpstr>KoPubWorld바탕체 Medium</vt:lpstr>
      <vt:lpstr>KOPUBWORLDDOTUM LIGHT</vt:lpstr>
      <vt:lpstr>KOPUBWORLDDOTUM LIGHT</vt:lpstr>
      <vt:lpstr>Söhne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108</cp:revision>
  <dcterms:created xsi:type="dcterms:W3CDTF">2023-11-14T02:56:31Z</dcterms:created>
  <dcterms:modified xsi:type="dcterms:W3CDTF">2024-03-04T13:58:23Z</dcterms:modified>
</cp:coreProperties>
</file>