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81" r:id="rId2"/>
    <p:sldId id="356" r:id="rId3"/>
    <p:sldId id="617" r:id="rId4"/>
    <p:sldId id="408" r:id="rId5"/>
    <p:sldId id="624" r:id="rId6"/>
    <p:sldId id="626" r:id="rId7"/>
    <p:sldId id="629" r:id="rId8"/>
    <p:sldId id="627" r:id="rId9"/>
    <p:sldId id="628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BE"/>
    <a:srgbClr val="CD7FEA"/>
    <a:srgbClr val="FF7E7F"/>
    <a:srgbClr val="7FD9F8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7"/>
    <p:restoredTop sz="93475"/>
  </p:normalViewPr>
  <p:slideViewPr>
    <p:cSldViewPr>
      <p:cViewPr varScale="1">
        <p:scale>
          <a:sx n="84" d="100"/>
          <a:sy n="84" d="100"/>
        </p:scale>
        <p:origin x="8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2023. 5. 10.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2023. 5. 10.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125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079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사이클이 아니여도 </a:t>
            </a:r>
            <a:r>
              <a:rPr kumimoji="1" lang="en-US" altLang="ko-Kore-KR" dirty="0"/>
              <a:t>p</a:t>
            </a:r>
            <a:r>
              <a:rPr kumimoji="1" lang="en-US" altLang="ko-KR" dirty="0"/>
              <a:t>ositive, negative</a:t>
            </a:r>
            <a:r>
              <a:rPr kumimoji="1" lang="ko-KR" altLang="en-US" dirty="0"/>
              <a:t>일 수도 </a:t>
            </a:r>
            <a:r>
              <a:rPr kumimoji="1" lang="ko-KR" altLang="en-US" dirty="0" err="1"/>
              <a:t>있잔아</a:t>
            </a:r>
            <a:endParaRPr kumimoji="1" lang="en-US" altLang="ko-KR" dirty="0"/>
          </a:p>
          <a:p>
            <a:r>
              <a:rPr kumimoji="1" lang="ko-Kore-KR" altLang="en-US" dirty="0"/>
              <a:t>예제들 정리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및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348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graph </a:t>
            </a:r>
            <a:r>
              <a:rPr kumimoji="1" lang="ko-Kore-KR" altLang="en-US" dirty="0"/>
              <a:t>개수 </a:t>
            </a:r>
            <a:r>
              <a:rPr kumimoji="1" lang="en-US" altLang="ko-Kore-KR" dirty="0"/>
              <a:t>sorting</a:t>
            </a:r>
            <a:br>
              <a:rPr kumimoji="1" lang="en-US" altLang="ko-Kore-KR" dirty="0"/>
            </a:br>
            <a:endParaRPr kumimoji="1" lang="en-US" altLang="ko-Kore-KR" dirty="0"/>
          </a:p>
          <a:p>
            <a:r>
              <a:rPr kumimoji="1" lang="ko-Kore-KR" altLang="en-US" dirty="0"/>
              <a:t>일단 내 모델부터</a:t>
            </a:r>
            <a:br>
              <a:rPr kumimoji="1" lang="en-US" altLang="ko-Kore-KR" dirty="0"/>
            </a:br>
            <a:br>
              <a:rPr kumimoji="1" lang="en-US" altLang="ko-Kore-KR" dirty="0"/>
            </a:br>
            <a:r>
              <a:rPr kumimoji="1" lang="en-US" altLang="ko-KR" dirty="0"/>
              <a:t>5</a:t>
            </a:r>
            <a:r>
              <a:rPr kumimoji="1" lang="ko-KR" altLang="en-US" dirty="0"/>
              <a:t>월 </a:t>
            </a:r>
            <a:r>
              <a:rPr kumimoji="1" lang="ko-KR" altLang="en-US" dirty="0" err="1"/>
              <a:t>둘째주</a:t>
            </a:r>
            <a:r>
              <a:rPr kumimoji="1" lang="ko-KR" altLang="en-US" dirty="0"/>
              <a:t> </a:t>
            </a:r>
            <a:r>
              <a:rPr kumimoji="1" lang="en-US" altLang="ko-KR" dirty="0"/>
              <a:t>:5</a:t>
            </a:r>
            <a:r>
              <a:rPr kumimoji="1" lang="ko-KR" altLang="en-US" dirty="0"/>
              <a:t>월</a:t>
            </a:r>
            <a:r>
              <a:rPr kumimoji="1" lang="en-US" altLang="ko-KR" dirty="0"/>
              <a:t>8</a:t>
            </a:r>
            <a:r>
              <a:rPr kumimoji="1" lang="ko-KR" altLang="en-US" dirty="0"/>
              <a:t>일</a:t>
            </a:r>
            <a:r>
              <a:rPr kumimoji="1" lang="en-US" altLang="ko-KR" dirty="0"/>
              <a:t>~12</a:t>
            </a:r>
            <a:r>
              <a:rPr kumimoji="1" lang="ko-KR" altLang="en-US" dirty="0"/>
              <a:t>일</a:t>
            </a:r>
            <a:r>
              <a:rPr kumimoji="1" lang="en-US" altLang="ko-KR" dirty="0"/>
              <a:t>(11</a:t>
            </a:r>
            <a:r>
              <a:rPr kumimoji="1" lang="ko-KR" altLang="en-US" dirty="0" err="1"/>
              <a:t>일제외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304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graph </a:t>
            </a:r>
            <a:r>
              <a:rPr kumimoji="1" lang="ko-Kore-KR" altLang="en-US" dirty="0"/>
              <a:t>개수 </a:t>
            </a:r>
            <a:r>
              <a:rPr kumimoji="1" lang="en-US" altLang="ko-Kore-KR" dirty="0"/>
              <a:t>sorting</a:t>
            </a:r>
            <a:br>
              <a:rPr kumimoji="1" lang="en-US" altLang="ko-Kore-KR" dirty="0"/>
            </a:br>
            <a:endParaRPr kumimoji="1" lang="en-US" altLang="ko-Kore-KR" dirty="0"/>
          </a:p>
          <a:p>
            <a:r>
              <a:rPr kumimoji="1" lang="ko-Kore-KR" altLang="en-US" dirty="0"/>
              <a:t>일단 내 모델부터</a:t>
            </a:r>
            <a:br>
              <a:rPr kumimoji="1" lang="en-US" altLang="ko-Kore-KR" dirty="0"/>
            </a:br>
            <a:br>
              <a:rPr kumimoji="1" lang="en-US" altLang="ko-Kore-KR" dirty="0"/>
            </a:br>
            <a:r>
              <a:rPr kumimoji="1" lang="en-US" altLang="ko-KR" dirty="0"/>
              <a:t>5</a:t>
            </a:r>
            <a:r>
              <a:rPr kumimoji="1" lang="ko-KR" altLang="en-US" dirty="0"/>
              <a:t>월 </a:t>
            </a:r>
            <a:r>
              <a:rPr kumimoji="1" lang="ko-KR" altLang="en-US" dirty="0" err="1"/>
              <a:t>둘째주</a:t>
            </a:r>
            <a:r>
              <a:rPr kumimoji="1" lang="ko-KR" altLang="en-US" dirty="0"/>
              <a:t> </a:t>
            </a:r>
            <a:r>
              <a:rPr kumimoji="1" lang="en-US" altLang="ko-KR" dirty="0"/>
              <a:t>:5</a:t>
            </a:r>
            <a:r>
              <a:rPr kumimoji="1" lang="ko-KR" altLang="en-US" dirty="0"/>
              <a:t>월</a:t>
            </a:r>
            <a:r>
              <a:rPr kumimoji="1" lang="en-US" altLang="ko-KR" dirty="0"/>
              <a:t>8</a:t>
            </a:r>
            <a:r>
              <a:rPr kumimoji="1" lang="ko-KR" altLang="en-US" dirty="0"/>
              <a:t>일</a:t>
            </a:r>
            <a:r>
              <a:rPr kumimoji="1" lang="en-US" altLang="ko-KR" dirty="0"/>
              <a:t>~12</a:t>
            </a:r>
            <a:r>
              <a:rPr kumimoji="1" lang="ko-KR" altLang="en-US" dirty="0"/>
              <a:t>일</a:t>
            </a:r>
            <a:r>
              <a:rPr kumimoji="1" lang="en-US" altLang="ko-KR" dirty="0"/>
              <a:t>(11</a:t>
            </a:r>
            <a:r>
              <a:rPr kumimoji="1" lang="ko-KR" altLang="en-US" dirty="0" err="1"/>
              <a:t>일제외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908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사이클이 아니여도 </a:t>
            </a:r>
            <a:r>
              <a:rPr kumimoji="1" lang="en-US" altLang="ko-Kore-KR" dirty="0"/>
              <a:t>p</a:t>
            </a:r>
            <a:r>
              <a:rPr kumimoji="1" lang="en-US" altLang="ko-KR" dirty="0"/>
              <a:t>ositive, negative</a:t>
            </a:r>
            <a:r>
              <a:rPr kumimoji="1" lang="ko-KR" altLang="en-US" dirty="0"/>
              <a:t>일 수도 </a:t>
            </a:r>
            <a:r>
              <a:rPr kumimoji="1" lang="ko-KR" altLang="en-US" dirty="0" err="1"/>
              <a:t>있잔아</a:t>
            </a:r>
            <a:endParaRPr kumimoji="1" lang="en-US" altLang="ko-KR" dirty="0"/>
          </a:p>
          <a:p>
            <a:r>
              <a:rPr kumimoji="1" lang="ko-Kore-KR" altLang="en-US" dirty="0"/>
              <a:t>예제들 정리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및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558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graph </a:t>
            </a:r>
            <a:r>
              <a:rPr kumimoji="1" lang="ko-Kore-KR" altLang="en-US" dirty="0"/>
              <a:t>개수 </a:t>
            </a:r>
            <a:r>
              <a:rPr kumimoji="1" lang="en-US" altLang="ko-Kore-KR" dirty="0"/>
              <a:t>sorting</a:t>
            </a:r>
            <a:br>
              <a:rPr kumimoji="1" lang="en-US" altLang="ko-Kore-KR" dirty="0"/>
            </a:br>
            <a:endParaRPr kumimoji="1" lang="en-US" altLang="ko-Kore-KR" dirty="0"/>
          </a:p>
          <a:p>
            <a:r>
              <a:rPr kumimoji="1" lang="ko-Kore-KR" altLang="en-US" dirty="0"/>
              <a:t>일단 내 모델부터</a:t>
            </a:r>
            <a:br>
              <a:rPr kumimoji="1" lang="en-US" altLang="ko-Kore-KR" dirty="0"/>
            </a:br>
            <a:br>
              <a:rPr kumimoji="1" lang="en-US" altLang="ko-Kore-KR" dirty="0"/>
            </a:br>
            <a:r>
              <a:rPr kumimoji="1" lang="en-US" altLang="ko-KR" dirty="0"/>
              <a:t>5</a:t>
            </a:r>
            <a:r>
              <a:rPr kumimoji="1" lang="ko-KR" altLang="en-US" dirty="0"/>
              <a:t>월 </a:t>
            </a:r>
            <a:r>
              <a:rPr kumimoji="1" lang="ko-KR" altLang="en-US" dirty="0" err="1"/>
              <a:t>둘째주</a:t>
            </a:r>
            <a:r>
              <a:rPr kumimoji="1" lang="ko-KR" altLang="en-US" dirty="0"/>
              <a:t> </a:t>
            </a:r>
            <a:r>
              <a:rPr kumimoji="1" lang="en-US" altLang="ko-KR" dirty="0"/>
              <a:t>:5</a:t>
            </a:r>
            <a:r>
              <a:rPr kumimoji="1" lang="ko-KR" altLang="en-US" dirty="0"/>
              <a:t>월</a:t>
            </a:r>
            <a:r>
              <a:rPr kumimoji="1" lang="en-US" altLang="ko-KR" dirty="0"/>
              <a:t>8</a:t>
            </a:r>
            <a:r>
              <a:rPr kumimoji="1" lang="ko-KR" altLang="en-US" dirty="0"/>
              <a:t>일</a:t>
            </a:r>
            <a:r>
              <a:rPr kumimoji="1" lang="en-US" altLang="ko-KR" dirty="0"/>
              <a:t>~12</a:t>
            </a:r>
            <a:r>
              <a:rPr kumimoji="1" lang="ko-KR" altLang="en-US" dirty="0"/>
              <a:t>일</a:t>
            </a:r>
            <a:r>
              <a:rPr kumimoji="1" lang="en-US" altLang="ko-KR" dirty="0"/>
              <a:t>(11</a:t>
            </a:r>
            <a:r>
              <a:rPr kumimoji="1" lang="ko-KR" altLang="en-US" dirty="0" err="1"/>
              <a:t>일제외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302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10798630" y="3213731"/>
            <a:ext cx="5858669" cy="3859538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640080" y="640080"/>
            <a:ext cx="17036610" cy="900684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87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625034" y="625034"/>
            <a:ext cx="17037933" cy="9036933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1270322" y="1736202"/>
            <a:ext cx="1574735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697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7044601" y="9317827"/>
            <a:ext cx="9315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65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27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7321351" y="9667379"/>
            <a:ext cx="378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8554" y="17345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3000" spc="-225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9814561" y="386623"/>
            <a:ext cx="7884791" cy="7386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27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r">
              <a:lnSpc>
                <a:spcPct val="100000"/>
              </a:lnSpc>
            </a:pPr>
            <a:endParaRPr lang="ko-KR" altLang="en-US" sz="2100" b="0" i="0" u="none" spc="-225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932421"/>
            <a:ext cx="18288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241589" y="932421"/>
            <a:ext cx="17804823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56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5/10/23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5/10/23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5/10/23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543625" y="1712070"/>
            <a:ext cx="6103620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2023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5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1385928" y="2240369"/>
            <a:ext cx="13878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상식 기반 </a:t>
            </a:r>
            <a:r>
              <a:rPr lang="en-US" altLang="ko-KR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QA </a:t>
            </a:r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모델에서의 그래프 순환 구조의 영향</a:t>
            </a:r>
            <a:endParaRPr lang="ko-KR" altLang="en-US" sz="54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1385929" y="3094620"/>
            <a:ext cx="11899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Influence of Graph Cyclic structure on Common Sense - based QA models</a:t>
            </a:r>
            <a:endParaRPr lang="ko-KR" altLang="en-US" sz="21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21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21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2100" dirty="0"/>
              </a:p>
              <a:p>
                <a:pPr algn="ctr">
                  <a:lnSpc>
                    <a:spcPct val="130000"/>
                  </a:lnSpc>
                </a:pPr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1270322" y="1841709"/>
            <a:ext cx="4632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11875625" y="1224499"/>
            <a:ext cx="528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30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2354372" y="2672695"/>
            <a:ext cx="4994607" cy="1994504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진행상황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515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ore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수정사황 및 계획</a:t>
              </a:r>
              <a:endPara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  <a:p>
              <a:pPr marL="266700" indent="-2667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내용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114720"/>
              <a:ext cx="749300" cy="1314280"/>
              <a:chOff x="3919220" y="2114720"/>
              <a:chExt cx="749300" cy="131428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114720"/>
                <a:ext cx="749300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D97DD93D-D568-0DC4-6E32-BD50D2063B22}"/>
              </a:ext>
            </a:extLst>
          </p:cNvPr>
          <p:cNvSpPr txBox="1">
            <a:spLocks/>
          </p:cNvSpPr>
          <p:nvPr/>
        </p:nvSpPr>
        <p:spPr>
          <a:xfrm>
            <a:off x="1192355" y="2194970"/>
            <a:ext cx="15957597" cy="774913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47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문제가 있음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각 문제에 해당하는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positive,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negative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cycle, edge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type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다 같은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정하여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attention weight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분석하려고 했음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하지만 이것은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뿐만 아니라 단순히 </a:t>
            </a:r>
            <a:r>
              <a:rPr lang="ko-KR" altLang="en-US" sz="2400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노드간의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연결된 </a:t>
            </a:r>
            <a:r>
              <a:rPr lang="ko-KR" altLang="en-US" sz="2400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에지로도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positive, negative</a:t>
            </a:r>
            <a:r>
              <a:rPr lang="ko-KR" altLang="en-US" sz="2400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말할 수 있기 때문에 전체적인 </a:t>
            </a:r>
            <a:r>
              <a:rPr lang="ko-KR" altLang="en-US" sz="2400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에지들의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attention weight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분석하기로 함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모든 문제의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attention weight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출력하기전 </a:t>
            </a:r>
            <a:r>
              <a:rPr lang="ko-KR" altLang="en-US" sz="2400" spc="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 타입의 분포를 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확인해보자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(17 :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37%, 36 : 37%)</a:t>
            </a: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1-layer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 헤드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attention weight, 5-layer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 헤드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attention weight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출력해보자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52500" lvl="1" indent="-266700" algn="just">
              <a:lnSpc>
                <a:spcPct val="150000"/>
              </a:lnSpc>
            </a:pP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encoder, QA-GNN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두 모델을 비교해가면서 출력하자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(pdf 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파일 정리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endParaRPr lang="en-US" altLang="ko-KR" sz="32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더 좋은 시각화 방법이 있을까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수치 및 통계적으로 </a:t>
            </a:r>
            <a:r>
              <a:rPr lang="ko-KR" altLang="en-US" sz="2400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분석할만한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것이 있을까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algn="just">
              <a:lnSpc>
                <a:spcPct val="150000"/>
              </a:lnSpc>
            </a:pP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778554" y="96984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/>
              <a:t>수정 사항 및 계획</a:t>
            </a:r>
          </a:p>
        </p:txBody>
      </p:sp>
    </p:spTree>
    <p:extLst>
      <p:ext uri="{BB962C8B-B14F-4D97-AF65-F5344CB8AC3E}">
        <p14:creationId xmlns:p14="http://schemas.microsoft.com/office/powerpoint/2010/main" val="174572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0AF41262-7911-4841-BE21-B1A2A966C4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2" name="텍스트 개체 틀 20">
            <a:extLst>
              <a:ext uri="{FF2B5EF4-FFF2-40B4-BE49-F238E27FC236}">
                <a16:creationId xmlns:a16="http://schemas.microsoft.com/office/drawing/2014/main" id="{C82677FD-919C-73BE-15DD-5DB7D0CF9535}"/>
              </a:ext>
            </a:extLst>
          </p:cNvPr>
          <p:cNvSpPr txBox="1">
            <a:spLocks/>
          </p:cNvSpPr>
          <p:nvPr/>
        </p:nvSpPr>
        <p:spPr>
          <a:xfrm>
            <a:off x="778554" y="96984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/>
              <a:t>Edge Type </a:t>
            </a:r>
            <a:r>
              <a:rPr lang="ko-KR" altLang="en-US" sz="3000" dirty="0"/>
              <a:t>분포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F07A519-96C0-F434-8DB2-29BDA399F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54" y="2713759"/>
            <a:ext cx="8365446" cy="643037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E952D5-F1D5-8890-8B76-127E14BFE97B}"/>
              </a:ext>
            </a:extLst>
          </p:cNvPr>
          <p:cNvSpPr/>
          <p:nvPr/>
        </p:nvSpPr>
        <p:spPr>
          <a:xfrm>
            <a:off x="4732677" y="2933700"/>
            <a:ext cx="457200" cy="54864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0623E5-76B7-9C18-0F99-31C614FBDC74}"/>
              </a:ext>
            </a:extLst>
          </p:cNvPr>
          <p:cNvSpPr/>
          <p:nvPr/>
        </p:nvSpPr>
        <p:spPr>
          <a:xfrm>
            <a:off x="8534400" y="2917371"/>
            <a:ext cx="457200" cy="54864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8F3783-2345-1696-D638-A793D656C14F}"/>
              </a:ext>
            </a:extLst>
          </p:cNvPr>
          <p:cNvSpPr txBox="1"/>
          <p:nvPr/>
        </p:nvSpPr>
        <p:spPr>
          <a:xfrm>
            <a:off x="4114800" y="2234457"/>
            <a:ext cx="403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7 : related to 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37%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4CC1D7-76A3-5F21-088C-D64DFE07C777}"/>
              </a:ext>
            </a:extLst>
          </p:cNvPr>
          <p:cNvSpPr txBox="1"/>
          <p:nvPr/>
        </p:nvSpPr>
        <p:spPr>
          <a:xfrm>
            <a:off x="8534400" y="2419123"/>
            <a:ext cx="403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36 : related to</a:t>
            </a:r>
            <a:r>
              <a:rPr kumimoji="1" lang="ko-KR" altLang="en-US" dirty="0"/>
              <a:t>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역방향이 </a:t>
            </a:r>
            <a:r>
              <a:rPr kumimoji="1" lang="en-US" altLang="ko-KR" dirty="0"/>
              <a:t>37%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EDDE7D-8277-8575-1838-8F31B2E9370A}"/>
              </a:ext>
            </a:extLst>
          </p:cNvPr>
          <p:cNvSpPr txBox="1"/>
          <p:nvPr/>
        </p:nvSpPr>
        <p:spPr>
          <a:xfrm>
            <a:off x="13109010" y="969848"/>
            <a:ext cx="3502590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0 : 0.467 %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1 : 0.246 %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2 : 2.449 % (antonym)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3 : 2.431 % </a:t>
            </a:r>
            <a:r>
              <a:rPr lang="en-US" altLang="ko-Kore-KR" sz="1600" dirty="0">
                <a:latin typeface="Menlo" panose="020B0609030804020204" pitchFamily="49" charset="0"/>
              </a:rPr>
              <a:t>(at location)</a:t>
            </a:r>
            <a:endParaRPr lang="en-US" altLang="ko-Kore-KR" sz="1600" b="0" i="0" dirty="0">
              <a:effectLst/>
              <a:latin typeface="Menlo" panose="020B0609030804020204" pitchFamily="49" charset="0"/>
            </a:endParaRP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4 : 0.270 % </a:t>
            </a:r>
          </a:p>
          <a:p>
            <a:r>
              <a:rPr lang="en-US" altLang="ko-Kore-KR" sz="1600" i="0" dirty="0">
                <a:effectLst/>
                <a:latin typeface="Menlo" panose="020B0609030804020204" pitchFamily="49" charset="0"/>
              </a:rPr>
              <a:t>5 : 0.209 % </a:t>
            </a:r>
          </a:p>
          <a:p>
            <a:r>
              <a:rPr lang="en-US" altLang="ko-Kore-KR" sz="1600" i="0" dirty="0">
                <a:effectLst/>
                <a:latin typeface="Menlo" panose="020B0609030804020204" pitchFamily="49" charset="0"/>
              </a:rPr>
              <a:t>6 : 0.042 % </a:t>
            </a:r>
          </a:p>
          <a:p>
            <a:r>
              <a:rPr lang="en-US" altLang="ko-Kore-KR" sz="16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7 : 2.818 % </a:t>
            </a:r>
            <a:r>
              <a:rPr lang="en-US" altLang="ko-KR" sz="16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b="1" dirty="0">
                <a:solidFill>
                  <a:srgbClr val="00B0F0"/>
                </a:solidFill>
                <a:latin typeface="Menlo" panose="020B0609030804020204" pitchFamily="49" charset="0"/>
              </a:rPr>
              <a:t>is a)</a:t>
            </a:r>
            <a:r>
              <a:rPr lang="en-US" altLang="ko-Kore-KR" sz="16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8 : 0.105 %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9 : 1.554 %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10 : 0.657 %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11 : 0.000 %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12 : 0.462 %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13 : 0.156 %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14 : 0.005 %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15 : 0.029 %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16 : 0.138 % </a:t>
            </a:r>
          </a:p>
          <a:p>
            <a:r>
              <a:rPr lang="en-US" altLang="ko-Kore-KR" sz="1600" b="1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17 : 37.257 % (related to)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18 : 0.703 %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19 : 0.467 %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20 : 0.246 %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21 : 2.449 %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22 : 2.431 %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23 : 0.270 %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24 : 0.209 %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25 : 0.042 % </a:t>
            </a:r>
          </a:p>
          <a:p>
            <a:r>
              <a:rPr lang="en-US" altLang="ko-Kore-KR" sz="16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26 : 2.818 %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27 : 0.105 %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28 : 1.554 %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29 : 0.657 %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30 : 0.000 %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31 : 0.462 %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32 : 0.156 %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33 : 0.005 %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34 : 0.029 %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5 : 0.138 % </a:t>
            </a:r>
          </a:p>
          <a:p>
            <a:r>
              <a:rPr lang="en-US" altLang="ko-Kore-KR" sz="1600" b="1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36 : 37.257 % </a:t>
            </a:r>
          </a:p>
          <a:p>
            <a:r>
              <a:rPr lang="en-US" altLang="ko-KR" sz="1600" dirty="0">
                <a:latin typeface="Menlo" panose="020B0609030804020204" pitchFamily="49" charset="0"/>
              </a:rPr>
              <a:t>3</a:t>
            </a:r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7 : 0.703 %</a:t>
            </a: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3715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ore-KR" altLang="en-US" dirty="0"/>
              <a:t>진행상황</a:t>
            </a:r>
            <a:endParaRPr lang="ko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B34FD894-F410-EBDA-3A01-C3FC3E95FE9F}"/>
              </a:ext>
            </a:extLst>
          </p:cNvPr>
          <p:cNvSpPr/>
          <p:nvPr/>
        </p:nvSpPr>
        <p:spPr>
          <a:xfrm>
            <a:off x="778554" y="1171075"/>
            <a:ext cx="17268228" cy="1231821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8D4B66-1C1A-D26A-4A78-1B65AB576CF5}"/>
              </a:ext>
            </a:extLst>
          </p:cNvPr>
          <p:cNvSpPr txBox="1"/>
          <p:nvPr/>
        </p:nvSpPr>
        <p:spPr>
          <a:xfrm>
            <a:off x="1188725" y="1185473"/>
            <a:ext cx="16980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“The winter solstice is on December 21</a:t>
            </a:r>
            <a:r>
              <a:rPr kumimoji="1" lang="en-US" altLang="ko-Kore-KR" sz="2400" b="1" baseline="300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st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in the”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counties 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north of equator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states D.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southern hemisphere</a:t>
            </a:r>
            <a:endParaRPr kumimoji="1" lang="ko-Kore-KR" altLang="en-US" b="1" dirty="0">
              <a:solidFill>
                <a:srgbClr val="00B0F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13A5332-782A-4190-60EB-6E35B7715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42" y="2653996"/>
            <a:ext cx="9085158" cy="68580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FC44648-6CFA-624E-EE58-227BE19A1219}"/>
              </a:ext>
            </a:extLst>
          </p:cNvPr>
          <p:cNvSpPr txBox="1"/>
          <p:nvPr/>
        </p:nvSpPr>
        <p:spPr>
          <a:xfrm>
            <a:off x="8153400" y="4958834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christmas</a:t>
            </a:r>
            <a:endParaRPr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A6A1F4-EE8E-4C27-009D-99FF4C8686C8}"/>
              </a:ext>
            </a:extLst>
          </p:cNvPr>
          <p:cNvSpPr txBox="1"/>
          <p:nvPr/>
        </p:nvSpPr>
        <p:spPr>
          <a:xfrm>
            <a:off x="8726868" y="3181633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yule</a:t>
            </a:r>
            <a:endParaRPr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C0B6FD-F7F0-0D30-C445-46B84FB61BC3}"/>
              </a:ext>
            </a:extLst>
          </p:cNvPr>
          <p:cNvSpPr txBox="1"/>
          <p:nvPr/>
        </p:nvSpPr>
        <p:spPr>
          <a:xfrm>
            <a:off x="1981200" y="2792277"/>
            <a:ext cx="944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june_solstice</a:t>
            </a:r>
            <a:endParaRPr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5E329-E6DD-43E4-D1A6-64351BAA126F}"/>
              </a:ext>
            </a:extLst>
          </p:cNvPr>
          <p:cNvSpPr txBox="1"/>
          <p:nvPr/>
        </p:nvSpPr>
        <p:spPr>
          <a:xfrm>
            <a:off x="778554" y="6782022"/>
            <a:ext cx="944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arctic_circle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8C9022-6196-1985-163B-95789CCD2961}"/>
              </a:ext>
            </a:extLst>
          </p:cNvPr>
          <p:cNvSpPr txBox="1"/>
          <p:nvPr/>
        </p:nvSpPr>
        <p:spPr>
          <a:xfrm>
            <a:off x="183305" y="3412709"/>
            <a:ext cx="944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december_solstice</a:t>
            </a:r>
            <a:endParaRPr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1E6AF7-3EE8-9996-E759-D91B8AFC59B2}"/>
              </a:ext>
            </a:extLst>
          </p:cNvPr>
          <p:cNvSpPr txBox="1"/>
          <p:nvPr/>
        </p:nvSpPr>
        <p:spPr>
          <a:xfrm>
            <a:off x="2438400" y="7001404"/>
            <a:ext cx="944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midwinter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27F9DD-63AB-3397-FA0C-3354C8F00C52}"/>
              </a:ext>
            </a:extLst>
          </p:cNvPr>
          <p:cNvSpPr txBox="1"/>
          <p:nvPr/>
        </p:nvSpPr>
        <p:spPr>
          <a:xfrm>
            <a:off x="2590800" y="5976924"/>
            <a:ext cx="944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tropic</a:t>
            </a:r>
            <a:endParaRPr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6436B8-7A02-391A-F735-A6217F3BB512}"/>
              </a:ext>
            </a:extLst>
          </p:cNvPr>
          <p:cNvSpPr txBox="1"/>
          <p:nvPr/>
        </p:nvSpPr>
        <p:spPr>
          <a:xfrm>
            <a:off x="0" y="5101742"/>
            <a:ext cx="944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summer_solstice</a:t>
            </a:r>
            <a:endParaRPr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5B2D1B-B15B-3A03-9F5A-3EE064FD92B6}"/>
              </a:ext>
            </a:extLst>
          </p:cNvPr>
          <p:cNvSpPr txBox="1"/>
          <p:nvPr/>
        </p:nvSpPr>
        <p:spPr>
          <a:xfrm>
            <a:off x="4572000" y="7454212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snowflake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3A2D34-A202-A665-2C34-9BD8B08C3B1D}"/>
              </a:ext>
            </a:extLst>
          </p:cNvPr>
          <p:cNvSpPr txBox="1"/>
          <p:nvPr/>
        </p:nvSpPr>
        <p:spPr>
          <a:xfrm>
            <a:off x="2743200" y="7742431"/>
            <a:ext cx="947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tropic_of_capricorn</a:t>
            </a:r>
            <a:endParaRPr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73B30A-AE17-E28A-4AB7-E8559BED6D91}"/>
              </a:ext>
            </a:extLst>
          </p:cNvPr>
          <p:cNvSpPr txBox="1"/>
          <p:nvPr/>
        </p:nvSpPr>
        <p:spPr>
          <a:xfrm>
            <a:off x="3876965" y="8860179"/>
            <a:ext cx="947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autumn</a:t>
            </a:r>
            <a:endParaRPr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EC9E18-300C-0A12-43ED-C32473875837}"/>
              </a:ext>
            </a:extLst>
          </p:cNvPr>
          <p:cNvSpPr txBox="1"/>
          <p:nvPr/>
        </p:nvSpPr>
        <p:spPr>
          <a:xfrm>
            <a:off x="5502954" y="8998115"/>
            <a:ext cx="947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fall</a:t>
            </a:r>
            <a:endParaRPr lang="ko-Kore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F6DB47-6053-0A09-312C-7480A22F79D3}"/>
              </a:ext>
            </a:extLst>
          </p:cNvPr>
          <p:cNvSpPr txBox="1"/>
          <p:nvPr/>
        </p:nvSpPr>
        <p:spPr>
          <a:xfrm>
            <a:off x="5469788" y="7211687"/>
            <a:ext cx="185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tropic_of_cancer</a:t>
            </a:r>
            <a:endParaRPr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5CCBC4-CDFC-FCFB-06B0-022C96DBB669}"/>
              </a:ext>
            </a:extLst>
          </p:cNvPr>
          <p:cNvSpPr txBox="1"/>
          <p:nvPr/>
        </p:nvSpPr>
        <p:spPr>
          <a:xfrm>
            <a:off x="7162800" y="6850990"/>
            <a:ext cx="947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snow</a:t>
            </a:r>
            <a:endParaRPr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D991BB-8FF0-6E37-93FB-E6AE75547428}"/>
              </a:ext>
            </a:extLst>
          </p:cNvPr>
          <p:cNvSpPr txBox="1"/>
          <p:nvPr/>
        </p:nvSpPr>
        <p:spPr>
          <a:xfrm>
            <a:off x="6743700" y="8567790"/>
            <a:ext cx="947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cold</a:t>
            </a:r>
            <a:endParaRPr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3EB0AD-0C4C-BD97-3172-82F8BD6D9B0A}"/>
              </a:ext>
            </a:extLst>
          </p:cNvPr>
          <p:cNvSpPr txBox="1"/>
          <p:nvPr/>
        </p:nvSpPr>
        <p:spPr>
          <a:xfrm>
            <a:off x="7848600" y="8007945"/>
            <a:ext cx="21162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/>
              <a:t>b</a:t>
            </a:r>
            <a:r>
              <a:rPr lang="en" altLang="ko-Kore-KR" dirty="0"/>
              <a:t>ear</a:t>
            </a:r>
            <a:r>
              <a:rPr lang="en-US" altLang="ko-KR" dirty="0"/>
              <a:t>(</a:t>
            </a:r>
            <a:r>
              <a:rPr lang="ko-KR" altLang="en-US" dirty="0"/>
              <a:t>작은곰자리</a:t>
            </a:r>
            <a:r>
              <a:rPr lang="en-US" altLang="ko-KR" dirty="0"/>
              <a:t>)</a:t>
            </a:r>
            <a:r>
              <a:rPr lang="ko-KR" altLang="en-US" dirty="0"/>
              <a:t>북반구에서 보임</a:t>
            </a:r>
            <a:endParaRPr lang="ko-Kore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840C8A-8049-D600-082C-B270FE975077}"/>
              </a:ext>
            </a:extLst>
          </p:cNvPr>
          <p:cNvSpPr txBox="1"/>
          <p:nvPr/>
        </p:nvSpPr>
        <p:spPr>
          <a:xfrm>
            <a:off x="8432800" y="6698546"/>
            <a:ext cx="1794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earthly_branch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325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6A13ADDD-385E-F231-BAC0-0787F046C7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73458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ore-KR" altLang="en-US" dirty="0"/>
              <a:t>진행상황</a:t>
            </a:r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DE11F6E-DFCA-98BB-E779-D36DB8F9E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2247900"/>
            <a:ext cx="9085158" cy="68580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5B6F3FA-91B6-A981-B960-19812429AAF6}"/>
              </a:ext>
            </a:extLst>
          </p:cNvPr>
          <p:cNvSpPr txBox="1"/>
          <p:nvPr/>
        </p:nvSpPr>
        <p:spPr>
          <a:xfrm>
            <a:off x="16095558" y="4552738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christmas</a:t>
            </a:r>
            <a:endParaRPr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DD089-855C-6B00-0962-FA22B19FF2AC}"/>
              </a:ext>
            </a:extLst>
          </p:cNvPr>
          <p:cNvSpPr txBox="1"/>
          <p:nvPr/>
        </p:nvSpPr>
        <p:spPr>
          <a:xfrm>
            <a:off x="16669026" y="2775537"/>
            <a:ext cx="1371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yule</a:t>
            </a:r>
            <a:r>
              <a:rPr lang="en-US" altLang="ko-KR" dirty="0"/>
              <a:t>(</a:t>
            </a:r>
            <a:r>
              <a:rPr lang="ko-KR" altLang="en-US" dirty="0"/>
              <a:t>크리스마스</a:t>
            </a:r>
            <a:r>
              <a:rPr lang="en-US" altLang="ko-KR" dirty="0"/>
              <a:t>)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A3B240-ECF3-8BED-2B46-8360F01BD0DA}"/>
              </a:ext>
            </a:extLst>
          </p:cNvPr>
          <p:cNvSpPr txBox="1"/>
          <p:nvPr/>
        </p:nvSpPr>
        <p:spPr>
          <a:xfrm>
            <a:off x="9923358" y="2386181"/>
            <a:ext cx="944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june_solstice</a:t>
            </a:r>
            <a:endParaRPr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AD2EC1-5E45-9282-32E5-5849AF485C19}"/>
              </a:ext>
            </a:extLst>
          </p:cNvPr>
          <p:cNvSpPr txBox="1"/>
          <p:nvPr/>
        </p:nvSpPr>
        <p:spPr>
          <a:xfrm>
            <a:off x="8720712" y="6375926"/>
            <a:ext cx="944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arctic_circle</a:t>
            </a:r>
            <a:r>
              <a:rPr lang="en" altLang="ko-Kore-KR" dirty="0"/>
              <a:t>(</a:t>
            </a:r>
            <a:r>
              <a:rPr lang="ko-KR" altLang="en-US" dirty="0"/>
              <a:t>북극권</a:t>
            </a:r>
            <a:r>
              <a:rPr lang="en-US" altLang="ko-KR" dirty="0"/>
              <a:t>)</a:t>
            </a:r>
            <a:endParaRPr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F2CE4B-EA72-9932-7B9E-6C080A0F9D44}"/>
              </a:ext>
            </a:extLst>
          </p:cNvPr>
          <p:cNvSpPr txBox="1"/>
          <p:nvPr/>
        </p:nvSpPr>
        <p:spPr>
          <a:xfrm>
            <a:off x="8125463" y="3006613"/>
            <a:ext cx="944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december_solstice</a:t>
            </a:r>
            <a:endParaRPr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5590ED-209D-0956-039A-E8E9E6D33073}"/>
              </a:ext>
            </a:extLst>
          </p:cNvPr>
          <p:cNvSpPr txBox="1"/>
          <p:nvPr/>
        </p:nvSpPr>
        <p:spPr>
          <a:xfrm>
            <a:off x="9768569" y="6695642"/>
            <a:ext cx="944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/>
              <a:t>m</a:t>
            </a:r>
            <a:r>
              <a:rPr lang="en" altLang="ko-Kore-KR" dirty="0" err="1"/>
              <a:t>idwinter</a:t>
            </a:r>
            <a:r>
              <a:rPr lang="en-US" altLang="ko-KR" dirty="0"/>
              <a:t>(</a:t>
            </a:r>
            <a:r>
              <a:rPr lang="ko-KR" altLang="en-US" dirty="0"/>
              <a:t>동지 </a:t>
            </a:r>
            <a:r>
              <a:rPr lang="en-US" altLang="ko-KR" dirty="0"/>
              <a:t>==</a:t>
            </a:r>
            <a:r>
              <a:rPr lang="en-US" altLang="ko-KR" dirty="0" err="1"/>
              <a:t>winter_solstice</a:t>
            </a:r>
            <a:r>
              <a:rPr lang="en-US" altLang="ko-KR" dirty="0"/>
              <a:t>)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81EEEA-DE5C-D466-3FC9-6CFED7A357CE}"/>
              </a:ext>
            </a:extLst>
          </p:cNvPr>
          <p:cNvSpPr txBox="1"/>
          <p:nvPr/>
        </p:nvSpPr>
        <p:spPr>
          <a:xfrm>
            <a:off x="9974158" y="5628582"/>
            <a:ext cx="2675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/>
              <a:t>t</a:t>
            </a:r>
            <a:r>
              <a:rPr lang="en" altLang="ko-Kore-KR" dirty="0" err="1"/>
              <a:t>ropic</a:t>
            </a:r>
            <a:r>
              <a:rPr lang="en" altLang="ko-Kore-KR" dirty="0"/>
              <a:t>(</a:t>
            </a:r>
            <a:r>
              <a:rPr lang="ko-KR" altLang="en-US" dirty="0"/>
              <a:t>열대</a:t>
            </a:r>
            <a:r>
              <a:rPr lang="en-US" altLang="ko-KR" dirty="0"/>
              <a:t>)</a:t>
            </a:r>
            <a:endParaRPr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573DF8-C4D9-269C-94EE-BC67F7D958AA}"/>
              </a:ext>
            </a:extLst>
          </p:cNvPr>
          <p:cNvSpPr txBox="1"/>
          <p:nvPr/>
        </p:nvSpPr>
        <p:spPr>
          <a:xfrm>
            <a:off x="5734006" y="4445520"/>
            <a:ext cx="944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summer_solstice</a:t>
            </a:r>
            <a:r>
              <a:rPr lang="en" altLang="ko-Kore-KR" dirty="0"/>
              <a:t>(</a:t>
            </a:r>
            <a:r>
              <a:rPr lang="ko-KR" altLang="en-US" dirty="0"/>
              <a:t>하지</a:t>
            </a:r>
            <a:r>
              <a:rPr lang="en-US" altLang="ko-KR" dirty="0"/>
              <a:t>=</a:t>
            </a:r>
            <a:r>
              <a:rPr lang="en-US" altLang="ko-KR" dirty="0" err="1"/>
              <a:t>June_solstice</a:t>
            </a:r>
            <a:r>
              <a:rPr lang="en-US" altLang="ko-KR" dirty="0"/>
              <a:t>)</a:t>
            </a:r>
            <a:endParaRPr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43852B-C5F7-1093-193D-F5070564D70E}"/>
              </a:ext>
            </a:extLst>
          </p:cNvPr>
          <p:cNvSpPr txBox="1"/>
          <p:nvPr/>
        </p:nvSpPr>
        <p:spPr>
          <a:xfrm>
            <a:off x="12514158" y="7048116"/>
            <a:ext cx="197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Snowflake(</a:t>
            </a:r>
            <a:r>
              <a:rPr lang="ko-KR" altLang="en-US" dirty="0"/>
              <a:t>눈송이</a:t>
            </a:r>
            <a:r>
              <a:rPr lang="en-US" altLang="ko-KR" dirty="0"/>
              <a:t>)</a:t>
            </a:r>
            <a:endParaRPr kumimoji="1"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2A9AB8-D17D-F7C1-B93D-EFCB5BEE78D6}"/>
              </a:ext>
            </a:extLst>
          </p:cNvPr>
          <p:cNvSpPr txBox="1"/>
          <p:nvPr/>
        </p:nvSpPr>
        <p:spPr>
          <a:xfrm>
            <a:off x="10685358" y="7336335"/>
            <a:ext cx="947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tropic_of_Capricorn</a:t>
            </a:r>
            <a:r>
              <a:rPr lang="en-US" altLang="ko-KR" dirty="0"/>
              <a:t>(</a:t>
            </a:r>
            <a:r>
              <a:rPr lang="ko-KR" altLang="en-US" dirty="0"/>
              <a:t>남회귀선</a:t>
            </a:r>
            <a:r>
              <a:rPr lang="en-US" altLang="ko-KR" dirty="0"/>
              <a:t>)</a:t>
            </a:r>
            <a:endParaRPr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7A51CA-D0F2-BA6D-F240-0FD2CFB629AF}"/>
              </a:ext>
            </a:extLst>
          </p:cNvPr>
          <p:cNvSpPr txBox="1"/>
          <p:nvPr/>
        </p:nvSpPr>
        <p:spPr>
          <a:xfrm>
            <a:off x="11819123" y="8454083"/>
            <a:ext cx="947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autumn</a:t>
            </a:r>
            <a:endParaRPr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FA2767-E616-B3DA-A182-D6888C7C83FE}"/>
              </a:ext>
            </a:extLst>
          </p:cNvPr>
          <p:cNvSpPr txBox="1"/>
          <p:nvPr/>
        </p:nvSpPr>
        <p:spPr>
          <a:xfrm>
            <a:off x="13445112" y="8592019"/>
            <a:ext cx="947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fall</a:t>
            </a:r>
            <a:endParaRPr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A7E2C6-2CD1-920B-16D5-5C6CA756714E}"/>
              </a:ext>
            </a:extLst>
          </p:cNvPr>
          <p:cNvSpPr txBox="1"/>
          <p:nvPr/>
        </p:nvSpPr>
        <p:spPr>
          <a:xfrm>
            <a:off x="13411945" y="6805591"/>
            <a:ext cx="3079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tropic_of_cancer</a:t>
            </a:r>
            <a:r>
              <a:rPr lang="en-US" altLang="ko-KR" dirty="0"/>
              <a:t>(</a:t>
            </a:r>
            <a:r>
              <a:rPr lang="ko-KR" altLang="en-US" dirty="0"/>
              <a:t>북회귀선</a:t>
            </a:r>
            <a:r>
              <a:rPr lang="en-US" altLang="ko-KR" dirty="0"/>
              <a:t>)</a:t>
            </a:r>
            <a:endParaRPr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DC9336-9381-7CEC-62DA-DBDD42678AAE}"/>
              </a:ext>
            </a:extLst>
          </p:cNvPr>
          <p:cNvSpPr txBox="1"/>
          <p:nvPr/>
        </p:nvSpPr>
        <p:spPr>
          <a:xfrm>
            <a:off x="14685858" y="8161694"/>
            <a:ext cx="947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cold</a:t>
            </a:r>
            <a:endParaRPr lang="ko-Kore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856D70-203F-7DDA-D31D-B98FD352D8C1}"/>
              </a:ext>
            </a:extLst>
          </p:cNvPr>
          <p:cNvSpPr txBox="1"/>
          <p:nvPr/>
        </p:nvSpPr>
        <p:spPr>
          <a:xfrm>
            <a:off x="16374958" y="6292450"/>
            <a:ext cx="1794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earthly_branch</a:t>
            </a:r>
            <a:r>
              <a:rPr lang="en-US" altLang="ko-KR" dirty="0"/>
              <a:t>(</a:t>
            </a:r>
            <a:r>
              <a:rPr lang="ko-KR" altLang="en-US" dirty="0"/>
              <a:t>십이지</a:t>
            </a:r>
            <a:r>
              <a:rPr lang="en-US" altLang="ko-KR" dirty="0"/>
              <a:t>)</a:t>
            </a:r>
            <a:endParaRPr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9EAD5A-4757-C353-57B9-02573E6E629E}"/>
              </a:ext>
            </a:extLst>
          </p:cNvPr>
          <p:cNvSpPr txBox="1"/>
          <p:nvPr/>
        </p:nvSpPr>
        <p:spPr>
          <a:xfrm>
            <a:off x="667604" y="1548443"/>
            <a:ext cx="283759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0,19 : context to question 1,20 : context to answer 2,21 : antonym </a:t>
            </a:r>
          </a:p>
          <a:p>
            <a:r>
              <a:rPr lang="en" altLang="ko-Kore-KR" dirty="0"/>
              <a:t>3,22 : </a:t>
            </a:r>
            <a:r>
              <a:rPr lang="en" altLang="ko-Kore-KR" dirty="0" err="1"/>
              <a:t>atlocation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4,23 : </a:t>
            </a:r>
            <a:r>
              <a:rPr lang="en" altLang="ko-Kore-KR" dirty="0" err="1"/>
              <a:t>capableof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5,24 : causes </a:t>
            </a:r>
          </a:p>
          <a:p>
            <a:r>
              <a:rPr lang="en" altLang="ko-Kore-KR" dirty="0"/>
              <a:t>6,25 : </a:t>
            </a:r>
            <a:r>
              <a:rPr lang="en" altLang="ko-Kore-KR" dirty="0" err="1"/>
              <a:t>createdby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7,26 : isa </a:t>
            </a:r>
          </a:p>
          <a:p>
            <a:r>
              <a:rPr lang="en" altLang="ko-Kore-KR" dirty="0"/>
              <a:t>8,27 : desires </a:t>
            </a:r>
          </a:p>
          <a:p>
            <a:r>
              <a:rPr lang="en" altLang="ko-Kore-KR" dirty="0"/>
              <a:t>9,28 : </a:t>
            </a:r>
            <a:r>
              <a:rPr lang="en" altLang="ko-Kore-KR" dirty="0" err="1"/>
              <a:t>hassubevent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10,29 : </a:t>
            </a:r>
            <a:r>
              <a:rPr lang="en" altLang="ko-Kore-KR" dirty="0" err="1"/>
              <a:t>partof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11,30 : </a:t>
            </a:r>
            <a:r>
              <a:rPr lang="en" altLang="ko-Kore-KR" dirty="0" err="1"/>
              <a:t>hascontext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12,31 : </a:t>
            </a:r>
            <a:r>
              <a:rPr lang="en" altLang="ko-Kore-KR" dirty="0" err="1"/>
              <a:t>hasproperty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13,32 : </a:t>
            </a:r>
            <a:r>
              <a:rPr lang="en" altLang="ko-Kore-KR" dirty="0" err="1"/>
              <a:t>madeof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14,33 : </a:t>
            </a:r>
            <a:r>
              <a:rPr lang="en" altLang="ko-Kore-KR" dirty="0" err="1"/>
              <a:t>notcapableof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15,34 : </a:t>
            </a:r>
            <a:r>
              <a:rPr lang="en" altLang="ko-Kore-KR" dirty="0" err="1"/>
              <a:t>notdesires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16,35 : </a:t>
            </a:r>
            <a:r>
              <a:rPr lang="en" altLang="ko-Kore-KR" dirty="0" err="1"/>
              <a:t>receivesaction</a:t>
            </a:r>
            <a:r>
              <a:rPr lang="en" altLang="ko-Kore-KR" dirty="0"/>
              <a:t> 17,36 : </a:t>
            </a:r>
            <a:r>
              <a:rPr lang="en" altLang="ko-Kore-KR" dirty="0" err="1"/>
              <a:t>relatedto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18,37 : </a:t>
            </a:r>
            <a:r>
              <a:rPr lang="en" altLang="ko-Kore-KR" dirty="0" err="1"/>
              <a:t>usedfor</a:t>
            </a:r>
            <a:endParaRPr lang="ko-Kore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49588F-686D-1581-D6F1-41193BBE11D7}"/>
              </a:ext>
            </a:extLst>
          </p:cNvPr>
          <p:cNvSpPr txBox="1"/>
          <p:nvPr/>
        </p:nvSpPr>
        <p:spPr>
          <a:xfrm>
            <a:off x="15731148" y="7669816"/>
            <a:ext cx="21162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/>
              <a:t>b</a:t>
            </a:r>
            <a:r>
              <a:rPr lang="en" altLang="ko-Kore-KR" dirty="0"/>
              <a:t>ear</a:t>
            </a:r>
            <a:r>
              <a:rPr lang="en-US" altLang="ko-KR" dirty="0"/>
              <a:t>(</a:t>
            </a:r>
            <a:r>
              <a:rPr lang="ko-KR" altLang="en-US" dirty="0"/>
              <a:t>작은곰자리</a:t>
            </a:r>
            <a:r>
              <a:rPr lang="en-US" altLang="ko-KR" dirty="0"/>
              <a:t>)</a:t>
            </a:r>
            <a:r>
              <a:rPr lang="ko-KR" altLang="en-US" dirty="0"/>
              <a:t>북반구에서 보임</a:t>
            </a:r>
            <a:endParaRPr lang="ko-Kore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63B3A-2828-AC74-0DCF-8E6F0A528222}"/>
              </a:ext>
            </a:extLst>
          </p:cNvPr>
          <p:cNvSpPr txBox="1"/>
          <p:nvPr/>
        </p:nvSpPr>
        <p:spPr>
          <a:xfrm>
            <a:off x="15155758" y="6456632"/>
            <a:ext cx="1474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snow</a:t>
            </a:r>
            <a:endParaRPr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B12F64-DA3C-1F77-EE3A-F4C7D5B4D313}"/>
              </a:ext>
            </a:extLst>
          </p:cNvPr>
          <p:cNvSpPr txBox="1"/>
          <p:nvPr/>
        </p:nvSpPr>
        <p:spPr>
          <a:xfrm>
            <a:off x="12269460" y="3028453"/>
            <a:ext cx="4038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하지와 동지를 통틀어 이르는 말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213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6A13ADDD-385E-F231-BAC0-0787F046C7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73458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ore-KR" altLang="en-US" dirty="0"/>
              <a:t>진행상황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A7EFF-522F-5F78-29AC-9B98601B52DD}"/>
              </a:ext>
            </a:extLst>
          </p:cNvPr>
          <p:cNvSpPr txBox="1"/>
          <p:nvPr/>
        </p:nvSpPr>
        <p:spPr>
          <a:xfrm>
            <a:off x="1828800" y="1562100"/>
            <a:ext cx="1143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dirty="0"/>
              <a:t>Attention weight</a:t>
            </a:r>
            <a:r>
              <a:rPr kumimoji="1" lang="ko-Kore-KR" altLang="en-US" sz="4000" dirty="0"/>
              <a:t>은 </a:t>
            </a:r>
            <a:r>
              <a:rPr kumimoji="1" lang="en-US" altLang="ko-Kore-KR" sz="4000" dirty="0"/>
              <a:t>pdf</a:t>
            </a:r>
            <a:r>
              <a:rPr kumimoji="1" lang="ko-Kore-KR" altLang="en-US" sz="4000" dirty="0"/>
              <a:t>로</a:t>
            </a:r>
          </a:p>
        </p:txBody>
      </p:sp>
    </p:spTree>
    <p:extLst>
      <p:ext uri="{BB962C8B-B14F-4D97-AF65-F5344CB8AC3E}">
        <p14:creationId xmlns:p14="http://schemas.microsoft.com/office/powerpoint/2010/main" val="388597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ore-KR" altLang="en-US" dirty="0"/>
              <a:t>진행상황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5A9AFA-418C-DAE2-637F-6445826D9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11" y="3002862"/>
            <a:ext cx="8746446" cy="6602375"/>
          </a:xfrm>
          <a:prstGeom prst="rect">
            <a:avLst/>
          </a:prstGeom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0E8739F5-9031-F478-E59D-86A4A871C5F3}"/>
              </a:ext>
            </a:extLst>
          </p:cNvPr>
          <p:cNvSpPr/>
          <p:nvPr/>
        </p:nvSpPr>
        <p:spPr>
          <a:xfrm>
            <a:off x="381000" y="1333500"/>
            <a:ext cx="17268228" cy="1231821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18E9C-0F24-ED56-5BF1-4981FECE43F1}"/>
              </a:ext>
            </a:extLst>
          </p:cNvPr>
          <p:cNvSpPr txBox="1"/>
          <p:nvPr/>
        </p:nvSpPr>
        <p:spPr>
          <a:xfrm>
            <a:off x="791171" y="1347898"/>
            <a:ext cx="16980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“Which of these saws will last longer?”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iron saw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</a:t>
            </a:r>
            <a:r>
              <a:rPr kumimoji="1" lang="en-US" altLang="ko-Kore-KR" b="1" dirty="0" err="1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aluminium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saw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plastic saw D. wooden saw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650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6A13ADDD-385E-F231-BAC0-0787F046C7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42133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ore-KR" altLang="en-US" dirty="0"/>
              <a:t>진행상황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9EAD5A-4757-C353-57B9-02573E6E629E}"/>
              </a:ext>
            </a:extLst>
          </p:cNvPr>
          <p:cNvSpPr txBox="1"/>
          <p:nvPr/>
        </p:nvSpPr>
        <p:spPr>
          <a:xfrm>
            <a:off x="667604" y="1548443"/>
            <a:ext cx="283759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0,19 : context to question 1,20 : context to answer 2,21 : antonym </a:t>
            </a:r>
          </a:p>
          <a:p>
            <a:r>
              <a:rPr lang="en" altLang="ko-Kore-KR" dirty="0"/>
              <a:t>3,22 : </a:t>
            </a:r>
            <a:r>
              <a:rPr lang="en" altLang="ko-Kore-KR" dirty="0" err="1"/>
              <a:t>atlocation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4,23 : </a:t>
            </a:r>
            <a:r>
              <a:rPr lang="en" altLang="ko-Kore-KR" dirty="0" err="1"/>
              <a:t>capableof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5,24 : causes </a:t>
            </a:r>
          </a:p>
          <a:p>
            <a:r>
              <a:rPr lang="en" altLang="ko-Kore-KR" dirty="0"/>
              <a:t>6,25 : </a:t>
            </a:r>
            <a:r>
              <a:rPr lang="en" altLang="ko-Kore-KR" dirty="0" err="1"/>
              <a:t>createdby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7,26 : isa </a:t>
            </a:r>
          </a:p>
          <a:p>
            <a:r>
              <a:rPr lang="en" altLang="ko-Kore-KR" dirty="0"/>
              <a:t>8,27 : desires </a:t>
            </a:r>
          </a:p>
          <a:p>
            <a:r>
              <a:rPr lang="en" altLang="ko-Kore-KR" dirty="0"/>
              <a:t>9,28 : </a:t>
            </a:r>
            <a:r>
              <a:rPr lang="en" altLang="ko-Kore-KR" dirty="0" err="1"/>
              <a:t>hassubevent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10,29 : </a:t>
            </a:r>
            <a:r>
              <a:rPr lang="en" altLang="ko-Kore-KR" dirty="0" err="1"/>
              <a:t>partof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11,30 : </a:t>
            </a:r>
            <a:r>
              <a:rPr lang="en" altLang="ko-Kore-KR" dirty="0" err="1"/>
              <a:t>hascontext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12,31 : </a:t>
            </a:r>
            <a:r>
              <a:rPr lang="en" altLang="ko-Kore-KR" dirty="0" err="1"/>
              <a:t>hasproperty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13,32 : </a:t>
            </a:r>
            <a:r>
              <a:rPr lang="en" altLang="ko-Kore-KR" dirty="0" err="1"/>
              <a:t>madeof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14,33 : </a:t>
            </a:r>
            <a:r>
              <a:rPr lang="en" altLang="ko-Kore-KR" dirty="0" err="1"/>
              <a:t>notcapableof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15,34 : </a:t>
            </a:r>
            <a:r>
              <a:rPr lang="en" altLang="ko-Kore-KR" dirty="0" err="1"/>
              <a:t>notdesires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16,35 : </a:t>
            </a:r>
            <a:r>
              <a:rPr lang="en" altLang="ko-Kore-KR" dirty="0" err="1"/>
              <a:t>receivesaction</a:t>
            </a:r>
            <a:r>
              <a:rPr lang="en" altLang="ko-Kore-KR" dirty="0"/>
              <a:t> 17,36 : </a:t>
            </a:r>
            <a:r>
              <a:rPr lang="en" altLang="ko-Kore-KR" dirty="0" err="1"/>
              <a:t>relatedto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18,37 : </a:t>
            </a:r>
            <a:r>
              <a:rPr lang="en" altLang="ko-Kore-KR" dirty="0" err="1"/>
              <a:t>usedfor</a:t>
            </a:r>
            <a:endParaRPr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BA9BDB-EBF8-40D7-9745-36883D9B0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0" y="1257931"/>
            <a:ext cx="11772900" cy="888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8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8687</TotalTime>
  <Words>769</Words>
  <Application>Microsoft Macintosh PowerPoint</Application>
  <PresentationFormat>사용자 지정</PresentationFormat>
  <Paragraphs>161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3" baseType="lpstr">
      <vt:lpstr>굴림</vt:lpstr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KoPubWorld바탕체 Medium</vt:lpstr>
      <vt:lpstr>맑은 고딕</vt:lpstr>
      <vt:lpstr>MARU BuriOTF Beta</vt:lpstr>
      <vt:lpstr>Arial</vt:lpstr>
      <vt:lpstr>Calibri</vt:lpstr>
      <vt:lpstr>Cambria Math</vt:lpstr>
      <vt:lpstr>Menlo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22</cp:revision>
  <dcterms:created xsi:type="dcterms:W3CDTF">2021-12-28T00:31:40Z</dcterms:created>
  <dcterms:modified xsi:type="dcterms:W3CDTF">2023-05-10T04:27:01Z</dcterms:modified>
</cp:coreProperties>
</file>