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81" r:id="rId2"/>
    <p:sldId id="356" r:id="rId3"/>
    <p:sldId id="405" r:id="rId4"/>
    <p:sldId id="408" r:id="rId5"/>
    <p:sldId id="415" r:id="rId6"/>
    <p:sldId id="616" r:id="rId7"/>
    <p:sldId id="617" r:id="rId8"/>
    <p:sldId id="622" r:id="rId9"/>
    <p:sldId id="410" r:id="rId10"/>
    <p:sldId id="623" r:id="rId11"/>
    <p:sldId id="411" r:id="rId12"/>
    <p:sldId id="621" r:id="rId13"/>
    <p:sldId id="414" r:id="rId14"/>
    <p:sldId id="624" r:id="rId15"/>
    <p:sldId id="626" r:id="rId16"/>
    <p:sldId id="619" r:id="rId17"/>
    <p:sldId id="276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>
      <p:cViewPr varScale="1">
        <p:scale>
          <a:sx n="101" d="100"/>
          <a:sy n="101" d="100"/>
        </p:scale>
        <p:origin x="3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2023. 5. 8.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2023. 5. 8.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박호건</a:t>
            </a:r>
            <a:r>
              <a:rPr lang="ko-KR" altLang="en-US" dirty="0"/>
              <a:t> 교수님께 지도 받고 있는 성균관대학교 인공지능학과 석사과정 정지원 학생입니다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저의 연구주제를 한마디로 표현하자면 제목과 같이 상식 기반 </a:t>
            </a:r>
            <a:r>
              <a:rPr lang="en-US" altLang="ko-KR" dirty="0"/>
              <a:t>QA </a:t>
            </a:r>
            <a:r>
              <a:rPr lang="ko-KR" altLang="en-US" dirty="0"/>
              <a:t>모델에서의 그래프 순환 구조의 영향입니다</a:t>
            </a:r>
            <a:r>
              <a:rPr lang="en-US" altLang="ko-KR" dirty="0"/>
              <a:t>. </a:t>
            </a:r>
            <a:r>
              <a:rPr lang="ko-KR" altLang="en-US" dirty="0"/>
              <a:t>그럼 발표 시작하도록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사이클이 아니여도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ositive, negative</a:t>
            </a:r>
            <a:r>
              <a:rPr kumimoji="1" lang="ko-KR" altLang="en-US" dirty="0"/>
              <a:t>일 수도 </a:t>
            </a:r>
            <a:r>
              <a:rPr kumimoji="1" lang="ko-KR" altLang="en-US" dirty="0" err="1"/>
              <a:t>있잔아</a:t>
            </a:r>
            <a:endParaRPr kumimoji="1" lang="en-US" altLang="ko-KR" dirty="0"/>
          </a:p>
          <a:p>
            <a:r>
              <a:rPr kumimoji="1" lang="ko-Kore-KR" altLang="en-US" dirty="0"/>
              <a:t>예제들 정리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및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34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graph </a:t>
            </a:r>
            <a:r>
              <a:rPr kumimoji="1" lang="ko-Kore-KR" altLang="en-US" dirty="0"/>
              <a:t>개수 </a:t>
            </a:r>
            <a:r>
              <a:rPr kumimoji="1" lang="en-US" altLang="ko-Kore-KR" dirty="0"/>
              <a:t>sorting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일단 내 모델부터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ko-KR" altLang="en-US" dirty="0" err="1"/>
              <a:t>둘째주</a:t>
            </a:r>
            <a:r>
              <a:rPr kumimoji="1" lang="ko-KR" altLang="en-US" dirty="0"/>
              <a:t> </a:t>
            </a:r>
            <a:r>
              <a:rPr kumimoji="1" lang="en-US" altLang="ko-KR" dirty="0"/>
              <a:t>:5</a:t>
            </a:r>
            <a:r>
              <a:rPr kumimoji="1" lang="ko-KR" altLang="en-US" dirty="0"/>
              <a:t>월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</a:t>
            </a:r>
            <a:r>
              <a:rPr kumimoji="1" lang="en-US" altLang="ko-KR" dirty="0"/>
              <a:t>~12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(11</a:t>
            </a:r>
            <a:r>
              <a:rPr kumimoji="1" lang="ko-KR" altLang="en-US" dirty="0" err="1"/>
              <a:t>일제외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0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graph </a:t>
            </a:r>
            <a:r>
              <a:rPr kumimoji="1" lang="ko-Kore-KR" altLang="en-US" dirty="0"/>
              <a:t>개수 </a:t>
            </a:r>
            <a:r>
              <a:rPr kumimoji="1" lang="en-US" altLang="ko-Kore-KR" dirty="0"/>
              <a:t>sorting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일단 내 모델부터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ko-KR" altLang="en-US" dirty="0" err="1"/>
              <a:t>둘째주</a:t>
            </a:r>
            <a:r>
              <a:rPr kumimoji="1" lang="ko-KR" altLang="en-US" dirty="0"/>
              <a:t> </a:t>
            </a:r>
            <a:r>
              <a:rPr kumimoji="1" lang="en-US" altLang="ko-KR" dirty="0"/>
              <a:t>:5</a:t>
            </a:r>
            <a:r>
              <a:rPr kumimoji="1" lang="ko-KR" altLang="en-US" dirty="0"/>
              <a:t>월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</a:t>
            </a:r>
            <a:r>
              <a:rPr kumimoji="1" lang="en-US" altLang="ko-KR" dirty="0"/>
              <a:t>~12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(11</a:t>
            </a:r>
            <a:r>
              <a:rPr kumimoji="1" lang="ko-KR" altLang="en-US" dirty="0" err="1"/>
              <a:t>일제외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1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76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목차는 </a:t>
            </a:r>
            <a:r>
              <a:rPr kumimoji="1" lang="en-US" altLang="ko-Kore-KR" dirty="0"/>
              <a:t>2</a:t>
            </a:r>
            <a:r>
              <a:rPr kumimoji="1" lang="en-US" altLang="ko-KR" dirty="0"/>
              <a:t>022</a:t>
            </a:r>
            <a:r>
              <a:rPr kumimoji="1" lang="ko-KR" altLang="en-US" dirty="0"/>
              <a:t>년도에 국내 정보과학회에서 주관한 </a:t>
            </a:r>
            <a:r>
              <a:rPr kumimoji="1" lang="en-US" altLang="ko-KR" dirty="0"/>
              <a:t>KSC</a:t>
            </a:r>
            <a:r>
              <a:rPr kumimoji="1" lang="ko-KR" altLang="en-US" dirty="0"/>
              <a:t>에 제출한 논문에 관한 내용이며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번째 내용은 그 이후 </a:t>
            </a:r>
            <a:r>
              <a:rPr kumimoji="1" lang="en-US" altLang="ko-KR" dirty="0"/>
              <a:t>2023</a:t>
            </a:r>
            <a:r>
              <a:rPr kumimoji="1" lang="ko-KR" altLang="en-US" dirty="0"/>
              <a:t>년도부터 지금까지 진행한 내용을 요약해보았습니다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10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12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91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사이클이 아니여도 </a:t>
            </a:r>
            <a:r>
              <a:rPr kumimoji="1" lang="en-US" altLang="ko-Kore-KR" dirty="0"/>
              <a:t>p</a:t>
            </a:r>
            <a:r>
              <a:rPr kumimoji="1" lang="en-US" altLang="ko-KR" dirty="0"/>
              <a:t>ositive, negative</a:t>
            </a:r>
            <a:r>
              <a:rPr kumimoji="1" lang="ko-KR" altLang="en-US" dirty="0"/>
              <a:t>일 수도 </a:t>
            </a:r>
            <a:r>
              <a:rPr kumimoji="1" lang="ko-KR" altLang="en-US" dirty="0" err="1"/>
              <a:t>있잔아</a:t>
            </a:r>
            <a:endParaRPr kumimoji="1" lang="en-US" altLang="ko-KR" dirty="0"/>
          </a:p>
          <a:p>
            <a:r>
              <a:rPr kumimoji="1" lang="ko-Kore-KR" altLang="en-US" dirty="0"/>
              <a:t>예제들 정리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및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32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graph </a:t>
            </a:r>
            <a:r>
              <a:rPr kumimoji="1" lang="ko-Kore-KR" altLang="en-US" dirty="0"/>
              <a:t>개수 </a:t>
            </a:r>
            <a:r>
              <a:rPr kumimoji="1" lang="en-US" altLang="ko-Kore-KR" dirty="0"/>
              <a:t>sorting</a:t>
            </a:r>
            <a:br>
              <a:rPr kumimoji="1" lang="en-US" altLang="ko-Kore-KR" dirty="0"/>
            </a:br>
            <a:endParaRPr kumimoji="1" lang="en-US" altLang="ko-Kore-KR" dirty="0"/>
          </a:p>
          <a:p>
            <a:r>
              <a:rPr kumimoji="1" lang="ko-Kore-KR" altLang="en-US" dirty="0"/>
              <a:t>일단 내 모델부터</a:t>
            </a:r>
            <a:br>
              <a:rPr kumimoji="1" lang="en-US" altLang="ko-Kore-KR" dirty="0"/>
            </a:br>
            <a:br>
              <a:rPr kumimoji="1" lang="en-US" altLang="ko-Kore-KR" dirty="0"/>
            </a:br>
            <a:r>
              <a:rPr kumimoji="1" lang="en-US" altLang="ko-KR" dirty="0"/>
              <a:t>5</a:t>
            </a:r>
            <a:r>
              <a:rPr kumimoji="1" lang="ko-KR" altLang="en-US" dirty="0"/>
              <a:t>월 </a:t>
            </a:r>
            <a:r>
              <a:rPr kumimoji="1" lang="ko-KR" altLang="en-US" dirty="0" err="1"/>
              <a:t>둘째주</a:t>
            </a:r>
            <a:r>
              <a:rPr kumimoji="1" lang="ko-KR" altLang="en-US" dirty="0"/>
              <a:t> </a:t>
            </a:r>
            <a:r>
              <a:rPr kumimoji="1" lang="en-US" altLang="ko-KR" dirty="0"/>
              <a:t>:5</a:t>
            </a:r>
            <a:r>
              <a:rPr kumimoji="1" lang="ko-KR" altLang="en-US" dirty="0"/>
              <a:t>월</a:t>
            </a:r>
            <a:r>
              <a:rPr kumimoji="1" lang="en-US" altLang="ko-KR" dirty="0"/>
              <a:t>8</a:t>
            </a:r>
            <a:r>
              <a:rPr kumimoji="1" lang="ko-KR" altLang="en-US" dirty="0"/>
              <a:t>일</a:t>
            </a:r>
            <a:r>
              <a:rPr kumimoji="1" lang="en-US" altLang="ko-KR" dirty="0"/>
              <a:t>~12</a:t>
            </a:r>
            <a:r>
              <a:rPr kumimoji="1" lang="ko-KR" altLang="en-US" dirty="0"/>
              <a:t>일</a:t>
            </a:r>
            <a:r>
              <a:rPr kumimoji="1" lang="en-US" altLang="ko-KR" dirty="0"/>
              <a:t>(11</a:t>
            </a:r>
            <a:r>
              <a:rPr kumimoji="1" lang="ko-KR" altLang="en-US" dirty="0" err="1"/>
              <a:t>일제외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253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-</a:t>
            </a:r>
            <a:r>
              <a:rPr kumimoji="1" lang="en-US" altLang="ko-Kore-KR" dirty="0"/>
              <a:t>!</a:t>
            </a:r>
            <a:r>
              <a:rPr kumimoji="1" lang="en-US" altLang="ko-KR" dirty="0"/>
              <a:t>!</a:t>
            </a:r>
            <a:r>
              <a:rPr kumimoji="1" lang="ko-Kore-KR" altLang="en-US" dirty="0"/>
              <a:t>토요일 </a:t>
            </a:r>
            <a:r>
              <a:rPr kumimoji="1" lang="en-US" altLang="ko-Kore-KR" dirty="0"/>
              <a:t>9</a:t>
            </a:r>
            <a:r>
              <a:rPr kumimoji="1" lang="ko-Kore-KR" altLang="en-US" dirty="0"/>
              <a:t>시 아침</a:t>
            </a:r>
            <a:r>
              <a:rPr kumimoji="1" lang="en-US" altLang="ko-Kore-KR" dirty="0"/>
              <a:t>!</a:t>
            </a:r>
            <a:r>
              <a:rPr kumimoji="1" lang="en-US" altLang="ko-KR" dirty="0"/>
              <a:t>!-</a:t>
            </a:r>
          </a:p>
          <a:p>
            <a:r>
              <a:rPr kumimoji="1" lang="en-US" altLang="ko-Kore-KR" dirty="0"/>
              <a:t> </a:t>
            </a:r>
            <a:r>
              <a:rPr kumimoji="1" lang="en-US" altLang="ko-KR" dirty="0"/>
              <a:t>-&gt; 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057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7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6A5B3A9-47B0-456A-9953-839E895C1822}"/>
              </a:ext>
            </a:extLst>
          </p:cNvPr>
          <p:cNvSpPr/>
          <p:nvPr userDrawn="1"/>
        </p:nvSpPr>
        <p:spPr>
          <a:xfrm>
            <a:off x="0" y="5503762"/>
            <a:ext cx="18288000" cy="4783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EB83E7-14FD-4CE7-BFB1-731B2DB5F430}"/>
              </a:ext>
            </a:extLst>
          </p:cNvPr>
          <p:cNvSpPr/>
          <p:nvPr userDrawn="1"/>
        </p:nvSpPr>
        <p:spPr>
          <a:xfrm>
            <a:off x="1764564" y="723589"/>
            <a:ext cx="5592495" cy="88398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9" name="그래픽 4">
            <a:extLst>
              <a:ext uri="{FF2B5EF4-FFF2-40B4-BE49-F238E27FC236}">
                <a16:creationId xmlns:a16="http://schemas.microsoft.com/office/drawing/2014/main" id="{FDF15714-D29F-4D57-84FC-8D5839938B51}"/>
              </a:ext>
            </a:extLst>
          </p:cNvPr>
          <p:cNvGrpSpPr/>
          <p:nvPr userDrawn="1"/>
        </p:nvGrpSpPr>
        <p:grpSpPr>
          <a:xfrm>
            <a:off x="10664770" y="3213730"/>
            <a:ext cx="5858669" cy="3859538"/>
            <a:chOff x="6126431" y="1916635"/>
            <a:chExt cx="5167120" cy="3403964"/>
          </a:xfrm>
          <a:solidFill>
            <a:srgbClr val="090A0A"/>
          </a:solidFill>
        </p:grpSpPr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6085ECF2-DD6B-4E25-9BDA-F9D32578887B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solidFill>
              <a:srgbClr val="090A0A"/>
            </a:solidFill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EDC2A94E-BBB4-4157-8813-286D807B592F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DE105C19-3643-4747-89E9-26A4D7E5232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634720FA-5FA7-4D7A-905D-D0721725FF0E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2DF92D4B-EB63-4C71-AE30-A7A9B3D2EE01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705A3D05-34C5-4281-AF5A-2A8D9C24B13F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0D2D06F7-7392-4434-BE1C-16B27B179BAF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94D22CB-7709-4696-88ED-8A312D3184C3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5088B49-7255-48DB-9CEF-30809BDCB0B3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19A5DBC8-1AF9-4B81-9F27-AE4756169C83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B7EA507-B2C3-4CD0-93C9-41BAF3565AAE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2A6F9997-5637-4A34-AD11-27FA8071E4EE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5F67DE12-2014-4DC8-A211-8948232BC177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BE47C3C3-7669-437D-A0F0-918F36DF73E7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FD3E0770-A591-47E2-BAD1-4645A84FBDB6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164F5F1D-ABB1-4181-A055-F64EA3533E3E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1" name="그래픽 4">
              <a:extLst>
                <a:ext uri="{FF2B5EF4-FFF2-40B4-BE49-F238E27FC236}">
                  <a16:creationId xmlns:a16="http://schemas.microsoft.com/office/drawing/2014/main" id="{09E87846-E83C-4B62-B66B-796DA6770B4B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solidFill>
              <a:srgbClr val="090A0A"/>
            </a:solidFill>
          </p:grpSpPr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9FC125B2-57CE-42CA-956B-C05D6692E436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F7B0640B-97A8-44C5-B55A-36CD6CB04E10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396823A5-66CC-4D7E-BE5A-B75F66D0DF57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F8C08500-FC74-42BB-A167-AA61CF3ADADB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6CB4D134-C9A1-4DB6-BDAF-16A0735065E1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A9350EC-12D1-48DC-9887-A1ABB2C8DB83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6A4D23B9-CBD0-42B6-AA8B-7403B34DD0A0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ED97B2E2-783C-4DA3-AD0E-2AE075CA5BFF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553D6CE9-F701-47CF-B4E3-7929FC5123B9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426E7B3C-BEE9-4694-AB1B-98952A6C9A2A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DCDC295F-C612-456A-B3BC-DDE1CEAFAD69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9A83B70E-3B16-4BAE-B0E5-37BE68570A5C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7111C0FB-00E0-4C68-975C-8F6EB11D0283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EF32B564-8FD2-418C-8AFD-1DEC0DC9A6B9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54149D16-B33B-4FC3-A96A-6F809A3DC5E4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solidFill>
                <a:srgbClr val="090A0A"/>
              </a:solidFill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48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5/8/23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A13ADDD-385E-F231-BAC0-0787F046C7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8537F8-6DC7-A0C1-6E16-ACB3766E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089977"/>
            <a:ext cx="12192000" cy="92091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8B22FE-0E45-B617-E2BF-34A8467E70E6}"/>
              </a:ext>
            </a:extLst>
          </p:cNvPr>
          <p:cNvSpPr txBox="1"/>
          <p:nvPr/>
        </p:nvSpPr>
        <p:spPr>
          <a:xfrm>
            <a:off x="11049000" y="25527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2-&gt; 4 : 36</a:t>
            </a:r>
            <a:endParaRPr kumimoji="1" lang="ko-Kore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8CED69-E6B4-C036-F6D2-78BADEC97C48}"/>
              </a:ext>
            </a:extLst>
          </p:cNvPr>
          <p:cNvSpPr txBox="1"/>
          <p:nvPr/>
        </p:nvSpPr>
        <p:spPr>
          <a:xfrm>
            <a:off x="13639800" y="36957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2-&gt; 0 : 19</a:t>
            </a:r>
            <a:endParaRPr kumimoji="1" lang="ko-Kore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70C60-5886-DE99-B1B6-482C727854DF}"/>
              </a:ext>
            </a:extLst>
          </p:cNvPr>
          <p:cNvSpPr txBox="1"/>
          <p:nvPr/>
        </p:nvSpPr>
        <p:spPr>
          <a:xfrm>
            <a:off x="11887200" y="474339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2-&gt; 13 : 17</a:t>
            </a:r>
            <a:endParaRPr kumimoji="1" lang="ko-Kore-KR" alt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24ACCF-E097-B0B7-2A7A-C724B5153AC9}"/>
              </a:ext>
            </a:extLst>
          </p:cNvPr>
          <p:cNvSpPr txBox="1"/>
          <p:nvPr/>
        </p:nvSpPr>
        <p:spPr>
          <a:xfrm>
            <a:off x="9672977" y="3865874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FF0000"/>
                </a:solidFill>
              </a:rPr>
              <a:t>2-&gt; 22 : 24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2270CB-5A3E-808B-C854-EC11E2C7526F}"/>
              </a:ext>
            </a:extLst>
          </p:cNvPr>
          <p:cNvSpPr txBox="1"/>
          <p:nvPr/>
        </p:nvSpPr>
        <p:spPr>
          <a:xfrm>
            <a:off x="11049000" y="295281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4-&gt; 2 : 17</a:t>
            </a:r>
            <a:endParaRPr kumimoji="1" lang="ko-Kore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3857CF-FA61-7C43-D6DE-6729F8928108}"/>
              </a:ext>
            </a:extLst>
          </p:cNvPr>
          <p:cNvSpPr txBox="1"/>
          <p:nvPr/>
        </p:nvSpPr>
        <p:spPr>
          <a:xfrm>
            <a:off x="13656923" y="4065929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0-&gt; 2 : 0</a:t>
            </a:r>
            <a:endParaRPr kumimoji="1" lang="ko-Kore-KR" alt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C36643-8A6F-93A9-A96F-C1C04E0ECA31}"/>
              </a:ext>
            </a:extLst>
          </p:cNvPr>
          <p:cNvSpPr txBox="1"/>
          <p:nvPr/>
        </p:nvSpPr>
        <p:spPr>
          <a:xfrm>
            <a:off x="14063608" y="2275274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0-&gt; 4 : 0</a:t>
            </a:r>
            <a:endParaRPr kumimoji="1" lang="ko-Kore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D4DBB2-FBED-1690-F4AB-53C1A6111050}"/>
              </a:ext>
            </a:extLst>
          </p:cNvPr>
          <p:cNvSpPr txBox="1"/>
          <p:nvPr/>
        </p:nvSpPr>
        <p:spPr>
          <a:xfrm>
            <a:off x="14080446" y="252097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4-&gt; 0 : 19</a:t>
            </a:r>
            <a:endParaRPr kumimoji="1" lang="ko-Kore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C4AA4-ACC5-EC90-67E3-4CAE1734D78E}"/>
              </a:ext>
            </a:extLst>
          </p:cNvPr>
          <p:cNvSpPr txBox="1"/>
          <p:nvPr/>
        </p:nvSpPr>
        <p:spPr>
          <a:xfrm>
            <a:off x="11887200" y="51435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FF0000"/>
                </a:solidFill>
              </a:rPr>
              <a:t>13-&gt; 2 : 36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A1C122-2A9E-C366-B243-16A41ACD7B04}"/>
              </a:ext>
            </a:extLst>
          </p:cNvPr>
          <p:cNvSpPr txBox="1"/>
          <p:nvPr/>
        </p:nvSpPr>
        <p:spPr>
          <a:xfrm>
            <a:off x="10473077" y="640616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13-&gt; 5 : 17</a:t>
            </a:r>
            <a:endParaRPr kumimoji="1" lang="ko-Kore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CDF883-16E3-AC1F-AAC8-29EBE1DA7013}"/>
              </a:ext>
            </a:extLst>
          </p:cNvPr>
          <p:cNvSpPr txBox="1"/>
          <p:nvPr/>
        </p:nvSpPr>
        <p:spPr>
          <a:xfrm>
            <a:off x="10498477" y="67037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13-&gt; 5 : 36</a:t>
            </a:r>
            <a:endParaRPr kumimoji="1" lang="ko-Kore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3B2676-AF9E-28B6-3A95-736858199E21}"/>
              </a:ext>
            </a:extLst>
          </p:cNvPr>
          <p:cNvSpPr txBox="1"/>
          <p:nvPr/>
        </p:nvSpPr>
        <p:spPr>
          <a:xfrm>
            <a:off x="9258300" y="564527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13-&gt; 19 : 7</a:t>
            </a:r>
            <a:endParaRPr kumimoji="1" lang="ko-Kore-KR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178354-5247-924B-9145-235AA2E9C20B}"/>
              </a:ext>
            </a:extLst>
          </p:cNvPr>
          <p:cNvSpPr txBox="1"/>
          <p:nvPr/>
        </p:nvSpPr>
        <p:spPr>
          <a:xfrm>
            <a:off x="10248900" y="4889157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13-&gt; 22 : 17</a:t>
            </a:r>
            <a:endParaRPr kumimoji="1" lang="ko-Kore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4C6DE7-C27D-54C3-ACD5-870EDB618684}"/>
              </a:ext>
            </a:extLst>
          </p:cNvPr>
          <p:cNvSpPr txBox="1"/>
          <p:nvPr/>
        </p:nvSpPr>
        <p:spPr>
          <a:xfrm>
            <a:off x="8343900" y="639372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19-&gt; 5 : 26</a:t>
            </a:r>
            <a:endParaRPr kumimoji="1" lang="ko-Kore-KR" altLang="en-US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B30ADB-0D05-6543-8D61-FA99023B9918}"/>
              </a:ext>
            </a:extLst>
          </p:cNvPr>
          <p:cNvSpPr txBox="1"/>
          <p:nvPr/>
        </p:nvSpPr>
        <p:spPr>
          <a:xfrm>
            <a:off x="6539931" y="620611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FF0000"/>
                </a:solidFill>
              </a:rPr>
              <a:t>19-&gt; 24 : 3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359471-461E-0CE7-F080-78B7410C99C4}"/>
              </a:ext>
            </a:extLst>
          </p:cNvPr>
          <p:cNvSpPr txBox="1"/>
          <p:nvPr/>
        </p:nvSpPr>
        <p:spPr>
          <a:xfrm>
            <a:off x="9258300" y="585729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19-&gt; 13 : 26</a:t>
            </a:r>
            <a:endParaRPr kumimoji="1" lang="ko-Kore-KR" alt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822E10-E9F8-F3C4-3A90-3D662BAA867B}"/>
              </a:ext>
            </a:extLst>
          </p:cNvPr>
          <p:cNvSpPr txBox="1"/>
          <p:nvPr/>
        </p:nvSpPr>
        <p:spPr>
          <a:xfrm>
            <a:off x="8369300" y="660804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19 : 7</a:t>
            </a:r>
            <a:endParaRPr kumimoji="1" lang="ko-Kore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305742-2333-C6D3-22B7-22E6303212A1}"/>
              </a:ext>
            </a:extLst>
          </p:cNvPr>
          <p:cNvSpPr txBox="1"/>
          <p:nvPr/>
        </p:nvSpPr>
        <p:spPr>
          <a:xfrm>
            <a:off x="8369300" y="5234671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22 : 17</a:t>
            </a:r>
            <a:endParaRPr kumimoji="1" lang="ko-Kore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0D5395-5BA0-FB98-13EA-65980541BBE2}"/>
              </a:ext>
            </a:extLst>
          </p:cNvPr>
          <p:cNvSpPr txBox="1"/>
          <p:nvPr/>
        </p:nvSpPr>
        <p:spPr>
          <a:xfrm>
            <a:off x="6451600" y="5348854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16 : 17</a:t>
            </a:r>
            <a:endParaRPr kumimoji="1" lang="ko-Kore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FD8E6-0186-735C-ECD9-45D14F631F29}"/>
              </a:ext>
            </a:extLst>
          </p:cNvPr>
          <p:cNvSpPr txBox="1"/>
          <p:nvPr/>
        </p:nvSpPr>
        <p:spPr>
          <a:xfrm>
            <a:off x="6743700" y="7521163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24 : 36</a:t>
            </a:r>
            <a:endParaRPr kumimoji="1" lang="ko-Kore-KR" alt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FD32D5-C93D-F484-582B-A453C0785003}"/>
              </a:ext>
            </a:extLst>
          </p:cNvPr>
          <p:cNvSpPr txBox="1"/>
          <p:nvPr/>
        </p:nvSpPr>
        <p:spPr>
          <a:xfrm>
            <a:off x="5651500" y="670370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14 : 36</a:t>
            </a:r>
            <a:endParaRPr kumimoji="1" lang="ko-Kore-KR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59D458-0315-D756-8D1D-F6C0B5018407}"/>
              </a:ext>
            </a:extLst>
          </p:cNvPr>
          <p:cNvSpPr txBox="1"/>
          <p:nvPr/>
        </p:nvSpPr>
        <p:spPr>
          <a:xfrm>
            <a:off x="11823700" y="6382205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13 : 36</a:t>
            </a:r>
            <a:endParaRPr kumimoji="1" lang="ko-Kore-KR" alt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81031E-87F9-3F7B-1876-09D3A2A20E63}"/>
              </a:ext>
            </a:extLst>
          </p:cNvPr>
          <p:cNvSpPr txBox="1"/>
          <p:nvPr/>
        </p:nvSpPr>
        <p:spPr>
          <a:xfrm>
            <a:off x="11849100" y="6679737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13 : 17</a:t>
            </a:r>
            <a:endParaRPr kumimoji="1" lang="ko-Kore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6B6E90-26D2-BCBD-2347-A8888B63856F}"/>
              </a:ext>
            </a:extLst>
          </p:cNvPr>
          <p:cNvSpPr txBox="1"/>
          <p:nvPr/>
        </p:nvSpPr>
        <p:spPr>
          <a:xfrm>
            <a:off x="6743700" y="824849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23 : 17</a:t>
            </a:r>
            <a:endParaRPr kumimoji="1" lang="ko-Kore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802753-3CB7-2B33-3309-46A6908DD84C}"/>
              </a:ext>
            </a:extLst>
          </p:cNvPr>
          <p:cNvSpPr txBox="1"/>
          <p:nvPr/>
        </p:nvSpPr>
        <p:spPr>
          <a:xfrm>
            <a:off x="6743131" y="7748566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FF0000"/>
                </a:solidFill>
              </a:rPr>
              <a:t>5-&gt; 24 : 17</a:t>
            </a:r>
            <a:endParaRPr kumimoji="1" lang="ko-Kore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C4F3D00-1753-3654-C9E8-F0A30238B599}"/>
              </a:ext>
            </a:extLst>
          </p:cNvPr>
          <p:cNvSpPr txBox="1"/>
          <p:nvPr/>
        </p:nvSpPr>
        <p:spPr>
          <a:xfrm>
            <a:off x="6743131" y="7958738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24 : 28</a:t>
            </a:r>
            <a:endParaRPr kumimoji="1" lang="ko-Kore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2D01F75-EF4B-D5E7-C1FC-E9D6D7BDECE4}"/>
              </a:ext>
            </a:extLst>
          </p:cNvPr>
          <p:cNvSpPr txBox="1"/>
          <p:nvPr/>
        </p:nvSpPr>
        <p:spPr>
          <a:xfrm>
            <a:off x="8470900" y="7990452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26 : 36</a:t>
            </a:r>
            <a:endParaRPr kumimoji="1" lang="ko-Kore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CAA5D1-9CDC-E313-4A14-EEC28DB3EAF8}"/>
              </a:ext>
            </a:extLst>
          </p:cNvPr>
          <p:cNvSpPr txBox="1"/>
          <p:nvPr/>
        </p:nvSpPr>
        <p:spPr>
          <a:xfrm>
            <a:off x="9876177" y="7433140"/>
            <a:ext cx="16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/>
              <a:t>5-&gt; 25 : 36</a:t>
            </a:r>
            <a:endParaRPr kumimoji="1" lang="ko-Kore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79C979-3B1A-2E6F-95D6-6BB8248600A4}"/>
              </a:ext>
            </a:extLst>
          </p:cNvPr>
          <p:cNvSpPr txBox="1"/>
          <p:nvPr/>
        </p:nvSpPr>
        <p:spPr>
          <a:xfrm>
            <a:off x="667604" y="1548443"/>
            <a:ext cx="28375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0,19 : context to question 1,20 : context to answer 2,21 : antonym </a:t>
            </a:r>
          </a:p>
          <a:p>
            <a:r>
              <a:rPr lang="en" altLang="ko-Kore-KR" dirty="0"/>
              <a:t>3,22 : </a:t>
            </a:r>
            <a:r>
              <a:rPr lang="en" altLang="ko-Kore-KR" dirty="0" err="1"/>
              <a:t>atlocation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4,23 : </a:t>
            </a:r>
            <a:r>
              <a:rPr lang="en" altLang="ko-Kore-KR" dirty="0" err="1"/>
              <a:t>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5,24 : causes </a:t>
            </a:r>
          </a:p>
          <a:p>
            <a:r>
              <a:rPr lang="en" altLang="ko-Kore-KR" dirty="0"/>
              <a:t>6,25 : </a:t>
            </a:r>
            <a:r>
              <a:rPr lang="en" altLang="ko-Kore-KR" dirty="0" err="1"/>
              <a:t>createdby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7,26 : isa </a:t>
            </a:r>
          </a:p>
          <a:p>
            <a:r>
              <a:rPr lang="en" altLang="ko-Kore-KR" dirty="0"/>
              <a:t>8,27 : desires </a:t>
            </a:r>
          </a:p>
          <a:p>
            <a:r>
              <a:rPr lang="en" altLang="ko-Kore-KR" dirty="0"/>
              <a:t>9,28 : </a:t>
            </a:r>
            <a:r>
              <a:rPr lang="en" altLang="ko-Kore-KR" dirty="0" err="1"/>
              <a:t>hassubevent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10,29 : </a:t>
            </a:r>
            <a:r>
              <a:rPr lang="en" altLang="ko-Kore-KR" dirty="0" err="1"/>
              <a:t>partof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11,30 : </a:t>
            </a:r>
            <a:r>
              <a:rPr lang="en" altLang="ko-Kore-KR" dirty="0" err="1"/>
              <a:t>hascontext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12,31 : </a:t>
            </a:r>
            <a:r>
              <a:rPr lang="en" altLang="ko-Kore-KR" dirty="0" err="1"/>
              <a:t>hasproperty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13,32 : </a:t>
            </a:r>
            <a:r>
              <a:rPr lang="en" altLang="ko-Kore-KR" dirty="0" err="1"/>
              <a:t>madeof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14,33 : </a:t>
            </a:r>
            <a:r>
              <a:rPr lang="en" altLang="ko-Kore-KR" dirty="0" err="1"/>
              <a:t>notcapableof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15,34 : </a:t>
            </a:r>
            <a:r>
              <a:rPr lang="en" altLang="ko-Kore-KR" dirty="0" err="1"/>
              <a:t>notdesires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16,35 : </a:t>
            </a:r>
            <a:r>
              <a:rPr lang="en" altLang="ko-Kore-KR" dirty="0" err="1"/>
              <a:t>receivesaction</a:t>
            </a:r>
            <a:r>
              <a:rPr lang="en" altLang="ko-Kore-KR" dirty="0"/>
              <a:t> 17,36 : </a:t>
            </a:r>
            <a:r>
              <a:rPr lang="en" altLang="ko-Kore-KR" dirty="0" err="1"/>
              <a:t>relatedto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18,37 : </a:t>
            </a:r>
            <a:r>
              <a:rPr lang="en" altLang="ko-Kore-KR" dirty="0" err="1"/>
              <a:t>usedfor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49311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ToDo</a:t>
            </a:r>
            <a:endParaRPr lang="ko-KR" altLang="en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FA491CB-C2E5-402F-3466-267865B5303B}"/>
              </a:ext>
            </a:extLst>
          </p:cNvPr>
          <p:cNvSpPr/>
          <p:nvPr/>
        </p:nvSpPr>
        <p:spPr>
          <a:xfrm>
            <a:off x="890336" y="1530545"/>
            <a:ext cx="14067323" cy="184773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7B9A8-62F3-780C-D34C-F9A4450C0983}"/>
              </a:ext>
            </a:extLst>
          </p:cNvPr>
          <p:cNvSpPr txBox="1"/>
          <p:nvPr/>
        </p:nvSpPr>
        <p:spPr>
          <a:xfrm>
            <a:off x="1505594" y="1552142"/>
            <a:ext cx="138330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65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27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27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27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A6F157-DD47-1B29-E7F9-EA937283488D}"/>
              </a:ext>
            </a:extLst>
          </p:cNvPr>
          <p:cNvSpPr/>
          <p:nvPr/>
        </p:nvSpPr>
        <p:spPr>
          <a:xfrm>
            <a:off x="1406537" y="4458932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1590A3-2D5F-DB7F-07F6-3288E34547F4}"/>
              </a:ext>
            </a:extLst>
          </p:cNvPr>
          <p:cNvSpPr/>
          <p:nvPr/>
        </p:nvSpPr>
        <p:spPr>
          <a:xfrm>
            <a:off x="2326866" y="5681222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4A3CC26-84D7-2433-E40C-F04D9DE199D0}"/>
              </a:ext>
            </a:extLst>
          </p:cNvPr>
          <p:cNvSpPr/>
          <p:nvPr/>
        </p:nvSpPr>
        <p:spPr>
          <a:xfrm>
            <a:off x="3145034" y="4443092"/>
            <a:ext cx="764073" cy="7916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580DCC0-1B7C-EB66-5CF5-AB9E541E430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170610" y="4838900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01B7A7C-F82B-112A-4749-FBA7033FEA7E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979044" y="5118779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90E05C4-8FEA-DCAC-5441-F5EC9D8026EA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2058715" y="5134619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AFD1695D-C8E7-5411-2ECB-59EB27EB3060}"/>
              </a:ext>
            </a:extLst>
          </p:cNvPr>
          <p:cNvSpPr/>
          <p:nvPr/>
        </p:nvSpPr>
        <p:spPr>
          <a:xfrm>
            <a:off x="4238994" y="4468323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13CFBCC-DE23-0606-363E-70F85F320D44}"/>
              </a:ext>
            </a:extLst>
          </p:cNvPr>
          <p:cNvSpPr/>
          <p:nvPr/>
        </p:nvSpPr>
        <p:spPr>
          <a:xfrm>
            <a:off x="5159324" y="5690613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ACAAC8-8990-8D6A-5D95-282AD887EB61}"/>
              </a:ext>
            </a:extLst>
          </p:cNvPr>
          <p:cNvSpPr/>
          <p:nvPr/>
        </p:nvSpPr>
        <p:spPr>
          <a:xfrm>
            <a:off x="5977491" y="4452483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9905358-F9FC-D53D-949E-868160D09D35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5003067" y="4848291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86D615D-4BF0-1F30-F32B-47E746EE388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>
          <a:xfrm flipV="1">
            <a:off x="5811502" y="5128170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4CE8EFE5-3142-6011-F70E-28C29CFCCA85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4891172" y="5144010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070A6EE0-3EED-5E57-870F-862F1EE25A70}"/>
              </a:ext>
            </a:extLst>
          </p:cNvPr>
          <p:cNvSpPr/>
          <p:nvPr/>
        </p:nvSpPr>
        <p:spPr>
          <a:xfrm>
            <a:off x="7088813" y="458172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AB437D-5A98-15A3-E33D-440B8F9298B8}"/>
              </a:ext>
            </a:extLst>
          </p:cNvPr>
          <p:cNvSpPr/>
          <p:nvPr/>
        </p:nvSpPr>
        <p:spPr>
          <a:xfrm>
            <a:off x="8009142" y="5804018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22D2434-9040-45F6-F006-D4DBCB01892B}"/>
              </a:ext>
            </a:extLst>
          </p:cNvPr>
          <p:cNvSpPr/>
          <p:nvPr/>
        </p:nvSpPr>
        <p:spPr>
          <a:xfrm>
            <a:off x="8827310" y="456588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D592DAB-B8EE-4474-D70F-ADAFDC44F7C8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 flipV="1">
            <a:off x="7852886" y="4961696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8709E17-F643-9837-A70C-502B9E7216EA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8661320" y="5241575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5D3019C-1E70-6D97-844D-29A8B44045FB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7740991" y="5257415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3A6B8D1D-BAD6-170F-56BF-565BFFB8064F}"/>
              </a:ext>
            </a:extLst>
          </p:cNvPr>
          <p:cNvSpPr/>
          <p:nvPr/>
        </p:nvSpPr>
        <p:spPr>
          <a:xfrm>
            <a:off x="1317992" y="7817742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23</a:t>
            </a:r>
            <a:endParaRPr kumimoji="1" lang="ko-Kore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5D710F-EAE9-B0E0-2D38-79B9A5F4D92F}"/>
              </a:ext>
            </a:extLst>
          </p:cNvPr>
          <p:cNvSpPr/>
          <p:nvPr/>
        </p:nvSpPr>
        <p:spPr>
          <a:xfrm>
            <a:off x="2238321" y="9040032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2C42FB9-765D-CCAF-B046-949FFBAB7D20}"/>
              </a:ext>
            </a:extLst>
          </p:cNvPr>
          <p:cNvSpPr/>
          <p:nvPr/>
        </p:nvSpPr>
        <p:spPr>
          <a:xfrm>
            <a:off x="3056489" y="7801902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CA644942-690D-35A6-6F0E-04AD04C6505E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2082065" y="8197710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57B2FB8A-654B-B356-4D1C-4B407746BFEE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2890499" y="8477589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1D6E7482-8C63-49D2-F321-85D1F3F126A3}"/>
              </a:ext>
            </a:extLst>
          </p:cNvPr>
          <p:cNvCxnSpPr>
            <a:cxnSpLocks/>
            <a:stCxn id="47" idx="5"/>
            <a:endCxn id="48" idx="1"/>
          </p:cNvCxnSpPr>
          <p:nvPr/>
        </p:nvCxnSpPr>
        <p:spPr>
          <a:xfrm>
            <a:off x="1970170" y="8493429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FE21EC1-09D6-D431-8939-F67F65CE3046}"/>
              </a:ext>
            </a:extLst>
          </p:cNvPr>
          <p:cNvSpPr/>
          <p:nvPr/>
        </p:nvSpPr>
        <p:spPr>
          <a:xfrm>
            <a:off x="4150449" y="7827134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25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577FD8-467C-472C-855A-2EAD63CAC2F4}"/>
              </a:ext>
            </a:extLst>
          </p:cNvPr>
          <p:cNvSpPr/>
          <p:nvPr/>
        </p:nvSpPr>
        <p:spPr>
          <a:xfrm>
            <a:off x="5070779" y="9049424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48A9D0-278E-D0C8-6785-B1EB7F4BDB04}"/>
              </a:ext>
            </a:extLst>
          </p:cNvPr>
          <p:cNvSpPr/>
          <p:nvPr/>
        </p:nvSpPr>
        <p:spPr>
          <a:xfrm>
            <a:off x="5888946" y="7811294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F7677040-F131-B10A-0474-EA2A40C084B4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 flipV="1">
            <a:off x="4914522" y="8207102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7D36F0A-A78A-16AB-DBD8-C0D2460D5455}"/>
              </a:ext>
            </a:extLst>
          </p:cNvPr>
          <p:cNvCxnSpPr>
            <a:cxnSpLocks/>
            <a:stCxn id="54" idx="7"/>
            <a:endCxn id="55" idx="3"/>
          </p:cNvCxnSpPr>
          <p:nvPr/>
        </p:nvCxnSpPr>
        <p:spPr>
          <a:xfrm flipV="1">
            <a:off x="5722957" y="8486981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CF8262A9-0A09-B18A-1FD6-0699EF04F9C8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4802627" y="8502821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6B1E0ADD-65B2-0A80-D055-E243174C3DA2}"/>
              </a:ext>
            </a:extLst>
          </p:cNvPr>
          <p:cNvSpPr/>
          <p:nvPr/>
        </p:nvSpPr>
        <p:spPr>
          <a:xfrm>
            <a:off x="7000268" y="794053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endParaRPr kumimoji="1" lang="ko-Kore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5881A0-5547-8EC1-210F-71979937265D}"/>
              </a:ext>
            </a:extLst>
          </p:cNvPr>
          <p:cNvSpPr/>
          <p:nvPr/>
        </p:nvSpPr>
        <p:spPr>
          <a:xfrm>
            <a:off x="7920597" y="9162828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E8B3AF1-C303-3969-8B98-9C014DA7D4B9}"/>
              </a:ext>
            </a:extLst>
          </p:cNvPr>
          <p:cNvSpPr/>
          <p:nvPr/>
        </p:nvSpPr>
        <p:spPr>
          <a:xfrm>
            <a:off x="8738765" y="792469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19</a:t>
            </a:r>
            <a:endParaRPr kumimoji="1" lang="ko-Kore-KR" altLang="en-US" dirty="0"/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A917ACD2-640F-F6C3-4D05-62A50BE00AF6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7764341" y="8320506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99EC0B95-9D8A-0C1A-7C8E-2F1AD4D3585C}"/>
              </a:ext>
            </a:extLst>
          </p:cNvPr>
          <p:cNvCxnSpPr>
            <a:cxnSpLocks/>
            <a:stCxn id="60" idx="7"/>
            <a:endCxn id="61" idx="3"/>
          </p:cNvCxnSpPr>
          <p:nvPr/>
        </p:nvCxnSpPr>
        <p:spPr>
          <a:xfrm flipV="1">
            <a:off x="8572775" y="8600385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0328A06-2147-0C4D-1CC4-6A893BD4A24A}"/>
              </a:ext>
            </a:extLst>
          </p:cNvPr>
          <p:cNvCxnSpPr>
            <a:cxnSpLocks/>
            <a:stCxn id="59" idx="5"/>
            <a:endCxn id="60" idx="1"/>
          </p:cNvCxnSpPr>
          <p:nvPr/>
        </p:nvCxnSpPr>
        <p:spPr>
          <a:xfrm>
            <a:off x="7652446" y="8616225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78DC5A1-BB04-4DF1-BA76-0994B4E2DFCC}"/>
              </a:ext>
            </a:extLst>
          </p:cNvPr>
          <p:cNvGrpSpPr/>
          <p:nvPr/>
        </p:nvGrpSpPr>
        <p:grpSpPr>
          <a:xfrm>
            <a:off x="1088505" y="3574079"/>
            <a:ext cx="3625950" cy="611117"/>
            <a:chOff x="1103386" y="1651028"/>
            <a:chExt cx="2417300" cy="4074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E885FD-9B08-D35D-9CCB-67CC993E3222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8E41D3B-9513-CCB0-D0CF-5128E3462B03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D8554-B938-E1F7-1A4B-D4CA9995FF69}"/>
                </a:ext>
              </a:extLst>
            </p:cNvPr>
            <p:cNvSpPr txBox="1"/>
            <p:nvPr/>
          </p:nvSpPr>
          <p:spPr>
            <a:xfrm>
              <a:off x="1259249" y="1691478"/>
              <a:ext cx="2261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positive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302E34E-FA82-24B8-FD10-D4A6B64702E9}"/>
              </a:ext>
            </a:extLst>
          </p:cNvPr>
          <p:cNvGrpSpPr/>
          <p:nvPr/>
        </p:nvGrpSpPr>
        <p:grpSpPr>
          <a:xfrm>
            <a:off x="1088505" y="6909668"/>
            <a:ext cx="3625950" cy="611117"/>
            <a:chOff x="1103386" y="1651028"/>
            <a:chExt cx="2417300" cy="40741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866543-9557-D585-007C-085D84834789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6505C86-6CDC-9816-03D8-2DC0F2108AF2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EB820B-4399-9CA3-E241-CBF157663CE7}"/>
                </a:ext>
              </a:extLst>
            </p:cNvPr>
            <p:cNvSpPr txBox="1"/>
            <p:nvPr/>
          </p:nvSpPr>
          <p:spPr>
            <a:xfrm>
              <a:off x="1259249" y="1691478"/>
              <a:ext cx="2261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negative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B7432C33-7AD6-F632-C897-6516336F0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870" y="3978806"/>
            <a:ext cx="6928875" cy="523365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A082AF1-6C23-1445-9C4C-A027438C645B}"/>
              </a:ext>
            </a:extLst>
          </p:cNvPr>
          <p:cNvSpPr txBox="1"/>
          <p:nvPr/>
        </p:nvSpPr>
        <p:spPr>
          <a:xfrm>
            <a:off x="14978792" y="6190499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7030A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related to</a:t>
            </a:r>
            <a:endParaRPr kumimoji="1" lang="ko-Kore-KR" altLang="en-US" sz="2400" dirty="0">
              <a:solidFill>
                <a:srgbClr val="7030A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2FA4A4E-32DA-5AB5-994E-2DEFF41C0220}"/>
              </a:ext>
            </a:extLst>
          </p:cNvPr>
          <p:cNvSpPr txBox="1"/>
          <p:nvPr/>
        </p:nvSpPr>
        <p:spPr>
          <a:xfrm>
            <a:off x="13638447" y="5476280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cause</a:t>
            </a:r>
            <a:endParaRPr kumimoji="1" lang="ko-Kore-KR" altLang="en-US" sz="2400" dirty="0">
              <a:solidFill>
                <a:srgbClr val="00B0F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DF6885-B1C0-417A-DBFB-C787FE291662}"/>
              </a:ext>
            </a:extLst>
          </p:cNvPr>
          <p:cNvSpPr txBox="1"/>
          <p:nvPr/>
        </p:nvSpPr>
        <p:spPr>
          <a:xfrm>
            <a:off x="16275137" y="7099796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00B05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cause</a:t>
            </a:r>
            <a:endParaRPr kumimoji="1" lang="ko-Kore-KR" altLang="en-US" sz="2400" dirty="0">
              <a:solidFill>
                <a:srgbClr val="00B05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77" name="호 76">
            <a:extLst>
              <a:ext uri="{FF2B5EF4-FFF2-40B4-BE49-F238E27FC236}">
                <a16:creationId xmlns:a16="http://schemas.microsoft.com/office/drawing/2014/main" id="{FCAF3702-476C-4214-2802-71AB00E7BE6C}"/>
              </a:ext>
            </a:extLst>
          </p:cNvPr>
          <p:cNvSpPr/>
          <p:nvPr/>
        </p:nvSpPr>
        <p:spPr>
          <a:xfrm>
            <a:off x="11726498" y="6404564"/>
            <a:ext cx="4895924" cy="991592"/>
          </a:xfrm>
          <a:prstGeom prst="arc">
            <a:avLst>
              <a:gd name="adj1" fmla="val 16200000"/>
              <a:gd name="adj2" fmla="val 26313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8" name="삼각형 77">
            <a:extLst>
              <a:ext uri="{FF2B5EF4-FFF2-40B4-BE49-F238E27FC236}">
                <a16:creationId xmlns:a16="http://schemas.microsoft.com/office/drawing/2014/main" id="{89E03FFD-B5DC-D38C-404D-563436B3A83A}"/>
              </a:ext>
            </a:extLst>
          </p:cNvPr>
          <p:cNvSpPr/>
          <p:nvPr/>
        </p:nvSpPr>
        <p:spPr>
          <a:xfrm rot="10250970">
            <a:off x="16384042" y="6919896"/>
            <a:ext cx="476759" cy="1428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</p:spTree>
    <p:extLst>
      <p:ext uri="{BB962C8B-B14F-4D97-AF65-F5344CB8AC3E}">
        <p14:creationId xmlns:p14="http://schemas.microsoft.com/office/powerpoint/2010/main" val="36688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7" grpId="0" animBg="1"/>
      <p:bldP spid="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CA6F157-DD47-1B29-E7F9-EA937283488D}"/>
              </a:ext>
            </a:extLst>
          </p:cNvPr>
          <p:cNvSpPr/>
          <p:nvPr/>
        </p:nvSpPr>
        <p:spPr>
          <a:xfrm>
            <a:off x="1317992" y="2464611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41590A3-2D5F-DB7F-07F6-3288E34547F4}"/>
              </a:ext>
            </a:extLst>
          </p:cNvPr>
          <p:cNvSpPr/>
          <p:nvPr/>
        </p:nvSpPr>
        <p:spPr>
          <a:xfrm>
            <a:off x="2238321" y="3686901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4A3CC26-84D7-2433-E40C-F04D9DE199D0}"/>
              </a:ext>
            </a:extLst>
          </p:cNvPr>
          <p:cNvSpPr/>
          <p:nvPr/>
        </p:nvSpPr>
        <p:spPr>
          <a:xfrm>
            <a:off x="3056489" y="2448771"/>
            <a:ext cx="764073" cy="79161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B580DCC0-1B7C-EB66-5CF5-AB9E541E430E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2082065" y="2844579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01B7A7C-F82B-112A-4749-FBA7033FEA7E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2890499" y="3124458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90E05C4-8FEA-DCAC-5441-F5EC9D8026EA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1970170" y="3140298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AFD1695D-C8E7-5411-2ECB-59EB27EB3060}"/>
              </a:ext>
            </a:extLst>
          </p:cNvPr>
          <p:cNvSpPr/>
          <p:nvPr/>
        </p:nvSpPr>
        <p:spPr>
          <a:xfrm>
            <a:off x="1272867" y="4947201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13CFBCC-DE23-0606-363E-70F85F320D44}"/>
              </a:ext>
            </a:extLst>
          </p:cNvPr>
          <p:cNvSpPr/>
          <p:nvPr/>
        </p:nvSpPr>
        <p:spPr>
          <a:xfrm>
            <a:off x="2193197" y="6169491"/>
            <a:ext cx="764073" cy="7916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0ACAAC8-8990-8D6A-5D95-282AD887EB61}"/>
              </a:ext>
            </a:extLst>
          </p:cNvPr>
          <p:cNvSpPr/>
          <p:nvPr/>
        </p:nvSpPr>
        <p:spPr>
          <a:xfrm>
            <a:off x="3011364" y="4931361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9905358-F9FC-D53D-949E-868160D09D35}"/>
              </a:ext>
            </a:extLst>
          </p:cNvPr>
          <p:cNvCxnSpPr>
            <a:cxnSpLocks/>
            <a:stCxn id="33" idx="6"/>
            <a:endCxn id="35" idx="2"/>
          </p:cNvCxnSpPr>
          <p:nvPr/>
        </p:nvCxnSpPr>
        <p:spPr>
          <a:xfrm flipV="1">
            <a:off x="2036940" y="5327169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F86D615D-4BF0-1F30-F32B-47E746EE388B}"/>
              </a:ext>
            </a:extLst>
          </p:cNvPr>
          <p:cNvCxnSpPr>
            <a:cxnSpLocks/>
            <a:stCxn id="34" idx="7"/>
            <a:endCxn id="35" idx="3"/>
          </p:cNvCxnSpPr>
          <p:nvPr/>
        </p:nvCxnSpPr>
        <p:spPr>
          <a:xfrm flipV="1">
            <a:off x="2845375" y="5607048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4CE8EFE5-3142-6011-F70E-28C29CFCCA85}"/>
              </a:ext>
            </a:extLst>
          </p:cNvPr>
          <p:cNvCxnSpPr>
            <a:cxnSpLocks/>
            <a:stCxn id="33" idx="5"/>
            <a:endCxn id="34" idx="1"/>
          </p:cNvCxnSpPr>
          <p:nvPr/>
        </p:nvCxnSpPr>
        <p:spPr>
          <a:xfrm>
            <a:off x="1925045" y="5622888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070A6EE0-3EED-5E57-870F-862F1EE25A70}"/>
              </a:ext>
            </a:extLst>
          </p:cNvPr>
          <p:cNvSpPr/>
          <p:nvPr/>
        </p:nvSpPr>
        <p:spPr>
          <a:xfrm>
            <a:off x="1106877" y="7539390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22</a:t>
            </a:r>
            <a:endParaRPr kumimoji="1" lang="ko-Kore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D8AB437D-5A98-15A3-E33D-440B8F9298B8}"/>
              </a:ext>
            </a:extLst>
          </p:cNvPr>
          <p:cNvSpPr/>
          <p:nvPr/>
        </p:nvSpPr>
        <p:spPr>
          <a:xfrm>
            <a:off x="2027207" y="8761680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22D2434-9040-45F6-F006-D4DBCB01892B}"/>
              </a:ext>
            </a:extLst>
          </p:cNvPr>
          <p:cNvSpPr/>
          <p:nvPr/>
        </p:nvSpPr>
        <p:spPr>
          <a:xfrm>
            <a:off x="2845374" y="7523550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13</a:t>
            </a:r>
            <a:endParaRPr kumimoji="1" lang="ko-Kore-KR" altLang="en-US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9D592DAB-B8EE-4474-D70F-ADAFDC44F7C8}"/>
              </a:ext>
            </a:extLst>
          </p:cNvPr>
          <p:cNvCxnSpPr>
            <a:cxnSpLocks/>
            <a:stCxn id="41" idx="6"/>
            <a:endCxn id="43" idx="2"/>
          </p:cNvCxnSpPr>
          <p:nvPr/>
        </p:nvCxnSpPr>
        <p:spPr>
          <a:xfrm flipV="1">
            <a:off x="1870950" y="7919358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88709E17-F643-9837-A70C-502B9E7216EA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2679385" y="8199237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5D3019C-1E70-6D97-844D-29A8B44045FB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759055" y="8215077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378DC5A1-BB04-4DF1-BA76-0994B4E2DFCC}"/>
              </a:ext>
            </a:extLst>
          </p:cNvPr>
          <p:cNvGrpSpPr/>
          <p:nvPr/>
        </p:nvGrpSpPr>
        <p:grpSpPr>
          <a:xfrm>
            <a:off x="1030530" y="1555730"/>
            <a:ext cx="3625950" cy="611117"/>
            <a:chOff x="1103386" y="1651028"/>
            <a:chExt cx="2417300" cy="407411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4E885FD-9B08-D35D-9CCB-67CC993E3222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8E41D3B-9513-CCB0-D0CF-5128E3462B03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D8554-B938-E1F7-1A4B-D4CA9995FF69}"/>
                </a:ext>
              </a:extLst>
            </p:cNvPr>
            <p:cNvSpPr txBox="1"/>
            <p:nvPr/>
          </p:nvSpPr>
          <p:spPr>
            <a:xfrm>
              <a:off x="1259249" y="1691478"/>
              <a:ext cx="2261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positive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F038110-7B27-794B-F3CB-C8694E8D87BB}"/>
              </a:ext>
            </a:extLst>
          </p:cNvPr>
          <p:cNvSpPr txBox="1"/>
          <p:nvPr/>
        </p:nvSpPr>
        <p:spPr>
          <a:xfrm>
            <a:off x="2072331" y="447620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respiration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A937C6-8C36-30BC-8B37-A0D323BAA39A}"/>
              </a:ext>
            </a:extLst>
          </p:cNvPr>
          <p:cNvSpPr txBox="1"/>
          <p:nvPr/>
        </p:nvSpPr>
        <p:spPr>
          <a:xfrm>
            <a:off x="3897644" y="2644749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Context node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2878B5-9288-B4B6-8B2C-2AE7B4C86EB3}"/>
              </a:ext>
            </a:extLst>
          </p:cNvPr>
          <p:cNvSpPr txBox="1"/>
          <p:nvPr/>
        </p:nvSpPr>
        <p:spPr>
          <a:xfrm>
            <a:off x="0" y="3257672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 err="1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cellular_respiration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BBA5E01B-2338-0F48-1D8C-AB342B06E711}"/>
              </a:ext>
            </a:extLst>
          </p:cNvPr>
          <p:cNvSpPr/>
          <p:nvPr/>
        </p:nvSpPr>
        <p:spPr>
          <a:xfrm>
            <a:off x="5452816" y="3272893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60C92ED4-93D8-DF02-CE9B-1EAED37483AE}"/>
              </a:ext>
            </a:extLst>
          </p:cNvPr>
          <p:cNvSpPr/>
          <p:nvPr/>
        </p:nvSpPr>
        <p:spPr>
          <a:xfrm>
            <a:off x="5452814" y="5533105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5" name="오른쪽 화살표[R] 14">
            <a:extLst>
              <a:ext uri="{FF2B5EF4-FFF2-40B4-BE49-F238E27FC236}">
                <a16:creationId xmlns:a16="http://schemas.microsoft.com/office/drawing/2014/main" id="{8F729A51-ED5F-4217-0658-C02E8A6B5386}"/>
              </a:ext>
            </a:extLst>
          </p:cNvPr>
          <p:cNvSpPr/>
          <p:nvPr/>
        </p:nvSpPr>
        <p:spPr>
          <a:xfrm>
            <a:off x="5448749" y="8181326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C5631-8424-9ACB-C435-17922738548C}"/>
              </a:ext>
            </a:extLst>
          </p:cNvPr>
          <p:cNvSpPr txBox="1"/>
          <p:nvPr/>
        </p:nvSpPr>
        <p:spPr>
          <a:xfrm>
            <a:off x="748449" y="981578"/>
            <a:ext cx="46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3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Attention weights</a:t>
            </a:r>
            <a:endParaRPr kumimoji="1" lang="ko-Kore-KR" altLang="en-US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95BFA-0B4E-65A7-89A6-BCE3B664ECE6}"/>
              </a:ext>
            </a:extLst>
          </p:cNvPr>
          <p:cNvSpPr txBox="1"/>
          <p:nvPr/>
        </p:nvSpPr>
        <p:spPr>
          <a:xfrm>
            <a:off x="1878723" y="6903170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respiration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99293F-8439-32D3-A54B-5B8400E1D6AC}"/>
              </a:ext>
            </a:extLst>
          </p:cNvPr>
          <p:cNvSpPr txBox="1"/>
          <p:nvPr/>
        </p:nvSpPr>
        <p:spPr>
          <a:xfrm>
            <a:off x="1798124" y="9588207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FF528-5304-30CE-E7B1-8B4115BFCB7A}"/>
              </a:ext>
            </a:extLst>
          </p:cNvPr>
          <p:cNvSpPr txBox="1"/>
          <p:nvPr/>
        </p:nvSpPr>
        <p:spPr>
          <a:xfrm>
            <a:off x="1231176" y="5795312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living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AE93F-296D-B9FE-EB69-AFDA05FD0B57}"/>
              </a:ext>
            </a:extLst>
          </p:cNvPr>
          <p:cNvSpPr txBox="1"/>
          <p:nvPr/>
        </p:nvSpPr>
        <p:spPr>
          <a:xfrm>
            <a:off x="3056489" y="575978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cell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D39C4-A78E-1556-8041-E4A81DB2A269}"/>
              </a:ext>
            </a:extLst>
          </p:cNvPr>
          <p:cNvSpPr txBox="1"/>
          <p:nvPr/>
        </p:nvSpPr>
        <p:spPr>
          <a:xfrm>
            <a:off x="2984316" y="837137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cell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5D6FBE-09C7-B456-E9A2-4E9594FE4C56}"/>
              </a:ext>
            </a:extLst>
          </p:cNvPr>
          <p:cNvSpPr txBox="1"/>
          <p:nvPr/>
        </p:nvSpPr>
        <p:spPr>
          <a:xfrm>
            <a:off x="1020062" y="8402669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living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0328DC-BD9F-B474-0855-77041BD34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34" y="278639"/>
            <a:ext cx="5030984" cy="944061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0E2DEE8-CCE8-4DB4-9A6F-0C7E4ADAF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069" y="224121"/>
            <a:ext cx="5071072" cy="95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60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A6B8D1D-BAD6-170F-56BF-565BFFB8064F}"/>
              </a:ext>
            </a:extLst>
          </p:cNvPr>
          <p:cNvSpPr/>
          <p:nvPr/>
        </p:nvSpPr>
        <p:spPr>
          <a:xfrm>
            <a:off x="1089158" y="2877084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23</a:t>
            </a:r>
            <a:endParaRPr kumimoji="1" lang="ko-Kore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35D710F-EAE9-B0E0-2D38-79B9A5F4D92F}"/>
              </a:ext>
            </a:extLst>
          </p:cNvPr>
          <p:cNvSpPr/>
          <p:nvPr/>
        </p:nvSpPr>
        <p:spPr>
          <a:xfrm>
            <a:off x="2009487" y="4099374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2C42FB9-765D-CCAF-B046-949FFBAB7D20}"/>
              </a:ext>
            </a:extLst>
          </p:cNvPr>
          <p:cNvSpPr/>
          <p:nvPr/>
        </p:nvSpPr>
        <p:spPr>
          <a:xfrm>
            <a:off x="2827655" y="2861244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CA644942-690D-35A6-6F0E-04AD04C6505E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1853231" y="3257052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57B2FB8A-654B-B356-4D1C-4B407746BFEE}"/>
              </a:ext>
            </a:extLst>
          </p:cNvPr>
          <p:cNvCxnSpPr>
            <a:cxnSpLocks/>
            <a:stCxn id="48" idx="7"/>
            <a:endCxn id="49" idx="3"/>
          </p:cNvCxnSpPr>
          <p:nvPr/>
        </p:nvCxnSpPr>
        <p:spPr>
          <a:xfrm flipV="1">
            <a:off x="2661665" y="3536931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1D6E7482-8C63-49D2-F321-85D1F3F126A3}"/>
              </a:ext>
            </a:extLst>
          </p:cNvPr>
          <p:cNvCxnSpPr>
            <a:cxnSpLocks/>
            <a:stCxn id="47" idx="5"/>
            <a:endCxn id="48" idx="1"/>
          </p:cNvCxnSpPr>
          <p:nvPr/>
        </p:nvCxnSpPr>
        <p:spPr>
          <a:xfrm>
            <a:off x="1741336" y="3552771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EFE21EC1-09D6-D431-8939-F67F65CE3046}"/>
              </a:ext>
            </a:extLst>
          </p:cNvPr>
          <p:cNvSpPr/>
          <p:nvPr/>
        </p:nvSpPr>
        <p:spPr>
          <a:xfrm>
            <a:off x="1146033" y="539631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25</a:t>
            </a:r>
            <a:endParaRPr kumimoji="1" lang="ko-Kore-KR" altLang="en-US" dirty="0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7577FD8-467C-472C-855A-2EAD63CAC2F4}"/>
              </a:ext>
            </a:extLst>
          </p:cNvPr>
          <p:cNvSpPr/>
          <p:nvPr/>
        </p:nvSpPr>
        <p:spPr>
          <a:xfrm>
            <a:off x="2066363" y="6618608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A948A9D0-278E-D0C8-6785-B1EB7F4BDB04}"/>
              </a:ext>
            </a:extLst>
          </p:cNvPr>
          <p:cNvSpPr/>
          <p:nvPr/>
        </p:nvSpPr>
        <p:spPr>
          <a:xfrm>
            <a:off x="2884530" y="5380478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26</a:t>
            </a:r>
            <a:endParaRPr kumimoji="1" lang="ko-Kore-KR" altLang="en-US" dirty="0"/>
          </a:p>
        </p:txBody>
      </p:sp>
      <p:cxnSp>
        <p:nvCxnSpPr>
          <p:cNvPr id="56" name="직선 연결선[R] 55">
            <a:extLst>
              <a:ext uri="{FF2B5EF4-FFF2-40B4-BE49-F238E27FC236}">
                <a16:creationId xmlns:a16="http://schemas.microsoft.com/office/drawing/2014/main" id="{F7677040-F131-B10A-0474-EA2A40C084B4}"/>
              </a:ext>
            </a:extLst>
          </p:cNvPr>
          <p:cNvCxnSpPr>
            <a:cxnSpLocks/>
            <a:stCxn id="53" idx="6"/>
            <a:endCxn id="55" idx="2"/>
          </p:cNvCxnSpPr>
          <p:nvPr/>
        </p:nvCxnSpPr>
        <p:spPr>
          <a:xfrm flipV="1">
            <a:off x="1910106" y="5776286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B7D36F0A-A78A-16AB-DBD8-C0D2460D5455}"/>
              </a:ext>
            </a:extLst>
          </p:cNvPr>
          <p:cNvCxnSpPr>
            <a:cxnSpLocks/>
            <a:stCxn id="54" idx="7"/>
            <a:endCxn id="55" idx="3"/>
          </p:cNvCxnSpPr>
          <p:nvPr/>
        </p:nvCxnSpPr>
        <p:spPr>
          <a:xfrm flipV="1">
            <a:off x="2718541" y="6056165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CF8262A9-0A09-B18A-1FD6-0699EF04F9C8}"/>
              </a:ext>
            </a:extLst>
          </p:cNvPr>
          <p:cNvCxnSpPr>
            <a:cxnSpLocks/>
            <a:stCxn id="53" idx="5"/>
            <a:endCxn id="54" idx="1"/>
          </p:cNvCxnSpPr>
          <p:nvPr/>
        </p:nvCxnSpPr>
        <p:spPr>
          <a:xfrm>
            <a:off x="1798211" y="6072005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6B1E0ADD-65B2-0A80-D055-E243174C3DA2}"/>
              </a:ext>
            </a:extLst>
          </p:cNvPr>
          <p:cNvSpPr/>
          <p:nvPr/>
        </p:nvSpPr>
        <p:spPr>
          <a:xfrm>
            <a:off x="1255148" y="7790357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24</a:t>
            </a:r>
            <a:endParaRPr kumimoji="1" lang="ko-Kore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835881A0-5547-8EC1-210F-71979937265D}"/>
              </a:ext>
            </a:extLst>
          </p:cNvPr>
          <p:cNvSpPr/>
          <p:nvPr/>
        </p:nvSpPr>
        <p:spPr>
          <a:xfrm>
            <a:off x="2175477" y="9012647"/>
            <a:ext cx="764073" cy="7916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8E8B3AF1-C303-3969-8B98-9C014DA7D4B9}"/>
              </a:ext>
            </a:extLst>
          </p:cNvPr>
          <p:cNvSpPr/>
          <p:nvPr/>
        </p:nvSpPr>
        <p:spPr>
          <a:xfrm>
            <a:off x="2993645" y="7774517"/>
            <a:ext cx="764073" cy="7916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19</a:t>
            </a:r>
            <a:endParaRPr kumimoji="1" lang="ko-Kore-KR" altLang="en-US" dirty="0"/>
          </a:p>
        </p:txBody>
      </p: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A917ACD2-640F-F6C3-4D05-62A50BE00AF6}"/>
              </a:ext>
            </a:extLst>
          </p:cNvPr>
          <p:cNvCxnSpPr>
            <a:cxnSpLocks/>
            <a:stCxn id="59" idx="6"/>
            <a:endCxn id="61" idx="2"/>
          </p:cNvCxnSpPr>
          <p:nvPr/>
        </p:nvCxnSpPr>
        <p:spPr>
          <a:xfrm flipV="1">
            <a:off x="2019221" y="8170325"/>
            <a:ext cx="974424" cy="15840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99EC0B95-9D8A-0C1A-7C8E-2F1AD4D3585C}"/>
              </a:ext>
            </a:extLst>
          </p:cNvPr>
          <p:cNvCxnSpPr>
            <a:cxnSpLocks/>
            <a:stCxn id="60" idx="7"/>
            <a:endCxn id="61" idx="3"/>
          </p:cNvCxnSpPr>
          <p:nvPr/>
        </p:nvCxnSpPr>
        <p:spPr>
          <a:xfrm flipV="1">
            <a:off x="2827655" y="8450204"/>
            <a:ext cx="277886" cy="67837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40328A06-2147-0C4D-1CC4-6A893BD4A24A}"/>
              </a:ext>
            </a:extLst>
          </p:cNvPr>
          <p:cNvCxnSpPr>
            <a:cxnSpLocks/>
            <a:stCxn id="59" idx="5"/>
            <a:endCxn id="60" idx="1"/>
          </p:cNvCxnSpPr>
          <p:nvPr/>
        </p:nvCxnSpPr>
        <p:spPr>
          <a:xfrm>
            <a:off x="1907326" y="8466044"/>
            <a:ext cx="380048" cy="662532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302E34E-FA82-24B8-FD10-D4A6B64702E9}"/>
              </a:ext>
            </a:extLst>
          </p:cNvPr>
          <p:cNvGrpSpPr/>
          <p:nvPr/>
        </p:nvGrpSpPr>
        <p:grpSpPr>
          <a:xfrm>
            <a:off x="973655" y="1467210"/>
            <a:ext cx="3625950" cy="611117"/>
            <a:chOff x="1103386" y="1651028"/>
            <a:chExt cx="2417300" cy="407411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0866543-9557-D585-007C-085D84834789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6505C86-6CDC-9816-03D8-2DC0F2108AF2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EB820B-4399-9CA3-E241-CBF157663CE7}"/>
                </a:ext>
              </a:extLst>
            </p:cNvPr>
            <p:cNvSpPr txBox="1"/>
            <p:nvPr/>
          </p:nvSpPr>
          <p:spPr>
            <a:xfrm>
              <a:off x="1259249" y="1691478"/>
              <a:ext cx="226143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negative</a:t>
              </a:r>
              <a:endParaRPr lang="ko-KR" altLang="en-US" sz="27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5C5A18F5-E824-BB11-38C2-76BD4F9B9A2A}"/>
              </a:ext>
            </a:extLst>
          </p:cNvPr>
          <p:cNvSpPr/>
          <p:nvPr/>
        </p:nvSpPr>
        <p:spPr>
          <a:xfrm>
            <a:off x="5452816" y="3272893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5B74037E-5612-ABF6-0C18-CE6AE6EEC354}"/>
              </a:ext>
            </a:extLst>
          </p:cNvPr>
          <p:cNvSpPr/>
          <p:nvPr/>
        </p:nvSpPr>
        <p:spPr>
          <a:xfrm>
            <a:off x="5452814" y="5533105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884112AD-9429-0960-94A0-3DC22D53DF11}"/>
              </a:ext>
            </a:extLst>
          </p:cNvPr>
          <p:cNvSpPr/>
          <p:nvPr/>
        </p:nvSpPr>
        <p:spPr>
          <a:xfrm>
            <a:off x="5448749" y="8181326"/>
            <a:ext cx="818168" cy="71419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1F5619-EA87-8A4C-B386-50B85162F615}"/>
              </a:ext>
            </a:extLst>
          </p:cNvPr>
          <p:cNvSpPr txBox="1"/>
          <p:nvPr/>
        </p:nvSpPr>
        <p:spPr>
          <a:xfrm>
            <a:off x="797501" y="923474"/>
            <a:ext cx="4616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3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Attention weights</a:t>
            </a:r>
            <a:endParaRPr kumimoji="1" lang="ko-Kore-KR" altLang="en-US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CFFAEE-33D9-AC15-10D5-697FE4958CA9}"/>
              </a:ext>
            </a:extLst>
          </p:cNvPr>
          <p:cNvSpPr txBox="1"/>
          <p:nvPr/>
        </p:nvSpPr>
        <p:spPr>
          <a:xfrm>
            <a:off x="1953062" y="4887564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A45CF4-1132-C6C1-DE6C-4DF6617D629C}"/>
              </a:ext>
            </a:extLst>
          </p:cNvPr>
          <p:cNvSpPr txBox="1"/>
          <p:nvPr/>
        </p:nvSpPr>
        <p:spPr>
          <a:xfrm>
            <a:off x="2066363" y="7374693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42F546-88D3-76DF-A035-8DE270AEC5F0}"/>
              </a:ext>
            </a:extLst>
          </p:cNvPr>
          <p:cNvSpPr txBox="1"/>
          <p:nvPr/>
        </p:nvSpPr>
        <p:spPr>
          <a:xfrm>
            <a:off x="2097348" y="979417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plant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E14AB2-4C01-F18E-BD95-4FA21D8E1B52}"/>
              </a:ext>
            </a:extLst>
          </p:cNvPr>
          <p:cNvSpPr txBox="1"/>
          <p:nvPr/>
        </p:nvSpPr>
        <p:spPr>
          <a:xfrm>
            <a:off x="935450" y="3649010"/>
            <a:ext cx="135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ground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9F89F4-FE7E-A4F3-2292-F9DF3FC00289}"/>
              </a:ext>
            </a:extLst>
          </p:cNvPr>
          <p:cNvSpPr txBox="1"/>
          <p:nvPr/>
        </p:nvSpPr>
        <p:spPr>
          <a:xfrm>
            <a:off x="2903526" y="3616974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gum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C22D69-3E29-32E1-2378-F426A75EBE73}"/>
              </a:ext>
            </a:extLst>
          </p:cNvPr>
          <p:cNvSpPr txBox="1"/>
          <p:nvPr/>
        </p:nvSpPr>
        <p:spPr>
          <a:xfrm>
            <a:off x="2996426" y="6156101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gum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6D0EA2-F4B8-6F1D-05EA-4CC720743739}"/>
              </a:ext>
            </a:extLst>
          </p:cNvPr>
          <p:cNvSpPr txBox="1"/>
          <p:nvPr/>
        </p:nvSpPr>
        <p:spPr>
          <a:xfrm>
            <a:off x="1034296" y="6199235"/>
            <a:ext cx="160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rubber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3D0790-F255-9FFE-C08C-486F3D79DF03}"/>
              </a:ext>
            </a:extLst>
          </p:cNvPr>
          <p:cNvSpPr txBox="1"/>
          <p:nvPr/>
        </p:nvSpPr>
        <p:spPr>
          <a:xfrm>
            <a:off x="1244364" y="8579714"/>
            <a:ext cx="13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bed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6555B-7FF0-E278-722C-33EE28945EE2}"/>
              </a:ext>
            </a:extLst>
          </p:cNvPr>
          <p:cNvSpPr txBox="1"/>
          <p:nvPr/>
        </p:nvSpPr>
        <p:spPr>
          <a:xfrm>
            <a:off x="3089001" y="8562432"/>
            <a:ext cx="3650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book</a:t>
            </a:r>
            <a:endParaRPr kumimoji="1" lang="ko-Kore-KR" altLang="en-US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9C83F6-92F1-6FBF-6B13-21F9AA0F2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268" y="378277"/>
            <a:ext cx="4977132" cy="96144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2202D9B-3BFF-2D0B-E5E2-C5B7F238F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089" y="399511"/>
            <a:ext cx="4817224" cy="953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1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B9DF5-11DA-4CAE-9F06-E6A42ED4FA42}"/>
              </a:ext>
            </a:extLst>
          </p:cNvPr>
          <p:cNvSpPr txBox="1"/>
          <p:nvPr/>
        </p:nvSpPr>
        <p:spPr>
          <a:xfrm>
            <a:off x="9739209" y="3562659"/>
            <a:ext cx="8994378" cy="67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노드들은 단어들 간 관련성을 기반으로 연결됨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흔하거나 쉬운 단어들이 많은 순환을 형성함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관계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)type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역방향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type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 주어져 있음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하나의 순환에 있는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다 같지 않음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같은 경우도 있음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-&gt; </a:t>
            </a:r>
            <a:r>
              <a:rPr lang="ko-KR" altLang="en-US" sz="2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순환이 순환 논법을 발생시키지는 않는다</a:t>
            </a:r>
            <a:r>
              <a:rPr lang="en-US" altLang="ko-KR" sz="2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 22, 13], [5, 25, 26]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같은 경우의 순환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[2, 4, 0],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[2,22,13],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[5,22,13]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긍정적인 순환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 23, 26],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[5,25, 26],[5, 24, 19]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부정적인 순환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긍정 순환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부정 순환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같은 순환의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파악한다면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B34FD894-F410-EBDA-3A01-C3FC3E95FE9F}"/>
              </a:ext>
            </a:extLst>
          </p:cNvPr>
          <p:cNvSpPr/>
          <p:nvPr/>
        </p:nvSpPr>
        <p:spPr>
          <a:xfrm>
            <a:off x="778554" y="1171075"/>
            <a:ext cx="17268228" cy="1231821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8D4B66-1C1A-D26A-4A78-1B65AB576CF5}"/>
              </a:ext>
            </a:extLst>
          </p:cNvPr>
          <p:cNvSpPr txBox="1"/>
          <p:nvPr/>
        </p:nvSpPr>
        <p:spPr>
          <a:xfrm>
            <a:off x="1188725" y="1185473"/>
            <a:ext cx="16980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“The winter solstice is on December 21</a:t>
            </a:r>
            <a:r>
              <a:rPr kumimoji="1" lang="en-US" altLang="ko-Kore-KR" sz="2400" b="1" baseline="300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st</a:t>
            </a:r>
            <a:r>
              <a:rPr kumimoji="1" lang="en-US" altLang="ko-Kore-KR" sz="24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 in the”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counties B.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north of equator </a:t>
            </a:r>
            <a:r>
              <a:rPr kumimoji="1" lang="en-US" altLang="ko-Kore-KR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C. states D. </a:t>
            </a:r>
            <a:r>
              <a:rPr kumimoji="1" lang="en-US" altLang="ko-Kore-KR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southern hemisphere</a:t>
            </a:r>
            <a:endParaRPr kumimoji="1" lang="ko-Kore-KR" altLang="en-US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13A5332-782A-4190-60EB-6E35B7715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2" y="2653996"/>
            <a:ext cx="9085158" cy="68580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C44648-6CFA-624E-EE58-227BE19A1219}"/>
              </a:ext>
            </a:extLst>
          </p:cNvPr>
          <p:cNvSpPr txBox="1"/>
          <p:nvPr/>
        </p:nvSpPr>
        <p:spPr>
          <a:xfrm>
            <a:off x="8153400" y="4958834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christmas</a:t>
            </a:r>
            <a:endParaRPr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A6A1F4-EE8E-4C27-009D-99FF4C8686C8}"/>
              </a:ext>
            </a:extLst>
          </p:cNvPr>
          <p:cNvSpPr txBox="1"/>
          <p:nvPr/>
        </p:nvSpPr>
        <p:spPr>
          <a:xfrm>
            <a:off x="8726868" y="3181633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yule</a:t>
            </a:r>
            <a:endParaRPr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0B6FD-F7F0-0D30-C445-46B84FB61BC3}"/>
              </a:ext>
            </a:extLst>
          </p:cNvPr>
          <p:cNvSpPr txBox="1"/>
          <p:nvPr/>
        </p:nvSpPr>
        <p:spPr>
          <a:xfrm>
            <a:off x="1981200" y="2792277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june_solstice</a:t>
            </a:r>
            <a:endParaRPr lang="ko-Kore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5E329-E6DD-43E4-D1A6-64351BAA126F}"/>
              </a:ext>
            </a:extLst>
          </p:cNvPr>
          <p:cNvSpPr txBox="1"/>
          <p:nvPr/>
        </p:nvSpPr>
        <p:spPr>
          <a:xfrm>
            <a:off x="778554" y="6782022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arctic_circle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8C9022-6196-1985-163B-95789CCD2961}"/>
              </a:ext>
            </a:extLst>
          </p:cNvPr>
          <p:cNvSpPr txBox="1"/>
          <p:nvPr/>
        </p:nvSpPr>
        <p:spPr>
          <a:xfrm>
            <a:off x="183305" y="3412709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december_solstice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1E6AF7-3EE8-9996-E759-D91B8AFC59B2}"/>
              </a:ext>
            </a:extLst>
          </p:cNvPr>
          <p:cNvSpPr txBox="1"/>
          <p:nvPr/>
        </p:nvSpPr>
        <p:spPr>
          <a:xfrm>
            <a:off x="2438400" y="7001404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midwinter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7F9DD-63AB-3397-FA0C-3354C8F00C52}"/>
              </a:ext>
            </a:extLst>
          </p:cNvPr>
          <p:cNvSpPr txBox="1"/>
          <p:nvPr/>
        </p:nvSpPr>
        <p:spPr>
          <a:xfrm>
            <a:off x="2590800" y="5976924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tropic</a:t>
            </a:r>
            <a:endParaRPr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6436B8-7A02-391A-F735-A6217F3BB512}"/>
              </a:ext>
            </a:extLst>
          </p:cNvPr>
          <p:cNvSpPr txBox="1"/>
          <p:nvPr/>
        </p:nvSpPr>
        <p:spPr>
          <a:xfrm>
            <a:off x="0" y="5101742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summer_solstice</a:t>
            </a:r>
            <a:endParaRPr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5B2D1B-B15B-3A03-9F5A-3EE064FD92B6}"/>
              </a:ext>
            </a:extLst>
          </p:cNvPr>
          <p:cNvSpPr txBox="1"/>
          <p:nvPr/>
        </p:nvSpPr>
        <p:spPr>
          <a:xfrm>
            <a:off x="4572000" y="7454212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snowflake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F3A2D34-A202-A665-2C34-9BD8B08C3B1D}"/>
              </a:ext>
            </a:extLst>
          </p:cNvPr>
          <p:cNvSpPr txBox="1"/>
          <p:nvPr/>
        </p:nvSpPr>
        <p:spPr>
          <a:xfrm>
            <a:off x="2743200" y="7742431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tropic_of_capricorn</a:t>
            </a:r>
            <a:endParaRPr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73B30A-AE17-E28A-4AB7-E8559BED6D91}"/>
              </a:ext>
            </a:extLst>
          </p:cNvPr>
          <p:cNvSpPr txBox="1"/>
          <p:nvPr/>
        </p:nvSpPr>
        <p:spPr>
          <a:xfrm>
            <a:off x="3876965" y="8860179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autumn</a:t>
            </a:r>
            <a:endParaRPr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EC9E18-300C-0A12-43ED-C32473875837}"/>
              </a:ext>
            </a:extLst>
          </p:cNvPr>
          <p:cNvSpPr txBox="1"/>
          <p:nvPr/>
        </p:nvSpPr>
        <p:spPr>
          <a:xfrm>
            <a:off x="5502954" y="8998115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fall</a:t>
            </a:r>
            <a:endParaRPr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F6DB47-6053-0A09-312C-7480A22F79D3}"/>
              </a:ext>
            </a:extLst>
          </p:cNvPr>
          <p:cNvSpPr txBox="1"/>
          <p:nvPr/>
        </p:nvSpPr>
        <p:spPr>
          <a:xfrm>
            <a:off x="5469788" y="7211687"/>
            <a:ext cx="185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tropic_of_cancer</a:t>
            </a:r>
            <a:endParaRPr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5CCBC4-CDFC-FCFB-06B0-022C96DBB669}"/>
              </a:ext>
            </a:extLst>
          </p:cNvPr>
          <p:cNvSpPr txBox="1"/>
          <p:nvPr/>
        </p:nvSpPr>
        <p:spPr>
          <a:xfrm>
            <a:off x="7162800" y="6850990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snow</a:t>
            </a:r>
            <a:endParaRPr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D991BB-8FF0-6E37-93FB-E6AE75547428}"/>
              </a:ext>
            </a:extLst>
          </p:cNvPr>
          <p:cNvSpPr txBox="1"/>
          <p:nvPr/>
        </p:nvSpPr>
        <p:spPr>
          <a:xfrm>
            <a:off x="6743700" y="8567790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cold</a:t>
            </a:r>
            <a:endParaRPr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3EB0AD-0C4C-BD97-3172-82F8BD6D9B0A}"/>
              </a:ext>
            </a:extLst>
          </p:cNvPr>
          <p:cNvSpPr txBox="1"/>
          <p:nvPr/>
        </p:nvSpPr>
        <p:spPr>
          <a:xfrm>
            <a:off x="7848600" y="8007945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bear</a:t>
            </a:r>
            <a:endParaRPr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7840C8A-8049-D600-082C-B270FE975077}"/>
              </a:ext>
            </a:extLst>
          </p:cNvPr>
          <p:cNvSpPr txBox="1"/>
          <p:nvPr/>
        </p:nvSpPr>
        <p:spPr>
          <a:xfrm>
            <a:off x="8432800" y="6698546"/>
            <a:ext cx="179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earthly_branch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932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6A13ADDD-385E-F231-BAC0-0787F046C7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DE11F6E-DFCA-98BB-E779-D36DB8F9E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247900"/>
            <a:ext cx="9085158" cy="68580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5B6F3FA-91B6-A981-B960-19812429AAF6}"/>
              </a:ext>
            </a:extLst>
          </p:cNvPr>
          <p:cNvSpPr txBox="1"/>
          <p:nvPr/>
        </p:nvSpPr>
        <p:spPr>
          <a:xfrm>
            <a:off x="16095558" y="4552738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christmas</a:t>
            </a:r>
            <a:endParaRPr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7DD089-855C-6B00-0962-FA22B19FF2AC}"/>
              </a:ext>
            </a:extLst>
          </p:cNvPr>
          <p:cNvSpPr txBox="1"/>
          <p:nvPr/>
        </p:nvSpPr>
        <p:spPr>
          <a:xfrm>
            <a:off x="16669026" y="2775537"/>
            <a:ext cx="137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yule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A3B240-ECF3-8BED-2B46-8360F01BD0DA}"/>
              </a:ext>
            </a:extLst>
          </p:cNvPr>
          <p:cNvSpPr txBox="1"/>
          <p:nvPr/>
        </p:nvSpPr>
        <p:spPr>
          <a:xfrm>
            <a:off x="9923358" y="2386181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june_solstice</a:t>
            </a:r>
            <a:endParaRPr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AD2EC1-5E45-9282-32E5-5849AF485C19}"/>
              </a:ext>
            </a:extLst>
          </p:cNvPr>
          <p:cNvSpPr txBox="1"/>
          <p:nvPr/>
        </p:nvSpPr>
        <p:spPr>
          <a:xfrm>
            <a:off x="8720712" y="6375926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arctic_circle</a:t>
            </a:r>
            <a:endParaRPr lang="ko-Kore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2CE4B-EA72-9932-7B9E-6C080A0F9D44}"/>
              </a:ext>
            </a:extLst>
          </p:cNvPr>
          <p:cNvSpPr txBox="1"/>
          <p:nvPr/>
        </p:nvSpPr>
        <p:spPr>
          <a:xfrm>
            <a:off x="8125463" y="3006613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december_solstice</a:t>
            </a:r>
            <a:endParaRPr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5590ED-209D-0956-039A-E8E9E6D33073}"/>
              </a:ext>
            </a:extLst>
          </p:cNvPr>
          <p:cNvSpPr txBox="1"/>
          <p:nvPr/>
        </p:nvSpPr>
        <p:spPr>
          <a:xfrm>
            <a:off x="10380558" y="6595308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midwinter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81EEEA-DE5C-D466-3FC9-6CFED7A357CE}"/>
              </a:ext>
            </a:extLst>
          </p:cNvPr>
          <p:cNvSpPr txBox="1"/>
          <p:nvPr/>
        </p:nvSpPr>
        <p:spPr>
          <a:xfrm>
            <a:off x="10532958" y="5570828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tropic</a:t>
            </a:r>
            <a:endParaRPr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573DF8-C4D9-269C-94EE-BC67F7D958AA}"/>
              </a:ext>
            </a:extLst>
          </p:cNvPr>
          <p:cNvSpPr txBox="1"/>
          <p:nvPr/>
        </p:nvSpPr>
        <p:spPr>
          <a:xfrm>
            <a:off x="7942158" y="4695646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summer_solstice</a:t>
            </a:r>
            <a:endParaRPr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43852B-C5F7-1093-193D-F5070564D70E}"/>
              </a:ext>
            </a:extLst>
          </p:cNvPr>
          <p:cNvSpPr txBox="1"/>
          <p:nvPr/>
        </p:nvSpPr>
        <p:spPr>
          <a:xfrm>
            <a:off x="12514158" y="7048116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snowflake</a:t>
            </a:r>
            <a:endParaRPr kumimoji="1" lang="ko-Kore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2A9AB8-D17D-F7C1-B93D-EFCB5BEE78D6}"/>
              </a:ext>
            </a:extLst>
          </p:cNvPr>
          <p:cNvSpPr txBox="1"/>
          <p:nvPr/>
        </p:nvSpPr>
        <p:spPr>
          <a:xfrm>
            <a:off x="10685358" y="7336335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tropic_of_capricorn</a:t>
            </a:r>
            <a:endParaRPr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7A51CA-D0F2-BA6D-F240-0FD2CFB629AF}"/>
              </a:ext>
            </a:extLst>
          </p:cNvPr>
          <p:cNvSpPr txBox="1"/>
          <p:nvPr/>
        </p:nvSpPr>
        <p:spPr>
          <a:xfrm>
            <a:off x="11819123" y="8454083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autumn</a:t>
            </a:r>
            <a:endParaRPr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FA2767-E616-B3DA-A182-D6888C7C83FE}"/>
              </a:ext>
            </a:extLst>
          </p:cNvPr>
          <p:cNvSpPr txBox="1"/>
          <p:nvPr/>
        </p:nvSpPr>
        <p:spPr>
          <a:xfrm>
            <a:off x="13445112" y="8592019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fall</a:t>
            </a:r>
            <a:endParaRPr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8A7E2C6-2CD1-920B-16D5-5C6CA756714E}"/>
              </a:ext>
            </a:extLst>
          </p:cNvPr>
          <p:cNvSpPr txBox="1"/>
          <p:nvPr/>
        </p:nvSpPr>
        <p:spPr>
          <a:xfrm>
            <a:off x="13411946" y="6805591"/>
            <a:ext cx="185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tropic_of_cancer</a:t>
            </a:r>
            <a:endParaRPr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DC9336-9381-7CEC-62DA-DBDD42678AAE}"/>
              </a:ext>
            </a:extLst>
          </p:cNvPr>
          <p:cNvSpPr txBox="1"/>
          <p:nvPr/>
        </p:nvSpPr>
        <p:spPr>
          <a:xfrm>
            <a:off x="14685858" y="8161694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cold</a:t>
            </a:r>
            <a:endParaRPr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EB29BA5-6490-2672-6390-D73FB1E163A0}"/>
              </a:ext>
            </a:extLst>
          </p:cNvPr>
          <p:cNvSpPr txBox="1"/>
          <p:nvPr/>
        </p:nvSpPr>
        <p:spPr>
          <a:xfrm>
            <a:off x="15790758" y="7601849"/>
            <a:ext cx="1143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bear</a:t>
            </a:r>
            <a:endParaRPr lang="ko-Kore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B856D70-203F-7DDA-D31D-B98FD352D8C1}"/>
              </a:ext>
            </a:extLst>
          </p:cNvPr>
          <p:cNvSpPr txBox="1"/>
          <p:nvPr/>
        </p:nvSpPr>
        <p:spPr>
          <a:xfrm>
            <a:off x="16374958" y="6292450"/>
            <a:ext cx="1794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 err="1"/>
              <a:t>earthly_branch</a:t>
            </a:r>
            <a:endParaRPr lang="ko-Kore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9EAD5A-4757-C353-57B9-02573E6E629E}"/>
              </a:ext>
            </a:extLst>
          </p:cNvPr>
          <p:cNvSpPr txBox="1"/>
          <p:nvPr/>
        </p:nvSpPr>
        <p:spPr>
          <a:xfrm>
            <a:off x="667604" y="1548443"/>
            <a:ext cx="28375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0,19 : context to question 1,20 : context to answer 2,21 : antonym </a:t>
            </a:r>
          </a:p>
          <a:p>
            <a:r>
              <a:rPr lang="en" altLang="ko-Kore-KR" dirty="0"/>
              <a:t>3,22 : </a:t>
            </a:r>
            <a:r>
              <a:rPr lang="en" altLang="ko-Kore-KR" dirty="0" err="1"/>
              <a:t>atlocation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4,23 : </a:t>
            </a:r>
            <a:r>
              <a:rPr lang="en" altLang="ko-Kore-KR" dirty="0" err="1"/>
              <a:t>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5,24 : causes </a:t>
            </a:r>
          </a:p>
          <a:p>
            <a:r>
              <a:rPr lang="en" altLang="ko-Kore-KR" dirty="0"/>
              <a:t>6,25 : </a:t>
            </a:r>
            <a:r>
              <a:rPr lang="en" altLang="ko-Kore-KR" dirty="0" err="1"/>
              <a:t>createdby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7,26 : isa </a:t>
            </a:r>
          </a:p>
          <a:p>
            <a:r>
              <a:rPr lang="en" altLang="ko-Kore-KR" dirty="0"/>
              <a:t>8,27 : desires </a:t>
            </a:r>
          </a:p>
          <a:p>
            <a:r>
              <a:rPr lang="en" altLang="ko-Kore-KR" dirty="0"/>
              <a:t>9,28 : </a:t>
            </a:r>
            <a:r>
              <a:rPr lang="en" altLang="ko-Kore-KR" dirty="0" err="1"/>
              <a:t>hassubevent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10,29 : </a:t>
            </a:r>
            <a:r>
              <a:rPr lang="en" altLang="ko-Kore-KR" dirty="0" err="1"/>
              <a:t>partof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11,30 : </a:t>
            </a:r>
            <a:r>
              <a:rPr lang="en" altLang="ko-Kore-KR" dirty="0" err="1"/>
              <a:t>hascontext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12,31 : </a:t>
            </a:r>
            <a:r>
              <a:rPr lang="en" altLang="ko-Kore-KR" dirty="0" err="1"/>
              <a:t>hasproperty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13,32 : </a:t>
            </a:r>
            <a:r>
              <a:rPr lang="en" altLang="ko-Kore-KR" dirty="0" err="1"/>
              <a:t>madeof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14,33 : </a:t>
            </a:r>
            <a:r>
              <a:rPr lang="en" altLang="ko-Kore-KR" dirty="0" err="1"/>
              <a:t>notcapableof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15,34 : </a:t>
            </a:r>
            <a:r>
              <a:rPr lang="en" altLang="ko-Kore-KR" dirty="0" err="1"/>
              <a:t>notdesires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16,35 : </a:t>
            </a:r>
            <a:r>
              <a:rPr lang="en" altLang="ko-Kore-KR" dirty="0" err="1"/>
              <a:t>receivesaction</a:t>
            </a:r>
            <a:r>
              <a:rPr lang="en" altLang="ko-Kore-KR" dirty="0"/>
              <a:t> 17,36 : </a:t>
            </a:r>
            <a:r>
              <a:rPr lang="en" altLang="ko-Kore-KR" dirty="0" err="1"/>
              <a:t>relatedto</a:t>
            </a:r>
            <a:r>
              <a:rPr lang="en" altLang="ko-Kore-KR" dirty="0"/>
              <a:t> </a:t>
            </a:r>
          </a:p>
          <a:p>
            <a:r>
              <a:rPr lang="en" altLang="ko-Kore-KR" dirty="0"/>
              <a:t>18,37 : </a:t>
            </a:r>
            <a:r>
              <a:rPr lang="en" altLang="ko-Kore-KR" dirty="0" err="1"/>
              <a:t>usedfor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213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DE2ED6-A09B-472E-83DC-EDBC800E6AC1}"/>
              </a:ext>
            </a:extLst>
          </p:cNvPr>
          <p:cNvSpPr/>
          <p:nvPr/>
        </p:nvSpPr>
        <p:spPr>
          <a:xfrm>
            <a:off x="3566160" y="2468881"/>
            <a:ext cx="11285466" cy="5951219"/>
          </a:xfrm>
          <a:prstGeom prst="rect">
            <a:avLst/>
          </a:prstGeom>
          <a:solidFill>
            <a:srgbClr val="F2F2F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0F1642"/>
              </a:solidFill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46749D5-44A5-4922-8CB2-5E67DE1F1A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계획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F5E524-A2E3-4496-BA1C-9317897256DD}"/>
              </a:ext>
            </a:extLst>
          </p:cNvPr>
          <p:cNvSpPr txBox="1">
            <a:spLocks/>
          </p:cNvSpPr>
          <p:nvPr/>
        </p:nvSpPr>
        <p:spPr>
          <a:xfrm>
            <a:off x="4017780" y="2791599"/>
            <a:ext cx="10704060" cy="5533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30000"/>
              </a:lnSpc>
              <a:defRPr>
                <a:solidFill>
                  <a:srgbClr val="181818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1800"/>
              </a:spcBef>
              <a:buFont typeface="+mj-ea"/>
              <a:buAutoNum type="circleNumDbPlain"/>
            </a:pP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금요일부터 한 작업이라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 score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을 출력하고 시각화 하는 코드를 작성했다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</a:t>
            </a:r>
          </a:p>
          <a:p>
            <a:pPr marL="514350" indent="-514350">
              <a:spcBef>
                <a:spcPts val="1800"/>
              </a:spcBef>
              <a:buFont typeface="+mj-ea"/>
              <a:buAutoNum type="circleNumDbPlain"/>
            </a:pP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한 문제의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positive cycle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을 보았지만 에지의 방향성에 따라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 score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가 달라진다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(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방향만 달라져도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 weight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값이 다름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)</a:t>
            </a:r>
            <a:endParaRPr lang="en-US" altLang="ko-Kore-KR" sz="2400" dirty="0">
              <a:solidFill>
                <a:srgbClr val="000000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514350" indent="-514350">
              <a:spcBef>
                <a:spcPts val="1800"/>
              </a:spcBef>
              <a:buFont typeface="+mj-ea"/>
              <a:buAutoNum type="circleNumDbPlain"/>
            </a:pP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47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문제에 대하여 기존 모델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(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QA-GNN) vs Cycle Encoder 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모델의 각 문제 별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positive cycle, negative cycle, 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순환 논법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(edge type 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같은 경우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) cycle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을 비교 분석할 예정이다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</a:p>
          <a:p>
            <a:pPr marL="514350" indent="-514350">
              <a:spcBef>
                <a:spcPts val="1800"/>
              </a:spcBef>
              <a:buFont typeface="+mj-ea"/>
              <a:buAutoNum type="circleNumDbPlain"/>
            </a:pP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GAT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은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4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개의 헤드가 있으며 </a:t>
            </a:r>
            <a:r>
              <a:rPr lang="en-US" altLang="ko-Kore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5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-layer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이다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 Layer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를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거칠수록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attention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변화 과정을 봐서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QA-GNN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과 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Cycle Encoder</a:t>
            </a:r>
            <a:r>
              <a:rPr lang="ko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의 경향성을 볼 예정이다</a:t>
            </a:r>
            <a:r>
              <a:rPr lang="en-US" altLang="ko-KR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.</a:t>
            </a:r>
            <a:r>
              <a:rPr lang="ko-Kore-KR" altLang="en-US" sz="2400" dirty="0">
                <a:solidFill>
                  <a:srgbClr val="000000"/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endParaRPr lang="en-US" altLang="ko-Kore-KR" sz="2400" dirty="0">
              <a:solidFill>
                <a:srgbClr val="000000"/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AC3BDF9-1278-4677-B0CC-CD95EE3EFD5D}"/>
              </a:ext>
            </a:extLst>
          </p:cNvPr>
          <p:cNvGrpSpPr/>
          <p:nvPr/>
        </p:nvGrpSpPr>
        <p:grpSpPr>
          <a:xfrm>
            <a:off x="7173000" y="2144880"/>
            <a:ext cx="3942000" cy="648000"/>
            <a:chOff x="4782000" y="4507829"/>
            <a:chExt cx="2628000" cy="43200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7A6AEB8D-F761-43CF-A7B4-E5D82ECE27C5}"/>
                </a:ext>
              </a:extLst>
            </p:cNvPr>
            <p:cNvSpPr/>
            <p:nvPr/>
          </p:nvSpPr>
          <p:spPr>
            <a:xfrm>
              <a:off x="4782000" y="4507829"/>
              <a:ext cx="2628000" cy="432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4DC195-9D73-4398-8974-E82E73C86821}"/>
                </a:ext>
              </a:extLst>
            </p:cNvPr>
            <p:cNvSpPr txBox="1"/>
            <p:nvPr/>
          </p:nvSpPr>
          <p:spPr>
            <a:xfrm>
              <a:off x="5181600" y="4569643"/>
              <a:ext cx="1828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700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결과 및 계획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80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latin typeface="Pretendard Light" pitchFamily="34" charset="0"/>
              </a:rPr>
              <a:t>03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ore-KR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altLang="ko-Kore-KR" sz="1600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B2B96E-0CA2-C952-BFBA-48CC8FA5B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E9B4FE-BF35-4C32-9BB8-FF53DAC8CFA7}"/>
              </a:ext>
            </a:extLst>
          </p:cNvPr>
          <p:cNvGrpSpPr/>
          <p:nvPr/>
        </p:nvGrpSpPr>
        <p:grpSpPr>
          <a:xfrm>
            <a:off x="7485441" y="2798392"/>
            <a:ext cx="4994607" cy="1994504"/>
            <a:chOff x="2475230" y="2099331"/>
            <a:chExt cx="3329738" cy="132966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F6A7114-EE4E-463E-9C6D-6E60E63061C3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ToDo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7778DB-7165-4EAC-98B1-0DA598C27A7E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현재 상황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DC11D95-5EAF-49D0-B21C-DC6D85AF1CED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C8DE5E4-8F9D-4A22-9C65-1FA1763B327C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3" name="직선 연결선 2">
                <a:extLst>
                  <a:ext uri="{FF2B5EF4-FFF2-40B4-BE49-F238E27FC236}">
                    <a16:creationId xmlns:a16="http://schemas.microsoft.com/office/drawing/2014/main" id="{D0A87EDD-7308-44D2-8B1B-99991BC217D5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Preview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515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ore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연구목표</a:t>
              </a: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266700" indent="-2667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도입 전 내용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8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01</a:t>
            </a:r>
            <a:endParaRPr lang="ko-KR" altLang="en-US" sz="99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Preview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2668333" y="6081086"/>
            <a:ext cx="4046213" cy="1128962"/>
            <a:chOff x="7895915" y="3119634"/>
            <a:chExt cx="2697475" cy="752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7895915" y="3119634"/>
              <a:ext cx="2697475" cy="7526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도입 전 내용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연구 목표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860" y="3119634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9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0AF41262-7911-4841-BE21-B1A2A966C4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79D197-79D7-452A-90D7-E495E7FEA453}"/>
              </a:ext>
            </a:extLst>
          </p:cNvPr>
          <p:cNvGrpSpPr/>
          <p:nvPr/>
        </p:nvGrpSpPr>
        <p:grpSpPr>
          <a:xfrm>
            <a:off x="2867972" y="3554126"/>
            <a:ext cx="13115496" cy="1366401"/>
            <a:chOff x="1846694" y="1397364"/>
            <a:chExt cx="8743664" cy="910934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61D4682-DACB-400F-B6F8-A8F28261A0B5}"/>
                </a:ext>
              </a:extLst>
            </p:cNvPr>
            <p:cNvSpPr/>
            <p:nvPr/>
          </p:nvSpPr>
          <p:spPr>
            <a:xfrm>
              <a:off x="1846694" y="1397364"/>
              <a:ext cx="8666328" cy="76944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365EB5-E9F7-4660-8AF9-237241F44D92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6" name="텍스트 개체 틀 6">
              <a:extLst>
                <a:ext uri="{FF2B5EF4-FFF2-40B4-BE49-F238E27FC236}">
                  <a16:creationId xmlns:a16="http://schemas.microsoft.com/office/drawing/2014/main" id="{58341BAD-F358-468A-A715-909BFF10BFF4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7805082" cy="742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700" dirty="0">
                  <a:solidFill>
                    <a:schemeClr val="tx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논문에서 제안한 순환 인코더를 사용한 모델의 </a:t>
              </a:r>
              <a:r>
                <a:rPr lang="ko-KR" altLang="en-US" sz="2700" b="1" dirty="0">
                  <a:solidFill>
                    <a:schemeClr val="tx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결과에 대한 구체적인 분석</a:t>
              </a: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7AB43E-6ECA-46C7-88ED-9E8CF2EC6750}"/>
                </a:ext>
              </a:extLst>
            </p:cNvPr>
            <p:cNvSpPr txBox="1"/>
            <p:nvPr/>
          </p:nvSpPr>
          <p:spPr>
            <a:xfrm>
              <a:off x="1913564" y="1428212"/>
              <a:ext cx="669871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616BA0-4C7C-4C01-8311-D8841366DE09}"/>
              </a:ext>
            </a:extLst>
          </p:cNvPr>
          <p:cNvGrpSpPr/>
          <p:nvPr/>
        </p:nvGrpSpPr>
        <p:grpSpPr>
          <a:xfrm>
            <a:off x="2770041" y="1866185"/>
            <a:ext cx="12999492" cy="1906550"/>
            <a:chOff x="1846694" y="1397363"/>
            <a:chExt cx="8666328" cy="1271033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9EE40179-4EDA-48D1-8B9E-26E3A8565041}"/>
                </a:ext>
              </a:extLst>
            </p:cNvPr>
            <p:cNvSpPr/>
            <p:nvPr/>
          </p:nvSpPr>
          <p:spPr>
            <a:xfrm>
              <a:off x="1846694" y="1397363"/>
              <a:ext cx="8666328" cy="9951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63002D-A02C-467A-A4AA-6A060D5D5ABA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1" name="텍스트 개체 틀 6">
              <a:extLst>
                <a:ext uri="{FF2B5EF4-FFF2-40B4-BE49-F238E27FC236}">
                  <a16:creationId xmlns:a16="http://schemas.microsoft.com/office/drawing/2014/main" id="{AEC8F005-245D-4640-8123-1FF75047E6CF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7577810" cy="1102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27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 그래프가 순환 논법과 같은 오류를 발생시켜 정답을 도출하는데 문제가 있는지에 대한 </a:t>
              </a:r>
              <a:r>
                <a:rPr lang="ko-KR" altLang="en-US" sz="2700" b="1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정확한 증명</a:t>
              </a:r>
              <a:endParaRPr lang="en-US" altLang="ko-KR" sz="2700" b="1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776F4A-12F3-45E0-8947-CC19976DB6E3}"/>
                </a:ext>
              </a:extLst>
            </p:cNvPr>
            <p:cNvSpPr txBox="1"/>
            <p:nvPr/>
          </p:nvSpPr>
          <p:spPr>
            <a:xfrm>
              <a:off x="1911981" y="1428212"/>
              <a:ext cx="648000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3F70B2-D51E-4BB0-8ADD-9065F723FCAB}"/>
              </a:ext>
            </a:extLst>
          </p:cNvPr>
          <p:cNvGrpSpPr/>
          <p:nvPr/>
        </p:nvGrpSpPr>
        <p:grpSpPr>
          <a:xfrm>
            <a:off x="2770042" y="5006573"/>
            <a:ext cx="13412633" cy="2072748"/>
            <a:chOff x="1846694" y="1397364"/>
            <a:chExt cx="8941755" cy="13818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767286FE-3FFF-4F32-8727-F6D9925E6C53}"/>
                </a:ext>
              </a:extLst>
            </p:cNvPr>
            <p:cNvSpPr/>
            <p:nvPr/>
          </p:nvSpPr>
          <p:spPr>
            <a:xfrm>
              <a:off x="1846694" y="1397364"/>
              <a:ext cx="8761444" cy="136021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426194F-0017-4792-8508-3E9E2E3FAE99}"/>
                </a:ext>
              </a:extLst>
            </p:cNvPr>
            <p:cNvSpPr/>
            <p:nvPr/>
          </p:nvSpPr>
          <p:spPr>
            <a:xfrm>
              <a:off x="1924030" y="1458085"/>
              <a:ext cx="648000" cy="648000"/>
            </a:xfrm>
            <a:prstGeom prst="ellipse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" name="텍스트 개체 틀 6">
              <a:extLst>
                <a:ext uri="{FF2B5EF4-FFF2-40B4-BE49-F238E27FC236}">
                  <a16:creationId xmlns:a16="http://schemas.microsoft.com/office/drawing/2014/main" id="{3A44EF84-47FB-4719-A485-376E07F81DEA}"/>
                </a:ext>
              </a:extLst>
            </p:cNvPr>
            <p:cNvSpPr txBox="1">
              <a:spLocks/>
            </p:cNvSpPr>
            <p:nvPr/>
          </p:nvSpPr>
          <p:spPr>
            <a:xfrm>
              <a:off x="2785276" y="1566257"/>
              <a:ext cx="8003173" cy="1212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2700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 그래프를 파악하고 해결할 수 있는 더 </a:t>
              </a:r>
              <a:r>
                <a:rPr lang="ko-KR" altLang="en-US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발전된 모델</a:t>
              </a:r>
              <a:endParaRPr lang="en-US" altLang="ko-KR" sz="2700" b="1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algn="just">
                <a:lnSpc>
                  <a:spcPct val="150000"/>
                </a:lnSpc>
              </a:pPr>
              <a:r>
                <a:rPr lang="ko-KR" altLang="en-US" sz="2700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순환성 뿐만 아니라 </a:t>
              </a:r>
              <a:r>
                <a:rPr lang="ko-KR" altLang="en-US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그래프의 구조에 따른 질의응답 결과 분석</a:t>
              </a:r>
              <a:r>
                <a:rPr lang="en-US" altLang="ko-KR" sz="2700" b="1" dirty="0">
                  <a:solidFill>
                    <a:schemeClr val="bg1">
                      <a:lumMod val="7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 </a:t>
              </a:r>
              <a:endParaRPr lang="ko-KR" altLang="en-US" sz="2700" b="1" dirty="0">
                <a:solidFill>
                  <a:schemeClr val="bg1">
                    <a:lumMod val="7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endParaRPr lang="en-US" altLang="ko-KR" sz="27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E80F1BD-1E0A-4EFD-99D4-5E6739B6559A}"/>
                </a:ext>
              </a:extLst>
            </p:cNvPr>
            <p:cNvSpPr txBox="1"/>
            <p:nvPr/>
          </p:nvSpPr>
          <p:spPr>
            <a:xfrm>
              <a:off x="1926698" y="1428212"/>
              <a:ext cx="614814" cy="6540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4200" spc="-225" dirty="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1650" spc="-225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텍스트 개체 틀 20">
            <a:extLst>
              <a:ext uri="{FF2B5EF4-FFF2-40B4-BE49-F238E27FC236}">
                <a16:creationId xmlns:a16="http://schemas.microsoft.com/office/drawing/2014/main" id="{C82677FD-919C-73BE-15DD-5DB7D0CF9535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3000" dirty="0"/>
              <a:t>연구 목표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3715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04CB310-622B-4A2E-81D2-F13E37680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63ABC-F801-A203-D816-FFA398714432}"/>
              </a:ext>
            </a:extLst>
          </p:cNvPr>
          <p:cNvSpPr txBox="1"/>
          <p:nvPr/>
        </p:nvSpPr>
        <p:spPr>
          <a:xfrm>
            <a:off x="1019722" y="2474527"/>
            <a:ext cx="7915274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1 _ </a:t>
            </a:r>
            <a:r>
              <a:rPr lang="en-US" altLang="ko-KR" sz="21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21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33D9EAC-395B-82D3-0F25-685D05C3756A}"/>
              </a:ext>
            </a:extLst>
          </p:cNvPr>
          <p:cNvGraphicFramePr>
            <a:graphicFrameLocks noGrp="1"/>
          </p:cNvGraphicFramePr>
          <p:nvPr/>
        </p:nvGraphicFramePr>
        <p:xfrm>
          <a:off x="259883" y="3160734"/>
          <a:ext cx="805794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6278">
                  <a:extLst>
                    <a:ext uri="{9D8B030D-6E8A-4147-A177-3AD203B41FA5}">
                      <a16:colId xmlns:a16="http://schemas.microsoft.com/office/drawing/2014/main" val="2939602677"/>
                    </a:ext>
                  </a:extLst>
                </a:gridCol>
                <a:gridCol w="2411129">
                  <a:extLst>
                    <a:ext uri="{9D8B030D-6E8A-4147-A177-3AD203B41FA5}">
                      <a16:colId xmlns:a16="http://schemas.microsoft.com/office/drawing/2014/main" val="2321148296"/>
                    </a:ext>
                  </a:extLst>
                </a:gridCol>
                <a:gridCol w="2340533">
                  <a:extLst>
                    <a:ext uri="{9D8B030D-6E8A-4147-A177-3AD203B41FA5}">
                      <a16:colId xmlns:a16="http://schemas.microsoft.com/office/drawing/2014/main" val="3562936322"/>
                    </a:ext>
                  </a:extLst>
                </a:gridCol>
              </a:tblGrid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Methods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1Hdev-ACC%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1Htest-ACC%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106280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KagNet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73.47%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69.01%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9081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RN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74.57%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69.08%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524322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MHGRN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74.45%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71.11%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81708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QA-GNN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76.54%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73.41%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153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GSC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79.11%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74.48%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5636071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QA-GNN(+Cycle Encoder)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78.05%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74.62%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873969"/>
                  </a:ext>
                </a:extLst>
              </a:tr>
              <a:tr h="5562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GSC(+Cycle Encoder)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79.36%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75.58%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736543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F48F98-E6B8-0A67-6E3A-2E715EADAD3D}"/>
              </a:ext>
            </a:extLst>
          </p:cNvPr>
          <p:cNvSpPr/>
          <p:nvPr/>
        </p:nvSpPr>
        <p:spPr>
          <a:xfrm>
            <a:off x="6569243" y="5443087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0BC3B-62C2-150C-BC84-4CAA13805B9F}"/>
              </a:ext>
            </a:extLst>
          </p:cNvPr>
          <p:cNvSpPr/>
          <p:nvPr/>
        </p:nvSpPr>
        <p:spPr>
          <a:xfrm>
            <a:off x="6569243" y="6641432"/>
            <a:ext cx="1155032" cy="34753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EC915E-5B69-5004-8EB3-87D5CD8AA96E}"/>
              </a:ext>
            </a:extLst>
          </p:cNvPr>
          <p:cNvSpPr/>
          <p:nvPr/>
        </p:nvSpPr>
        <p:spPr>
          <a:xfrm>
            <a:off x="6626995" y="6008456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EC0919-B8B6-A893-214A-0CD0573495B2}"/>
              </a:ext>
            </a:extLst>
          </p:cNvPr>
          <p:cNvSpPr/>
          <p:nvPr/>
        </p:nvSpPr>
        <p:spPr>
          <a:xfrm>
            <a:off x="6641434" y="7152236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27C13C8-5652-5770-E074-EDB396E0963F}"/>
              </a:ext>
            </a:extLst>
          </p:cNvPr>
          <p:cNvGraphicFramePr>
            <a:graphicFrameLocks noGrp="1"/>
          </p:cNvGraphicFramePr>
          <p:nvPr/>
        </p:nvGraphicFramePr>
        <p:xfrm>
          <a:off x="9353009" y="3057378"/>
          <a:ext cx="7174928" cy="518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557">
                  <a:extLst>
                    <a:ext uri="{9D8B030D-6E8A-4147-A177-3AD203B41FA5}">
                      <a16:colId xmlns:a16="http://schemas.microsoft.com/office/drawing/2014/main" val="304933954"/>
                    </a:ext>
                  </a:extLst>
                </a:gridCol>
                <a:gridCol w="3588371">
                  <a:extLst>
                    <a:ext uri="{9D8B030D-6E8A-4147-A177-3AD203B41FA5}">
                      <a16:colId xmlns:a16="http://schemas.microsoft.com/office/drawing/2014/main" val="188866136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Methods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1Htest-ACC%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66977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RoBERTa</a:t>
                      </a:r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-large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64.80%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506217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RN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65.20%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098660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MHGRN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66.85%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34048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QA-GNN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67.80%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9423999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GSC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70.33%</a:t>
                      </a:r>
                      <a:endParaRPr lang="ko-KR" altLang="en-US" sz="1800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20019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QA-GNN(+Cycle Encoder)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72.20%</a:t>
                      </a:r>
                      <a:endParaRPr lang="ko-KR" altLang="en-US" sz="1800" b="1" dirty="0"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20025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KoPubWorld돋움체 Bold" panose="00000800000000000000" pitchFamily="2" charset="-127"/>
                          <a:ea typeface="KoPubWorld돋움체 Bold" panose="00000800000000000000" pitchFamily="2" charset="-127"/>
                          <a:cs typeface="KoPubWorld돋움체 Bold" panose="00000800000000000000" pitchFamily="2" charset="-127"/>
                        </a:rPr>
                        <a:t>GSC(+Cycle Encoder)</a:t>
                      </a:r>
                      <a:endParaRPr lang="ko-KR" altLang="en-US" sz="1800" dirty="0">
                        <a:latin typeface="KoPubWorld돋움체 Bold" panose="00000800000000000000" pitchFamily="2" charset="-127"/>
                        <a:ea typeface="KoPubWorld돋움체 Bold" panose="00000800000000000000" pitchFamily="2" charset="-127"/>
                        <a:cs typeface="KoPubWorld돋움체 Bold" panose="00000800000000000000" pitchFamily="2" charset="-127"/>
                      </a:endParaRPr>
                    </a:p>
                  </a:txBody>
                  <a:tcPr marL="137160" marR="137160" marT="68580" marB="68580" anchor="ctr">
                    <a:lnR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rgbClr val="FF0000"/>
                          </a:solidFill>
                          <a:latin typeface="KoPubWorld돋움체 Light" panose="00000300000000000000" pitchFamily="2" charset="-127"/>
                          <a:ea typeface="KoPubWorld돋움체 Light" panose="00000300000000000000" pitchFamily="2" charset="-127"/>
                          <a:cs typeface="KoPubWorld돋움체 Light" panose="00000300000000000000" pitchFamily="2" charset="-127"/>
                        </a:rPr>
                        <a:t>72.40%</a:t>
                      </a:r>
                      <a:endParaRPr lang="ko-KR" altLang="en-US" sz="1800" b="1" dirty="0">
                        <a:solidFill>
                          <a:srgbClr val="FF0000"/>
                        </a:solidFill>
                        <a:latin typeface="KoPubWorld돋움체 Light" panose="00000300000000000000" pitchFamily="2" charset="-127"/>
                        <a:ea typeface="KoPubWorld돋움체 Light" panose="00000300000000000000" pitchFamily="2" charset="-127"/>
                        <a:cs typeface="KoPubWorld돋움체 Light" panose="00000300000000000000" pitchFamily="2" charset="-127"/>
                      </a:endParaRPr>
                    </a:p>
                  </a:txBody>
                  <a:tcPr marL="137160" marR="137160" marT="68580" marB="68580" anchor="ctr">
                    <a:lnL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007147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971405-FB75-D330-2FC0-412F2CFD210B}"/>
              </a:ext>
            </a:extLst>
          </p:cNvPr>
          <p:cNvSpPr/>
          <p:nvPr/>
        </p:nvSpPr>
        <p:spPr>
          <a:xfrm>
            <a:off x="14162015" y="5767687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55ED25-1D59-79EF-76B8-B34DE54C83C4}"/>
              </a:ext>
            </a:extLst>
          </p:cNvPr>
          <p:cNvSpPr/>
          <p:nvPr/>
        </p:nvSpPr>
        <p:spPr>
          <a:xfrm>
            <a:off x="14162014" y="7004533"/>
            <a:ext cx="1155032" cy="462014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659E82-6F00-6450-2EE2-181049BB03C6}"/>
              </a:ext>
            </a:extLst>
          </p:cNvPr>
          <p:cNvSpPr/>
          <p:nvPr/>
        </p:nvSpPr>
        <p:spPr>
          <a:xfrm>
            <a:off x="14162012" y="7761438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8C00A-08C2-E687-FBEE-0C7F32E0D5B9}"/>
              </a:ext>
            </a:extLst>
          </p:cNvPr>
          <p:cNvSpPr/>
          <p:nvPr/>
        </p:nvSpPr>
        <p:spPr>
          <a:xfrm>
            <a:off x="14162011" y="6432807"/>
            <a:ext cx="1155032" cy="3851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A049EF-D757-4B67-D783-A44B651D5E59}"/>
              </a:ext>
            </a:extLst>
          </p:cNvPr>
          <p:cNvSpPr txBox="1"/>
          <p:nvPr/>
        </p:nvSpPr>
        <p:spPr>
          <a:xfrm>
            <a:off x="9353009" y="2327081"/>
            <a:ext cx="7915274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21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21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9AC1349-E8CE-44E4-CFAA-361E23377376}"/>
              </a:ext>
            </a:extLst>
          </p:cNvPr>
          <p:cNvGrpSpPr/>
          <p:nvPr/>
        </p:nvGrpSpPr>
        <p:grpSpPr>
          <a:xfrm>
            <a:off x="2360693" y="8344732"/>
            <a:ext cx="11326431" cy="1543777"/>
            <a:chOff x="1678977" y="4658007"/>
            <a:chExt cx="9125670" cy="1568450"/>
          </a:xfrm>
        </p:grpSpPr>
        <p:sp>
          <p:nvSpPr>
            <p:cNvPr id="26" name="矩形 6">
              <a:extLst>
                <a:ext uri="{FF2B5EF4-FFF2-40B4-BE49-F238E27FC236}">
                  <a16:creationId xmlns:a16="http://schemas.microsoft.com/office/drawing/2014/main" id="{2E52B57A-CA70-708B-5D53-C479A4F99893}"/>
                </a:ext>
              </a:extLst>
            </p:cNvPr>
            <p:cNvSpPr/>
            <p:nvPr/>
          </p:nvSpPr>
          <p:spPr bwMode="auto">
            <a:xfrm>
              <a:off x="1678977" y="4658007"/>
              <a:ext cx="1512887" cy="15684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0F164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3600" dirty="0">
                  <a:solidFill>
                    <a:srgbClr val="FFFFF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point</a:t>
              </a:r>
              <a:endParaRPr lang="zh-CN" altLang="en-US" sz="48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354CBCF6-2ADD-AD59-8E0E-8384A99B19E7}"/>
                </a:ext>
              </a:extLst>
            </p:cNvPr>
            <p:cNvSpPr/>
            <p:nvPr/>
          </p:nvSpPr>
          <p:spPr bwMode="auto">
            <a:xfrm>
              <a:off x="3173976" y="4658007"/>
              <a:ext cx="7628001" cy="15684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zh-CN" altLang="en-US" sz="4800" dirty="0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8" name="텍스트 개체 틀 6">
              <a:extLst>
                <a:ext uri="{FF2B5EF4-FFF2-40B4-BE49-F238E27FC236}">
                  <a16:creationId xmlns:a16="http://schemas.microsoft.com/office/drawing/2014/main" id="{A6EDD311-5000-7400-C55F-F12A404E0B80}"/>
                </a:ext>
              </a:extLst>
            </p:cNvPr>
            <p:cNvSpPr txBox="1">
              <a:spLocks/>
            </p:cNvSpPr>
            <p:nvPr/>
          </p:nvSpPr>
          <p:spPr>
            <a:xfrm>
              <a:off x="3176646" y="4751846"/>
              <a:ext cx="7628001" cy="1327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lnSpc>
                  <a:spcPct val="130000"/>
                </a:lnSpc>
                <a:defRPr>
                  <a:solidFill>
                    <a:srgbClr val="181818"/>
                  </a:solidFill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 err="1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CommonsenseQA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에 비해 </a:t>
              </a:r>
              <a:r>
                <a:rPr lang="en-US" altLang="ko-KR" sz="2100" dirty="0" err="1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OpenBookQA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데이터의 성능향상이 더 크다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Attention weight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이 있는 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QA-GNN 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모델 분석이 용이하다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  <a:p>
              <a:pPr marL="640556" indent="-514350">
                <a:buFont typeface="+mj-ea"/>
                <a:buAutoNum type="circleNumDbPlain"/>
              </a:pP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5-hop MPNN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인 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QA-GNN</a:t>
              </a:r>
              <a:r>
                <a:rPr lang="ko-KR" altLang="en-US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 모델 분석이 순환 분석에 용이하다</a:t>
              </a:r>
              <a:r>
                <a:rPr lang="en-US" altLang="ko-KR" sz="2100" dirty="0">
                  <a:solidFill>
                    <a:srgbClr val="000000"/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.</a:t>
              </a:r>
            </a:p>
          </p:txBody>
        </p:sp>
      </p:grpSp>
      <p:sp>
        <p:nvSpPr>
          <p:cNvPr id="29" name="텍스트 개체 틀 20">
            <a:extLst>
              <a:ext uri="{FF2B5EF4-FFF2-40B4-BE49-F238E27FC236}">
                <a16:creationId xmlns:a16="http://schemas.microsoft.com/office/drawing/2014/main" id="{7BD6F4BF-AEB9-E664-9504-C41FA98DBA1D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도입 전 내용</a:t>
            </a:r>
          </a:p>
        </p:txBody>
      </p:sp>
    </p:spTree>
    <p:extLst>
      <p:ext uri="{BB962C8B-B14F-4D97-AF65-F5344CB8AC3E}">
        <p14:creationId xmlns:p14="http://schemas.microsoft.com/office/powerpoint/2010/main" val="178933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92355" y="2194970"/>
            <a:ext cx="15957597" cy="407238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테스트 데이터 개수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500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 틀린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145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틀린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155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서로 다른 정답을 도출한 문제 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:110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 수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1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b="1" dirty="0">
              <a:solidFill>
                <a:srgbClr val="FF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맞추고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틀린 문제 수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38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두 모델 모두 틀린 문제 </a:t>
            </a:r>
            <a:r>
              <a:rPr lang="en-US" altLang="ko-KR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25</a:t>
            </a:r>
            <a:r>
              <a:rPr lang="ko-KR" altLang="en-US" sz="21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</a:t>
            </a:r>
            <a:endParaRPr lang="en-US" altLang="ko-KR" sz="21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47</a:t>
            </a:r>
            <a:r>
              <a:rPr lang="ko-KR" altLang="en-US" sz="2400" b="1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문제에 대한 분석을 진행</a:t>
            </a:r>
            <a:endParaRPr lang="en-US" altLang="ko-KR" sz="2400" b="1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ore-KR" altLang="en-US" sz="3000" dirty="0"/>
              <a:t>실험 결과 </a:t>
            </a:r>
            <a:r>
              <a:rPr lang="en-US" altLang="ko-Kore-KR" sz="3000" dirty="0"/>
              <a:t>in </a:t>
            </a:r>
            <a:r>
              <a:rPr lang="en-US" altLang="ko-Kore-KR" sz="3000" dirty="0" err="1"/>
              <a:t>OpenBookQA</a:t>
            </a:r>
            <a:r>
              <a:rPr lang="en-US" altLang="ko-Kore-KR" sz="3000" dirty="0"/>
              <a:t>(QA-GNN)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7910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Preview</a:t>
            </a:r>
            <a:endParaRPr lang="ko-KR" altLang="en-US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D97DD93D-D568-0DC4-6E32-BD50D2063B22}"/>
              </a:ext>
            </a:extLst>
          </p:cNvPr>
          <p:cNvSpPr txBox="1">
            <a:spLocks/>
          </p:cNvSpPr>
          <p:nvPr/>
        </p:nvSpPr>
        <p:spPr>
          <a:xfrm>
            <a:off x="1192355" y="2194970"/>
            <a:ext cx="15957597" cy="407238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노드는 네 가지 타입 </a:t>
            </a: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Context node, Question node, Answer node, Other node</a:t>
            </a: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이뤄져있음</a:t>
            </a:r>
            <a:endParaRPr lang="en-US" altLang="ko-Kore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ore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에지는 </a:t>
            </a:r>
            <a:r>
              <a:rPr lang="en-US" altLang="ko-Kore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(1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7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 타입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+ context to Question + context to Answer)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역방향 포함하여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38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타입으로 구성됨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노드의 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텍스트 정보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파악해야 함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</a:t>
            </a:r>
            <a:r>
              <a:rPr lang="en-US" altLang="ko-KR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(cycle)</a:t>
            </a: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생성 원인 및 특징을 알 수 있음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295400" lvl="1" indent="-266700"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과정에서 텍스트 추출 알고리즘 구성함</a:t>
            </a: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5-hop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MPNN(GAT)</a:t>
            </a:r>
            <a:r>
              <a:rPr lang="ko-KR" altLang="en-US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QA-GNN</a:t>
            </a:r>
            <a:r>
              <a:rPr lang="ko-KR" altLang="en-US" sz="2400" spc="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순환을 분석하기에 용이함</a:t>
            </a:r>
            <a:endParaRPr lang="en-US" altLang="ko-KR" sz="2400" spc="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66700" indent="-2667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spc="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분석을 통해 순환의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</a:t>
            </a:r>
            <a:r>
              <a:rPr lang="ko-KR" altLang="en-US" sz="24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파악해야 함 </a:t>
            </a:r>
            <a:r>
              <a:rPr lang="en-US" altLang="ko-KR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 QA-GNN</a:t>
            </a:r>
            <a:r>
              <a:rPr lang="ko-KR" altLang="en-US" sz="24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분석</a:t>
            </a: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24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6" name="텍스트 개체 틀 20">
            <a:extLst>
              <a:ext uri="{FF2B5EF4-FFF2-40B4-BE49-F238E27FC236}">
                <a16:creationId xmlns:a16="http://schemas.microsoft.com/office/drawing/2014/main" id="{BAC343E3-0D95-B956-AC58-080C25BA2F51}"/>
              </a:ext>
            </a:extLst>
          </p:cNvPr>
          <p:cNvSpPr txBox="1">
            <a:spLocks/>
          </p:cNvSpPr>
          <p:nvPr/>
        </p:nvSpPr>
        <p:spPr>
          <a:xfrm>
            <a:off x="778554" y="96984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3000" dirty="0"/>
              <a:t>우리가 알아야 할 것은</a:t>
            </a:r>
            <a:r>
              <a:rPr lang="en-US" altLang="ko-KR" sz="3000" dirty="0"/>
              <a:t>?</a:t>
            </a:r>
            <a:endParaRPr lang="ko-KR" altLang="en-US" sz="3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69DC4C4-D410-6327-2659-2F2481C70906}"/>
              </a:ext>
            </a:extLst>
          </p:cNvPr>
          <p:cNvSpPr/>
          <p:nvPr/>
        </p:nvSpPr>
        <p:spPr>
          <a:xfrm>
            <a:off x="13246627" y="3620136"/>
            <a:ext cx="820379" cy="851082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D2FBC75D-78EB-2684-C9F0-6944F9B54AA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3946864" y="4306529"/>
            <a:ext cx="1471463" cy="16405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F4D188D-34D1-D7D7-1B6E-E67F89B63400}"/>
              </a:ext>
            </a:extLst>
          </p:cNvPr>
          <p:cNvSpPr/>
          <p:nvPr/>
        </p:nvSpPr>
        <p:spPr>
          <a:xfrm>
            <a:off x="13126486" y="7498880"/>
            <a:ext cx="820379" cy="85108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9393846-B770-3D4F-D58B-641E5E199990}"/>
              </a:ext>
            </a:extLst>
          </p:cNvPr>
          <p:cNvSpPr/>
          <p:nvPr/>
        </p:nvSpPr>
        <p:spPr>
          <a:xfrm>
            <a:off x="15638263" y="8584730"/>
            <a:ext cx="820379" cy="85108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3330892-39B8-8FCA-DA6B-D6CB43CD7E74}"/>
              </a:ext>
            </a:extLst>
          </p:cNvPr>
          <p:cNvSpPr/>
          <p:nvPr/>
        </p:nvSpPr>
        <p:spPr>
          <a:xfrm>
            <a:off x="15298186" y="5822480"/>
            <a:ext cx="820379" cy="85108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8658C1DE-A6E6-E806-E670-8DCFA94130A7}"/>
              </a:ext>
            </a:extLst>
          </p:cNvPr>
          <p:cNvCxnSpPr>
            <a:stCxn id="7" idx="7"/>
            <a:endCxn id="9" idx="3"/>
          </p:cNvCxnSpPr>
          <p:nvPr/>
        </p:nvCxnSpPr>
        <p:spPr>
          <a:xfrm flipV="1">
            <a:off x="13826723" y="6548924"/>
            <a:ext cx="1591604" cy="10745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6520E41-D61E-4B26-70E4-0EB7AC66CCFF}"/>
              </a:ext>
            </a:extLst>
          </p:cNvPr>
          <p:cNvCxnSpPr>
            <a:cxnSpLocks/>
            <a:stCxn id="8" idx="2"/>
            <a:endCxn id="7" idx="5"/>
          </p:cNvCxnSpPr>
          <p:nvPr/>
        </p:nvCxnSpPr>
        <p:spPr>
          <a:xfrm flipH="1" flipV="1">
            <a:off x="13826723" y="8225324"/>
            <a:ext cx="1811540" cy="7849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78812730-A564-C994-F5BB-7546F0B177E5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H="1" flipV="1">
            <a:off x="15708375" y="6673562"/>
            <a:ext cx="340077" cy="19111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22D47769-6DA8-61A7-016F-3438831C41B4}"/>
              </a:ext>
            </a:extLst>
          </p:cNvPr>
          <p:cNvSpPr/>
          <p:nvPr/>
        </p:nvSpPr>
        <p:spPr>
          <a:xfrm>
            <a:off x="12978581" y="5648633"/>
            <a:ext cx="4498259" cy="4262283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D995641-4C37-9E30-393D-B3A6E6D6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96" y="7025342"/>
            <a:ext cx="8372048" cy="20251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DD0ECD-8216-EEC3-144F-F3ABE2FBE5C2}"/>
              </a:ext>
            </a:extLst>
          </p:cNvPr>
          <p:cNvSpPr/>
          <p:nvPr/>
        </p:nvSpPr>
        <p:spPr>
          <a:xfrm>
            <a:off x="5867400" y="7623518"/>
            <a:ext cx="914400" cy="7264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57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D48B30-9133-4B5A-BCCB-0107D9C132F5}"/>
              </a:ext>
            </a:extLst>
          </p:cNvPr>
          <p:cNvSpPr txBox="1"/>
          <p:nvPr/>
        </p:nvSpPr>
        <p:spPr>
          <a:xfrm>
            <a:off x="3211410" y="1412843"/>
            <a:ext cx="3829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800" dirty="0">
                <a:solidFill>
                  <a:schemeClr val="bg1"/>
                </a:solidFill>
                <a:latin typeface="KoPubWorld돋움체 Medium" panose="00000600000000000000" pitchFamily="2" charset="-127"/>
              </a:rPr>
              <a:t>02</a:t>
            </a:r>
            <a:endParaRPr lang="ko-KR" altLang="en-US" sz="9900" dirty="0">
              <a:solidFill>
                <a:schemeClr val="bg1"/>
              </a:solidFill>
              <a:latin typeface="KoPubWorld돋움체 Medium" panose="000006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C85710-C356-465A-B72A-032361491FC5}"/>
              </a:ext>
            </a:extLst>
          </p:cNvPr>
          <p:cNvSpPr txBox="1"/>
          <p:nvPr/>
        </p:nvSpPr>
        <p:spPr>
          <a:xfrm>
            <a:off x="2885495" y="3842010"/>
            <a:ext cx="382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 err="1">
                <a:solidFill>
                  <a:schemeClr val="bg1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ToDo</a:t>
            </a:r>
            <a:endParaRPr lang="ko-KR" altLang="en-US" sz="4800" dirty="0">
              <a:solidFill>
                <a:schemeClr val="bg1"/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2A67A32-F022-4378-94E3-C39038115EC9}"/>
              </a:ext>
            </a:extLst>
          </p:cNvPr>
          <p:cNvGrpSpPr/>
          <p:nvPr/>
        </p:nvGrpSpPr>
        <p:grpSpPr>
          <a:xfrm>
            <a:off x="2668333" y="6081084"/>
            <a:ext cx="4046213" cy="1128963"/>
            <a:chOff x="7895915" y="3119634"/>
            <a:chExt cx="2697475" cy="7526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B95E19-59C0-482F-A45A-92FA0A59C857}"/>
                </a:ext>
              </a:extLst>
            </p:cNvPr>
            <p:cNvSpPr txBox="1"/>
            <p:nvPr/>
          </p:nvSpPr>
          <p:spPr>
            <a:xfrm>
              <a:off x="7895915" y="3119634"/>
              <a:ext cx="2697475" cy="752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현재 상황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  <a:p>
              <a:pPr marL="266700" indent="-26670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ore-KR" altLang="en-US" sz="2400" dirty="0">
                  <a:solidFill>
                    <a:schemeClr val="bg1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계획</a:t>
              </a:r>
              <a:endParaRPr lang="en-US" altLang="ko-KR" sz="2400" dirty="0">
                <a:solidFill>
                  <a:schemeClr val="bg1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0CA8EC5-2108-46EB-B80A-19813C0FE65A}"/>
                </a:ext>
              </a:extLst>
            </p:cNvPr>
            <p:cNvCxnSpPr>
              <a:cxnSpLocks/>
            </p:cNvCxnSpPr>
            <p:nvPr/>
          </p:nvCxnSpPr>
          <p:spPr>
            <a:xfrm>
              <a:off x="8404860" y="3119634"/>
              <a:ext cx="2083753" cy="0"/>
            </a:xfrm>
            <a:prstGeom prst="line">
              <a:avLst/>
            </a:prstGeom>
            <a:ln w="635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9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ore-KR" dirty="0" err="1"/>
              <a:t>ToDo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B9DF5-11DA-4CAE-9F06-E6A42ED4FA42}"/>
              </a:ext>
            </a:extLst>
          </p:cNvPr>
          <p:cNvSpPr txBox="1"/>
          <p:nvPr/>
        </p:nvSpPr>
        <p:spPr>
          <a:xfrm>
            <a:off x="8604854" y="3534514"/>
            <a:ext cx="8994378" cy="672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노드들은 단어들 간 관련성을 기반으로 연결됨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흔하거나 쉬운 단어들이 많은 순환을 형성함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관계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)type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역방향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type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까지 주어져 있음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하나의 순환에 있는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다 같지 않음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같은 경우도 있음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-&gt; </a:t>
            </a:r>
            <a:r>
              <a:rPr lang="ko-KR" altLang="en-US" sz="2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모든 순환이 순환 논법을 발생시키지는 않는다</a:t>
            </a:r>
            <a:r>
              <a:rPr lang="en-US" altLang="ko-KR" sz="2400" b="1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 22, 13], [5, 25, 26] 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ko-KR" alt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같은 경우의 순환</a:t>
            </a:r>
            <a:endParaRPr lang="en-US" altLang="ko-KR" sz="2400" b="1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[2, 4, 0],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[2,22,13],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[5,22,13]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긍정적인 순환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 23, 26],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[5,25, 26],[5, 24, 19]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부정적인 순환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긍정 순환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부정 순환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에지들의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타입이 같은 순환의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attention weight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파악한다면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428625" indent="-300038">
              <a:lnSpc>
                <a:spcPct val="130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9ACF24-520B-9E26-7AB2-71C3910A6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670" y="3798730"/>
            <a:ext cx="6928875" cy="5233655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FA491CB-C2E5-402F-3466-267865B5303B}"/>
              </a:ext>
            </a:extLst>
          </p:cNvPr>
          <p:cNvSpPr/>
          <p:nvPr/>
        </p:nvSpPr>
        <p:spPr>
          <a:xfrm>
            <a:off x="890336" y="1530545"/>
            <a:ext cx="14067323" cy="1847732"/>
          </a:xfrm>
          <a:prstGeom prst="roundRect">
            <a:avLst/>
          </a:prstGeom>
          <a:solidFill>
            <a:srgbClr val="DEED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87B9A8-62F3-780C-D34C-F9A4450C0983}"/>
              </a:ext>
            </a:extLst>
          </p:cNvPr>
          <p:cNvSpPr txBox="1"/>
          <p:nvPr/>
        </p:nvSpPr>
        <p:spPr>
          <a:xfrm>
            <a:off x="1505594" y="1552142"/>
            <a:ext cx="138330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Q</a:t>
            </a:r>
            <a:r>
              <a:rPr kumimoji="1" lang="en-US" altLang="ko-Kore-KR" sz="3600" b="1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“Cellular respiration’s trash is”</a:t>
            </a:r>
            <a:endParaRPr kumimoji="1" lang="en-US" altLang="ko-Kore-KR" sz="165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</a:rPr>
              <a:t>A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 a bug’s treasure B. a cow’s treasure C. </a:t>
            </a:r>
            <a:r>
              <a:rPr kumimoji="1" lang="en-US" altLang="ko-Kore-KR" sz="2700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 </a:t>
            </a:r>
            <a:r>
              <a:rPr kumimoji="1" lang="en-US" altLang="ko-Kore-KR" sz="2700" dirty="0"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D. </a:t>
            </a:r>
            <a:r>
              <a:rPr kumimoji="1" lang="en-US" altLang="ko-Kore-KR" sz="2700" b="1" dirty="0">
                <a:solidFill>
                  <a:srgbClr val="00B0F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everyone’s trash</a:t>
            </a:r>
            <a:endParaRPr kumimoji="1" lang="ko-Kore-KR" altLang="en-US" sz="2700" b="1" dirty="0">
              <a:solidFill>
                <a:srgbClr val="00B0F0"/>
              </a:solidFill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B753F-918C-6E26-8989-26D7FD2A7166}"/>
              </a:ext>
            </a:extLst>
          </p:cNvPr>
          <p:cNvSpPr txBox="1"/>
          <p:nvPr/>
        </p:nvSpPr>
        <p:spPr>
          <a:xfrm>
            <a:off x="5659655" y="5804035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7030A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related to</a:t>
            </a:r>
            <a:endParaRPr kumimoji="1" lang="ko-Kore-KR" altLang="en-US" sz="2400" dirty="0">
              <a:solidFill>
                <a:srgbClr val="7030A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2421E-2141-CB57-0355-4490F437B7E0}"/>
              </a:ext>
            </a:extLst>
          </p:cNvPr>
          <p:cNvSpPr txBox="1"/>
          <p:nvPr/>
        </p:nvSpPr>
        <p:spPr>
          <a:xfrm>
            <a:off x="4366247" y="5296204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00B0F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cause</a:t>
            </a:r>
            <a:endParaRPr kumimoji="1" lang="ko-Kore-KR" altLang="en-US" sz="2400" dirty="0">
              <a:solidFill>
                <a:srgbClr val="00B0F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80960-7E7B-C334-5C59-621179423B14}"/>
              </a:ext>
            </a:extLst>
          </p:cNvPr>
          <p:cNvSpPr txBox="1"/>
          <p:nvPr/>
        </p:nvSpPr>
        <p:spPr>
          <a:xfrm>
            <a:off x="6939864" y="6832342"/>
            <a:ext cx="4750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2400" dirty="0">
                <a:solidFill>
                  <a:srgbClr val="00B05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cause</a:t>
            </a:r>
            <a:endParaRPr kumimoji="1" lang="ko-Kore-KR" altLang="en-US" sz="2400" dirty="0">
              <a:solidFill>
                <a:srgbClr val="00B05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8" name="호 17">
            <a:extLst>
              <a:ext uri="{FF2B5EF4-FFF2-40B4-BE49-F238E27FC236}">
                <a16:creationId xmlns:a16="http://schemas.microsoft.com/office/drawing/2014/main" id="{4CA0A256-DAB2-B3AE-EA57-CE814015BB55}"/>
              </a:ext>
            </a:extLst>
          </p:cNvPr>
          <p:cNvSpPr/>
          <p:nvPr/>
        </p:nvSpPr>
        <p:spPr>
          <a:xfrm>
            <a:off x="2454298" y="6224488"/>
            <a:ext cx="4895924" cy="991592"/>
          </a:xfrm>
          <a:prstGeom prst="arc">
            <a:avLst>
              <a:gd name="adj1" fmla="val 16200000"/>
              <a:gd name="adj2" fmla="val 26313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19" name="삼각형 18">
            <a:extLst>
              <a:ext uri="{FF2B5EF4-FFF2-40B4-BE49-F238E27FC236}">
                <a16:creationId xmlns:a16="http://schemas.microsoft.com/office/drawing/2014/main" id="{15287F82-77E8-D4B0-B465-47F4E019EB85}"/>
              </a:ext>
            </a:extLst>
          </p:cNvPr>
          <p:cNvSpPr/>
          <p:nvPr/>
        </p:nvSpPr>
        <p:spPr>
          <a:xfrm rot="10250970">
            <a:off x="7111841" y="6739820"/>
            <a:ext cx="476759" cy="1428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16361C-6ED6-4B8E-BF6A-52676E04B006}"/>
              </a:ext>
            </a:extLst>
          </p:cNvPr>
          <p:cNvSpPr txBox="1"/>
          <p:nvPr/>
        </p:nvSpPr>
        <p:spPr>
          <a:xfrm>
            <a:off x="1246670" y="3654899"/>
            <a:ext cx="2759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QA-GNN in OBQA</a:t>
            </a:r>
          </a:p>
        </p:txBody>
      </p:sp>
    </p:spTree>
    <p:extLst>
      <p:ext uri="{BB962C8B-B14F-4D97-AF65-F5344CB8AC3E}">
        <p14:creationId xmlns:p14="http://schemas.microsoft.com/office/powerpoint/2010/main" val="391605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1428</Words>
  <Application>Microsoft Macintosh PowerPoint</Application>
  <PresentationFormat>사용자 지정</PresentationFormat>
  <Paragraphs>329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2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Pretendard ExtraBold</vt:lpstr>
      <vt:lpstr>Pretendard Light</vt:lpstr>
      <vt:lpstr>Arial</vt:lpstr>
      <vt:lpstr>Calibri</vt:lpstr>
      <vt:lpstr>Cambria Math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20</cp:revision>
  <dcterms:created xsi:type="dcterms:W3CDTF">2021-12-28T00:31:40Z</dcterms:created>
  <dcterms:modified xsi:type="dcterms:W3CDTF">2023-05-08T14:37:42Z</dcterms:modified>
</cp:coreProperties>
</file>