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1" r:id="rId2"/>
    <p:sldId id="356" r:id="rId3"/>
    <p:sldId id="405" r:id="rId4"/>
    <p:sldId id="408" r:id="rId5"/>
    <p:sldId id="415" r:id="rId6"/>
    <p:sldId id="616" r:id="rId7"/>
    <p:sldId id="617" r:id="rId8"/>
    <p:sldId id="622" r:id="rId9"/>
    <p:sldId id="627" r:id="rId10"/>
    <p:sldId id="628" r:id="rId11"/>
    <p:sldId id="630" r:id="rId12"/>
    <p:sldId id="629" r:id="rId13"/>
    <p:sldId id="631" r:id="rId14"/>
    <p:sldId id="395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719"/>
  </p:normalViewPr>
  <p:slideViewPr>
    <p:cSldViewPr>
      <p:cViewPr varScale="1">
        <p:scale>
          <a:sx n="101" d="100"/>
          <a:sy n="101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2023. 5. 12.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2023. 5. 12.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85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1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2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1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2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7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A5B3A9-47B0-456A-9953-839E895C1822}"/>
              </a:ext>
            </a:extLst>
          </p:cNvPr>
          <p:cNvSpPr/>
          <p:nvPr userDrawn="1"/>
        </p:nvSpPr>
        <p:spPr>
          <a:xfrm>
            <a:off x="0" y="5503762"/>
            <a:ext cx="18288000" cy="4783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B83E7-14FD-4CE7-BFB1-731B2DB5F430}"/>
              </a:ext>
            </a:extLst>
          </p:cNvPr>
          <p:cNvSpPr/>
          <p:nvPr userDrawn="1"/>
        </p:nvSpPr>
        <p:spPr>
          <a:xfrm>
            <a:off x="1764564" y="723589"/>
            <a:ext cx="5592495" cy="88398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그래픽 4">
            <a:extLst>
              <a:ext uri="{FF2B5EF4-FFF2-40B4-BE49-F238E27FC236}">
                <a16:creationId xmlns:a16="http://schemas.microsoft.com/office/drawing/2014/main" id="{FDF15714-D29F-4D57-84FC-8D5839938B51}"/>
              </a:ext>
            </a:extLst>
          </p:cNvPr>
          <p:cNvGrpSpPr/>
          <p:nvPr userDrawn="1"/>
        </p:nvGrpSpPr>
        <p:grpSpPr>
          <a:xfrm>
            <a:off x="10664770" y="3213730"/>
            <a:ext cx="5858669" cy="3859538"/>
            <a:chOff x="6126431" y="1916635"/>
            <a:chExt cx="5167120" cy="3403964"/>
          </a:xfrm>
          <a:solidFill>
            <a:srgbClr val="090A0A"/>
          </a:solidFill>
        </p:grpSpPr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6085ECF2-DD6B-4E25-9BDA-F9D32578887B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solidFill>
              <a:srgbClr val="090A0A"/>
            </a:solidFill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EDC2A94E-BBB4-4157-8813-286D807B592F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DE105C19-3643-4747-89E9-26A4D7E5232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634720FA-5FA7-4D7A-905D-D0721725FF0E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2DF92D4B-EB63-4C71-AE30-A7A9B3D2EE01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705A3D05-34C5-4281-AF5A-2A8D9C24B13F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0D2D06F7-7392-4434-BE1C-16B27B179BAF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94D22CB-7709-4696-88ED-8A312D3184C3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5088B49-7255-48DB-9CEF-30809BDCB0B3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19A5DBC8-1AF9-4B81-9F27-AE4756169C83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B7EA507-B2C3-4CD0-93C9-41BAF3565AAE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2A6F9997-5637-4A34-AD11-27FA8071E4EE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5F67DE12-2014-4DC8-A211-8948232BC177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E47C3C3-7669-437D-A0F0-918F36DF73E7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D3E0770-A591-47E2-BAD1-4645A84FBDB6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164F5F1D-ABB1-4181-A055-F64EA3533E3E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1" name="그래픽 4">
              <a:extLst>
                <a:ext uri="{FF2B5EF4-FFF2-40B4-BE49-F238E27FC236}">
                  <a16:creationId xmlns:a16="http://schemas.microsoft.com/office/drawing/2014/main" id="{09E87846-E83C-4B62-B66B-796DA6770B4B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solidFill>
              <a:srgbClr val="090A0A"/>
            </a:solidFill>
          </p:grpSpPr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9FC125B2-57CE-42CA-956B-C05D6692E436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F7B0640B-97A8-44C5-B55A-36CD6CB04E10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96823A5-66CC-4D7E-BE5A-B75F66D0DF57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F8C08500-FC74-42BB-A167-AA61CF3ADADB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6CB4D134-C9A1-4DB6-BDAF-16A0735065E1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A9350EC-12D1-48DC-9887-A1ABB2C8DB83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6A4D23B9-CBD0-42B6-AA8B-7403B34DD0A0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ED97B2E2-783C-4DA3-AD0E-2AE075CA5BFF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553D6CE9-F701-47CF-B4E3-7929FC5123B9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426E7B3C-BEE9-4694-AB1B-98952A6C9A2A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DCDC295F-C612-456A-B3BC-DDE1CEAFAD69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9A83B70E-3B16-4BAE-B0E5-37BE68570A5C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7111C0FB-00E0-4C68-975C-8F6EB11D0283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EF32B564-8FD2-418C-8AFD-1DEC0DC9A6B9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54149D16-B33B-4FC3-A96A-6F809A3DC5E4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4844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AF41262-7911-4841-BE21-B1A2A966C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C82677FD-919C-73BE-15DD-5DB7D0CF9535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/>
              <a:t>Edge Type </a:t>
            </a:r>
            <a:r>
              <a:rPr lang="ko-KR" altLang="en-US" sz="3000" dirty="0"/>
              <a:t>분포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07A519-96C0-F434-8DB2-29BDA399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54" y="2713759"/>
            <a:ext cx="8365446" cy="643037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E952D5-F1D5-8890-8B76-127E14BFE97B}"/>
              </a:ext>
            </a:extLst>
          </p:cNvPr>
          <p:cNvSpPr/>
          <p:nvPr/>
        </p:nvSpPr>
        <p:spPr>
          <a:xfrm>
            <a:off x="4732677" y="2933700"/>
            <a:ext cx="457200" cy="5486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0623E5-76B7-9C18-0F99-31C614FBDC74}"/>
              </a:ext>
            </a:extLst>
          </p:cNvPr>
          <p:cNvSpPr/>
          <p:nvPr/>
        </p:nvSpPr>
        <p:spPr>
          <a:xfrm>
            <a:off x="8534400" y="2917371"/>
            <a:ext cx="457200" cy="5486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8F3783-2345-1696-D638-A793D656C14F}"/>
              </a:ext>
            </a:extLst>
          </p:cNvPr>
          <p:cNvSpPr txBox="1"/>
          <p:nvPr/>
        </p:nvSpPr>
        <p:spPr>
          <a:xfrm>
            <a:off x="4114800" y="2234457"/>
            <a:ext cx="403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7 : related to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37%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4CC1D7-76A3-5F21-088C-D64DFE07C777}"/>
              </a:ext>
            </a:extLst>
          </p:cNvPr>
          <p:cNvSpPr txBox="1"/>
          <p:nvPr/>
        </p:nvSpPr>
        <p:spPr>
          <a:xfrm>
            <a:off x="8534400" y="2419123"/>
            <a:ext cx="403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36 : related to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역방향이 </a:t>
            </a:r>
            <a:r>
              <a:rPr kumimoji="1" lang="en-US" altLang="ko-KR" dirty="0"/>
              <a:t>37%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EDDE7D-8277-8575-1838-8F31B2E9370A}"/>
              </a:ext>
            </a:extLst>
          </p:cNvPr>
          <p:cNvSpPr txBox="1"/>
          <p:nvPr/>
        </p:nvSpPr>
        <p:spPr>
          <a:xfrm>
            <a:off x="13109010" y="969848"/>
            <a:ext cx="3502590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0 : 0.467 %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 : 0.246 %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 : 2.449 % (antonym)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 : 2.431 % </a:t>
            </a:r>
            <a:r>
              <a:rPr lang="en-US" altLang="ko-Kore-KR" sz="1600" dirty="0">
                <a:latin typeface="Menlo" panose="020B0609030804020204" pitchFamily="49" charset="0"/>
              </a:rPr>
              <a:t>(at location)</a:t>
            </a:r>
            <a:endParaRPr lang="en-US" altLang="ko-Kore-KR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4 : 0.270 % </a:t>
            </a:r>
          </a:p>
          <a:p>
            <a:r>
              <a:rPr lang="en-US" altLang="ko-Kore-KR" sz="1600" i="0" dirty="0">
                <a:effectLst/>
                <a:latin typeface="Menlo" panose="020B0609030804020204" pitchFamily="49" charset="0"/>
              </a:rPr>
              <a:t>5 : 0.209 % </a:t>
            </a:r>
          </a:p>
          <a:p>
            <a:r>
              <a:rPr lang="en-US" altLang="ko-Kore-KR" sz="1600" i="0" dirty="0">
                <a:effectLst/>
                <a:latin typeface="Menlo" panose="020B0609030804020204" pitchFamily="49" charset="0"/>
              </a:rPr>
              <a:t>6 : 0.042 % </a:t>
            </a:r>
          </a:p>
          <a:p>
            <a:r>
              <a:rPr lang="en-US" altLang="ko-Kore-KR" sz="1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7 : 2.818 % </a:t>
            </a:r>
            <a:r>
              <a:rPr lang="en-US" altLang="ko-KR" sz="1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00B0F0"/>
                </a:solidFill>
                <a:latin typeface="Menlo" panose="020B0609030804020204" pitchFamily="49" charset="0"/>
              </a:rPr>
              <a:t>is a)</a:t>
            </a:r>
            <a:r>
              <a:rPr lang="en-US" altLang="ko-Kore-KR" sz="1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8 : 0.105 %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9 : 1.554 %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10 : 0.657 %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11 : 0.000 %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12 : 0.462 %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13 : 0.156 %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14 : 0.005 %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15 : 0.029 %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16 : 0.138 % </a:t>
            </a:r>
          </a:p>
          <a:p>
            <a:r>
              <a:rPr lang="en-US" altLang="ko-Kore-KR" sz="16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17 : 37.257 % (related to)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18 : 0.703 %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19 : 0.467 %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20 : 0.246 %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21 : 2.449 %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22 : 2.431 %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23 : 0.270 %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24 : 0.209 %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25 : 0.042 % </a:t>
            </a:r>
          </a:p>
          <a:p>
            <a:r>
              <a:rPr lang="en-US" altLang="ko-Kore-KR" sz="1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26 : 2.818 %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27 : 0.105 %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28 : 1.554 %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29 : 0.657 %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30 : 0.000 %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31 : 0.462 %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32 : 0.156 %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33 : 0.005 %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34 : 0.029 % </a:t>
            </a:r>
          </a:p>
          <a:p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5 : 0.138 % </a:t>
            </a:r>
          </a:p>
          <a:p>
            <a:r>
              <a:rPr lang="en-US" altLang="ko-Kore-KR" sz="16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36 : 37.257 % 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3</a:t>
            </a:r>
            <a:r>
              <a:rPr lang="en-US" altLang="ko-Kore-KR" sz="1600" b="0" i="0" dirty="0">
                <a:effectLst/>
                <a:latin typeface="Menlo" panose="020B0609030804020204" pitchFamily="49" charset="0"/>
              </a:rPr>
              <a:t>7 : 0.703 %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347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AF41262-7911-4841-BE21-B1A2A966C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C82677FD-919C-73BE-15DD-5DB7D0CF9535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/>
              <a:t>ratio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1C524D-A1A9-6398-2D3D-55A12205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171700"/>
            <a:ext cx="8737600" cy="6983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FF6E11-CC6B-6E7C-576A-23E7504249B9}"/>
              </a:ext>
            </a:extLst>
          </p:cNvPr>
          <p:cNvSpPr txBox="1"/>
          <p:nvPr/>
        </p:nvSpPr>
        <p:spPr>
          <a:xfrm>
            <a:off x="13182600" y="62865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13.7564%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AF41262-7911-4841-BE21-B1A2A966C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C82677FD-919C-73BE-15DD-5DB7D0CF9535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3000" dirty="0"/>
              <a:t>상관관계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B02E8-DECC-585F-16B0-A79612F57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09900"/>
            <a:ext cx="8763000" cy="55255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508837-C2AE-9C36-55C5-E5AE7C924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3035300"/>
            <a:ext cx="8458200" cy="5098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CAE2A-975E-44CC-6F7D-1B04C39077AB}"/>
              </a:ext>
            </a:extLst>
          </p:cNvPr>
          <p:cNvSpPr txBox="1"/>
          <p:nvPr/>
        </p:nvSpPr>
        <p:spPr>
          <a:xfrm>
            <a:off x="7848600" y="87249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b="1" dirty="0">
                <a:solidFill>
                  <a:srgbClr val="FF0000"/>
                </a:solidFill>
              </a:rPr>
              <a:t>큰 상관관계가 없다</a:t>
            </a:r>
          </a:p>
        </p:txBody>
      </p:sp>
    </p:spTree>
    <p:extLst>
      <p:ext uri="{BB962C8B-B14F-4D97-AF65-F5344CB8AC3E}">
        <p14:creationId xmlns:p14="http://schemas.microsoft.com/office/powerpoint/2010/main" val="392035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내 </a:t>
            </a:r>
            <a:r>
              <a:rPr lang="en-US" altLang="ko-Kore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“related to”</a:t>
            </a: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만으로 이루어진 사이클의 비율과 사이클 개수와의 관계</a:t>
            </a:r>
            <a:endParaRPr lang="en-US" altLang="ko-Kore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모든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 </a:t>
            </a: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시각화 및 분석</a:t>
            </a:r>
            <a:endParaRPr lang="en-US" altLang="ko-Kore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52500" lvl="1" indent="-266700" algn="just">
              <a:lnSpc>
                <a:spcPct val="150000"/>
              </a:lnSpc>
            </a:pPr>
            <a:r>
              <a:rPr lang="ko-Kore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다양한 시각화 방법 설정하기</a:t>
            </a:r>
            <a:endParaRPr lang="en-US" altLang="ko-KR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108395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E9B4FE-BF35-4C32-9BB8-FF53DAC8CFA7}"/>
              </a:ext>
            </a:extLst>
          </p:cNvPr>
          <p:cNvGrpSpPr/>
          <p:nvPr/>
        </p:nvGrpSpPr>
        <p:grpSpPr>
          <a:xfrm>
            <a:off x="7485441" y="2798392"/>
            <a:ext cx="4994607" cy="1994504"/>
            <a:chOff x="2475230" y="2099331"/>
            <a:chExt cx="3329738" cy="132966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6A7114-EE4E-463E-9C6D-6E60E63061C3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진행상황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7778DB-7165-4EAC-98B1-0DA598C27A7E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51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수정사항 및 계획</a:t>
              </a: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현재 상황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C11D95-5EAF-49D0-B21C-DC6D85AF1CED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8DE5E4-8F9D-4A22-9C65-1FA1763B327C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D0A87EDD-7308-44D2-8B1B-99991BC217D5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Preview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51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연구목표</a:t>
              </a: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도입 전 내용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3211410" y="1412843"/>
            <a:ext cx="3829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80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01</a:t>
            </a:r>
            <a:endParaRPr lang="ko-KR" altLang="en-US" sz="99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2885495" y="384201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Preview</a:t>
            </a:r>
            <a:endParaRPr lang="ko-KR" altLang="en-US" sz="4800" dirty="0">
              <a:solidFill>
                <a:schemeClr val="bg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A67A32-F022-4378-94E3-C39038115EC9}"/>
              </a:ext>
            </a:extLst>
          </p:cNvPr>
          <p:cNvGrpSpPr/>
          <p:nvPr/>
        </p:nvGrpSpPr>
        <p:grpSpPr>
          <a:xfrm>
            <a:off x="2668333" y="6081086"/>
            <a:ext cx="4046213" cy="1128962"/>
            <a:chOff x="7895915" y="3119634"/>
            <a:chExt cx="2697475" cy="752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95E19-59C0-482F-A45A-92FA0A59C857}"/>
                </a:ext>
              </a:extLst>
            </p:cNvPr>
            <p:cNvSpPr txBox="1"/>
            <p:nvPr/>
          </p:nvSpPr>
          <p:spPr>
            <a:xfrm>
              <a:off x="7895915" y="3119634"/>
              <a:ext cx="2697475" cy="752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도입 전 내용</a:t>
              </a: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연구 목표</a:t>
              </a: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0CA8EC5-2108-46EB-B80A-19813C0FE65A}"/>
                </a:ext>
              </a:extLst>
            </p:cNvPr>
            <p:cNvCxnSpPr>
              <a:cxnSpLocks/>
            </p:cNvCxnSpPr>
            <p:nvPr/>
          </p:nvCxnSpPr>
          <p:spPr>
            <a:xfrm>
              <a:off x="8404860" y="3119634"/>
              <a:ext cx="2083753" cy="0"/>
            </a:xfrm>
            <a:prstGeom prst="line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95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AF41262-7911-4841-BE21-B1A2A966C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79D197-79D7-452A-90D7-E495E7FEA453}"/>
              </a:ext>
            </a:extLst>
          </p:cNvPr>
          <p:cNvGrpSpPr/>
          <p:nvPr/>
        </p:nvGrpSpPr>
        <p:grpSpPr>
          <a:xfrm>
            <a:off x="2867972" y="3554126"/>
            <a:ext cx="13115496" cy="1366401"/>
            <a:chOff x="1846694" y="1397364"/>
            <a:chExt cx="8743664" cy="91093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61D4682-DACB-400F-B6F8-A8F28261A0B5}"/>
                </a:ext>
              </a:extLst>
            </p:cNvPr>
            <p:cNvSpPr/>
            <p:nvPr/>
          </p:nvSpPr>
          <p:spPr>
            <a:xfrm>
              <a:off x="1846694" y="1397364"/>
              <a:ext cx="8666328" cy="7694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365EB5-E9F7-4660-8AF9-237241F44D92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텍스트 개체 틀 6">
              <a:extLst>
                <a:ext uri="{FF2B5EF4-FFF2-40B4-BE49-F238E27FC236}">
                  <a16:creationId xmlns:a16="http://schemas.microsoft.com/office/drawing/2014/main" id="{58341BAD-F358-468A-A715-909BFF10BFF4}"/>
                </a:ext>
              </a:extLst>
            </p:cNvPr>
            <p:cNvSpPr txBox="1">
              <a:spLocks/>
            </p:cNvSpPr>
            <p:nvPr/>
          </p:nvSpPr>
          <p:spPr>
            <a:xfrm>
              <a:off x="2785276" y="1566257"/>
              <a:ext cx="7805082" cy="742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700" dirty="0">
                  <a:solidFill>
                    <a:schemeClr val="tx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논문에서 제안한 순환 인코더를 사용한 모델의 </a:t>
              </a:r>
              <a:r>
                <a:rPr lang="ko-KR" altLang="en-US" sz="2700" b="1" dirty="0">
                  <a:solidFill>
                    <a:schemeClr val="tx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결과에 대한 구체적인 분석</a:t>
              </a:r>
            </a:p>
            <a:p>
              <a:endParaRPr lang="en-US" altLang="ko-KR" sz="2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7AB43E-6ECA-46C7-88ED-9E8CF2EC6750}"/>
                </a:ext>
              </a:extLst>
            </p:cNvPr>
            <p:cNvSpPr txBox="1"/>
            <p:nvPr/>
          </p:nvSpPr>
          <p:spPr>
            <a:xfrm>
              <a:off x="1913564" y="1428212"/>
              <a:ext cx="669871" cy="6540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200" spc="-225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1650" spc="-225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616BA0-4C7C-4C01-8311-D8841366DE09}"/>
              </a:ext>
            </a:extLst>
          </p:cNvPr>
          <p:cNvGrpSpPr/>
          <p:nvPr/>
        </p:nvGrpSpPr>
        <p:grpSpPr>
          <a:xfrm>
            <a:off x="2770041" y="1866185"/>
            <a:ext cx="12999492" cy="1906550"/>
            <a:chOff x="1846694" y="1397363"/>
            <a:chExt cx="8666328" cy="127103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EE40179-4EDA-48D1-8B9E-26E3A8565041}"/>
                </a:ext>
              </a:extLst>
            </p:cNvPr>
            <p:cNvSpPr/>
            <p:nvPr/>
          </p:nvSpPr>
          <p:spPr>
            <a:xfrm>
              <a:off x="1846694" y="1397363"/>
              <a:ext cx="8666328" cy="9951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D63002D-A02C-467A-A4AA-6A060D5D5ABA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텍스트 개체 틀 6">
              <a:extLst>
                <a:ext uri="{FF2B5EF4-FFF2-40B4-BE49-F238E27FC236}">
                  <a16:creationId xmlns:a16="http://schemas.microsoft.com/office/drawing/2014/main" id="{AEC8F005-245D-4640-8123-1FF75047E6CF}"/>
                </a:ext>
              </a:extLst>
            </p:cNvPr>
            <p:cNvSpPr txBox="1">
              <a:spLocks/>
            </p:cNvSpPr>
            <p:nvPr/>
          </p:nvSpPr>
          <p:spPr>
            <a:xfrm>
              <a:off x="2785276" y="1566257"/>
              <a:ext cx="7577810" cy="110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7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순환 그래프가 순환 논법과 같은 오류를 발생시켜 정답을 도출하는데 문제가 있는지에 대한 </a:t>
              </a:r>
              <a:r>
                <a:rPr lang="ko-KR" altLang="en-US" sz="2700" b="1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정확한 증명</a:t>
              </a:r>
              <a:endParaRPr lang="en-US" altLang="ko-KR" sz="27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endParaRPr lang="en-US" altLang="ko-KR" sz="2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776F4A-12F3-45E0-8947-CC19976DB6E3}"/>
                </a:ext>
              </a:extLst>
            </p:cNvPr>
            <p:cNvSpPr txBox="1"/>
            <p:nvPr/>
          </p:nvSpPr>
          <p:spPr>
            <a:xfrm>
              <a:off x="1911981" y="1428212"/>
              <a:ext cx="648000" cy="6540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200" spc="-225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1650" spc="-225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3F70B2-D51E-4BB0-8ADD-9065F723FCAB}"/>
              </a:ext>
            </a:extLst>
          </p:cNvPr>
          <p:cNvGrpSpPr/>
          <p:nvPr/>
        </p:nvGrpSpPr>
        <p:grpSpPr>
          <a:xfrm>
            <a:off x="2770042" y="5006573"/>
            <a:ext cx="13412633" cy="2072748"/>
            <a:chOff x="1846694" y="1397364"/>
            <a:chExt cx="8941755" cy="13818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67286FE-3FFF-4F32-8727-F6D9925E6C53}"/>
                </a:ext>
              </a:extLst>
            </p:cNvPr>
            <p:cNvSpPr/>
            <p:nvPr/>
          </p:nvSpPr>
          <p:spPr>
            <a:xfrm>
              <a:off x="1846694" y="1397364"/>
              <a:ext cx="8761444" cy="13602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426194F-0017-4792-8508-3E9E2E3FAE99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" name="텍스트 개체 틀 6">
              <a:extLst>
                <a:ext uri="{FF2B5EF4-FFF2-40B4-BE49-F238E27FC236}">
                  <a16:creationId xmlns:a16="http://schemas.microsoft.com/office/drawing/2014/main" id="{3A44EF84-47FB-4719-A485-376E07F81DEA}"/>
                </a:ext>
              </a:extLst>
            </p:cNvPr>
            <p:cNvSpPr txBox="1">
              <a:spLocks/>
            </p:cNvSpPr>
            <p:nvPr/>
          </p:nvSpPr>
          <p:spPr>
            <a:xfrm>
              <a:off x="2785276" y="1566257"/>
              <a:ext cx="8003173" cy="121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2700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순환 그래프를 파악하고 해결할 수 있는 더 </a:t>
              </a:r>
              <a:r>
                <a:rPr lang="ko-KR" altLang="en-US" sz="2700" b="1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발전된 모델</a:t>
              </a:r>
              <a:endParaRPr lang="en-US" altLang="ko-KR" sz="2700" b="1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2700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순환성 뿐만 아니라 </a:t>
              </a:r>
              <a:r>
                <a:rPr lang="ko-KR" altLang="en-US" sz="2700" b="1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그래프의 구조에 따른 질의응답 결과 분석</a:t>
              </a:r>
              <a:r>
                <a:rPr lang="en-US" altLang="ko-KR" sz="2700" b="1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endParaRPr lang="ko-KR" altLang="en-US" sz="2700" b="1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endParaRPr lang="en-US" altLang="ko-KR" sz="2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80F1BD-1E0A-4EFD-99D4-5E6739B6559A}"/>
                </a:ext>
              </a:extLst>
            </p:cNvPr>
            <p:cNvSpPr txBox="1"/>
            <p:nvPr/>
          </p:nvSpPr>
          <p:spPr>
            <a:xfrm>
              <a:off x="1926698" y="1428212"/>
              <a:ext cx="614814" cy="6540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200" spc="-225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1650" spc="-225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C82677FD-919C-73BE-15DD-5DB7D0CF9535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3000" dirty="0"/>
              <a:t>연구 목표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371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04CB310-622B-4A2E-81D2-F13E37680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3ABC-F801-A203-D816-FFA398714432}"/>
              </a:ext>
            </a:extLst>
          </p:cNvPr>
          <p:cNvSpPr txBox="1"/>
          <p:nvPr/>
        </p:nvSpPr>
        <p:spPr>
          <a:xfrm>
            <a:off x="1019722" y="2474527"/>
            <a:ext cx="7915274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1 _ </a:t>
            </a:r>
            <a:r>
              <a:rPr lang="en-US" altLang="ko-KR" sz="21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CommonsenseQA</a:t>
            </a:r>
            <a:r>
              <a:rPr lang="ko-KR" altLang="en-US" sz="21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에 대한 결과</a:t>
            </a:r>
            <a:endParaRPr lang="ko-KR" altLang="en-US" sz="21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33D9EAC-395B-82D3-0F25-685D05C3756A}"/>
              </a:ext>
            </a:extLst>
          </p:cNvPr>
          <p:cNvGraphicFramePr>
            <a:graphicFrameLocks noGrp="1"/>
          </p:cNvGraphicFramePr>
          <p:nvPr/>
        </p:nvGraphicFramePr>
        <p:xfrm>
          <a:off x="259883" y="3160734"/>
          <a:ext cx="805794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6278">
                  <a:extLst>
                    <a:ext uri="{9D8B030D-6E8A-4147-A177-3AD203B41FA5}">
                      <a16:colId xmlns:a16="http://schemas.microsoft.com/office/drawing/2014/main" val="2939602677"/>
                    </a:ext>
                  </a:extLst>
                </a:gridCol>
                <a:gridCol w="2411129">
                  <a:extLst>
                    <a:ext uri="{9D8B030D-6E8A-4147-A177-3AD203B41FA5}">
                      <a16:colId xmlns:a16="http://schemas.microsoft.com/office/drawing/2014/main" val="2321148296"/>
                    </a:ext>
                  </a:extLst>
                </a:gridCol>
                <a:gridCol w="2340533">
                  <a:extLst>
                    <a:ext uri="{9D8B030D-6E8A-4147-A177-3AD203B41FA5}">
                      <a16:colId xmlns:a16="http://schemas.microsoft.com/office/drawing/2014/main" val="3562936322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Methods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1Hdev-ACC%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1Htest-ACC%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0628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KagNet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73.47%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69.01%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9081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RN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74.57%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69.08%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52432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MHGRN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74.45%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71.11%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1708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QA-GNN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76.54%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73.41%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5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GSC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79.11%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74.48%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36071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QA-GNN(+Cycle Encoder)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78.05%</a:t>
                      </a:r>
                      <a:endParaRPr lang="ko-KR" altLang="en-US" sz="18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74.62%</a:t>
                      </a:r>
                      <a:endParaRPr lang="ko-KR" altLang="en-US" sz="18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87396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GSC(+Cycle Encoder)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79.36%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75.58%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73654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F48F98-E6B8-0A67-6E3A-2E715EADAD3D}"/>
              </a:ext>
            </a:extLst>
          </p:cNvPr>
          <p:cNvSpPr/>
          <p:nvPr/>
        </p:nvSpPr>
        <p:spPr>
          <a:xfrm>
            <a:off x="6569243" y="5443087"/>
            <a:ext cx="1155032" cy="46201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0BC3B-62C2-150C-BC84-4CAA13805B9F}"/>
              </a:ext>
            </a:extLst>
          </p:cNvPr>
          <p:cNvSpPr/>
          <p:nvPr/>
        </p:nvSpPr>
        <p:spPr>
          <a:xfrm>
            <a:off x="6569243" y="6641432"/>
            <a:ext cx="1155032" cy="34753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EC915E-5B69-5004-8EB3-87D5CD8AA96E}"/>
              </a:ext>
            </a:extLst>
          </p:cNvPr>
          <p:cNvSpPr/>
          <p:nvPr/>
        </p:nvSpPr>
        <p:spPr>
          <a:xfrm>
            <a:off x="6626995" y="6008456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EC0919-B8B6-A893-214A-0CD0573495B2}"/>
              </a:ext>
            </a:extLst>
          </p:cNvPr>
          <p:cNvSpPr/>
          <p:nvPr/>
        </p:nvSpPr>
        <p:spPr>
          <a:xfrm>
            <a:off x="6641434" y="7152236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27C13C8-5652-5770-E074-EDB396E0963F}"/>
              </a:ext>
            </a:extLst>
          </p:cNvPr>
          <p:cNvGraphicFramePr>
            <a:graphicFrameLocks noGrp="1"/>
          </p:cNvGraphicFramePr>
          <p:nvPr/>
        </p:nvGraphicFramePr>
        <p:xfrm>
          <a:off x="9353009" y="3057378"/>
          <a:ext cx="7174928" cy="518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6557">
                  <a:extLst>
                    <a:ext uri="{9D8B030D-6E8A-4147-A177-3AD203B41FA5}">
                      <a16:colId xmlns:a16="http://schemas.microsoft.com/office/drawing/2014/main" val="304933954"/>
                    </a:ext>
                  </a:extLst>
                </a:gridCol>
                <a:gridCol w="3588371">
                  <a:extLst>
                    <a:ext uri="{9D8B030D-6E8A-4147-A177-3AD203B41FA5}">
                      <a16:colId xmlns:a16="http://schemas.microsoft.com/office/drawing/2014/main" val="188866136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Methods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1Htest-ACC%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6977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RoBERTa</a:t>
                      </a:r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-large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64.80%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0621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RN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65.20%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09866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MHGRN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66.85%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3404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QA-GNN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67.80%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2399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GSC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70.33%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20019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QA-GNN(+Cycle Encoder)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72.20%</a:t>
                      </a:r>
                      <a:endParaRPr lang="ko-KR" altLang="en-US" sz="18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20025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GSC(+Cycle Encoder)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72.40%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0714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971405-FB75-D330-2FC0-412F2CFD210B}"/>
              </a:ext>
            </a:extLst>
          </p:cNvPr>
          <p:cNvSpPr/>
          <p:nvPr/>
        </p:nvSpPr>
        <p:spPr>
          <a:xfrm>
            <a:off x="14162015" y="5767687"/>
            <a:ext cx="1155032" cy="46201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55ED25-1D59-79EF-76B8-B34DE54C83C4}"/>
              </a:ext>
            </a:extLst>
          </p:cNvPr>
          <p:cNvSpPr/>
          <p:nvPr/>
        </p:nvSpPr>
        <p:spPr>
          <a:xfrm>
            <a:off x="14162014" y="7004533"/>
            <a:ext cx="1155032" cy="46201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59E82-6F00-6450-2EE2-181049BB03C6}"/>
              </a:ext>
            </a:extLst>
          </p:cNvPr>
          <p:cNvSpPr/>
          <p:nvPr/>
        </p:nvSpPr>
        <p:spPr>
          <a:xfrm>
            <a:off x="14162012" y="7761438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8C00A-08C2-E687-FBEE-0C7F32E0D5B9}"/>
              </a:ext>
            </a:extLst>
          </p:cNvPr>
          <p:cNvSpPr/>
          <p:nvPr/>
        </p:nvSpPr>
        <p:spPr>
          <a:xfrm>
            <a:off x="14162011" y="6432807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A049EF-D757-4B67-D783-A44B651D5E59}"/>
              </a:ext>
            </a:extLst>
          </p:cNvPr>
          <p:cNvSpPr txBox="1"/>
          <p:nvPr/>
        </p:nvSpPr>
        <p:spPr>
          <a:xfrm>
            <a:off x="9353009" y="2327081"/>
            <a:ext cx="7915274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2 _ </a:t>
            </a:r>
            <a:r>
              <a:rPr lang="en-US" altLang="ko-KR" sz="21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OpenBookQA</a:t>
            </a:r>
            <a:r>
              <a:rPr lang="ko-KR" altLang="en-US" sz="21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결과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9AC1349-E8CE-44E4-CFAA-361E23377376}"/>
              </a:ext>
            </a:extLst>
          </p:cNvPr>
          <p:cNvGrpSpPr/>
          <p:nvPr/>
        </p:nvGrpSpPr>
        <p:grpSpPr>
          <a:xfrm>
            <a:off x="2360693" y="8344732"/>
            <a:ext cx="11326431" cy="1543777"/>
            <a:chOff x="1678977" y="4658007"/>
            <a:chExt cx="9125670" cy="1568450"/>
          </a:xfrm>
        </p:grpSpPr>
        <p:sp>
          <p:nvSpPr>
            <p:cNvPr id="26" name="矩形 6">
              <a:extLst>
                <a:ext uri="{FF2B5EF4-FFF2-40B4-BE49-F238E27FC236}">
                  <a16:creationId xmlns:a16="http://schemas.microsoft.com/office/drawing/2014/main" id="{2E52B57A-CA70-708B-5D53-C479A4F99893}"/>
                </a:ext>
              </a:extLst>
            </p:cNvPr>
            <p:cNvSpPr/>
            <p:nvPr/>
          </p:nvSpPr>
          <p:spPr bwMode="auto">
            <a:xfrm>
              <a:off x="1678977" y="4658007"/>
              <a:ext cx="1512887" cy="1568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0F16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3600" dirty="0">
                  <a:solidFill>
                    <a:srgbClr val="FFFFF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point</a:t>
              </a:r>
              <a:endParaRPr lang="zh-CN" altLang="en-US" sz="48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354CBCF6-2ADD-AD59-8E0E-8384A99B19E7}"/>
                </a:ext>
              </a:extLst>
            </p:cNvPr>
            <p:cNvSpPr/>
            <p:nvPr/>
          </p:nvSpPr>
          <p:spPr bwMode="auto">
            <a:xfrm>
              <a:off x="3173976" y="4658007"/>
              <a:ext cx="7628001" cy="1568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48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텍스트 개체 틀 6">
              <a:extLst>
                <a:ext uri="{FF2B5EF4-FFF2-40B4-BE49-F238E27FC236}">
                  <a16:creationId xmlns:a16="http://schemas.microsoft.com/office/drawing/2014/main" id="{A6EDD311-5000-7400-C55F-F12A404E0B80}"/>
                </a:ext>
              </a:extLst>
            </p:cNvPr>
            <p:cNvSpPr txBox="1">
              <a:spLocks/>
            </p:cNvSpPr>
            <p:nvPr/>
          </p:nvSpPr>
          <p:spPr>
            <a:xfrm>
              <a:off x="3176646" y="4751846"/>
              <a:ext cx="7628001" cy="132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40556" indent="-514350">
                <a:buFont typeface="+mj-ea"/>
                <a:buAutoNum type="circleNumDbPlain"/>
              </a:pPr>
              <a:r>
                <a:rPr lang="en-US" altLang="ko-KR" sz="2100" dirty="0" err="1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CommonsenseQA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에 비해 </a:t>
              </a:r>
              <a:r>
                <a:rPr lang="en-US" altLang="ko-KR" sz="2100" dirty="0" err="1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OpenBookQA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데이터의 성능향상이 더 크다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.</a:t>
              </a:r>
            </a:p>
            <a:p>
              <a:pPr marL="640556" indent="-514350">
                <a:buFont typeface="+mj-ea"/>
                <a:buAutoNum type="circleNumDbPlain"/>
              </a:pP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Attention weight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이 있는 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QA-GNN 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모델 분석이 용이하다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.</a:t>
              </a:r>
            </a:p>
            <a:p>
              <a:pPr marL="640556" indent="-514350">
                <a:buFont typeface="+mj-ea"/>
                <a:buAutoNum type="circleNumDbPlain"/>
              </a:pP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5-hop MPNN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인 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QA-GNN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모델 분석이 순환 분석에 용이하다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.</a:t>
              </a:r>
            </a:p>
          </p:txBody>
        </p:sp>
      </p:grpSp>
      <p:sp>
        <p:nvSpPr>
          <p:cNvPr id="29" name="텍스트 개체 틀 20">
            <a:extLst>
              <a:ext uri="{FF2B5EF4-FFF2-40B4-BE49-F238E27FC236}">
                <a16:creationId xmlns:a16="http://schemas.microsoft.com/office/drawing/2014/main" id="{7BD6F4BF-AEB9-E664-9504-C41FA98DBA1D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도입 전 내용</a:t>
            </a:r>
          </a:p>
        </p:txBody>
      </p:sp>
    </p:spTree>
    <p:extLst>
      <p:ext uri="{BB962C8B-B14F-4D97-AF65-F5344CB8AC3E}">
        <p14:creationId xmlns:p14="http://schemas.microsoft.com/office/powerpoint/2010/main" val="178933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92355" y="2194970"/>
            <a:ext cx="15957597" cy="407238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테스트 데이터 개수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500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 틀린 문제 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145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틀린 문제 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155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서로 다른 정답을 도출한 문제 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:110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 수 </a:t>
            </a: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47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100" b="1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 수 </a:t>
            </a: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38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모델 모두 틀린 문제 </a:t>
            </a: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25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47</a:t>
            </a:r>
            <a:r>
              <a:rPr lang="ko-KR" altLang="en-US" sz="2400" b="1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문제에 대한 분석을 진행</a:t>
            </a:r>
            <a:endParaRPr lang="en-US" altLang="ko-KR" sz="2400" b="1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3000" dirty="0"/>
              <a:t>실험 결과 </a:t>
            </a:r>
            <a:r>
              <a:rPr lang="en-US" altLang="ko-Kore-KR" sz="3000" dirty="0"/>
              <a:t>in </a:t>
            </a:r>
            <a:r>
              <a:rPr lang="en-US" altLang="ko-Kore-KR" sz="3000" dirty="0" err="1"/>
              <a:t>OpenBookQA</a:t>
            </a:r>
            <a:r>
              <a:rPr lang="en-US" altLang="ko-Kore-KR" sz="3000" dirty="0"/>
              <a:t>(QA-GNN)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7910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92355" y="2194970"/>
            <a:ext cx="15957597" cy="407238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노드는 네 가지 타입 </a:t>
            </a:r>
            <a:r>
              <a:rPr lang="en-US" altLang="ko-Kore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 node, Question node, Answer node, Other node</a:t>
            </a: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이뤄져있음</a:t>
            </a:r>
            <a:endParaRPr lang="en-US" altLang="ko-Kore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에지는 </a:t>
            </a:r>
            <a:r>
              <a:rPr lang="en-US" altLang="ko-Kore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(1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 타입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 context to Question + context to Answer)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역방향 포함하여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38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타입으로 구성됨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노드의 </a:t>
            </a:r>
            <a:r>
              <a:rPr lang="ko-KR" altLang="en-US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정보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파악해야 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(cycle)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생성 원인 및 특징을 알 수 있음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과정에서 텍스트 추출 알고리즘 구성함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5-hop</a:t>
            </a:r>
            <a:r>
              <a:rPr lang="ko-KR" altLang="en-US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MPNN(GAT)</a:t>
            </a:r>
            <a:r>
              <a:rPr lang="ko-KR" altLang="en-US" sz="2400" spc="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 </a:t>
            </a:r>
            <a:r>
              <a:rPr lang="en-US" altLang="ko-KR" sz="2400" spc="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400" spc="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순환을 분석하기에 용이함</a:t>
            </a:r>
            <a:endParaRPr lang="en-US" altLang="ko-KR" sz="2400" spc="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분석을 통해 순환의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파악해야 함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QA-GNN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통해 분석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우리가 알아야 할 것은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69DC4C4-D410-6327-2659-2F2481C70906}"/>
              </a:ext>
            </a:extLst>
          </p:cNvPr>
          <p:cNvSpPr/>
          <p:nvPr/>
        </p:nvSpPr>
        <p:spPr>
          <a:xfrm>
            <a:off x="13246627" y="3620136"/>
            <a:ext cx="820379" cy="85108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2FBC75D-78EB-2684-C9F0-6944F9B54AA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946864" y="4306529"/>
            <a:ext cx="1471463" cy="1640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F4D188D-34D1-D7D7-1B6E-E67F89B63400}"/>
              </a:ext>
            </a:extLst>
          </p:cNvPr>
          <p:cNvSpPr/>
          <p:nvPr/>
        </p:nvSpPr>
        <p:spPr>
          <a:xfrm>
            <a:off x="13126486" y="7498880"/>
            <a:ext cx="820379" cy="8510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393846-B770-3D4F-D58B-641E5E199990}"/>
              </a:ext>
            </a:extLst>
          </p:cNvPr>
          <p:cNvSpPr/>
          <p:nvPr/>
        </p:nvSpPr>
        <p:spPr>
          <a:xfrm>
            <a:off x="15638263" y="8584730"/>
            <a:ext cx="820379" cy="8510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330892-39B8-8FCA-DA6B-D6CB43CD7E74}"/>
              </a:ext>
            </a:extLst>
          </p:cNvPr>
          <p:cNvSpPr/>
          <p:nvPr/>
        </p:nvSpPr>
        <p:spPr>
          <a:xfrm>
            <a:off x="15298186" y="5822480"/>
            <a:ext cx="820379" cy="8510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658C1DE-A6E6-E806-E670-8DCFA94130A7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13826723" y="6548924"/>
            <a:ext cx="1591604" cy="1074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C6520E41-D61E-4B26-70E4-0EB7AC66CCFF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flipH="1" flipV="1">
            <a:off x="13826723" y="8225324"/>
            <a:ext cx="1811540" cy="7849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78812730-A564-C994-F5BB-7546F0B177E5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15708375" y="6673562"/>
            <a:ext cx="340077" cy="1911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2D47769-6DA8-61A7-016F-3438831C41B4}"/>
              </a:ext>
            </a:extLst>
          </p:cNvPr>
          <p:cNvSpPr/>
          <p:nvPr/>
        </p:nvSpPr>
        <p:spPr>
          <a:xfrm>
            <a:off x="12978581" y="5648633"/>
            <a:ext cx="4498259" cy="4262283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995641-4C37-9E30-393D-B3A6E6D6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96" y="7025342"/>
            <a:ext cx="8372048" cy="20251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DD0ECD-8216-EEC3-144F-F3ABE2FBE5C2}"/>
              </a:ext>
            </a:extLst>
          </p:cNvPr>
          <p:cNvSpPr/>
          <p:nvPr/>
        </p:nvSpPr>
        <p:spPr>
          <a:xfrm>
            <a:off x="5867400" y="7623518"/>
            <a:ext cx="914400" cy="7264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57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3211410" y="1412843"/>
            <a:ext cx="3829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80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02</a:t>
            </a:r>
            <a:endParaRPr lang="ko-KR" altLang="en-US" sz="99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2885495" y="384201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진행상황</a:t>
            </a:r>
            <a:endParaRPr lang="ko-KR" altLang="en-US" sz="4800" dirty="0">
              <a:solidFill>
                <a:schemeClr val="bg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A67A32-F022-4378-94E3-C39038115EC9}"/>
              </a:ext>
            </a:extLst>
          </p:cNvPr>
          <p:cNvGrpSpPr/>
          <p:nvPr/>
        </p:nvGrpSpPr>
        <p:grpSpPr>
          <a:xfrm>
            <a:off x="2668333" y="6081086"/>
            <a:ext cx="4046213" cy="2790957"/>
            <a:chOff x="7895915" y="3119634"/>
            <a:chExt cx="2697475" cy="186063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95E19-59C0-482F-A45A-92FA0A59C857}"/>
                </a:ext>
              </a:extLst>
            </p:cNvPr>
            <p:cNvSpPr txBox="1"/>
            <p:nvPr/>
          </p:nvSpPr>
          <p:spPr>
            <a:xfrm>
              <a:off x="7895915" y="3119634"/>
              <a:ext cx="2697475" cy="1860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ore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수정 사항 및 계획</a:t>
              </a:r>
              <a:endParaRPr lang="en-US" altLang="ko-Kore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Edge Type </a:t>
              </a:r>
              <a:r>
                <a:rPr lang="ko-Kore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분포</a:t>
              </a:r>
              <a:endParaRPr lang="en-US" altLang="ko-Kore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ratio</a:t>
              </a: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ore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관계</a:t>
              </a:r>
              <a:endParaRPr lang="en-US" altLang="ko-Kore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0CA8EC5-2108-46EB-B80A-19813C0FE65A}"/>
                </a:ext>
              </a:extLst>
            </p:cNvPr>
            <p:cNvCxnSpPr>
              <a:cxnSpLocks/>
            </p:cNvCxnSpPr>
            <p:nvPr/>
          </p:nvCxnSpPr>
          <p:spPr>
            <a:xfrm>
              <a:off x="8404860" y="3119634"/>
              <a:ext cx="2083753" cy="0"/>
            </a:xfrm>
            <a:prstGeom prst="line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092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47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문제가 있음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문제에 해당하는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positive,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negative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cycle, edge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type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다 같은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정하여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분석하려고 했음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이것은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뿐만 아니라 단순히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노드간의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연결된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에지로도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positive, negative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말할 수 있고 사이클에 대해서 한정적으로 제한하기에는 타당성이 충분히 확보되지 않기 때문에 전체적인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분석하기로 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1-layer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헤드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weight, 5-layer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헤드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출력해보자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encoder, QA-GNN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두 모델을 비교해가면서 출력하자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(pdf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파일 정리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모든 문제의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출력하기전 </a:t>
            </a:r>
            <a:r>
              <a:rPr lang="ko-KR" altLang="en-US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타입의 분포를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확인해보자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(17 :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37%, 36 : 37%)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수치 및 통계적으로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분석할만한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것이 있을까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내 </a:t>
            </a:r>
            <a:r>
              <a:rPr lang="en-US" altLang="ko-KR" b="1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“related to”</a:t>
            </a:r>
            <a:r>
              <a:rPr lang="ko-KR" altLang="en-US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제외한 사이클 비율 측정 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이번주 진행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What Else..??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 좋은 시각화 방법이 있을까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-&gt; Attention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weight </a:t>
            </a:r>
            <a:r>
              <a:rPr lang="en-US" altLang="ko-KR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HeatMap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Node-Link Diagram</a:t>
            </a:r>
          </a:p>
          <a:p>
            <a:pPr algn="just">
              <a:lnSpc>
                <a:spcPct val="150000"/>
              </a:lnSpc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수정 사항 및 계획</a:t>
            </a:r>
          </a:p>
        </p:txBody>
      </p:sp>
    </p:spTree>
    <p:extLst>
      <p:ext uri="{BB962C8B-B14F-4D97-AF65-F5344CB8AC3E}">
        <p14:creationId xmlns:p14="http://schemas.microsoft.com/office/powerpoint/2010/main" val="333325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</TotalTime>
  <Words>818</Words>
  <Application>Microsoft Macintosh PowerPoint</Application>
  <PresentationFormat>사용자 지정</PresentationFormat>
  <Paragraphs>184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7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Arial</vt:lpstr>
      <vt:lpstr>Calibri</vt:lpstr>
      <vt:lpstr>Cambria Math</vt:lpstr>
      <vt:lpstr>Menlo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21</cp:revision>
  <dcterms:created xsi:type="dcterms:W3CDTF">2021-12-28T00:31:40Z</dcterms:created>
  <dcterms:modified xsi:type="dcterms:W3CDTF">2023-05-12T15:26:21Z</dcterms:modified>
</cp:coreProperties>
</file>