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89" r:id="rId4"/>
    <p:sldId id="279" r:id="rId5"/>
    <p:sldId id="278" r:id="rId6"/>
    <p:sldId id="290" r:id="rId7"/>
    <p:sldId id="291" r:id="rId8"/>
    <p:sldId id="276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4"/>
    <p:restoredTop sz="94719"/>
  </p:normalViewPr>
  <p:slideViewPr>
    <p:cSldViewPr>
      <p:cViewPr varScale="1">
        <p:scale>
          <a:sx n="101" d="100"/>
          <a:sy n="101" d="100"/>
        </p:scale>
        <p:origin x="9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2022. 6. 23.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2022. 6. 23.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0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hyperlink" Target="https://github.com/snap-stanford/GraphGym/tree/master/run/scripts/IDGN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nap-stanford/GraphGym/tree/master/run/scripts" TargetMode="External"/><Relationship Id="rId5" Type="http://schemas.openxmlformats.org/officeDocument/2006/relationships/hyperlink" Target="https://github.com/snap-stanford/GraphGym/tree/master/run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github.com/snap-stanford/GraphGym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nap-stanford/GraphGym/tree/7873bb502598873b59db86043e2b665a2bf4dae1" TargetMode="External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hyperlink" Target="https://github.com/snap-stanford/GraphGym/tree/master/run/grids/IDGNN" TargetMode="External"/><Relationship Id="rId12" Type="http://schemas.openxmlformats.org/officeDocument/2006/relationships/hyperlink" Target="https://github.com/snap-stanford/GraphGym/tree/master/graphgym/contrib/layer" TargetMode="External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nap-stanford/GraphGym/tree/master/run/grids" TargetMode="External"/><Relationship Id="rId11" Type="http://schemas.openxmlformats.org/officeDocument/2006/relationships/hyperlink" Target="https://github.com/snap-stanford/GraphGym/tree/master/graphgym/contrib" TargetMode="External"/><Relationship Id="rId5" Type="http://schemas.openxmlformats.org/officeDocument/2006/relationships/hyperlink" Target="https://github.com/snap-stanford/GraphGym/tree/master/run" TargetMode="External"/><Relationship Id="rId15" Type="http://schemas.openxmlformats.org/officeDocument/2006/relationships/image" Target="../media/image12.png"/><Relationship Id="rId10" Type="http://schemas.openxmlformats.org/officeDocument/2006/relationships/hyperlink" Target="https://github.com/snap-stanford/GraphGym/tree/master/graphgym" TargetMode="External"/><Relationship Id="rId4" Type="http://schemas.openxmlformats.org/officeDocument/2006/relationships/hyperlink" Target="https://github.com/snap-stanford/GraphGym" TargetMode="External"/><Relationship Id="rId9" Type="http://schemas.openxmlformats.org/officeDocument/2006/relationships/hyperlink" Target="https://github.com/snap-stanford/GraphGym/tree/7873bb502598873b59db86043e2b665a2bf4dae1/graphgym" TargetMode="Externa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6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24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dirty="0"/>
              <a:t>Natural Language Processing and Commonsense Reasoning for the Next of </a:t>
            </a:r>
            <a:r>
              <a:rPr lang="en" altLang="ko-KR" dirty="0" err="1"/>
              <a:t>QnA</a:t>
            </a:r>
            <a:r>
              <a:rPr lang="en" altLang="ko-KR" dirty="0"/>
              <a:t> System</a:t>
            </a:r>
            <a:endParaRPr lang="en-US" altLang="ko-KR" dirty="0"/>
          </a:p>
          <a:p>
            <a:pPr algn="ctr"/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DE41E13D-7B8B-4B06-CE3D-966C4D4DC9C3}"/>
              </a:ext>
            </a:extLst>
          </p:cNvPr>
          <p:cNvSpPr txBox="1"/>
          <p:nvPr/>
        </p:nvSpPr>
        <p:spPr>
          <a:xfrm>
            <a:off x="15163800" y="9105900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B7CB9C-9986-B53D-278D-BB97DC63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00000" y="3382410"/>
            <a:ext cx="8896212" cy="2204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Fast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ore-KR" sz="2400" dirty="0"/>
              <a:t>Comparison of two algorithms</a:t>
            </a:r>
            <a:endParaRPr lang="en" altLang="ko-Kore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" sz="2400" dirty="0">
                <a:latin typeface="Pretendard Medium" pitchFamily="34" charset="0"/>
                <a:cs typeface="Pretendard Medium" pitchFamily="34" charset="0"/>
              </a:rPr>
              <a:t>Progress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" sz="2400" dirty="0">
                <a:latin typeface="Pretendard Medium" pitchFamily="34" charset="0"/>
                <a:cs typeface="Pretendard Medium" pitchFamily="34" charset="0"/>
              </a:rPr>
              <a:t>Plan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70C5B1-AE67-DFB5-0127-C72964FA9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E6B0B033-E05D-DA03-DF90-6E8FA4EB0457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ID-GNN-Fast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091194"/>
            <a:ext cx="9382200" cy="26108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- Based on the intuition, They propose ID-GNN-Fast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    - </a:t>
            </a:r>
            <a:r>
              <a:rPr lang="en-US" altLang="ko-KR" sz="28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Use cycle counts in each layer as additional node features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   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- Include identity information as an </a:t>
            </a:r>
            <a:r>
              <a:rPr lang="en-US" altLang="ko-KR" sz="2800" b="1" dirty="0">
                <a:latin typeface="Pretendard Medium" pitchFamily="34" charset="0"/>
                <a:cs typeface="Pretendard Medium" pitchFamily="34" charset="0"/>
              </a:rPr>
              <a:t>augmented node feature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      (no need to do heterogeneous message passing)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1B13EA-E1F9-31EE-B83D-27EC2810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4FB13266-ED04-5E67-4479-F9225B84BC9E}"/>
              </a:ext>
            </a:extLst>
          </p:cNvPr>
          <p:cNvSpPr txBox="1"/>
          <p:nvPr/>
        </p:nvSpPr>
        <p:spPr>
          <a:xfrm>
            <a:off x="582455" y="25230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Simplified Version : ID-GNN-Fast</a:t>
            </a:r>
            <a:endParaRPr lang="en-US" sz="2000" b="1" dirty="0">
              <a:solidFill>
                <a:srgbClr val="344BB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3501E-D7A3-F85D-0E0E-EE5C477A1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914593"/>
            <a:ext cx="10896600" cy="424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41351-37EF-D00E-A55F-BF86F647B51C}"/>
                  </a:ext>
                </a:extLst>
              </p:cNvPr>
              <p:cNvSpPr txBox="1"/>
              <p:nvPr/>
            </p:nvSpPr>
            <p:spPr>
              <a:xfrm>
                <a:off x="12192000" y="3238500"/>
                <a:ext cx="5715000" cy="231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400" dirty="0"/>
                  <a:t>Cycle count can be computed efficiently with sparse multiplication via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R" sz="2400" dirty="0"/>
                  <a:t> = </a:t>
                </a:r>
                <a:r>
                  <a:rPr kumimoji="1" lang="en-US" altLang="ko-KR" sz="2400" dirty="0" err="1"/>
                  <a:t>Diag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)[v], where A is the adjacency matrix.</a:t>
                </a:r>
              </a:p>
              <a:p>
                <a:endParaRPr kumimoji="1" lang="en-US" altLang="ko-KR" sz="2400" dirty="0"/>
              </a:p>
              <a:p>
                <a:r>
                  <a:rPr kumimoji="1" lang="en-US" altLang="ko-KR" sz="2400" dirty="0">
                    <a:solidFill>
                      <a:schemeClr val="tx2"/>
                    </a:solidFill>
                  </a:rPr>
                  <a:t>Ex)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  <m:sup>
                        <m:r>
                          <a:rPr kumimoji="1"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en-US" altLang="ko-KR" sz="2400" dirty="0">
                    <a:solidFill>
                      <a:schemeClr val="tx2"/>
                    </a:solidFill>
                  </a:rPr>
                  <a:t> specifies #walks of length 2(neighbor of neighbor) between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R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41351-37EF-D00E-A55F-BF86F647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3238500"/>
                <a:ext cx="5715000" cy="2314864"/>
              </a:xfrm>
              <a:prstGeom prst="rect">
                <a:avLst/>
              </a:prstGeom>
              <a:blipFill>
                <a:blip r:embed="rId6"/>
                <a:stretch>
                  <a:fillRect l="-1774" t="-1630" r="-2882" b="-4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17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Comparison of two algorithms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0210800" y="29679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ID-GNN Fast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EEAF186-E9D3-4FBB-25C6-FE795D052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7" name="Object 10">
            <a:extLst>
              <a:ext uri="{FF2B5EF4-FFF2-40B4-BE49-F238E27FC236}">
                <a16:creationId xmlns:a16="http://schemas.microsoft.com/office/drawing/2014/main" id="{B8A0589E-3D78-BA64-DB4B-BD0B4EE7914F}"/>
              </a:ext>
            </a:extLst>
          </p:cNvPr>
          <p:cNvSpPr txBox="1"/>
          <p:nvPr/>
        </p:nvSpPr>
        <p:spPr>
          <a:xfrm>
            <a:off x="733352" y="29679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121D49"/>
                </a:solidFill>
                <a:latin typeface="Pretendard" pitchFamily="34" charset="0"/>
              </a:rPr>
              <a:t>ID-GNN</a:t>
            </a:r>
            <a:r>
              <a:rPr lang="ko-KR" altLang="en-US" sz="2800" b="1" dirty="0">
                <a:solidFill>
                  <a:srgbClr val="121D49"/>
                </a:solidFill>
                <a:latin typeface="Pretendard" pitchFamily="34" charset="0"/>
              </a:rPr>
              <a:t> </a:t>
            </a:r>
            <a:r>
              <a:rPr lang="en-US" altLang="ko-KR" sz="2800" b="1" dirty="0">
                <a:solidFill>
                  <a:srgbClr val="121D49"/>
                </a:solidFill>
                <a:latin typeface="Pretendard" pitchFamily="34" charset="0"/>
              </a:rPr>
              <a:t>Full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E3498F51-72C9-8AA7-2683-D08353178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8AB912-4EB5-DC30-2BF5-CA42A83EA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149" y="3441239"/>
            <a:ext cx="6667500" cy="65232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736AF5-392B-DBE0-21AE-83F477388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738" y="3436464"/>
            <a:ext cx="7239000" cy="64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Progress</a:t>
            </a:r>
            <a:endParaRPr lang="en-US" b="1" dirty="0">
              <a:solidFill>
                <a:srgbClr val="344BBE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525" y="25611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121D49"/>
                </a:solidFill>
                <a:latin typeface="Pretendard" pitchFamily="34" charset="0"/>
              </a:rPr>
              <a:t>진행상황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F42F03F-E824-5A44-9B8C-B9E8153F6780}"/>
              </a:ext>
            </a:extLst>
          </p:cNvPr>
          <p:cNvSpPr txBox="1"/>
          <p:nvPr/>
        </p:nvSpPr>
        <p:spPr>
          <a:xfrm>
            <a:off x="600000" y="3107277"/>
            <a:ext cx="8896212" cy="72880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hlinkClick r:id="rId4"/>
              </a:rPr>
              <a:t>https://github.com/snap-stanford/GraphGym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통해 코드를 분석중임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fast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어디서 어떻게 사용할까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fast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사용하기에 앞서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node_level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에서 어떻게 학습을 시키는지 확인함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" altLang="ko-Kore-KR" sz="2400" b="1" dirty="0">
                <a:hlinkClick r:id="rId4"/>
              </a:rPr>
              <a:t>GraphGym</a:t>
            </a:r>
            <a:r>
              <a:rPr lang="en" altLang="ko-Kore-KR" sz="2400" dirty="0"/>
              <a:t>/</a:t>
            </a:r>
            <a:r>
              <a:rPr lang="en" altLang="ko-Kore-KR" sz="2400" dirty="0">
                <a:hlinkClick r:id="rId5"/>
              </a:rPr>
              <a:t>run</a:t>
            </a:r>
            <a:r>
              <a:rPr lang="en" altLang="ko-Kore-KR" sz="2400" dirty="0"/>
              <a:t>/</a:t>
            </a:r>
            <a:r>
              <a:rPr lang="en" altLang="ko-Kore-KR" sz="2400" dirty="0">
                <a:hlinkClick r:id="rId6"/>
              </a:rPr>
              <a:t>scripts</a:t>
            </a:r>
            <a:r>
              <a:rPr lang="en" altLang="ko-Kore-KR" sz="2400" dirty="0"/>
              <a:t>/</a:t>
            </a:r>
            <a:r>
              <a:rPr lang="en" altLang="ko-Kore-KR" sz="2400" dirty="0">
                <a:hlinkClick r:id="rId7"/>
              </a:rPr>
              <a:t>IDGNN</a:t>
            </a:r>
            <a:r>
              <a:rPr lang="en" altLang="ko-Kore-KR" sz="2400" dirty="0"/>
              <a:t>/</a:t>
            </a:r>
            <a:r>
              <a:rPr lang="ko-KR" altLang="en-US" sz="2400" dirty="0"/>
              <a:t> 에서 </a:t>
            </a:r>
            <a:r>
              <a:rPr lang="en-US" altLang="ko-KR" sz="2400" dirty="0" err="1"/>
              <a:t>run_idgnn_node.sh</a:t>
            </a:r>
            <a:r>
              <a:rPr lang="ko-KR" altLang="en-US" sz="2400" dirty="0"/>
              <a:t>을 통해 모델을 작동시킴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/>
              <a:t>여기서 </a:t>
            </a:r>
            <a:r>
              <a:rPr lang="en-US" altLang="ko-KR" sz="2400" dirty="0" err="1"/>
              <a:t>configs_gen.py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</a:t>
            </a:r>
            <a:r>
              <a:rPr lang="en-US" altLang="ko-KR" sz="2400" dirty="0"/>
              <a:t>config</a:t>
            </a:r>
            <a:r>
              <a:rPr lang="ko-KR" altLang="en-US" sz="2400" dirty="0"/>
              <a:t>을 </a:t>
            </a:r>
            <a:r>
              <a:rPr lang="en-US" altLang="ko-KR" sz="2400" dirty="0"/>
              <a:t>generate</a:t>
            </a:r>
            <a:r>
              <a:rPr lang="ko-KR" altLang="en-US" sz="2400" dirty="0"/>
              <a:t>시키고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batch</a:t>
            </a:r>
            <a:r>
              <a:rPr lang="ko-KR" altLang="en-US" sz="2400" dirty="0"/>
              <a:t>별로 병렬 학습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parallel.sh</a:t>
            </a:r>
            <a:r>
              <a:rPr lang="en-US" altLang="ko-KR" sz="2400" dirty="0"/>
              <a:t>)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시킨 후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agg_batch.py</a:t>
            </a:r>
            <a:r>
              <a:rPr lang="ko-KR" altLang="en-US" sz="2400" dirty="0"/>
              <a:t>로 병합하는 과정임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400" dirty="0" err="1"/>
              <a:t>Parallel.sh</a:t>
            </a:r>
            <a:r>
              <a:rPr lang="en-US" altLang="ko-KR" sz="2400" dirty="0"/>
              <a:t>(</a:t>
            </a:r>
            <a:r>
              <a:rPr lang="en" altLang="ko-Kore-KR" sz="2400" b="1" dirty="0">
                <a:hlinkClick r:id="rId4"/>
              </a:rPr>
              <a:t>GraphGym</a:t>
            </a:r>
            <a:r>
              <a:rPr lang="en" altLang="ko-Kore-KR" sz="2400" dirty="0"/>
              <a:t>/</a:t>
            </a:r>
            <a:r>
              <a:rPr lang="en" altLang="ko-Kore-KR" sz="2400" dirty="0">
                <a:hlinkClick r:id="rId5"/>
              </a:rPr>
              <a:t>run</a:t>
            </a:r>
            <a:r>
              <a:rPr lang="en" altLang="ko-Kore-KR" sz="2400" dirty="0"/>
              <a:t>/</a:t>
            </a:r>
            <a:r>
              <a:rPr lang="en" altLang="ko-Kore-KR" sz="2400" b="1" dirty="0" err="1"/>
              <a:t>parallel.sh</a:t>
            </a:r>
            <a:r>
              <a:rPr lang="en-US" altLang="ko-KR" sz="2400" b="1" dirty="0"/>
              <a:t>)</a:t>
            </a:r>
            <a:r>
              <a:rPr lang="ko-KR" altLang="en-US" sz="2400" dirty="0"/>
              <a:t>을 확인해보자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400" dirty="0" err="1"/>
              <a:t>Parallel.sh</a:t>
            </a:r>
            <a:r>
              <a:rPr lang="ko-KR" altLang="en-US" sz="2400" dirty="0"/>
              <a:t> 에서 </a:t>
            </a:r>
            <a:r>
              <a:rPr lang="en-US" altLang="ko-KR" sz="2400" dirty="0" err="1"/>
              <a:t>main.py</a:t>
            </a:r>
            <a:r>
              <a:rPr lang="ko-KR" altLang="en-US" sz="2400" dirty="0"/>
              <a:t> 확인</a:t>
            </a:r>
            <a:r>
              <a:rPr lang="ko-KR" altLang="en-US" sz="2400" dirty="0">
                <a:sym typeface="Wingdings" pitchFamily="2" charset="2"/>
              </a:rPr>
              <a:t>함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" altLang="ko-Kore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01BCF1-4A46-5FC6-D663-8E2D564798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2E592C-5EFE-485C-1E34-936268E19B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6971" y="3102515"/>
            <a:ext cx="7835900" cy="6819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7E311A-A80F-E4C3-9A67-A10DA00323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0271" y="3771900"/>
            <a:ext cx="8369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Progress</a:t>
            </a:r>
            <a:endParaRPr lang="en-US" b="1" dirty="0">
              <a:solidFill>
                <a:srgbClr val="344BBE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121D49"/>
                </a:solidFill>
                <a:latin typeface="Pretendard" pitchFamily="34" charset="0"/>
              </a:rPr>
              <a:t>진행상황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F42F03F-E824-5A44-9B8C-B9E8153F6780}"/>
              </a:ext>
            </a:extLst>
          </p:cNvPr>
          <p:cNvSpPr txBox="1"/>
          <p:nvPr/>
        </p:nvSpPr>
        <p:spPr>
          <a:xfrm>
            <a:off x="270891" y="3382410"/>
            <a:ext cx="8767361" cy="641085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21D49"/>
                </a:solidFill>
                <a:latin typeface="Pretendard Medium" pitchFamily="34" charset="0"/>
              </a:rPr>
              <a:t>8.</a:t>
            </a:r>
            <a:r>
              <a:rPr lang="ko-KR" altLang="en-US" sz="1600" dirty="0">
                <a:solidFill>
                  <a:srgbClr val="121D49"/>
                </a:solidFill>
                <a:latin typeface="Pretendard Medium" pitchFamily="34" charset="0"/>
              </a:rPr>
              <a:t> </a:t>
            </a:r>
            <a:r>
              <a:rPr lang="en-US" altLang="ko-KR" sz="1600" dirty="0" err="1">
                <a:solidFill>
                  <a:srgbClr val="121D49"/>
                </a:solidFill>
                <a:latin typeface="Pretendard Medium" pitchFamily="34" charset="0"/>
              </a:rPr>
              <a:t>main.py</a:t>
            </a:r>
            <a:r>
              <a:rPr lang="en-US" altLang="ko-KR" sz="1600" dirty="0">
                <a:solidFill>
                  <a:srgbClr val="121D49"/>
                </a:solidFill>
                <a:latin typeface="Pretendard Medium" pitchFamily="34" charset="0"/>
              </a:rPr>
              <a:t>(</a:t>
            </a:r>
            <a:r>
              <a:rPr lang="en" altLang="ko-Kore-KR" sz="1600" b="1" dirty="0">
                <a:hlinkClick r:id="rId4"/>
              </a:rPr>
              <a:t>GraphGym</a:t>
            </a:r>
            <a:r>
              <a:rPr lang="en" altLang="ko-Kore-KR" sz="1600" dirty="0"/>
              <a:t>/</a:t>
            </a:r>
            <a:r>
              <a:rPr lang="en" altLang="ko-Kore-KR" sz="1600" dirty="0">
                <a:hlinkClick r:id="rId5"/>
              </a:rPr>
              <a:t>run</a:t>
            </a:r>
            <a:r>
              <a:rPr lang="en" altLang="ko-Kore-KR" sz="1600" dirty="0"/>
              <a:t>/</a:t>
            </a:r>
            <a:r>
              <a:rPr lang="en" altLang="ko-Kore-KR" sz="1600" b="1" dirty="0" err="1"/>
              <a:t>main.py</a:t>
            </a:r>
            <a:r>
              <a:rPr lang="en" altLang="ko-Kore-KR" sz="1600" b="1" dirty="0"/>
              <a:t>) </a:t>
            </a:r>
            <a:r>
              <a:rPr lang="en-US" altLang="ko-Kore-KR" sz="1600" b="1" dirty="0"/>
              <a:t>-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main.py</a:t>
            </a:r>
            <a:r>
              <a:rPr lang="ko-KR" altLang="en-US" sz="1600" b="1" dirty="0"/>
              <a:t>에 오류가 많음 </a:t>
            </a:r>
            <a:r>
              <a:rPr lang="en-US" altLang="ko-KR" sz="1600" b="1" dirty="0"/>
              <a:t>-&gt;</a:t>
            </a:r>
            <a:r>
              <a:rPr lang="ko-KR" altLang="en-US" sz="1600" b="1" dirty="0"/>
              <a:t> 어느정도 해결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9. </a:t>
            </a:r>
            <a:r>
              <a:rPr lang="en-US" altLang="ko-KR" sz="1600" dirty="0" err="1"/>
              <a:t>config_gen.py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인자중</a:t>
            </a:r>
            <a:r>
              <a:rPr lang="ko-KR" altLang="en-US" sz="1600" dirty="0"/>
              <a:t> 하나인 </a:t>
            </a:r>
            <a:r>
              <a:rPr lang="en-US" altLang="ko-KR" sz="1600" dirty="0"/>
              <a:t>grid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들어가봄</a:t>
            </a:r>
            <a:r>
              <a:rPr lang="ko-KR" altLang="en-US" sz="1600" dirty="0"/>
              <a:t> </a:t>
            </a:r>
            <a:r>
              <a:rPr lang="en-US" altLang="ko-KR" sz="1600" b="1" dirty="0"/>
              <a:t>-&gt;</a:t>
            </a:r>
            <a:r>
              <a:rPr lang="en" altLang="ko-Kore-KR" sz="1600" b="1" dirty="0">
                <a:hlinkClick r:id="rId4"/>
              </a:rPr>
              <a:t>GraphGym</a:t>
            </a:r>
            <a:r>
              <a:rPr lang="en" altLang="ko-Kore-KR" sz="1600" dirty="0"/>
              <a:t>/</a:t>
            </a:r>
            <a:r>
              <a:rPr lang="en" altLang="ko-Kore-KR" sz="1600" dirty="0">
                <a:hlinkClick r:id="rId5"/>
              </a:rPr>
              <a:t>run</a:t>
            </a:r>
            <a:r>
              <a:rPr lang="en" altLang="ko-Kore-KR" sz="1600" dirty="0"/>
              <a:t>/</a:t>
            </a:r>
            <a:r>
              <a:rPr lang="en" altLang="ko-Kore-KR" sz="1600" dirty="0">
                <a:hlinkClick r:id="rId6"/>
              </a:rPr>
              <a:t>grids</a:t>
            </a:r>
            <a:r>
              <a:rPr lang="en" altLang="ko-Kore-KR" sz="1600" dirty="0"/>
              <a:t>/</a:t>
            </a:r>
            <a:r>
              <a:rPr lang="en" altLang="ko-Kore-KR" sz="1600" dirty="0">
                <a:hlinkClick r:id="rId7"/>
              </a:rPr>
              <a:t>IDGNN</a:t>
            </a:r>
            <a:r>
              <a:rPr lang="en" altLang="ko-Kore-KR" sz="1600" dirty="0"/>
              <a:t>/</a:t>
            </a:r>
            <a:r>
              <a:rPr lang="en" altLang="ko-Kore-KR" sz="1600" b="1" dirty="0" err="1"/>
              <a:t>node.txt</a:t>
            </a:r>
            <a:endParaRPr lang="en" altLang="ko-Kore-KR" sz="1600" b="1" dirty="0"/>
          </a:p>
          <a:p>
            <a:pPr>
              <a:lnSpc>
                <a:spcPct val="150000"/>
              </a:lnSpc>
            </a:pPr>
            <a:endParaRPr lang="en" altLang="ko-Kore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10.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dataset.augment_feature</a:t>
            </a:r>
            <a:r>
              <a:rPr lang="en-US" altLang="ko-KR" sz="1600" dirty="0"/>
              <a:t> = ’</a:t>
            </a:r>
            <a:r>
              <a:rPr lang="en-US" altLang="ko-KR" sz="1600" dirty="0" err="1"/>
              <a:t>node_identity</a:t>
            </a:r>
            <a:r>
              <a:rPr lang="en-US" altLang="ko-KR" sz="1600" dirty="0"/>
              <a:t>’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idgnn</a:t>
            </a:r>
            <a:r>
              <a:rPr lang="en-US" altLang="ko-KR" sz="1600" dirty="0"/>
              <a:t>-fast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의미함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11.</a:t>
            </a:r>
            <a:r>
              <a:rPr lang="ko-KR" altLang="en-US" sz="1600" dirty="0"/>
              <a:t> 이것에 대한 확증은 </a:t>
            </a:r>
            <a:r>
              <a:rPr lang="en" altLang="ko-Kore-KR" sz="1600" b="1" dirty="0">
                <a:hlinkClick r:id="rId8"/>
              </a:rPr>
              <a:t>GraphGym</a:t>
            </a:r>
            <a:r>
              <a:rPr lang="en" altLang="ko-Kore-KR" sz="1600" b="1" dirty="0"/>
              <a:t>/</a:t>
            </a:r>
            <a:r>
              <a:rPr lang="en" altLang="ko-Kore-KR" sz="1600" b="1" dirty="0">
                <a:hlinkClick r:id="rId9"/>
              </a:rPr>
              <a:t>graphgym</a:t>
            </a:r>
            <a:r>
              <a:rPr lang="en" altLang="ko-Kore-KR" sz="1600" b="1" dirty="0"/>
              <a:t>/</a:t>
            </a:r>
            <a:r>
              <a:rPr lang="en" altLang="ko-Kore-KR" sz="1600" b="1" dirty="0" err="1"/>
              <a:t>config.py</a:t>
            </a:r>
            <a:r>
              <a:rPr lang="en" altLang="ko-Kore-KR" sz="1600" b="1" dirty="0"/>
              <a:t> </a:t>
            </a:r>
            <a:r>
              <a:rPr lang="ko-KR" altLang="en-US" sz="1600" dirty="0"/>
              <a:t>에서 확인할 수 있었음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ore-KR" sz="1600" dirty="0"/>
              <a:t>12. </a:t>
            </a:r>
            <a:r>
              <a:rPr lang="ko-KR" altLang="en-US" sz="1600" dirty="0"/>
              <a:t>정말 복잡하게 구성되어 있음을 확인</a:t>
            </a:r>
            <a:r>
              <a:rPr lang="en-US" altLang="ko-KR" sz="1600" dirty="0"/>
              <a:t>…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21D49"/>
                </a:solidFill>
                <a:latin typeface="Pretendard Medium" pitchFamily="34" charset="0"/>
              </a:rPr>
              <a:t>13.</a:t>
            </a:r>
            <a:r>
              <a:rPr lang="ko-KR" altLang="en-US" sz="1600" dirty="0">
                <a:solidFill>
                  <a:srgbClr val="121D49"/>
                </a:solidFill>
                <a:latin typeface="Pretendard Medium" pitchFamily="34" charset="0"/>
              </a:rPr>
              <a:t> 모델을 구성한 </a:t>
            </a:r>
            <a:r>
              <a:rPr lang="en-US" altLang="ko-KR" sz="1600" dirty="0">
                <a:solidFill>
                  <a:srgbClr val="121D49"/>
                </a:solidFill>
                <a:latin typeface="Pretendard Medium" pitchFamily="34" charset="0"/>
              </a:rPr>
              <a:t>python file </a:t>
            </a:r>
            <a:r>
              <a:rPr lang="ko-KR" altLang="en-US" sz="1600" dirty="0">
                <a:solidFill>
                  <a:srgbClr val="121D49"/>
                </a:solidFill>
                <a:latin typeface="Pretendard Medium" pitchFamily="34" charset="0"/>
              </a:rPr>
              <a:t>확인 </a:t>
            </a:r>
            <a:r>
              <a:rPr lang="en-US" altLang="ko-KR" sz="1600" dirty="0">
                <a:solidFill>
                  <a:srgbClr val="121D49"/>
                </a:solidFill>
                <a:latin typeface="Pretendard Medium" pitchFamily="34" charset="0"/>
                <a:sym typeface="Wingdings" pitchFamily="2" charset="2"/>
              </a:rPr>
              <a:t>-&gt; </a:t>
            </a:r>
            <a:r>
              <a:rPr lang="en" altLang="ko-Kore-KR" sz="1600" b="1" dirty="0">
                <a:hlinkClick r:id="rId4"/>
              </a:rPr>
              <a:t>GraphGym</a:t>
            </a:r>
            <a:r>
              <a:rPr lang="en" altLang="ko-Kore-KR" sz="1600" dirty="0"/>
              <a:t>/</a:t>
            </a:r>
            <a:r>
              <a:rPr lang="en" altLang="ko-Kore-KR" sz="1600" u="sng" dirty="0">
                <a:hlinkClick r:id="rId10"/>
              </a:rPr>
              <a:t>graphgym</a:t>
            </a:r>
            <a:r>
              <a:rPr lang="en" altLang="ko-Kore-KR" sz="1600" dirty="0"/>
              <a:t>/</a:t>
            </a:r>
            <a:r>
              <a:rPr lang="en" altLang="ko-Kore-KR" sz="1600" dirty="0">
                <a:hlinkClick r:id="rId11"/>
              </a:rPr>
              <a:t>contrib</a:t>
            </a:r>
            <a:r>
              <a:rPr lang="en" altLang="ko-Kore-KR" sz="1600" dirty="0"/>
              <a:t>/</a:t>
            </a:r>
            <a:r>
              <a:rPr lang="en" altLang="ko-Kore-KR" sz="1600" dirty="0">
                <a:hlinkClick r:id="rId12"/>
              </a:rPr>
              <a:t>layer</a:t>
            </a:r>
            <a:r>
              <a:rPr lang="en" altLang="ko-Kore-KR" sz="1600" dirty="0"/>
              <a:t>/</a:t>
            </a:r>
            <a:r>
              <a:rPr lang="en" altLang="ko-Kore-KR" sz="1600" b="1" dirty="0" err="1"/>
              <a:t>idconv.py</a:t>
            </a:r>
            <a:r>
              <a:rPr lang="en" altLang="ko-Kore-KR" sz="1600" dirty="0"/>
              <a:t> 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" altLang="ko-Kore-KR" dirty="0"/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" altLang="ko-Kore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01BCF1-4A46-5FC6-D663-8E2D564798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66FA78-C93D-C83A-DD07-C96484DCB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46971" y="3102515"/>
            <a:ext cx="7835900" cy="681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E30F4E-3B5F-0233-CA10-6544D58751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43381" y="4049852"/>
            <a:ext cx="8644619" cy="4925225"/>
          </a:xfrm>
          <a:prstGeom prst="rect">
            <a:avLst/>
          </a:prstGeom>
        </p:spPr>
      </p:pic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5CA8C085-176B-2ED1-3857-AE1EBAFCB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1" name="AutoShape 4" descr="Untitled">
            <a:extLst>
              <a:ext uri="{FF2B5EF4-FFF2-40B4-BE49-F238E27FC236}">
                <a16:creationId xmlns:a16="http://schemas.microsoft.com/office/drawing/2014/main" id="{9F7C726D-91DD-684C-851F-5F5B09961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CE591B-FEC2-2A30-7EF4-1CDC0FD665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20273" y="5047483"/>
            <a:ext cx="9362964" cy="32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7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Plan</a:t>
            </a:r>
            <a:endParaRPr lang="en-US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F42F03F-E824-5A44-9B8C-B9E8153F6780}"/>
              </a:ext>
            </a:extLst>
          </p:cNvPr>
          <p:cNvSpPr txBox="1"/>
          <p:nvPr/>
        </p:nvSpPr>
        <p:spPr>
          <a:xfrm>
            <a:off x="304800" y="3378415"/>
            <a:ext cx="9382200" cy="32253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endParaRPr lang="en" altLang="ko-Kore-KR" dirty="0"/>
          </a:p>
          <a:p>
            <a:pPr>
              <a:lnSpc>
                <a:spcPct val="150000"/>
              </a:lnSpc>
            </a:pPr>
            <a:endParaRPr lang="en" altLang="ko-Kore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" altLang="ko-Kore-KR" dirty="0"/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" altLang="ko-Kore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01BCF1-4A46-5FC6-D663-8E2D56479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5CA8C085-176B-2ED1-3857-AE1EBAFCB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1" name="AutoShape 4" descr="Untitled">
            <a:extLst>
              <a:ext uri="{FF2B5EF4-FFF2-40B4-BE49-F238E27FC236}">
                <a16:creationId xmlns:a16="http://schemas.microsoft.com/office/drawing/2014/main" id="{9F7C726D-91DD-684C-851F-5F5B09961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C5316BF8-D45F-3C5A-CF06-E47A41811BDA}"/>
              </a:ext>
            </a:extLst>
          </p:cNvPr>
          <p:cNvSpPr txBox="1"/>
          <p:nvPr/>
        </p:nvSpPr>
        <p:spPr>
          <a:xfrm>
            <a:off x="600000" y="3107277"/>
            <a:ext cx="8896212" cy="248670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ID-GNN fast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 정확하게 파악 필요함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(2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주 예상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</a:rPr>
              <a:t>)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 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</a:rPr>
              <a:t>Yaml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</a:rPr>
              <a:t>, txt, csv,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</a:rPr>
              <a:t>sh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</a:rPr>
              <a:t>파일등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 복잡하게 이루어져 있음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</a:rPr>
              <a:t>병합 과정 진행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" altLang="ko-Kore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8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Paper Review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443074-9301-93BF-AADF-7F981B3AA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7FDC9E-D1ED-4AA9-B478-50A987B2FF2B}"/>
</file>

<file path=customXml/itemProps2.xml><?xml version="1.0" encoding="utf-8"?>
<ds:datastoreItem xmlns:ds="http://schemas.openxmlformats.org/officeDocument/2006/customXml" ds:itemID="{92156A04-874A-4659-AA1A-A1D1C2E51F49}"/>
</file>

<file path=customXml/itemProps3.xml><?xml version="1.0" encoding="utf-8"?>
<ds:datastoreItem xmlns:ds="http://schemas.openxmlformats.org/officeDocument/2006/customXml" ds:itemID="{9550BB1B-C71F-468F-817E-D0A14C1D8661}"/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464</Words>
  <Application>Microsoft Macintosh PowerPoint</Application>
  <PresentationFormat>사용자 지정</PresentationFormat>
  <Paragraphs>90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12</cp:revision>
  <dcterms:created xsi:type="dcterms:W3CDTF">2021-12-28T00:31:40Z</dcterms:created>
  <dcterms:modified xsi:type="dcterms:W3CDTF">2022-06-23T14:04:42Z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