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89" r:id="rId4"/>
    <p:sldId id="279" r:id="rId5"/>
    <p:sldId id="278" r:id="rId6"/>
    <p:sldId id="290" r:id="rId7"/>
    <p:sldId id="280" r:id="rId8"/>
    <p:sldId id="291" r:id="rId9"/>
    <p:sldId id="276" r:id="rId1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BBE"/>
    <a:srgbClr val="CD7FEA"/>
    <a:srgbClr val="FF7E7F"/>
    <a:srgbClr val="7FD9F8"/>
    <a:srgbClr val="121D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54"/>
    <p:restoredTop sz="94719"/>
  </p:normalViewPr>
  <p:slideViewPr>
    <p:cSldViewPr>
      <p:cViewPr>
        <p:scale>
          <a:sx n="95" d="100"/>
          <a:sy n="95" d="100"/>
        </p:scale>
        <p:origin x="1672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F5AC475-C63B-4C65-A5A0-AC389FF031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763EA3-5F80-4A76-BD24-56BDB22F90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407CF-5E81-456E-98FF-CEE5FBB6DC96}" type="datetimeFigureOut">
              <a:rPr lang="ko-KR" altLang="en-US" smtClean="0"/>
              <a:t>2022. 7. 7.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351E0C-E202-4587-9A32-C114AABADD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18A06E-8202-491E-AB4B-5E68D6FDF2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54636-EA24-4B90-84EE-4B9159FC1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1954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07705-D577-4CD8-B91E-4D11AE5EC1F0}" type="datetimeFigureOut">
              <a:rPr lang="ko-KR" altLang="en-US" smtClean="0"/>
              <a:t>2022. 7. 7.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41F10-25EC-472F-883D-8F1F22113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606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B6CA-EA2A-4726-BA6A-3E18E17B7FE3}" type="datetime1">
              <a:rPr lang="en-US" altLang="ko-KR" smtClean="0"/>
              <a:t>7/7/22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BD37-BE51-4B04-9B46-4E5BC014BB2F}" type="datetime1">
              <a:rPr lang="en-US" altLang="ko-KR" smtClean="0"/>
              <a:t>7/7/22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226-FFE0-4216-B5AB-9E0404939ECA}" type="datetime1">
              <a:rPr lang="en-US" altLang="ko-KR" smtClean="0"/>
              <a:t>7/7/22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EADA-7A31-4EFA-AE62-C85F54AF973D}" type="datetime1">
              <a:rPr lang="en-US" altLang="ko-KR" smtClean="0"/>
              <a:t>7/7/22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4437-C1FA-48B5-92A3-BCF68A305DAE}" type="datetime1">
              <a:rPr lang="en-US" altLang="ko-KR" smtClean="0"/>
              <a:t>7/7/22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7795-0117-4CA5-B339-23F53FA9746E}" type="datetime1">
              <a:rPr lang="en-US" altLang="ko-KR" smtClean="0"/>
              <a:t>7/7/22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7361-4684-4A55-A180-99CF2E0A58CA}" type="datetime1">
              <a:rPr lang="en-US" altLang="ko-KR" smtClean="0"/>
              <a:t>7/7/22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3B19A-C7B5-43A6-8B37-CBF7C393C5FA}" type="datetime1">
              <a:rPr lang="en-US" altLang="ko-KR" smtClean="0"/>
              <a:t>7/7/22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058F-9EA8-4D7A-ABEB-5A2118AD9EB9}" type="datetime1">
              <a:rPr lang="en-US" altLang="ko-KR" smtClean="0"/>
              <a:t>7/7/22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272E-7622-43A7-A201-2473DE75D168}" type="datetime1">
              <a:rPr lang="en-US" altLang="ko-KR" smtClean="0"/>
              <a:t>7/7/22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C37F-B46D-4AEF-8AFA-B080DC0071A5}" type="datetime1">
              <a:rPr lang="en-US" altLang="ko-KR" smtClean="0"/>
              <a:t>7/7/22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167F1-1348-417F-AE0C-0F2AF9B8FC4A}" type="datetime1">
              <a:rPr lang="en-US" altLang="ko-KR" smtClean="0"/>
              <a:t>7/7/22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s://github.com/snap-stanford/GraphGym/blob/master/graphgym/contrib/layer/idconv.py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jw9603/graph-soft-counter/blob/main/gsc.py" TargetMode="External"/><Relationship Id="rId5" Type="http://schemas.openxmlformats.org/officeDocument/2006/relationships/hyperlink" Target="https://github.com/jw9603/graph-soft-counter/blob/main/run_gsc__csqa.sh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s://github.com/snap-stanford/GraphGym/blob/master/graphgym/contrib/layer/idconv.py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430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00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315905" y="573402"/>
            <a:ext cx="2054714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Pretendard Light" pitchFamily="34" charset="0"/>
              </a:rPr>
              <a:t>Study Meeting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988830" y="3695274"/>
            <a:ext cx="14308054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60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7</a:t>
            </a:r>
            <a:r>
              <a:rPr lang="ko-KR" altLang="en-US" sz="60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월 </a:t>
            </a:r>
            <a:r>
              <a:rPr lang="en-US" altLang="ko-KR" sz="60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8</a:t>
            </a:r>
            <a:r>
              <a:rPr lang="ko-KR" altLang="en-US" sz="60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일 연구 미팅</a:t>
            </a:r>
            <a:endParaRPr lang="en-US" b="1" dirty="0"/>
          </a:p>
        </p:txBody>
      </p:sp>
      <p:sp>
        <p:nvSpPr>
          <p:cNvPr id="12" name="Object 12"/>
          <p:cNvSpPr txBox="1"/>
          <p:nvPr/>
        </p:nvSpPr>
        <p:spPr>
          <a:xfrm>
            <a:off x="14295741" y="573402"/>
            <a:ext cx="3380777" cy="430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dirty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 LearnData Lab  @SKKU 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5317272" y="6590438"/>
            <a:ext cx="765117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" altLang="ko-KR" dirty="0"/>
              <a:t>Natural Language Processing and Commonsense Reasoning for the Next of </a:t>
            </a:r>
            <a:r>
              <a:rPr lang="en" altLang="ko-KR" dirty="0" err="1"/>
              <a:t>QnA</a:t>
            </a:r>
            <a:r>
              <a:rPr lang="en" altLang="ko-KR" dirty="0"/>
              <a:t> System</a:t>
            </a:r>
            <a:endParaRPr lang="en-US" altLang="ko-KR" dirty="0"/>
          </a:p>
          <a:p>
            <a:pPr algn="ctr"/>
            <a:endParaRPr lang="en-US" dirty="0"/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AE7B8675-D6ED-4995-B4D3-4595A5D15FD9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A18E925-31E3-26B1-EE46-0F3926FF6C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" y="9029700"/>
            <a:ext cx="1115021" cy="1115021"/>
          </a:xfrm>
          <a:prstGeom prst="rect">
            <a:avLst/>
          </a:prstGeom>
        </p:spPr>
      </p:pic>
      <p:sp>
        <p:nvSpPr>
          <p:cNvPr id="16" name="Object 10">
            <a:extLst>
              <a:ext uri="{FF2B5EF4-FFF2-40B4-BE49-F238E27FC236}">
                <a16:creationId xmlns:a16="http://schemas.microsoft.com/office/drawing/2014/main" id="{B7F2905C-1D20-65D4-9F46-6488F8E3A177}"/>
              </a:ext>
            </a:extLst>
          </p:cNvPr>
          <p:cNvSpPr txBox="1"/>
          <p:nvPr/>
        </p:nvSpPr>
        <p:spPr>
          <a:xfrm>
            <a:off x="15163800" y="9105900"/>
            <a:ext cx="7651170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200" dirty="0">
                <a:solidFill>
                  <a:srgbClr val="000000"/>
                </a:solidFill>
                <a:latin typeface="Pretendard Light" pitchFamily="34" charset="0"/>
              </a:rPr>
              <a:t>정지원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01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  <a:cs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D3D3111-06B3-EB90-042C-BAF4C7E50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" y="9029700"/>
            <a:ext cx="1115021" cy="1115021"/>
          </a:xfrm>
          <a:prstGeom prst="rect">
            <a:avLst/>
          </a:prstGeom>
        </p:spPr>
      </p:pic>
      <p:sp>
        <p:nvSpPr>
          <p:cNvPr id="16" name="Object 9">
            <a:extLst>
              <a:ext uri="{FF2B5EF4-FFF2-40B4-BE49-F238E27FC236}">
                <a16:creationId xmlns:a16="http://schemas.microsoft.com/office/drawing/2014/main" id="{B7645DB6-52D6-688B-9AAE-4C5694CD3D9C}"/>
              </a:ext>
            </a:extLst>
          </p:cNvPr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</a:rPr>
              <a:t>Content</a:t>
            </a:r>
            <a:endParaRPr lang="en-US" b="1" dirty="0"/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AB0E0C31-15C0-15AB-C6FF-5213C9D5135F}"/>
              </a:ext>
            </a:extLst>
          </p:cNvPr>
          <p:cNvSpPr txBox="1"/>
          <p:nvPr/>
        </p:nvSpPr>
        <p:spPr>
          <a:xfrm>
            <a:off x="600000" y="3382410"/>
            <a:ext cx="8896212" cy="24994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3600" dirty="0">
                <a:latin typeface="Pretendard Medium" pitchFamily="34" charset="0"/>
                <a:cs typeface="Pretendard Medium" pitchFamily="34" charset="0"/>
              </a:rPr>
              <a:t>Review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3600" dirty="0">
                <a:latin typeface="Pretendard Medium" pitchFamily="34" charset="0"/>
                <a:cs typeface="Pretendard Medium" pitchFamily="34" charset="0"/>
              </a:rPr>
              <a:t>Progress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3600" dirty="0">
                <a:latin typeface="Pretendard Medium" pitchFamily="34" charset="0"/>
                <a:cs typeface="Pretendard Medium" pitchFamily="34" charset="0"/>
              </a:rPr>
              <a:t>Plan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02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</a:rPr>
              <a:t>Review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  <a:cs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56DBAC4-3EF4-3AE6-4B79-4E64A0E58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" y="9029700"/>
            <a:ext cx="1115021" cy="1115021"/>
          </a:xfrm>
          <a:prstGeom prst="rect">
            <a:avLst/>
          </a:prstGeom>
        </p:spPr>
      </p:pic>
      <p:sp>
        <p:nvSpPr>
          <p:cNvPr id="17" name="Object 11">
            <a:extLst>
              <a:ext uri="{FF2B5EF4-FFF2-40B4-BE49-F238E27FC236}">
                <a16:creationId xmlns:a16="http://schemas.microsoft.com/office/drawing/2014/main" id="{5DA5CA7D-C71B-7F7C-D300-6B4C89F53798}"/>
              </a:ext>
            </a:extLst>
          </p:cNvPr>
          <p:cNvSpPr txBox="1"/>
          <p:nvPr/>
        </p:nvSpPr>
        <p:spPr>
          <a:xfrm>
            <a:off x="600000" y="3107277"/>
            <a:ext cx="8896212" cy="156337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</a:rPr>
              <a:t>ID-GNN Full 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</a:rPr>
              <a:t>사용하기</a:t>
            </a:r>
            <a:endParaRPr lang="en-US" altLang="ko-KR" sz="2200" dirty="0">
              <a:solidFill>
                <a:srgbClr val="121D49"/>
              </a:solidFill>
              <a:latin typeface="Pretendard Medium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</a:rPr>
              <a:t>Graph Soft Counter 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</a:rPr>
              <a:t>모델에 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</a:rPr>
              <a:t>ID-GNN 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</a:rPr>
              <a:t>넣는 방식으로 코드 짜기</a:t>
            </a:r>
            <a:endParaRPr lang="en" altLang="ko-Kore-KR" dirty="0"/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F757949-AE4B-9A02-BF96-886CCDF9F81E}"/>
              </a:ext>
            </a:extLst>
          </p:cNvPr>
          <p:cNvCxnSpPr>
            <a:cxnSpLocks/>
          </p:cNvCxnSpPr>
          <p:nvPr/>
        </p:nvCxnSpPr>
        <p:spPr>
          <a:xfrm>
            <a:off x="5257800" y="4229100"/>
            <a:ext cx="0" cy="2667000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3FF4129-D3E1-AAE0-3FF7-66600660A6CF}"/>
              </a:ext>
            </a:extLst>
          </p:cNvPr>
          <p:cNvSpPr txBox="1"/>
          <p:nvPr/>
        </p:nvSpPr>
        <p:spPr>
          <a:xfrm>
            <a:off x="2514600" y="7242624"/>
            <a:ext cx="61255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그러나</a:t>
            </a:r>
            <a:r>
              <a:rPr kumimoji="1" lang="en-US" altLang="ko-Kore-KR" dirty="0"/>
              <a:t>,</a:t>
            </a:r>
            <a:r>
              <a:rPr kumimoji="1" lang="ko-KR" altLang="en-US" dirty="0"/>
              <a:t> 수도 코드 상으로는 </a:t>
            </a:r>
            <a:r>
              <a:rPr kumimoji="1" lang="en-US" altLang="ko-KR" dirty="0"/>
              <a:t>ID-GNN</a:t>
            </a:r>
            <a:r>
              <a:rPr kumimoji="1" lang="ko-KR" altLang="en-US" dirty="0"/>
              <a:t>을 대부분 사용하므로 </a:t>
            </a:r>
            <a:r>
              <a:rPr kumimoji="1" lang="en-US" altLang="ko-KR" dirty="0"/>
              <a:t>ID-GNN</a:t>
            </a:r>
            <a:r>
              <a:rPr kumimoji="1" lang="ko-KR" altLang="en-US" dirty="0"/>
              <a:t>을 뼈대로 삼아야함</a:t>
            </a:r>
            <a:endParaRPr kumimoji="1" lang="en-US" altLang="ko-KR" dirty="0"/>
          </a:p>
          <a:p>
            <a:pPr marL="285750" indent="-285750">
              <a:buFont typeface="Wingdings" pitchFamily="2" charset="2"/>
              <a:buChar char="à"/>
            </a:pPr>
            <a:r>
              <a:rPr kumimoji="1" lang="en-US" altLang="ko-KR" dirty="0">
                <a:sym typeface="Wingdings" pitchFamily="2" charset="2"/>
              </a:rPr>
              <a:t>ID-GNN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core</a:t>
            </a:r>
            <a:r>
              <a:rPr kumimoji="1" lang="ko-KR" altLang="en-US" dirty="0">
                <a:sym typeface="Wingdings" pitchFamily="2" charset="2"/>
              </a:rPr>
              <a:t> 코드를 발견함</a:t>
            </a:r>
            <a:r>
              <a:rPr kumimoji="1" lang="en-US" altLang="ko-KR" dirty="0">
                <a:sym typeface="Wingdings" pitchFamily="2" charset="2"/>
              </a:rPr>
              <a:t>.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" altLang="ko-Kore-KR" dirty="0"/>
              <a:t> </a:t>
            </a:r>
            <a:r>
              <a:rPr lang="en" altLang="ko-Kore-KR" dirty="0">
                <a:hlinkClick r:id="rId5"/>
              </a:rPr>
              <a:t>https://github.com/snap-stanford/GraphGym/blob/master/graphgym/contrib/layer/idconv.py</a:t>
            </a:r>
            <a:endParaRPr kumimoji="1" lang="ko-Kore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38EB959-E154-3B7E-D181-AD50AC9B5F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8696" y="1523240"/>
            <a:ext cx="7603009" cy="862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17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Progress</a:t>
            </a:r>
            <a:endParaRPr lang="en-US" b="1" dirty="0"/>
          </a:p>
        </p:txBody>
      </p:sp>
      <p:sp>
        <p:nvSpPr>
          <p:cNvPr id="10" name="Object 10"/>
          <p:cNvSpPr txBox="1"/>
          <p:nvPr/>
        </p:nvSpPr>
        <p:spPr>
          <a:xfrm>
            <a:off x="580952" y="2815505"/>
            <a:ext cx="618623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solidFill>
                  <a:srgbClr val="121D49"/>
                </a:solidFill>
                <a:latin typeface="Pretendard" pitchFamily="34" charset="0"/>
              </a:rPr>
              <a:t>Pseudo Code</a:t>
            </a:r>
            <a:endParaRPr lang="en-US" sz="2000" b="1" dirty="0">
              <a:solidFill>
                <a:srgbClr val="344BBE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91600" y="3619500"/>
            <a:ext cx="8896212" cy="1055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우측의 의사 코드에서 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5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번째 줄만 </a:t>
            </a:r>
            <a:r>
              <a:rPr lang="ko-KR" altLang="en-US" sz="22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제외하면됨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!!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Graph Soft Counter &amp; ID-GNN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의 코드를 </a:t>
            </a:r>
            <a:r>
              <a:rPr lang="ko-KR" altLang="en-US" sz="22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병합해야한다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.</a:t>
            </a:r>
            <a:endParaRPr lang="en-US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  <a:cs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56DBAC4-3EF4-3AE6-4B79-4E64A0E58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" y="9029700"/>
            <a:ext cx="1115021" cy="111502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D80FF1E-1F39-0D11-F131-45EEA5F306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3269219"/>
            <a:ext cx="7696199" cy="631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12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04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80952" y="2815505"/>
            <a:ext cx="618623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b="1" dirty="0">
                <a:solidFill>
                  <a:srgbClr val="121D49"/>
                </a:solidFill>
                <a:latin typeface="Pretendard" pitchFamily="34" charset="0"/>
              </a:rPr>
              <a:t>코드의 흐름 분석 </a:t>
            </a:r>
            <a:endParaRPr lang="en-US" sz="2000" b="1" dirty="0">
              <a:solidFill>
                <a:srgbClr val="344BBE"/>
              </a:solidFill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  <a:cs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EE9AE17-B4E4-F129-5402-A016E8B381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" y="9029700"/>
            <a:ext cx="1115021" cy="1115021"/>
          </a:xfrm>
          <a:prstGeom prst="rect">
            <a:avLst/>
          </a:prstGeom>
        </p:spPr>
      </p:pic>
      <p:sp>
        <p:nvSpPr>
          <p:cNvPr id="23" name="Object 9">
            <a:extLst>
              <a:ext uri="{FF2B5EF4-FFF2-40B4-BE49-F238E27FC236}">
                <a16:creationId xmlns:a16="http://schemas.microsoft.com/office/drawing/2014/main" id="{30B20256-6035-1B85-3460-4204DA8BAECB}"/>
              </a:ext>
            </a:extLst>
          </p:cNvPr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Progress</a:t>
            </a:r>
            <a:endParaRPr lang="en-US" b="1" dirty="0"/>
          </a:p>
        </p:txBody>
      </p:sp>
      <p:sp>
        <p:nvSpPr>
          <p:cNvPr id="24" name="Object 11">
            <a:extLst>
              <a:ext uri="{FF2B5EF4-FFF2-40B4-BE49-F238E27FC236}">
                <a16:creationId xmlns:a16="http://schemas.microsoft.com/office/drawing/2014/main" id="{4D7452E6-F118-AA88-3565-E611E136CB72}"/>
              </a:ext>
            </a:extLst>
          </p:cNvPr>
          <p:cNvSpPr txBox="1"/>
          <p:nvPr/>
        </p:nvSpPr>
        <p:spPr>
          <a:xfrm>
            <a:off x="580952" y="4386435"/>
            <a:ext cx="8896212" cy="290220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</a:rPr>
              <a:t>GSC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</a:rPr>
              <a:t>는 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hlinkClick r:id="rId5"/>
              </a:rPr>
              <a:t>run_</a:t>
            </a:r>
            <a:r>
              <a:rPr lang="en-US" altLang="ko-KR" sz="2200" dirty="0" err="1">
                <a:solidFill>
                  <a:srgbClr val="121D49"/>
                </a:solidFill>
                <a:latin typeface="Pretendard Medium" pitchFamily="34" charset="0"/>
                <a:hlinkClick r:id="rId5"/>
              </a:rPr>
              <a:t>gsc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hlinkClick r:id="rId5"/>
              </a:rPr>
              <a:t>__</a:t>
            </a:r>
            <a:r>
              <a:rPr lang="en-US" altLang="ko-KR" sz="2200" dirty="0" err="1">
                <a:solidFill>
                  <a:srgbClr val="121D49"/>
                </a:solidFill>
                <a:latin typeface="Pretendard Medium" pitchFamily="34" charset="0"/>
                <a:hlinkClick r:id="rId5"/>
              </a:rPr>
              <a:t>csqa.sh</a:t>
            </a:r>
            <a:r>
              <a:rPr lang="ko-KR" altLang="en-US" sz="2200" dirty="0" err="1">
                <a:solidFill>
                  <a:srgbClr val="121D49"/>
                </a:solidFill>
                <a:latin typeface="Pretendard Medium" pitchFamily="34" charset="0"/>
              </a:rPr>
              <a:t>를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</a:rPr>
              <a:t> 통해 모델을 학습시킴</a:t>
            </a:r>
            <a:endParaRPr lang="en-US" altLang="ko-KR" sz="2200" dirty="0">
              <a:solidFill>
                <a:srgbClr val="121D49"/>
              </a:solidFill>
              <a:latin typeface="Pretendard Medium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200" dirty="0" err="1">
                <a:solidFill>
                  <a:srgbClr val="121D49"/>
                </a:solidFill>
                <a:latin typeface="Pretendard Medium" pitchFamily="34" charset="0"/>
              </a:rPr>
              <a:t>Sh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</a:rPr>
              <a:t>파일에서는 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hlinkClick r:id="rId6"/>
              </a:rPr>
              <a:t>gsc.py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</a:rPr>
              <a:t>에 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</a:rPr>
              <a:t>config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</a:rPr>
              <a:t>값들을 입력 받아서 모델이 작동하는 과정임</a:t>
            </a:r>
            <a:endParaRPr lang="en-US" altLang="ko-KR" sz="2200" dirty="0">
              <a:solidFill>
                <a:srgbClr val="121D49"/>
              </a:solidFill>
              <a:latin typeface="Pretendard Medium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dirty="0"/>
              <a:t>그렇다면 모델은 어떻게 이루어져 있는가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비교적 이해하기 쉬운 형태임</a:t>
            </a:r>
            <a:endParaRPr lang="en-US" altLang="ko-KR" dirty="0"/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endParaRPr lang="en" altLang="ko-Kore-KR" dirty="0"/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</p:txBody>
      </p:sp>
      <p:sp>
        <p:nvSpPr>
          <p:cNvPr id="25" name="Object 10">
            <a:extLst>
              <a:ext uri="{FF2B5EF4-FFF2-40B4-BE49-F238E27FC236}">
                <a16:creationId xmlns:a16="http://schemas.microsoft.com/office/drawing/2014/main" id="{851A0861-FFA5-69ED-7039-80C77B970F42}"/>
              </a:ext>
            </a:extLst>
          </p:cNvPr>
          <p:cNvSpPr txBox="1"/>
          <p:nvPr/>
        </p:nvSpPr>
        <p:spPr>
          <a:xfrm>
            <a:off x="590476" y="3686035"/>
            <a:ext cx="618623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solidFill>
                  <a:srgbClr val="121D49"/>
                </a:solidFill>
                <a:latin typeface="Pretendard" pitchFamily="34" charset="0"/>
              </a:rPr>
              <a:t>Graph Soft Counter</a:t>
            </a:r>
            <a:endParaRPr lang="en-US" sz="2000" b="1" dirty="0">
              <a:solidFill>
                <a:srgbClr val="344B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364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05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80952" y="2815505"/>
            <a:ext cx="618623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b="1" dirty="0">
                <a:solidFill>
                  <a:srgbClr val="121D49"/>
                </a:solidFill>
                <a:latin typeface="Pretendard" pitchFamily="34" charset="0"/>
              </a:rPr>
              <a:t>코드의 흐름 분석 </a:t>
            </a:r>
            <a:endParaRPr lang="en-US" sz="2000" b="1" dirty="0">
              <a:solidFill>
                <a:srgbClr val="344BBE"/>
              </a:solidFill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  <a:cs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EE9AE17-B4E4-F129-5402-A016E8B381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" y="9029700"/>
            <a:ext cx="1115021" cy="1115021"/>
          </a:xfrm>
          <a:prstGeom prst="rect">
            <a:avLst/>
          </a:prstGeom>
        </p:spPr>
      </p:pic>
      <p:sp>
        <p:nvSpPr>
          <p:cNvPr id="23" name="Object 9">
            <a:extLst>
              <a:ext uri="{FF2B5EF4-FFF2-40B4-BE49-F238E27FC236}">
                <a16:creationId xmlns:a16="http://schemas.microsoft.com/office/drawing/2014/main" id="{30B20256-6035-1B85-3460-4204DA8BAECB}"/>
              </a:ext>
            </a:extLst>
          </p:cNvPr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Progress</a:t>
            </a:r>
            <a:endParaRPr lang="en-US" b="1" dirty="0"/>
          </a:p>
        </p:txBody>
      </p:sp>
      <p:sp>
        <p:nvSpPr>
          <p:cNvPr id="24" name="Object 11">
            <a:extLst>
              <a:ext uri="{FF2B5EF4-FFF2-40B4-BE49-F238E27FC236}">
                <a16:creationId xmlns:a16="http://schemas.microsoft.com/office/drawing/2014/main" id="{4D7452E6-F118-AA88-3565-E611E136CB72}"/>
              </a:ext>
            </a:extLst>
          </p:cNvPr>
          <p:cNvSpPr txBox="1"/>
          <p:nvPr/>
        </p:nvSpPr>
        <p:spPr>
          <a:xfrm>
            <a:off x="580952" y="4386435"/>
            <a:ext cx="8896212" cy="32253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ore-KR" sz="2200" dirty="0">
                <a:solidFill>
                  <a:srgbClr val="121D49"/>
                </a:solidFill>
                <a:latin typeface="Pretendard Medium" pitchFamily="34" charset="0"/>
              </a:rPr>
              <a:t>ID-GN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</a:rPr>
              <a:t>N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</a:rPr>
              <a:t>의 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</a:rPr>
              <a:t>layer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</a:rPr>
              <a:t>은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</a:rPr>
              <a:t> </a:t>
            </a:r>
            <a:r>
              <a:rPr lang="en" altLang="ko-Kore-KR" sz="2400" dirty="0">
                <a:hlinkClick r:id="rId5"/>
              </a:rPr>
              <a:t>https://github.com/snap-stanford/GraphGym/blob/master/graphgym/contrib/layer/idconv.py</a:t>
            </a:r>
            <a:r>
              <a:rPr lang="en" altLang="ko-Kore-KR" sz="2400" dirty="0"/>
              <a:t> 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</a:rPr>
              <a:t> </a:t>
            </a:r>
            <a:endParaRPr lang="en-US" altLang="ko-KR" sz="2200" dirty="0">
              <a:solidFill>
                <a:srgbClr val="121D49"/>
              </a:solidFill>
              <a:latin typeface="Pretendard Medium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</a:rPr>
              <a:t>수도코드에서 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</a:rPr>
              <a:t>ID-GNN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</a:rPr>
              <a:t>의 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</a:rPr>
              <a:t>for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</a:rPr>
              <a:t>문을 그대로 사용하기 때문에 </a:t>
            </a:r>
            <a:r>
              <a:rPr lang="en-US" altLang="ko-KR" sz="2200" dirty="0" err="1">
                <a:solidFill>
                  <a:srgbClr val="121D49"/>
                </a:solidFill>
                <a:latin typeface="Pretendard Medium" pitchFamily="34" charset="0"/>
              </a:rPr>
              <a:t>edge_encoder</a:t>
            </a:r>
            <a:r>
              <a:rPr lang="ko-KR" altLang="en-US" sz="2200" dirty="0" err="1">
                <a:solidFill>
                  <a:srgbClr val="121D49"/>
                </a:solidFill>
                <a:latin typeface="Pretendard Medium" pitchFamily="34" charset="0"/>
              </a:rPr>
              <a:t>를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</a:rPr>
              <a:t> 어떻게 처리하고 병합하는지가 관건임</a:t>
            </a:r>
            <a:endParaRPr lang="en" altLang="ko-Kore-KR" dirty="0"/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</p:txBody>
      </p:sp>
      <p:sp>
        <p:nvSpPr>
          <p:cNvPr id="25" name="Object 10">
            <a:extLst>
              <a:ext uri="{FF2B5EF4-FFF2-40B4-BE49-F238E27FC236}">
                <a16:creationId xmlns:a16="http://schemas.microsoft.com/office/drawing/2014/main" id="{851A0861-FFA5-69ED-7039-80C77B970F42}"/>
              </a:ext>
            </a:extLst>
          </p:cNvPr>
          <p:cNvSpPr txBox="1"/>
          <p:nvPr/>
        </p:nvSpPr>
        <p:spPr>
          <a:xfrm>
            <a:off x="590476" y="3686035"/>
            <a:ext cx="618623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solidFill>
                  <a:srgbClr val="121D49"/>
                </a:solidFill>
                <a:latin typeface="Pretendard" pitchFamily="34" charset="0"/>
              </a:rPr>
              <a:t>ID-GNN</a:t>
            </a:r>
            <a:endParaRPr lang="en-US" sz="2000" b="1" dirty="0">
              <a:solidFill>
                <a:srgbClr val="344BBE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4C41A6-0999-E898-431F-FBE82AE9F2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3600" y="2778982"/>
            <a:ext cx="7315200" cy="712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01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</a:t>
            </a:r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Progress</a:t>
            </a:r>
            <a:endParaRPr lang="en-US" b="1" dirty="0">
              <a:solidFill>
                <a:srgbClr val="344BBE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0952" y="2815505"/>
            <a:ext cx="618623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800" b="1" dirty="0">
                <a:solidFill>
                  <a:srgbClr val="121D49"/>
                </a:solidFill>
                <a:latin typeface="Pretendard" pitchFamily="34" charset="0"/>
              </a:rPr>
              <a:t>Code</a:t>
            </a:r>
            <a:endParaRPr lang="en-US" sz="2000" b="1" dirty="0">
              <a:solidFill>
                <a:srgbClr val="344BBE"/>
              </a:solidFill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  <a:cs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34894D0-8DE5-72A7-DDBB-C5E02DA3B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" y="9029700"/>
            <a:ext cx="1115021" cy="1115021"/>
          </a:xfrm>
          <a:prstGeom prst="rect">
            <a:avLst/>
          </a:prstGeom>
        </p:spPr>
      </p:pic>
      <p:sp>
        <p:nvSpPr>
          <p:cNvPr id="19" name="Object 11">
            <a:extLst>
              <a:ext uri="{FF2B5EF4-FFF2-40B4-BE49-F238E27FC236}">
                <a16:creationId xmlns:a16="http://schemas.microsoft.com/office/drawing/2014/main" id="{B1D7EC2F-2E7E-1B24-5B71-02B2A84B0743}"/>
              </a:ext>
            </a:extLst>
          </p:cNvPr>
          <p:cNvSpPr txBox="1"/>
          <p:nvPr/>
        </p:nvSpPr>
        <p:spPr>
          <a:xfrm>
            <a:off x="600000" y="3107277"/>
            <a:ext cx="8896212" cy="2394373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</a:rPr>
              <a:t>Edge encoder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</a:rPr>
              <a:t>는 기본적으로 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</a:rPr>
              <a:t>2-layer MLP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</a:rPr>
              <a:t>로 구성되어 있음</a:t>
            </a:r>
            <a:endParaRPr lang="en-US" altLang="ko-KR" sz="2200" dirty="0">
              <a:solidFill>
                <a:srgbClr val="121D49"/>
              </a:solidFill>
              <a:latin typeface="Pretendard Medium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</a:rPr>
              <a:t>여기부터  코드적으로 설명하겠습니다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endParaRPr lang="en" altLang="ko-Kore-KR" dirty="0"/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83DD11-0B51-09C0-0B83-488A374E85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3811" y="2476500"/>
            <a:ext cx="8372707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518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07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Plan</a:t>
            </a:r>
            <a:endParaRPr lang="en-US" b="1" dirty="0">
              <a:solidFill>
                <a:srgbClr val="344BBE"/>
              </a:solidFill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  <a:cs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34894D0-8DE5-72A7-DDBB-C5E02DA3B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" y="9029700"/>
            <a:ext cx="1115021" cy="1115021"/>
          </a:xfrm>
          <a:prstGeom prst="rect">
            <a:avLst/>
          </a:prstGeom>
        </p:spPr>
      </p:pic>
      <p:sp>
        <p:nvSpPr>
          <p:cNvPr id="19" name="Object 11">
            <a:extLst>
              <a:ext uri="{FF2B5EF4-FFF2-40B4-BE49-F238E27FC236}">
                <a16:creationId xmlns:a16="http://schemas.microsoft.com/office/drawing/2014/main" id="{B1D7EC2F-2E7E-1B24-5B71-02B2A84B0743}"/>
              </a:ext>
            </a:extLst>
          </p:cNvPr>
          <p:cNvSpPr txBox="1"/>
          <p:nvPr/>
        </p:nvSpPr>
        <p:spPr>
          <a:xfrm>
            <a:off x="600000" y="3107277"/>
            <a:ext cx="8896212" cy="2994538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</a:rPr>
              <a:t>부분적으로 완성할 때 마다 확인 진행중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</a:rPr>
              <a:t> -&gt; 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</a:rPr>
              <a:t>간단한 예시를 통해 검증 중</a:t>
            </a:r>
            <a:endParaRPr lang="en-US" altLang="ko-KR" sz="2200" dirty="0">
              <a:solidFill>
                <a:srgbClr val="121D49"/>
              </a:solidFill>
              <a:latin typeface="Pretendard Medium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</a:rPr>
              <a:t>Edge feature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</a:rPr>
              <a:t>을 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</a:rPr>
              <a:t>MSG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</a:rPr>
              <a:t>시에 </a:t>
            </a:r>
            <a:r>
              <a:rPr lang="en-US" altLang="ko-KR" sz="2200" dirty="0" err="1">
                <a:solidFill>
                  <a:srgbClr val="121D49"/>
                </a:solidFill>
                <a:latin typeface="Pretendard Medium" pitchFamily="34" charset="0"/>
              </a:rPr>
              <a:t>concat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</a:rPr>
              <a:t>진행 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</a:rPr>
              <a:t>-&gt; How to?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</a:rPr>
              <a:t>코드 이해 필요</a:t>
            </a:r>
            <a:endParaRPr lang="en-US" altLang="ko-KR" dirty="0"/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endParaRPr lang="en" altLang="ko-Kore-KR" dirty="0"/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705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Pretendard Light" pitchFamily="34" charset="0"/>
              </a:rPr>
              <a:t>08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315905" y="573402"/>
            <a:ext cx="2054714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Pretendard Light" pitchFamily="34" charset="0"/>
              </a:rPr>
              <a:t>Study Meeting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989973" y="4127837"/>
            <a:ext cx="14308054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2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Thank </a:t>
            </a:r>
            <a:r>
              <a:rPr lang="en-US" sz="7200" b="1" dirty="0">
                <a:latin typeface="Pretendard ExtraBold" pitchFamily="34" charset="0"/>
                <a:cs typeface="Pretendard ExtraBold" pitchFamily="34" charset="0"/>
              </a:rPr>
              <a:t>you</a:t>
            </a:r>
            <a:r>
              <a:rPr lang="en-US" sz="7200" b="1" dirty="0">
                <a:solidFill>
                  <a:srgbClr val="344BBE"/>
                </a:solidFill>
                <a:latin typeface="Pretendard ExtraBold" pitchFamily="34" charset="0"/>
                <a:cs typeface="Pretendard ExtraBold" pitchFamily="34" charset="0"/>
              </a:rPr>
              <a:t>!</a:t>
            </a:r>
            <a:endParaRPr lang="en-US" sz="2400" b="1" dirty="0">
              <a:solidFill>
                <a:srgbClr val="344BBE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295741" y="573402"/>
            <a:ext cx="3380777" cy="430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dirty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 LearnData Lab  @SKKU </a:t>
            </a:r>
            <a:endParaRPr lang="en-US" dirty="0"/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FF1E77D6-2EF4-4565-AA08-392D6C849685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D8B01B3-C3CF-B634-606B-D9DCFC536C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" y="9029700"/>
            <a:ext cx="1115021" cy="111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3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3B571563E4FB14F8B840455A54E1F75" ma:contentTypeVersion="3" ma:contentTypeDescription="새 문서를 만듭니다." ma:contentTypeScope="" ma:versionID="8e5aeef29cbe86596f3f6cbf2a526aad">
  <xsd:schema xmlns:xsd="http://www.w3.org/2001/XMLSchema" xmlns:xs="http://www.w3.org/2001/XMLSchema" xmlns:p="http://schemas.microsoft.com/office/2006/metadata/properties" xmlns:ns2="2fda2b4d-2c4a-4a9f-a03c-78e7a7149ecd" targetNamespace="http://schemas.microsoft.com/office/2006/metadata/properties" ma:root="true" ma:fieldsID="8f7d7bb64d55041751658afc66278bbe" ns2:_="">
    <xsd:import namespace="2fda2b4d-2c4a-4a9f-a03c-78e7a7149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da2b4d-2c4a-4a9f-a03c-78e7a7149e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3001CF-1F1A-4294-9255-0B3194F10376}"/>
</file>

<file path=customXml/itemProps2.xml><?xml version="1.0" encoding="utf-8"?>
<ds:datastoreItem xmlns:ds="http://schemas.openxmlformats.org/officeDocument/2006/customXml" ds:itemID="{9CB4867F-61E7-4D4C-9952-85D3D9429E63}"/>
</file>

<file path=customXml/itemProps3.xml><?xml version="1.0" encoding="utf-8"?>
<ds:datastoreItem xmlns:ds="http://schemas.openxmlformats.org/officeDocument/2006/customXml" ds:itemID="{50538AE0-39F5-4DCC-85CD-3E54716EF823}"/>
</file>

<file path=docProps/app.xml><?xml version="1.0" encoding="utf-8"?>
<Properties xmlns="http://schemas.openxmlformats.org/officeDocument/2006/extended-properties" xmlns:vt="http://schemas.openxmlformats.org/officeDocument/2006/docPropsVTypes">
  <TotalTime>6524</TotalTime>
  <Words>326</Words>
  <Application>Microsoft Macintosh PowerPoint</Application>
  <PresentationFormat>사용자 지정</PresentationFormat>
  <Paragraphs>74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맑은 고딕</vt:lpstr>
      <vt:lpstr>Pretendard</vt:lpstr>
      <vt:lpstr>Pretendard ExtraBold</vt:lpstr>
      <vt:lpstr>Pretendard Light</vt:lpstr>
      <vt:lpstr>Pretendard Medium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정지원</cp:lastModifiedBy>
  <cp:revision>13</cp:revision>
  <dcterms:created xsi:type="dcterms:W3CDTF">2021-12-28T00:31:40Z</dcterms:created>
  <dcterms:modified xsi:type="dcterms:W3CDTF">2022-07-07T14:27:38Z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0x010100A3B571563E4FB14F8B840455A54E1F75</vt:lpwstr>
  </property>
</Properties>
</file>