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9" r:id="rId4"/>
    <p:sldId id="289" r:id="rId5"/>
    <p:sldId id="278" r:id="rId6"/>
    <p:sldId id="290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/>
    <p:restoredTop sz="94719"/>
  </p:normalViewPr>
  <p:slideViewPr>
    <p:cSldViewPr>
      <p:cViewPr varScale="1">
        <p:scale>
          <a:sx n="93" d="100"/>
          <a:sy n="93" d="100"/>
        </p:scale>
        <p:origin x="272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F30B8984-CA32-B3FB-8CB7-74CA9B4C5179}"/>
              </a:ext>
            </a:extLst>
          </p:cNvPr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E4F7C-253A-4C29-BD86-9CA80DBE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0" i="0" dirty="0">
                <a:effectLst/>
                <a:latin typeface="-apple-system"/>
              </a:rPr>
              <a:t>이번 학기 수강 계획</a:t>
            </a:r>
            <a:endParaRPr lang="en-US" altLang="ko-KR" sz="2800" b="0" i="0" dirty="0">
              <a:effectLst/>
              <a:latin typeface="-apple-system"/>
            </a:endParaRPr>
          </a:p>
          <a:p>
            <a:r>
              <a:rPr lang="ko-KR" altLang="en-US" sz="2800" b="0" i="0" dirty="0">
                <a:effectLst/>
                <a:latin typeface="-apple-system"/>
              </a:rPr>
              <a:t> </a:t>
            </a:r>
          </a:p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2. </a:t>
            </a:r>
            <a:r>
              <a:rPr lang="ko-KR" altLang="en-US" sz="2800" b="0" i="0" dirty="0">
                <a:effectLst/>
                <a:latin typeface="-apple-system"/>
              </a:rPr>
              <a:t>이번 학기 연구 계획</a:t>
            </a:r>
            <a:endParaRPr lang="en-US" altLang="ko-KR" sz="2800" b="0" i="0" dirty="0">
              <a:effectLst/>
              <a:latin typeface="-apple-system"/>
            </a:endParaRPr>
          </a:p>
          <a:p>
            <a:r>
              <a:rPr lang="en-US" altLang="ko-KR" sz="2800" dirty="0">
                <a:latin typeface="-apple-system"/>
              </a:rPr>
              <a:t>	- </a:t>
            </a:r>
            <a:r>
              <a:rPr lang="ko-KR" altLang="en-US" sz="2800" dirty="0">
                <a:latin typeface="-apple-system"/>
              </a:rPr>
              <a:t>연구 목표</a:t>
            </a:r>
            <a:endParaRPr lang="en-US" altLang="ko-KR" sz="2800" dirty="0">
              <a:latin typeface="-apple-system"/>
            </a:endParaRPr>
          </a:p>
          <a:p>
            <a:r>
              <a:rPr lang="en-US" altLang="ko-KR" sz="2800" b="0" i="0" dirty="0">
                <a:effectLst/>
                <a:latin typeface="-apple-system"/>
              </a:rPr>
              <a:t>	-</a:t>
            </a:r>
            <a:r>
              <a:rPr lang="ko-KR" altLang="en-US" sz="2800" b="0" i="0" dirty="0">
                <a:effectLst/>
                <a:latin typeface="-apple-system"/>
              </a:rPr>
              <a:t> 국외 논문 제출 계획</a:t>
            </a:r>
            <a:endParaRPr lang="en-US" altLang="ko-KR" sz="2800" b="0" i="0" dirty="0">
              <a:effectLst/>
              <a:latin typeface="-apple-system"/>
            </a:endParaRPr>
          </a:p>
          <a:p>
            <a:r>
              <a:rPr lang="ko-KR" altLang="en-US" sz="2800" dirty="0">
                <a:latin typeface="-apple-system"/>
              </a:rPr>
              <a:t> </a:t>
            </a:r>
            <a:r>
              <a:rPr lang="en-US" altLang="ko-KR" sz="2800" dirty="0">
                <a:latin typeface="-apple-system"/>
              </a:rPr>
              <a:t>	-</a:t>
            </a:r>
            <a:r>
              <a:rPr lang="ko-KR" altLang="en-US" sz="2800" dirty="0">
                <a:latin typeface="-apple-system"/>
              </a:rPr>
              <a:t> 국내 논문 제출 계획</a:t>
            </a:r>
            <a:endParaRPr lang="en-US" altLang="ko-KR" sz="2800" dirty="0">
              <a:latin typeface="-apple-system"/>
            </a:endParaRPr>
          </a:p>
          <a:p>
            <a:endParaRPr lang="en-US" altLang="ko-KR" sz="2800" dirty="0">
              <a:latin typeface="-apple-system"/>
            </a:endParaRPr>
          </a:p>
          <a:p>
            <a:r>
              <a:rPr lang="en-US" altLang="ko-KR" sz="2800" b="0" i="0" dirty="0">
                <a:effectLst/>
                <a:latin typeface="-apple-system"/>
              </a:rPr>
              <a:t>3.</a:t>
            </a:r>
            <a:r>
              <a:rPr lang="ko-KR" altLang="en-US" sz="2800" b="0" i="0" dirty="0">
                <a:effectLst/>
                <a:latin typeface="-apple-system"/>
              </a:rPr>
              <a:t> </a:t>
            </a:r>
            <a:r>
              <a:rPr lang="ko-KR" altLang="en-US" sz="2800" dirty="0">
                <a:latin typeface="-apple-system"/>
              </a:rPr>
              <a:t>저번 미팅 이후 진행 상황</a:t>
            </a:r>
            <a:endParaRPr lang="en-US" altLang="ko-KR" sz="2800" dirty="0">
              <a:latin typeface="-apple-system"/>
            </a:endParaRPr>
          </a:p>
          <a:p>
            <a:endParaRPr lang="ko-KR" altLang="en-US" sz="2800" b="0" i="0" dirty="0">
              <a:effectLst/>
              <a:latin typeface="-apple-system"/>
            </a:endParaRPr>
          </a:p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 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CAB5A-4602-2B63-49F6-CF768CDCB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1.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수강 과목 계획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15040048" cy="513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인공지능과 </a:t>
            </a:r>
            <a:r>
              <a:rPr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클라우드시스템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(SUP5005_41),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서의성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교수님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클라우드가 요즘 대세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 현업에서 활용성이 높을 것 같아서 수강하였습니다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800" b="1" i="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자연어처리이론및응용</a:t>
            </a:r>
            <a:r>
              <a:rPr lang="en-US" altLang="ko-KR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(AIM5021_41),</a:t>
            </a:r>
            <a:r>
              <a:rPr lang="ko-KR" altLang="en-US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정윤경 교수님</a:t>
            </a:r>
            <a:endParaRPr lang="en-US" altLang="ko-KR" sz="28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8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현재 연구하는 분야가 자연어처리와 밀접한 연관이 있어서  수강하였습니다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28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endParaRPr lang="en-US" altLang="ko-KR" sz="2800" b="1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패턴인식론</a:t>
            </a:r>
            <a:r>
              <a:rPr lang="en-US" altLang="ko-KR" sz="2800" b="1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ECE5302_41),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홍광석 교수님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ore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Bishop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PRLM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다룬다고 하여서 근본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개념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배우고자 수강하였습니다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" altLang="ko-Kore-KR" sz="2000" b="0" i="0" dirty="0">
              <a:effectLst/>
              <a:latin typeface="Lato Extended"/>
            </a:endParaRPr>
          </a:p>
          <a:p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561BF-B9EB-F72B-20CC-1B642E01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2.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연구 계획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561BF-B9EB-F72B-20CC-1B642E01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DDED554D-1DA7-1748-35DA-2DE322AD3145}"/>
              </a:ext>
            </a:extLst>
          </p:cNvPr>
          <p:cNvSpPr txBox="1"/>
          <p:nvPr/>
        </p:nvSpPr>
        <p:spPr>
          <a:xfrm>
            <a:off x="645120" y="2705646"/>
            <a:ext cx="17185680" cy="85254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연구및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대학원 생활 목표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우선 코드를 완성하고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(9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월내로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실험을 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진행하는것이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차 목표입니다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성능적으로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SOTA</a:t>
            </a:r>
            <a:r>
              <a:rPr lang="ko-KR" altLang="en-US" sz="2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달성하기는 어렵지만 처음에 생각했던 주제의 취지에 맞는 결과가 나오면 해외학회의 논문 제출이 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최종 목표입니다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400" b="1" dirty="0">
              <a:solidFill>
                <a:srgbClr val="344BB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400" b="1" dirty="0">
              <a:solidFill>
                <a:srgbClr val="344BB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학기를 통해 그래프를 처음 알게 되었고 여름 방학 동안은 코드 레벨로 다루는 경험을 배웠다고 생각합니다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수도코드를                     완성했을 땐 구현이 금방 끝날 줄 알았지만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막상 진행해보니 여러 오류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이해 부족으로 오래 걸렸던 것 같습니다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아직도 미완성</a:t>
            </a:r>
            <a:endParaRPr lang="en-US" altLang="ko-KR" sz="2400" b="1" dirty="0">
              <a:solidFill>
                <a:srgbClr val="344BB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이지만 계속 </a:t>
            </a:r>
            <a:r>
              <a:rPr lang="ko-KR" altLang="en-US" sz="2400" b="1" dirty="0" err="1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발전해나갈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 있도록 노력할 것입니다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석사 졸업 예정이므로 틈틈이 취업 준비도 진행 중인데 시간 관리가 정말 중요하다는 것을 </a:t>
            </a:r>
            <a:r>
              <a:rPr lang="ko-KR" altLang="en-US" sz="2400" b="1" dirty="0" err="1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깨달았습니다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목표하고 다짐했던 항목들을 이루는 학기가 되도록 할 것입니다</a:t>
            </a:r>
            <a:r>
              <a:rPr lang="en-US" altLang="ko-KR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altLang="ko-KR" sz="2400" b="1" dirty="0">
              <a:solidFill>
                <a:srgbClr val="344BB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국외 논문 제출 계획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NAACL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EMNLP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5or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IJCNLP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6or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ICLR 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8or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</a:t>
            </a:r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국내 논문 제출 계획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한국 지능 시스템 학회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(KISS)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23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일까지 요약문 제출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2400" b="1" dirty="0">
                <a:solidFill>
                  <a:srgbClr val="344BB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endParaRPr lang="en-US" altLang="ko-KR" sz="2400" b="1" dirty="0">
              <a:solidFill>
                <a:srgbClr val="344BB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3.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진행상황</a:t>
            </a:r>
            <a:endParaRPr lang="en-US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5CA80-C563-9820-7E65-75836622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1B842-54F3-79DA-4527-4883BD41C057}"/>
              </a:ext>
            </a:extLst>
          </p:cNvPr>
          <p:cNvSpPr txBox="1"/>
          <p:nvPr/>
        </p:nvSpPr>
        <p:spPr>
          <a:xfrm>
            <a:off x="3594100" y="4648200"/>
            <a:ext cx="1012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b="1" dirty="0"/>
              <a:t>Notion</a:t>
            </a:r>
            <a:r>
              <a:rPr kumimoji="1" lang="ko-KR" altLang="en-US" sz="4400" b="1" dirty="0"/>
              <a:t>에서</a:t>
            </a:r>
            <a:endParaRPr kumimoji="1" lang="ko-Kore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6629" y="1032552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4.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코드 구상 전 시각화</a:t>
            </a:r>
            <a:endParaRPr lang="en-US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5CA80-C563-9820-7E65-75836622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969" name="오른쪽 중괄호[R] 968">
            <a:extLst>
              <a:ext uri="{FF2B5EF4-FFF2-40B4-BE49-F238E27FC236}">
                <a16:creationId xmlns:a16="http://schemas.microsoft.com/office/drawing/2014/main" id="{B0482AB9-4E5B-3B73-97C2-180699DC546F}"/>
              </a:ext>
            </a:extLst>
          </p:cNvPr>
          <p:cNvSpPr/>
          <p:nvPr/>
        </p:nvSpPr>
        <p:spPr>
          <a:xfrm rot="10800000">
            <a:off x="465806" y="2937672"/>
            <a:ext cx="419100" cy="28753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FFC52236-D8AE-7CBD-D631-379766A70091}"/>
              </a:ext>
            </a:extLst>
          </p:cNvPr>
          <p:cNvSpPr txBox="1"/>
          <p:nvPr/>
        </p:nvSpPr>
        <p:spPr>
          <a:xfrm>
            <a:off x="31231" y="4174524"/>
            <a:ext cx="7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C83383C8-3030-08EE-6D4E-DC17F838426C}"/>
              </a:ext>
            </a:extLst>
          </p:cNvPr>
          <p:cNvSpPr txBox="1"/>
          <p:nvPr/>
        </p:nvSpPr>
        <p:spPr>
          <a:xfrm>
            <a:off x="3221352" y="6565321"/>
            <a:ext cx="7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32</a:t>
            </a:r>
            <a:endParaRPr kumimoji="1" lang="ko-Kore-KR" altLang="en-US" dirty="0"/>
          </a:p>
        </p:txBody>
      </p:sp>
      <p:sp>
        <p:nvSpPr>
          <p:cNvPr id="972" name="오른쪽 중괄호[R] 971">
            <a:extLst>
              <a:ext uri="{FF2B5EF4-FFF2-40B4-BE49-F238E27FC236}">
                <a16:creationId xmlns:a16="http://schemas.microsoft.com/office/drawing/2014/main" id="{E7FFFAE8-71FA-4D8D-9362-1FE58E246841}"/>
              </a:ext>
            </a:extLst>
          </p:cNvPr>
          <p:cNvSpPr/>
          <p:nvPr/>
        </p:nvSpPr>
        <p:spPr>
          <a:xfrm rot="5400000">
            <a:off x="3298688" y="3836074"/>
            <a:ext cx="349840" cy="4787584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2E54DEA-CAC8-A599-7307-6491C6237D0C}"/>
              </a:ext>
            </a:extLst>
          </p:cNvPr>
          <p:cNvSpPr txBox="1"/>
          <p:nvPr/>
        </p:nvSpPr>
        <p:spPr>
          <a:xfrm>
            <a:off x="2204782" y="2295947"/>
            <a:ext cx="25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node_type_ids</a:t>
            </a:r>
            <a:endParaRPr kumimoji="1" lang="ko-Kore-KR" altLang="en-US" dirty="0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29D9506C-0531-2CD2-43A2-0840B21AC0CD}"/>
              </a:ext>
            </a:extLst>
          </p:cNvPr>
          <p:cNvSpPr/>
          <p:nvPr/>
        </p:nvSpPr>
        <p:spPr>
          <a:xfrm>
            <a:off x="52013" y="7658100"/>
            <a:ext cx="6672280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7" name="직선 연결선[R] 1026">
            <a:extLst>
              <a:ext uri="{FF2B5EF4-FFF2-40B4-BE49-F238E27FC236}">
                <a16:creationId xmlns:a16="http://schemas.microsoft.com/office/drawing/2014/main" id="{3D2F36F9-A958-C03F-091E-997C0F3D495C}"/>
              </a:ext>
            </a:extLst>
          </p:cNvPr>
          <p:cNvCxnSpPr>
            <a:stCxn id="1025" idx="1"/>
            <a:endCxn id="1025" idx="3"/>
          </p:cNvCxnSpPr>
          <p:nvPr/>
        </p:nvCxnSpPr>
        <p:spPr>
          <a:xfrm>
            <a:off x="52013" y="8267700"/>
            <a:ext cx="6672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[R] 1028">
            <a:extLst>
              <a:ext uri="{FF2B5EF4-FFF2-40B4-BE49-F238E27FC236}">
                <a16:creationId xmlns:a16="http://schemas.microsoft.com/office/drawing/2014/main" id="{2153022E-A88A-1485-E5DB-FE103F98C034}"/>
              </a:ext>
            </a:extLst>
          </p:cNvPr>
          <p:cNvCxnSpPr/>
          <p:nvPr/>
        </p:nvCxnSpPr>
        <p:spPr>
          <a:xfrm>
            <a:off x="714469" y="76581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[R] 1029">
            <a:extLst>
              <a:ext uri="{FF2B5EF4-FFF2-40B4-BE49-F238E27FC236}">
                <a16:creationId xmlns:a16="http://schemas.microsoft.com/office/drawing/2014/main" id="{4D4C03B5-889B-7568-ADC4-A1DB43238CC3}"/>
              </a:ext>
            </a:extLst>
          </p:cNvPr>
          <p:cNvCxnSpPr/>
          <p:nvPr/>
        </p:nvCxnSpPr>
        <p:spPr>
          <a:xfrm>
            <a:off x="1312643" y="76581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[R] 1030">
            <a:extLst>
              <a:ext uri="{FF2B5EF4-FFF2-40B4-BE49-F238E27FC236}">
                <a16:creationId xmlns:a16="http://schemas.microsoft.com/office/drawing/2014/main" id="{BF36CE16-6859-51A6-8E0D-8848BAFE20FF}"/>
              </a:ext>
            </a:extLst>
          </p:cNvPr>
          <p:cNvCxnSpPr/>
          <p:nvPr/>
        </p:nvCxnSpPr>
        <p:spPr>
          <a:xfrm>
            <a:off x="1849458" y="76581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[R] 1031">
            <a:extLst>
              <a:ext uri="{FF2B5EF4-FFF2-40B4-BE49-F238E27FC236}">
                <a16:creationId xmlns:a16="http://schemas.microsoft.com/office/drawing/2014/main" id="{3547DCDF-5985-9928-AE54-7593C26A86C4}"/>
              </a:ext>
            </a:extLst>
          </p:cNvPr>
          <p:cNvCxnSpPr/>
          <p:nvPr/>
        </p:nvCxnSpPr>
        <p:spPr>
          <a:xfrm>
            <a:off x="2379157" y="7654638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601BBE7-488F-E890-4B7E-B6266A38EF22}"/>
              </a:ext>
            </a:extLst>
          </p:cNvPr>
          <p:cNvSpPr txBox="1"/>
          <p:nvPr/>
        </p:nvSpPr>
        <p:spPr>
          <a:xfrm>
            <a:off x="3488603" y="7632019"/>
            <a:ext cx="74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20B46EA-E638-F5D4-8CC8-B76D2F5A77B4}"/>
              </a:ext>
            </a:extLst>
          </p:cNvPr>
          <p:cNvSpPr txBox="1"/>
          <p:nvPr/>
        </p:nvSpPr>
        <p:spPr>
          <a:xfrm>
            <a:off x="3488603" y="8201243"/>
            <a:ext cx="74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1035" name="직선 연결선[R] 1034">
            <a:extLst>
              <a:ext uri="{FF2B5EF4-FFF2-40B4-BE49-F238E27FC236}">
                <a16:creationId xmlns:a16="http://schemas.microsoft.com/office/drawing/2014/main" id="{796530C4-E370-E46E-AD3E-AC556688BAAE}"/>
              </a:ext>
            </a:extLst>
          </p:cNvPr>
          <p:cNvCxnSpPr/>
          <p:nvPr/>
        </p:nvCxnSpPr>
        <p:spPr>
          <a:xfrm>
            <a:off x="5108102" y="7654638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[R] 1035">
            <a:extLst>
              <a:ext uri="{FF2B5EF4-FFF2-40B4-BE49-F238E27FC236}">
                <a16:creationId xmlns:a16="http://schemas.microsoft.com/office/drawing/2014/main" id="{EF066DDD-D234-27D8-6BAA-FFBBD6062FED}"/>
              </a:ext>
            </a:extLst>
          </p:cNvPr>
          <p:cNvCxnSpPr/>
          <p:nvPr/>
        </p:nvCxnSpPr>
        <p:spPr>
          <a:xfrm>
            <a:off x="5700692" y="7654638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[R] 1036">
            <a:extLst>
              <a:ext uri="{FF2B5EF4-FFF2-40B4-BE49-F238E27FC236}">
                <a16:creationId xmlns:a16="http://schemas.microsoft.com/office/drawing/2014/main" id="{2BB86D65-C2CD-1C0C-81D8-F97132643128}"/>
              </a:ext>
            </a:extLst>
          </p:cNvPr>
          <p:cNvCxnSpPr/>
          <p:nvPr/>
        </p:nvCxnSpPr>
        <p:spPr>
          <a:xfrm>
            <a:off x="6248400" y="7654638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D0A33AB-02F8-21E3-A6DB-1FE611551701}"/>
              </a:ext>
            </a:extLst>
          </p:cNvPr>
          <p:cNvSpPr txBox="1"/>
          <p:nvPr/>
        </p:nvSpPr>
        <p:spPr>
          <a:xfrm>
            <a:off x="2204782" y="7094301"/>
            <a:ext cx="25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edge_index</a:t>
            </a:r>
            <a:endParaRPr kumimoji="1" lang="ko-Kore-KR" altLang="en-US" dirty="0"/>
          </a:p>
        </p:txBody>
      </p:sp>
      <p:sp>
        <p:nvSpPr>
          <p:cNvPr id="1039" name="오른쪽 화살표[R] 1038">
            <a:extLst>
              <a:ext uri="{FF2B5EF4-FFF2-40B4-BE49-F238E27FC236}">
                <a16:creationId xmlns:a16="http://schemas.microsoft.com/office/drawing/2014/main" id="{EC9F22C0-E8B0-9E5E-CC88-C6C691BB4A70}"/>
              </a:ext>
            </a:extLst>
          </p:cNvPr>
          <p:cNvSpPr/>
          <p:nvPr/>
        </p:nvSpPr>
        <p:spPr>
          <a:xfrm>
            <a:off x="8382000" y="4414524"/>
            <a:ext cx="3581400" cy="224521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7" name="직사각형 1186">
            <a:extLst>
              <a:ext uri="{FF2B5EF4-FFF2-40B4-BE49-F238E27FC236}">
                <a16:creationId xmlns:a16="http://schemas.microsoft.com/office/drawing/2014/main" id="{A81FC06C-C841-53CD-DAB4-648C13AC9AFA}"/>
              </a:ext>
            </a:extLst>
          </p:cNvPr>
          <p:cNvSpPr/>
          <p:nvPr/>
        </p:nvSpPr>
        <p:spPr>
          <a:xfrm>
            <a:off x="1079816" y="2832483"/>
            <a:ext cx="4787584" cy="3073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89" name="직선 연결선[R] 1188">
            <a:extLst>
              <a:ext uri="{FF2B5EF4-FFF2-40B4-BE49-F238E27FC236}">
                <a16:creationId xmlns:a16="http://schemas.microsoft.com/office/drawing/2014/main" id="{52C71A2F-1B23-3C9A-A3C4-47284D2B8263}"/>
              </a:ext>
            </a:extLst>
          </p:cNvPr>
          <p:cNvCxnSpPr>
            <a:stCxn id="1187" idx="1"/>
            <a:endCxn id="1187" idx="3"/>
          </p:cNvCxnSpPr>
          <p:nvPr/>
        </p:nvCxnSpPr>
        <p:spPr>
          <a:xfrm>
            <a:off x="1079816" y="4368992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직선 연결선[R] 1189">
            <a:extLst>
              <a:ext uri="{FF2B5EF4-FFF2-40B4-BE49-F238E27FC236}">
                <a16:creationId xmlns:a16="http://schemas.microsoft.com/office/drawing/2014/main" id="{CDA9680D-DFFC-3D7F-8FBC-D86399AF0AB3}"/>
              </a:ext>
            </a:extLst>
          </p:cNvPr>
          <p:cNvCxnSpPr/>
          <p:nvPr/>
        </p:nvCxnSpPr>
        <p:spPr>
          <a:xfrm>
            <a:off x="1079816" y="5600700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직선 연결선[R] 1190">
            <a:extLst>
              <a:ext uri="{FF2B5EF4-FFF2-40B4-BE49-F238E27FC236}">
                <a16:creationId xmlns:a16="http://schemas.microsoft.com/office/drawing/2014/main" id="{15C0E402-8998-3671-14C1-CF3EF42EDFE1}"/>
              </a:ext>
            </a:extLst>
          </p:cNvPr>
          <p:cNvCxnSpPr/>
          <p:nvPr/>
        </p:nvCxnSpPr>
        <p:spPr>
          <a:xfrm>
            <a:off x="1094811" y="5295900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직선 연결선[R] 1191">
            <a:extLst>
              <a:ext uri="{FF2B5EF4-FFF2-40B4-BE49-F238E27FC236}">
                <a16:creationId xmlns:a16="http://schemas.microsoft.com/office/drawing/2014/main" id="{2EA144D3-615A-9124-FD51-CEA84C364652}"/>
              </a:ext>
            </a:extLst>
          </p:cNvPr>
          <p:cNvCxnSpPr/>
          <p:nvPr/>
        </p:nvCxnSpPr>
        <p:spPr>
          <a:xfrm>
            <a:off x="1076955" y="4914900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직선 연결선[R] 1192">
            <a:extLst>
              <a:ext uri="{FF2B5EF4-FFF2-40B4-BE49-F238E27FC236}">
                <a16:creationId xmlns:a16="http://schemas.microsoft.com/office/drawing/2014/main" id="{8CF172A5-7D69-3A23-79F0-2BEC7E20AE5B}"/>
              </a:ext>
            </a:extLst>
          </p:cNvPr>
          <p:cNvCxnSpPr/>
          <p:nvPr/>
        </p:nvCxnSpPr>
        <p:spPr>
          <a:xfrm>
            <a:off x="1094811" y="4613093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직선 연결선[R] 1193">
            <a:extLst>
              <a:ext uri="{FF2B5EF4-FFF2-40B4-BE49-F238E27FC236}">
                <a16:creationId xmlns:a16="http://schemas.microsoft.com/office/drawing/2014/main" id="{EE3338FD-C2E1-BBC7-C303-ED36B96C6A92}"/>
              </a:ext>
            </a:extLst>
          </p:cNvPr>
          <p:cNvCxnSpPr/>
          <p:nvPr/>
        </p:nvCxnSpPr>
        <p:spPr>
          <a:xfrm>
            <a:off x="1094811" y="4174524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TextBox 1194">
            <a:extLst>
              <a:ext uri="{FF2B5EF4-FFF2-40B4-BE49-F238E27FC236}">
                <a16:creationId xmlns:a16="http://schemas.microsoft.com/office/drawing/2014/main" id="{24BF0E39-6021-B9F2-FDB6-10B7476E1A46}"/>
              </a:ext>
            </a:extLst>
          </p:cNvPr>
          <p:cNvSpPr txBox="1"/>
          <p:nvPr/>
        </p:nvSpPr>
        <p:spPr>
          <a:xfrm rot="5400000">
            <a:off x="1188391" y="328107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1196" name="직선 연결선[R] 1195">
            <a:extLst>
              <a:ext uri="{FF2B5EF4-FFF2-40B4-BE49-F238E27FC236}">
                <a16:creationId xmlns:a16="http://schemas.microsoft.com/office/drawing/2014/main" id="{71B3B0C8-CA92-A343-6015-FADADA264C07}"/>
              </a:ext>
            </a:extLst>
          </p:cNvPr>
          <p:cNvCxnSpPr>
            <a:cxnSpLocks/>
            <a:stCxn id="1187" idx="0"/>
            <a:endCxn id="1187" idx="2"/>
          </p:cNvCxnSpPr>
          <p:nvPr/>
        </p:nvCxnSpPr>
        <p:spPr>
          <a:xfrm>
            <a:off x="3473608" y="2832483"/>
            <a:ext cx="0" cy="3073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직선 연결선[R] 1199">
            <a:extLst>
              <a:ext uri="{FF2B5EF4-FFF2-40B4-BE49-F238E27FC236}">
                <a16:creationId xmlns:a16="http://schemas.microsoft.com/office/drawing/2014/main" id="{D113932F-AB7E-7A00-2C53-3F266E080BB4}"/>
              </a:ext>
            </a:extLst>
          </p:cNvPr>
          <p:cNvCxnSpPr>
            <a:cxnSpLocks/>
          </p:cNvCxnSpPr>
          <p:nvPr/>
        </p:nvCxnSpPr>
        <p:spPr>
          <a:xfrm>
            <a:off x="1536662" y="2832483"/>
            <a:ext cx="0" cy="3073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직선 연결선[R] 1200">
            <a:extLst>
              <a:ext uri="{FF2B5EF4-FFF2-40B4-BE49-F238E27FC236}">
                <a16:creationId xmlns:a16="http://schemas.microsoft.com/office/drawing/2014/main" id="{07AF7DAD-4E44-291D-1E2A-D010F8845603}"/>
              </a:ext>
            </a:extLst>
          </p:cNvPr>
          <p:cNvCxnSpPr>
            <a:cxnSpLocks/>
          </p:cNvCxnSpPr>
          <p:nvPr/>
        </p:nvCxnSpPr>
        <p:spPr>
          <a:xfrm>
            <a:off x="1981200" y="2832483"/>
            <a:ext cx="0" cy="3073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2" name="직선 연결선[R] 1201">
            <a:extLst>
              <a:ext uri="{FF2B5EF4-FFF2-40B4-BE49-F238E27FC236}">
                <a16:creationId xmlns:a16="http://schemas.microsoft.com/office/drawing/2014/main" id="{1B7BB63A-265E-FCDF-6E44-534BB47F6C52}"/>
              </a:ext>
            </a:extLst>
          </p:cNvPr>
          <p:cNvCxnSpPr>
            <a:cxnSpLocks/>
          </p:cNvCxnSpPr>
          <p:nvPr/>
        </p:nvCxnSpPr>
        <p:spPr>
          <a:xfrm>
            <a:off x="2402983" y="2832483"/>
            <a:ext cx="0" cy="3073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직선 연결선[R] 1202">
            <a:extLst>
              <a:ext uri="{FF2B5EF4-FFF2-40B4-BE49-F238E27FC236}">
                <a16:creationId xmlns:a16="http://schemas.microsoft.com/office/drawing/2014/main" id="{17266FC8-0C97-7A8F-51CD-95F6B1B84409}"/>
              </a:ext>
            </a:extLst>
          </p:cNvPr>
          <p:cNvCxnSpPr>
            <a:cxnSpLocks/>
          </p:cNvCxnSpPr>
          <p:nvPr/>
        </p:nvCxnSpPr>
        <p:spPr>
          <a:xfrm>
            <a:off x="2836623" y="2832483"/>
            <a:ext cx="0" cy="3073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TextBox 1203">
            <a:extLst>
              <a:ext uri="{FF2B5EF4-FFF2-40B4-BE49-F238E27FC236}">
                <a16:creationId xmlns:a16="http://schemas.microsoft.com/office/drawing/2014/main" id="{BFE4B7BB-3640-2B83-CA64-C96FB3BA88CF}"/>
              </a:ext>
            </a:extLst>
          </p:cNvPr>
          <p:cNvSpPr txBox="1"/>
          <p:nvPr/>
        </p:nvSpPr>
        <p:spPr>
          <a:xfrm rot="5400000">
            <a:off x="1630242" y="328107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D0F8FF77-A1BE-BC3A-B9B8-8296960FB32E}"/>
              </a:ext>
            </a:extLst>
          </p:cNvPr>
          <p:cNvSpPr txBox="1"/>
          <p:nvPr/>
        </p:nvSpPr>
        <p:spPr>
          <a:xfrm rot="5400000">
            <a:off x="2089082" y="32644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45B6E8B4-4C84-52B2-E5CE-06334C7691F7}"/>
              </a:ext>
            </a:extLst>
          </p:cNvPr>
          <p:cNvSpPr txBox="1"/>
          <p:nvPr/>
        </p:nvSpPr>
        <p:spPr>
          <a:xfrm rot="5400000">
            <a:off x="2488352" y="328107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22ADD00F-5F65-E2D9-62CD-8E6701079221}"/>
              </a:ext>
            </a:extLst>
          </p:cNvPr>
          <p:cNvSpPr txBox="1"/>
          <p:nvPr/>
        </p:nvSpPr>
        <p:spPr>
          <a:xfrm rot="5400000">
            <a:off x="3040982" y="329560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08" name="TextBox 1207">
            <a:extLst>
              <a:ext uri="{FF2B5EF4-FFF2-40B4-BE49-F238E27FC236}">
                <a16:creationId xmlns:a16="http://schemas.microsoft.com/office/drawing/2014/main" id="{500354A1-FA63-A827-346C-91710DDAEE9C}"/>
              </a:ext>
            </a:extLst>
          </p:cNvPr>
          <p:cNvSpPr txBox="1"/>
          <p:nvPr/>
        </p:nvSpPr>
        <p:spPr>
          <a:xfrm rot="5400000">
            <a:off x="4678336" y="326691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09" name="TextBox 1208">
            <a:extLst>
              <a:ext uri="{FF2B5EF4-FFF2-40B4-BE49-F238E27FC236}">
                <a16:creationId xmlns:a16="http://schemas.microsoft.com/office/drawing/2014/main" id="{360DF0B0-53C4-1004-8BBA-4756E52151EA}"/>
              </a:ext>
            </a:extLst>
          </p:cNvPr>
          <p:cNvSpPr txBox="1"/>
          <p:nvPr/>
        </p:nvSpPr>
        <p:spPr>
          <a:xfrm>
            <a:off x="4375165" y="544362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FD8AE3B1-63D9-45DE-A026-444E3463E620}"/>
              </a:ext>
            </a:extLst>
          </p:cNvPr>
          <p:cNvSpPr txBox="1"/>
          <p:nvPr/>
        </p:nvSpPr>
        <p:spPr>
          <a:xfrm>
            <a:off x="4362384" y="439865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1" name="TextBox 1210">
            <a:extLst>
              <a:ext uri="{FF2B5EF4-FFF2-40B4-BE49-F238E27FC236}">
                <a16:creationId xmlns:a16="http://schemas.microsoft.com/office/drawing/2014/main" id="{D121C636-2E1D-A845-D5FE-1F3F9B5FAA9F}"/>
              </a:ext>
            </a:extLst>
          </p:cNvPr>
          <p:cNvSpPr txBox="1"/>
          <p:nvPr/>
        </p:nvSpPr>
        <p:spPr>
          <a:xfrm>
            <a:off x="4378026" y="51656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2" name="TextBox 1211">
            <a:extLst>
              <a:ext uri="{FF2B5EF4-FFF2-40B4-BE49-F238E27FC236}">
                <a16:creationId xmlns:a16="http://schemas.microsoft.com/office/drawing/2014/main" id="{50FCE5A5-97A1-3FC2-23F4-76233C9AD39A}"/>
              </a:ext>
            </a:extLst>
          </p:cNvPr>
          <p:cNvSpPr txBox="1"/>
          <p:nvPr/>
        </p:nvSpPr>
        <p:spPr>
          <a:xfrm>
            <a:off x="4377379" y="477152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B225D7CF-994E-144E-556B-0BA95702BD23}"/>
              </a:ext>
            </a:extLst>
          </p:cNvPr>
          <p:cNvSpPr txBox="1"/>
          <p:nvPr/>
        </p:nvSpPr>
        <p:spPr>
          <a:xfrm>
            <a:off x="4377379" y="417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D7ADE25B-4D99-99BE-D5BE-8DA983C6ABF2}"/>
              </a:ext>
            </a:extLst>
          </p:cNvPr>
          <p:cNvSpPr txBox="1"/>
          <p:nvPr/>
        </p:nvSpPr>
        <p:spPr>
          <a:xfrm>
            <a:off x="4375165" y="392662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15" name="직사각형 1214">
            <a:extLst>
              <a:ext uri="{FF2B5EF4-FFF2-40B4-BE49-F238E27FC236}">
                <a16:creationId xmlns:a16="http://schemas.microsoft.com/office/drawing/2014/main" id="{4D456832-B5B7-3552-321F-6BDA693952A3}"/>
              </a:ext>
            </a:extLst>
          </p:cNvPr>
          <p:cNvSpPr/>
          <p:nvPr/>
        </p:nvSpPr>
        <p:spPr>
          <a:xfrm>
            <a:off x="12422415" y="2836823"/>
            <a:ext cx="591478" cy="490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7F4B84A2-1F23-8D3C-6D26-EB74715C143A}"/>
              </a:ext>
            </a:extLst>
          </p:cNvPr>
          <p:cNvSpPr txBox="1"/>
          <p:nvPr/>
        </p:nvSpPr>
        <p:spPr>
          <a:xfrm>
            <a:off x="8855476" y="4174524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After ego net</a:t>
            </a:r>
            <a:endParaRPr kumimoji="1" lang="ko-Kore-KR" altLang="en-US" dirty="0"/>
          </a:p>
        </p:txBody>
      </p:sp>
      <p:cxnSp>
        <p:nvCxnSpPr>
          <p:cNvPr id="1217" name="직선 연결선[R] 1216">
            <a:extLst>
              <a:ext uri="{FF2B5EF4-FFF2-40B4-BE49-F238E27FC236}">
                <a16:creationId xmlns:a16="http://schemas.microsoft.com/office/drawing/2014/main" id="{BF40E972-391D-43D0-CE79-DAE7464788F4}"/>
              </a:ext>
            </a:extLst>
          </p:cNvPr>
          <p:cNvCxnSpPr/>
          <p:nvPr/>
        </p:nvCxnSpPr>
        <p:spPr>
          <a:xfrm>
            <a:off x="1094811" y="3086100"/>
            <a:ext cx="478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TextBox 1217">
            <a:extLst>
              <a:ext uri="{FF2B5EF4-FFF2-40B4-BE49-F238E27FC236}">
                <a16:creationId xmlns:a16="http://schemas.microsoft.com/office/drawing/2014/main" id="{4F48300F-A416-279A-D753-D7DD720F35BB}"/>
              </a:ext>
            </a:extLst>
          </p:cNvPr>
          <p:cNvSpPr txBox="1"/>
          <p:nvPr/>
        </p:nvSpPr>
        <p:spPr>
          <a:xfrm>
            <a:off x="4362384" y="266495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08623B8-3B70-346B-A8A6-5FE5D8348E12}"/>
              </a:ext>
            </a:extLst>
          </p:cNvPr>
          <p:cNvSpPr/>
          <p:nvPr/>
        </p:nvSpPr>
        <p:spPr>
          <a:xfrm>
            <a:off x="959218" y="2708925"/>
            <a:ext cx="591478" cy="490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449A062F-177E-5AC1-EA43-EE09736E0252}"/>
              </a:ext>
            </a:extLst>
          </p:cNvPr>
          <p:cNvSpPr txBox="1"/>
          <p:nvPr/>
        </p:nvSpPr>
        <p:spPr>
          <a:xfrm>
            <a:off x="13061366" y="2790045"/>
            <a:ext cx="499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의 노드를 </a:t>
            </a:r>
            <a:r>
              <a:rPr kumimoji="1" lang="en-US" altLang="ko-KR" dirty="0"/>
              <a:t>ego</a:t>
            </a:r>
            <a:r>
              <a:rPr kumimoji="1" lang="ko-KR" altLang="en-US" dirty="0"/>
              <a:t>로 하는 </a:t>
            </a:r>
            <a:r>
              <a:rPr kumimoji="1" lang="en-US" altLang="ko-KR" dirty="0" err="1"/>
              <a:t>ego_net</a:t>
            </a:r>
            <a:r>
              <a:rPr kumimoji="1" lang="ko-KR" altLang="en-US" dirty="0"/>
              <a:t>이 생성될 것이며 </a:t>
            </a:r>
            <a:endParaRPr kumimoji="1" lang="en-US" altLang="ko-KR" dirty="0"/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ego</a:t>
            </a:r>
            <a:r>
              <a:rPr kumimoji="1" lang="ko-KR" altLang="en-US" dirty="0"/>
              <a:t>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에 속하는 노드들과 </a:t>
            </a:r>
            <a:r>
              <a:rPr kumimoji="1" lang="ko-KR" altLang="en-US" dirty="0" err="1"/>
              <a:t>에지들을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나타내야함</a:t>
            </a:r>
            <a:endParaRPr kumimoji="1" lang="ko-Kore-KR" altLang="en-US" dirty="0"/>
          </a:p>
        </p:txBody>
      </p:sp>
      <p:sp>
        <p:nvSpPr>
          <p:cNvPr id="1223" name="오른쪽 중괄호[R] 1222">
            <a:extLst>
              <a:ext uri="{FF2B5EF4-FFF2-40B4-BE49-F238E27FC236}">
                <a16:creationId xmlns:a16="http://schemas.microsoft.com/office/drawing/2014/main" id="{6F71AC82-0CD3-B895-EDE7-41C59384C99A}"/>
              </a:ext>
            </a:extLst>
          </p:cNvPr>
          <p:cNvSpPr/>
          <p:nvPr/>
        </p:nvSpPr>
        <p:spPr>
          <a:xfrm>
            <a:off x="6967649" y="7654638"/>
            <a:ext cx="419100" cy="1219199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77CFB2A9-4ED6-5EDA-852E-5BC7E79ED2CF}"/>
              </a:ext>
            </a:extLst>
          </p:cNvPr>
          <p:cNvSpPr txBox="1"/>
          <p:nvPr/>
        </p:nvSpPr>
        <p:spPr>
          <a:xfrm>
            <a:off x="7386749" y="8079571"/>
            <a:ext cx="7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118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386D0D-42CF-A9B3-8F97-AE735635C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DE968E-C7C0-4FD4-9A32-6CEDB52A809C}"/>
</file>

<file path=customXml/itemProps2.xml><?xml version="1.0" encoding="utf-8"?>
<ds:datastoreItem xmlns:ds="http://schemas.openxmlformats.org/officeDocument/2006/customXml" ds:itemID="{1C012C75-8F96-4E5C-B27C-F4E8E5035788}"/>
</file>

<file path=customXml/itemProps3.xml><?xml version="1.0" encoding="utf-8"?>
<ds:datastoreItem xmlns:ds="http://schemas.openxmlformats.org/officeDocument/2006/customXml" ds:itemID="{D0C2DF62-F318-4646-893D-9A5A17CB4349}"/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437</Words>
  <Application>Microsoft Macintosh PowerPoint</Application>
  <PresentationFormat>사용자 지정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Lato Extended</vt:lpstr>
      <vt:lpstr>맑은 고딕</vt:lpstr>
      <vt:lpstr>NanumGothic</vt:lpstr>
      <vt:lpstr>Pretendard</vt:lpstr>
      <vt:lpstr>Pretendard ExtraBold</vt:lpstr>
      <vt:lpstr>Pretendard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16</cp:revision>
  <dcterms:created xsi:type="dcterms:W3CDTF">2021-12-28T00:31:40Z</dcterms:created>
  <dcterms:modified xsi:type="dcterms:W3CDTF">2022-09-08T09:19:29Z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