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91" r:id="rId4"/>
    <p:sldId id="290" r:id="rId5"/>
    <p:sldId id="292" r:id="rId6"/>
    <p:sldId id="279" r:id="rId7"/>
    <p:sldId id="289" r:id="rId8"/>
    <p:sldId id="295" r:id="rId9"/>
    <p:sldId id="294" r:id="rId10"/>
    <p:sldId id="296" r:id="rId11"/>
    <p:sldId id="276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BE"/>
    <a:srgbClr val="CD7FEA"/>
    <a:srgbClr val="FF7E7F"/>
    <a:srgbClr val="7FD9F8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74"/>
    <p:restoredTop sz="94694"/>
  </p:normalViewPr>
  <p:slideViewPr>
    <p:cSldViewPr>
      <p:cViewPr varScale="1">
        <p:scale>
          <a:sx n="80" d="100"/>
          <a:sy n="80" d="100"/>
        </p:scale>
        <p:origin x="1128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2022. 9. 30.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2022. 9. 30.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607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15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132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94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636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110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398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826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9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9/30/22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9/30/22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9/30/22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9/30/22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9/30/22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9/30/22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00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</a:rPr>
              <a:t>Study Meeting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609524" y="9473994"/>
            <a:ext cx="765117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dirty="0">
                <a:solidFill>
                  <a:srgbClr val="000000"/>
                </a:solidFill>
                <a:latin typeface="Pretendard Light" pitchFamily="34" charset="0"/>
              </a:rPr>
              <a:t>정지원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8830" y="3695274"/>
            <a:ext cx="1430805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9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월 </a:t>
            </a:r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30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일 연구 미팅</a:t>
            </a:r>
            <a:endParaRPr lang="en-US" b="1" dirty="0"/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5317272" y="6590438"/>
            <a:ext cx="765117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" altLang="ko-KR" dirty="0"/>
              <a:t>Natural Language Processing and Commonsense Reasoning for the Next of </a:t>
            </a:r>
            <a:r>
              <a:rPr lang="en" altLang="ko-KR" dirty="0" err="1"/>
              <a:t>QnA</a:t>
            </a:r>
            <a:r>
              <a:rPr lang="en" altLang="ko-KR" dirty="0"/>
              <a:t> System</a:t>
            </a:r>
            <a:endParaRPr lang="en-US" altLang="ko-KR" dirty="0"/>
          </a:p>
          <a:p>
            <a:pPr algn="ctr"/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AE7B8675-D6ED-4995-B4D3-4595A5D15FD9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9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</a:rPr>
              <a:t>할 일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EE771-B752-D113-02FD-CEC736F566CA}"/>
              </a:ext>
            </a:extLst>
          </p:cNvPr>
          <p:cNvSpPr txBox="1"/>
          <p:nvPr/>
        </p:nvSpPr>
        <p:spPr>
          <a:xfrm>
            <a:off x="543007" y="3804673"/>
            <a:ext cx="85344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sz="2400" dirty="0"/>
              <a:t>Fast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feature</a:t>
            </a:r>
            <a:r>
              <a:rPr kumimoji="1" lang="ko-KR" altLang="en-US" sz="2400" dirty="0"/>
              <a:t>의 차원을 어떻게 </a:t>
            </a:r>
            <a:r>
              <a:rPr kumimoji="1" lang="ko-KR" altLang="en-US" sz="2400" dirty="0" err="1"/>
              <a:t>맞출건지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pPr marL="285750" indent="-285750">
              <a:buFontTx/>
              <a:buChar char="-"/>
            </a:pPr>
            <a:r>
              <a:rPr kumimoji="1" lang="en-US" altLang="ko-KR" sz="2400" dirty="0"/>
              <a:t>GSC</a:t>
            </a:r>
            <a:r>
              <a:rPr kumimoji="1" lang="ko-KR" altLang="en-US" sz="2400" dirty="0"/>
              <a:t>에서 노드의 개수를 늘리는지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pPr marL="285750" indent="-285750">
              <a:buFontTx/>
              <a:buChar char="-"/>
            </a:pPr>
            <a:r>
              <a:rPr kumimoji="1" lang="ko-KR" altLang="en-US" sz="2400" dirty="0"/>
              <a:t>다른 모델에서도 적용해보기</a:t>
            </a:r>
            <a:endParaRPr kumimoji="1" lang="en-US" altLang="ko-KR" sz="2400" dirty="0"/>
          </a:p>
          <a:p>
            <a:pPr marL="285750" indent="-285750">
              <a:buFontTx/>
              <a:buChar char="-"/>
            </a:pPr>
            <a:endParaRPr kumimoji="1" lang="en-US" altLang="ko-KR" sz="2400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3645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</a:rPr>
              <a:t>10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Study Meeting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9973" y="4127837"/>
            <a:ext cx="1430805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Thank </a:t>
            </a:r>
            <a:r>
              <a:rPr lang="en-US" sz="7200" b="1" dirty="0">
                <a:latin typeface="Pretendard ExtraBold" pitchFamily="34" charset="0"/>
                <a:cs typeface="Pretendard ExtraBold" pitchFamily="34" charset="0"/>
              </a:rPr>
              <a:t>you</a:t>
            </a:r>
            <a:r>
              <a:rPr lang="en-US" sz="7200" b="1" dirty="0">
                <a:solidFill>
                  <a:srgbClr val="344BBE"/>
                </a:solidFill>
                <a:latin typeface="Pretendard ExtraBold" pitchFamily="34" charset="0"/>
                <a:cs typeface="Pretendard ExtraBold" pitchFamily="34" charset="0"/>
              </a:rPr>
              <a:t>!</a:t>
            </a:r>
            <a:endParaRPr lang="en-US" sz="2400" b="1" dirty="0">
              <a:solidFill>
                <a:srgbClr val="344BBE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FF1E77D6-2EF4-4565-AA08-392D6C849685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1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Contents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514F5375-9102-38BB-8FD3-61F025E5B04E}"/>
              </a:ext>
            </a:extLst>
          </p:cNvPr>
          <p:cNvSpPr txBox="1"/>
          <p:nvPr/>
        </p:nvSpPr>
        <p:spPr>
          <a:xfrm>
            <a:off x="600000" y="3382410"/>
            <a:ext cx="8896212" cy="20712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진행 상황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추가 실험을 위한 아이디어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p:sp>
        <p:nvSpPr>
          <p:cNvPr id="11" name="Object 11"/>
          <p:cNvSpPr txBox="1"/>
          <p:nvPr/>
        </p:nvSpPr>
        <p:spPr>
          <a:xfrm>
            <a:off x="600000" y="3382410"/>
            <a:ext cx="8896212" cy="35947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전처리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즉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,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학습전에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ego net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을 만드는 과정 중에 있음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하나의 노드에 대해서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ego net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을 만든 후 노드의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shape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을 재정의 해야함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재정의에 앞서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ego net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을 </a:t>
            </a:r>
            <a:r>
              <a:rPr lang="ko-KR" alt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전처리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과정에서 만들어보는 과정을 진행함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그러나 이것도 오래 걸리는 것을 파악함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-&gt;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좀 더 간소화 필요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399DBB-F50A-DA0A-8F4F-8ADCA85E43CC}"/>
              </a:ext>
            </a:extLst>
          </p:cNvPr>
          <p:cNvSpPr txBox="1"/>
          <p:nvPr/>
        </p:nvSpPr>
        <p:spPr>
          <a:xfrm>
            <a:off x="609524" y="2659083"/>
            <a:ext cx="2310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Ego</a:t>
            </a:r>
            <a:r>
              <a:rPr kumimoji="1"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network</a:t>
            </a:r>
            <a:endParaRPr kumimoji="1" lang="ko-Kore-KR" altLang="en-US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63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1"/>
              <p:cNvSpPr txBox="1"/>
              <p:nvPr/>
            </p:nvSpPr>
            <p:spPr>
              <a:xfrm>
                <a:off x="600000" y="3382410"/>
                <a:ext cx="8896212" cy="462011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현재 코딩한 </a:t>
                </a:r>
                <a:r>
                  <a:rPr lang="en-US" altLang="ko-KR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ego net</a:t>
                </a:r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의 </a:t>
                </a:r>
                <a:r>
                  <a:rPr lang="en-US" altLang="ko-KR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time complexity</a:t>
                </a:r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solidFill>
                          <a:srgbClr val="121D49"/>
                        </a:solidFill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ko-KR" sz="2200" b="0" i="1" smtClean="0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 smtClean="0">
                                <a:solidFill>
                                  <a:srgbClr val="121D4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solidFill>
                                  <a:srgbClr val="121D49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ko-KR" altLang="en-US" sz="2200" b="0" i="1" smtClean="0">
                                <a:solidFill>
                                  <a:srgbClr val="121D4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200" b="0" i="1" smtClean="0">
                                <a:solidFill>
                                  <a:srgbClr val="121D49"/>
                                </a:solidFill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solidFill>
                                  <a:srgbClr val="121D4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ko-KR" altLang="en-US" sz="2200" b="0" i="0" smtClean="0">
                        <a:solidFill>
                          <a:srgbClr val="121D49"/>
                        </a:solidFill>
                        <a:latin typeface="Cambria Math" panose="02040503050406030204" pitchFamily="18" charset="0"/>
                      </a:rPr>
                      <m:t>이다</m:t>
                    </m:r>
                    <m:r>
                      <a:rPr lang="en-US" altLang="ko-KR" sz="2200" b="0" i="0" smtClean="0">
                        <a:solidFill>
                          <a:srgbClr val="121D49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 여기서 </a:t>
                </a:r>
                <a:r>
                  <a:rPr lang="en-US" altLang="ko-KR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node</a:t>
                </a:r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는 </a:t>
                </a:r>
                <a:r>
                  <a:rPr lang="en-US" altLang="ko-KR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1</a:t>
                </a:r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개의 노드에 대해서 </a:t>
                </a:r>
                <a:r>
                  <a:rPr lang="en-US" altLang="ko-KR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1hop neighbor</a:t>
                </a:r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노드들의 개수임</a:t>
                </a:r>
                <a:endParaRPr lang="en-US" altLang="ko-KR" sz="22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200" dirty="0" err="1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오래걸렸던</a:t>
                </a:r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 이유는 </a:t>
                </a:r>
                <a:r>
                  <a:rPr lang="en-US" altLang="ko-KR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epoch</a:t>
                </a:r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 </a:t>
                </a:r>
                <a:r>
                  <a:rPr lang="ko-KR" altLang="en-US" sz="2200" dirty="0" err="1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반복문</a:t>
                </a:r>
                <a:r>
                  <a:rPr lang="en-US" altLang="ko-KR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,</a:t>
                </a:r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 그 안에 훈련 데이터 </a:t>
                </a:r>
                <a:r>
                  <a:rPr lang="ko-KR" altLang="en-US" sz="2200" dirty="0" err="1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반복문</a:t>
                </a:r>
                <a:r>
                  <a:rPr lang="en-US" altLang="ko-KR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,</a:t>
                </a:r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 그 안에 </a:t>
                </a:r>
                <a:r>
                  <a:rPr lang="ko-KR" altLang="en-US" sz="2200" dirty="0" err="1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배치별</a:t>
                </a:r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 </a:t>
                </a:r>
                <a:r>
                  <a:rPr lang="ko-KR" altLang="en-US" sz="2200" dirty="0" err="1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반복문이고</a:t>
                </a:r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 그 내부에 </a:t>
                </a:r>
                <a:r>
                  <a:rPr lang="en-US" altLang="ko-KR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ego net</a:t>
                </a:r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 함수가 들어있기 때문</a:t>
                </a:r>
                <a:endParaRPr lang="en-US" altLang="ko-KR" sz="22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en-US" sz="2200" dirty="0" err="1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Max_node</a:t>
                </a:r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가 </a:t>
                </a:r>
                <a:r>
                  <a:rPr lang="en-US" altLang="ko-KR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32</a:t>
                </a:r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개였음에도 불구하고 </a:t>
                </a:r>
                <a:r>
                  <a:rPr lang="ko-KR" altLang="en-US" sz="2200" dirty="0" err="1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오래걸림</a:t>
                </a:r>
                <a:endParaRPr lang="en-US" altLang="ko-KR" sz="22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Subgraph</a:t>
                </a:r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내의 모든 노드</a:t>
                </a:r>
                <a:r>
                  <a:rPr lang="en-US" altLang="ko-KR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(other node </a:t>
                </a:r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제외</a:t>
                </a:r>
                <a:r>
                  <a:rPr lang="en-US" altLang="ko-KR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)</a:t>
                </a:r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는 </a:t>
                </a:r>
                <a:r>
                  <a:rPr 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Context</a:t>
                </a:r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 </a:t>
                </a:r>
                <a:r>
                  <a:rPr lang="en-US" altLang="ko-KR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node</a:t>
                </a:r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와 </a:t>
                </a:r>
                <a:r>
                  <a:rPr lang="ko-KR" altLang="en-US" sz="2200" dirty="0" err="1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연결되어있음</a:t>
                </a:r>
                <a:r>
                  <a:rPr lang="en-US" altLang="ko-KR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(context</a:t>
                </a:r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 </a:t>
                </a:r>
                <a:r>
                  <a:rPr lang="en-US" altLang="ko-KR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node</a:t>
                </a:r>
                <a:r>
                  <a:rPr lang="ko-KR" altLang="en-US" sz="2200" dirty="0" err="1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를</a:t>
                </a:r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 기준으로 하는 </a:t>
                </a:r>
                <a:r>
                  <a:rPr lang="en-US" altLang="ko-KR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ego</a:t>
                </a:r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 </a:t>
                </a:r>
                <a:r>
                  <a:rPr lang="en-US" altLang="ko-KR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net</a:t>
                </a:r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임</a:t>
                </a:r>
                <a:r>
                  <a:rPr lang="en-US" altLang="ko-KR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)</a:t>
                </a:r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QA-GNN</a:t>
                </a:r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이후로 나온 논문들은 </a:t>
                </a:r>
                <a:r>
                  <a:rPr lang="en-US" altLang="ko-KR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context node</a:t>
                </a:r>
                <a:r>
                  <a:rPr lang="ko-KR" altLang="en-US" sz="2200" dirty="0" err="1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를</a:t>
                </a:r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 사용</a:t>
                </a:r>
                <a:endParaRPr lang="en-US" sz="22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sz="22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</p:txBody>
          </p:sp>
        </mc:Choice>
        <mc:Fallback xmlns="">
          <p:sp>
            <p:nvSpPr>
              <p:cNvPr id="1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00" y="3382410"/>
                <a:ext cx="8896212" cy="4620111"/>
              </a:xfrm>
              <a:prstGeom prst="rect">
                <a:avLst/>
              </a:prstGeom>
              <a:blipFill>
                <a:blip r:embed="rId5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399DBB-F50A-DA0A-8F4F-8ADCA85E43CC}"/>
              </a:ext>
            </a:extLst>
          </p:cNvPr>
          <p:cNvSpPr txBox="1"/>
          <p:nvPr/>
        </p:nvSpPr>
        <p:spPr>
          <a:xfrm>
            <a:off x="609524" y="2659083"/>
            <a:ext cx="2310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Ego</a:t>
            </a:r>
            <a:r>
              <a:rPr kumimoji="1"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network</a:t>
            </a:r>
            <a:endParaRPr kumimoji="1" lang="ko-Kore-KR" altLang="en-US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4806E9-33BC-7F0F-6E08-88E5D5AE3C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6212" y="3182303"/>
            <a:ext cx="7772400" cy="63045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2A85C87-2AB9-76E7-4C74-E06F59EFDEFF}"/>
              </a:ext>
            </a:extLst>
          </p:cNvPr>
          <p:cNvSpPr/>
          <p:nvPr/>
        </p:nvSpPr>
        <p:spPr>
          <a:xfrm>
            <a:off x="9496212" y="3239446"/>
            <a:ext cx="2390988" cy="3733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8DA2A9-0E65-2E5A-0BCC-5A8BA0507C77}"/>
              </a:ext>
            </a:extLst>
          </p:cNvPr>
          <p:cNvSpPr/>
          <p:nvPr/>
        </p:nvSpPr>
        <p:spPr>
          <a:xfrm>
            <a:off x="9795930" y="4490142"/>
            <a:ext cx="2700870" cy="3733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A2CD8B-6489-A448-751E-DE67D73B46B3}"/>
              </a:ext>
            </a:extLst>
          </p:cNvPr>
          <p:cNvSpPr/>
          <p:nvPr/>
        </p:nvSpPr>
        <p:spPr>
          <a:xfrm>
            <a:off x="10105812" y="6699946"/>
            <a:ext cx="3991188" cy="27235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768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399DBB-F50A-DA0A-8F4F-8ADCA85E43CC}"/>
              </a:ext>
            </a:extLst>
          </p:cNvPr>
          <p:cNvSpPr txBox="1"/>
          <p:nvPr/>
        </p:nvSpPr>
        <p:spPr>
          <a:xfrm>
            <a:off x="609524" y="2659083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SubGraph</a:t>
            </a:r>
            <a:r>
              <a:rPr kumimoji="1"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형태</a:t>
            </a:r>
            <a:endParaRPr kumimoji="1" lang="ko-Kore-KR" altLang="en-US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5D8DD0-6385-0C5B-FDF3-DF7CBD6386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906" y="3759508"/>
            <a:ext cx="4343400" cy="2844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7048894-8C05-873F-307F-6FD2932471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6750" y="3797300"/>
            <a:ext cx="4254500" cy="2794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031824-F01A-44C4-10DD-8D1C9F01C128}"/>
              </a:ext>
            </a:extLst>
          </p:cNvPr>
          <p:cNvSpPr txBox="1"/>
          <p:nvPr/>
        </p:nvSpPr>
        <p:spPr>
          <a:xfrm>
            <a:off x="884906" y="7248913"/>
            <a:ext cx="104706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Context Node</a:t>
            </a:r>
            <a:r>
              <a:rPr kumimoji="1" lang="ko-Kore-KR" altLang="en-US" dirty="0"/>
              <a:t>를</a:t>
            </a:r>
            <a:r>
              <a:rPr kumimoji="1" lang="ko-KR" altLang="en-US" dirty="0"/>
              <a:t> 중심으로 </a:t>
            </a:r>
            <a:r>
              <a:rPr kumimoji="1" lang="en-US" altLang="ko-KR" dirty="0"/>
              <a:t>ego</a:t>
            </a:r>
            <a:r>
              <a:rPr kumimoji="1" lang="ko-KR" altLang="en-US" dirty="0"/>
              <a:t>의 형태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Other Node </a:t>
            </a:r>
            <a:r>
              <a:rPr kumimoji="1" lang="ko-KR" altLang="en-US" dirty="0"/>
              <a:t>들은 떠돌이 느낌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연결안되어있음</a:t>
            </a:r>
            <a:r>
              <a:rPr kumimoji="1"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QA-GNN</a:t>
            </a:r>
            <a:r>
              <a:rPr kumimoji="1" lang="ko-KR" altLang="en-US" dirty="0"/>
              <a:t>과의 차이점이 있다면 </a:t>
            </a:r>
            <a:r>
              <a:rPr kumimoji="1" lang="en-US" altLang="ko-KR" dirty="0"/>
              <a:t>(question, answer candidate</a:t>
            </a:r>
            <a:r>
              <a:rPr kumimoji="1" lang="ko-KR" altLang="en-US" dirty="0"/>
              <a:t>에 나오는 </a:t>
            </a:r>
            <a:r>
              <a:rPr kumimoji="1" lang="en-US" altLang="ko-KR" dirty="0"/>
              <a:t>text</a:t>
            </a:r>
            <a:r>
              <a:rPr kumimoji="1" lang="ko-KR" altLang="en-US" dirty="0"/>
              <a:t>만을 </a:t>
            </a:r>
            <a:r>
              <a:rPr kumimoji="1" lang="en-US" altLang="ko-KR" dirty="0"/>
              <a:t>entity</a:t>
            </a:r>
            <a:r>
              <a:rPr kumimoji="1" lang="ko-KR" altLang="en-US" dirty="0"/>
              <a:t>로 사용함</a:t>
            </a:r>
            <a:r>
              <a:rPr kumimoji="1" lang="en-US" altLang="ko-KR" dirty="0"/>
              <a:t>,</a:t>
            </a:r>
            <a:r>
              <a:rPr kumimoji="1" lang="ko-KR" altLang="en-US" dirty="0"/>
              <a:t>노드 </a:t>
            </a:r>
            <a:r>
              <a:rPr kumimoji="1" lang="en-US" altLang="ko-KR" dirty="0"/>
              <a:t>32</a:t>
            </a:r>
            <a:r>
              <a:rPr kumimoji="1" lang="ko-KR" altLang="en-US" dirty="0"/>
              <a:t>개사용</a:t>
            </a:r>
            <a:r>
              <a:rPr kumimoji="1" lang="en-US" altLang="ko-KR" dirty="0"/>
              <a:t>),</a:t>
            </a:r>
            <a:r>
              <a:rPr kumimoji="1" lang="ko-KR" altLang="en-US" dirty="0"/>
              <a:t> </a:t>
            </a:r>
            <a:r>
              <a:rPr kumimoji="1" lang="en-US" altLang="ko-KR" dirty="0"/>
              <a:t>QA-GNN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200</a:t>
            </a:r>
            <a:r>
              <a:rPr kumimoji="1" lang="ko-KR" altLang="en-US" dirty="0"/>
              <a:t>개의 노드 사용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b="1" dirty="0">
                <a:solidFill>
                  <a:srgbClr val="FF0000"/>
                </a:solidFill>
              </a:rPr>
              <a:t>그렇다면 </a:t>
            </a:r>
            <a:r>
              <a:rPr kumimoji="1" lang="en-US" altLang="ko-KR" b="1" dirty="0">
                <a:solidFill>
                  <a:srgbClr val="FF0000"/>
                </a:solidFill>
              </a:rPr>
              <a:t>QA-GNN</a:t>
            </a:r>
            <a:r>
              <a:rPr kumimoji="1" lang="ko-KR" altLang="en-US" b="1" dirty="0">
                <a:solidFill>
                  <a:srgbClr val="FF0000"/>
                </a:solidFill>
              </a:rPr>
              <a:t>에서 </a:t>
            </a:r>
            <a:r>
              <a:rPr kumimoji="1" lang="en-US" altLang="ko-KR" b="1" dirty="0" err="1">
                <a:solidFill>
                  <a:srgbClr val="FF0000"/>
                </a:solidFill>
              </a:rPr>
              <a:t>idgnn</a:t>
            </a:r>
            <a:r>
              <a:rPr kumimoji="1" lang="en-US" altLang="ko-KR" b="1" dirty="0">
                <a:solidFill>
                  <a:srgbClr val="FF0000"/>
                </a:solidFill>
              </a:rPr>
              <a:t>-fast</a:t>
            </a:r>
            <a:r>
              <a:rPr kumimoji="1" lang="ko-KR" altLang="en-US" b="1" dirty="0" err="1">
                <a:solidFill>
                  <a:srgbClr val="FF0000"/>
                </a:solidFill>
              </a:rPr>
              <a:t>를</a:t>
            </a:r>
            <a:r>
              <a:rPr kumimoji="1" lang="ko-KR" altLang="en-US" b="1" dirty="0">
                <a:solidFill>
                  <a:srgbClr val="FF0000"/>
                </a:solidFill>
              </a:rPr>
              <a:t> 사용한다면 성능 향상을 볼 수 있지 않을까</a:t>
            </a:r>
            <a:r>
              <a:rPr kumimoji="1" lang="en-US" altLang="ko-KR" b="1" dirty="0">
                <a:solidFill>
                  <a:srgbClr val="FF0000"/>
                </a:solidFill>
              </a:rPr>
              <a:t>? Or GSC</a:t>
            </a:r>
            <a:r>
              <a:rPr kumimoji="1" lang="ko-KR" altLang="en-US" b="1" dirty="0">
                <a:solidFill>
                  <a:srgbClr val="FF0000"/>
                </a:solidFill>
              </a:rPr>
              <a:t>에서 노드의 개수를 늘린다면 성능 향상을 볼 수 있지 않을까</a:t>
            </a:r>
            <a:r>
              <a:rPr kumimoji="1" lang="en-US" altLang="ko-KR" b="1" dirty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1967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5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1"/>
              <p:cNvSpPr txBox="1"/>
              <p:nvPr/>
            </p:nvSpPr>
            <p:spPr>
              <a:xfrm>
                <a:off x="600000" y="3382410"/>
                <a:ext cx="8896212" cy="208954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Augmented node feature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ore-KR" sz="2200" i="1" smtClean="0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ore-KR" sz="2200" b="0" i="1" smtClean="0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sz="2200" b="0" i="1" smtClean="0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ko-Kore-KR" sz="2200" b="0" i="1" smtClean="0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ko-Kore-KR" sz="2200" i="1" smtClean="0">
                        <a:solidFill>
                          <a:srgbClr val="121D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ore-KR" sz="2200" b="0" i="1" smtClean="0">
                        <a:solidFill>
                          <a:srgbClr val="121D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ore-KR" sz="2200" b="0" i="1" smtClean="0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sz="2200" b="0" i="1" smtClean="0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ore-KR" sz="2200" b="0" i="1" smtClean="0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, </a:t>
                </a:r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각 차원의 값은 차원 길이 만큼의 </a:t>
                </a:r>
                <a:r>
                  <a:rPr lang="en-US" altLang="ko-KR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cycle count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ore-KR" sz="2200" i="1" smtClean="0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ore-KR" sz="2200" b="0" i="1" smtClean="0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sz="2200" b="0" i="1" smtClean="0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ko-Kore-KR" sz="2200" b="0" i="1" smtClean="0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altLang="ko-Kore-KR" sz="2200" b="0" i="1" smtClean="0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sz="2200" b="0" i="1" smtClean="0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ore-KR" sz="2200" b="0" i="1" smtClean="0">
                        <a:solidFill>
                          <a:srgbClr val="121D4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ore-KR" sz="2200" b="0" i="1" smtClean="0">
                        <a:solidFill>
                          <a:srgbClr val="121D49"/>
                        </a:solidFill>
                        <a:latin typeface="Cambria Math" panose="02040503050406030204" pitchFamily="18" charset="0"/>
                      </a:rPr>
                      <m:t>𝐷𝑖𝑎𝑔</m:t>
                    </m:r>
                    <m:r>
                      <a:rPr lang="en-US" altLang="ko-Kore-KR" sz="2200" b="0" i="1" smtClean="0">
                        <a:solidFill>
                          <a:srgbClr val="121D4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ore-KR" sz="2200" b="0" i="1" smtClean="0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sz="2200" b="0" i="1" smtClean="0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ore-KR" sz="2200" b="0" i="1" smtClean="0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rgbClr val="121D49"/>
                        </a:solidFill>
                        <a:latin typeface="Cambria Math" panose="02040503050406030204" pitchFamily="18" charset="0"/>
                        <a:cs typeface="Pretendard Medium" pitchFamily="34" charset="0"/>
                      </a:rPr>
                      <m:t>[</m:t>
                    </m:r>
                    <m:r>
                      <a:rPr lang="en-US" sz="2200" b="0" i="1" dirty="0" smtClean="0">
                        <a:solidFill>
                          <a:srgbClr val="121D49"/>
                        </a:solidFill>
                        <a:latin typeface="Cambria Math" panose="02040503050406030204" pitchFamily="18" charset="0"/>
                        <a:cs typeface="Pretendard Medium" pitchFamily="34" charset="0"/>
                      </a:rPr>
                      <m:t>𝑣</m:t>
                    </m:r>
                    <m:r>
                      <a:rPr lang="en-US" sz="2200" b="0" i="1" dirty="0" smtClean="0">
                        <a:solidFill>
                          <a:srgbClr val="121D49"/>
                        </a:solidFill>
                        <a:latin typeface="Cambria Math" panose="02040503050406030204" pitchFamily="18" charset="0"/>
                        <a:cs typeface="Pretendard Medium" pitchFamily="34" charset="0"/>
                      </a:rPr>
                      <m:t>]</m:t>
                    </m:r>
                  </m:oMath>
                </a14:m>
                <a:r>
                  <a:rPr 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, A is the adjacency matrix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sz="22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</p:txBody>
          </p:sp>
        </mc:Choice>
        <mc:Fallback xmlns="">
          <p:sp>
            <p:nvSpPr>
              <p:cNvPr id="1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00" y="3382410"/>
                <a:ext cx="8896212" cy="2089546"/>
              </a:xfrm>
              <a:prstGeom prst="rect">
                <a:avLst/>
              </a:prstGeom>
              <a:blipFill>
                <a:blip r:embed="rId5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2775A1-4CB9-E7CA-6C06-E3E824B1348D}"/>
              </a:ext>
            </a:extLst>
          </p:cNvPr>
          <p:cNvSpPr/>
          <p:nvPr/>
        </p:nvSpPr>
        <p:spPr>
          <a:xfrm>
            <a:off x="12649200" y="3084198"/>
            <a:ext cx="4114800" cy="662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EBCBB518-57DA-F255-2BED-97113C6DAF60}"/>
              </a:ext>
            </a:extLst>
          </p:cNvPr>
          <p:cNvCxnSpPr>
            <a:cxnSpLocks/>
          </p:cNvCxnSpPr>
          <p:nvPr/>
        </p:nvCxnSpPr>
        <p:spPr>
          <a:xfrm>
            <a:off x="12649200" y="40767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CFA730EC-4502-781F-15CD-C9905FDF2537}"/>
              </a:ext>
            </a:extLst>
          </p:cNvPr>
          <p:cNvCxnSpPr>
            <a:cxnSpLocks/>
          </p:cNvCxnSpPr>
          <p:nvPr/>
        </p:nvCxnSpPr>
        <p:spPr>
          <a:xfrm>
            <a:off x="12649200" y="49911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156FFBA1-588C-2AA7-4D03-51EA3D519F68}"/>
              </a:ext>
            </a:extLst>
          </p:cNvPr>
          <p:cNvCxnSpPr>
            <a:cxnSpLocks/>
          </p:cNvCxnSpPr>
          <p:nvPr/>
        </p:nvCxnSpPr>
        <p:spPr>
          <a:xfrm>
            <a:off x="12649200" y="58293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34B7AF18-3F30-776F-9B94-E5A1EAC80CB7}"/>
              </a:ext>
            </a:extLst>
          </p:cNvPr>
          <p:cNvCxnSpPr>
            <a:cxnSpLocks/>
          </p:cNvCxnSpPr>
          <p:nvPr/>
        </p:nvCxnSpPr>
        <p:spPr>
          <a:xfrm>
            <a:off x="12649200" y="68199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5FA30969-40E9-0E69-A8C2-3A65BAA7BA10}"/>
              </a:ext>
            </a:extLst>
          </p:cNvPr>
          <p:cNvCxnSpPr>
            <a:cxnSpLocks/>
          </p:cNvCxnSpPr>
          <p:nvPr/>
        </p:nvCxnSpPr>
        <p:spPr>
          <a:xfrm>
            <a:off x="12611320" y="7810500"/>
            <a:ext cx="4152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6F4FEAE-D4AD-C48B-423D-AF3C27F4774F}"/>
              </a:ext>
            </a:extLst>
          </p:cNvPr>
          <p:cNvSpPr txBox="1"/>
          <p:nvPr/>
        </p:nvSpPr>
        <p:spPr>
          <a:xfrm rot="5400000">
            <a:off x="14608484" y="7908423"/>
            <a:ext cx="662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5400" dirty="0"/>
              <a:t>…</a:t>
            </a:r>
            <a:endParaRPr kumimoji="1" lang="ko-Kore-KR" altLang="en-US" sz="5400" dirty="0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60C9BE38-7CEB-D1D8-AB4B-5F9FF60CCC9F}"/>
              </a:ext>
            </a:extLst>
          </p:cNvPr>
          <p:cNvCxnSpPr>
            <a:cxnSpLocks/>
          </p:cNvCxnSpPr>
          <p:nvPr/>
        </p:nvCxnSpPr>
        <p:spPr>
          <a:xfrm>
            <a:off x="12649200" y="89535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F6D5D92-4310-639A-01C7-82D2261F9706}"/>
              </a:ext>
            </a:extLst>
          </p:cNvPr>
          <p:cNvSpPr txBox="1"/>
          <p:nvPr/>
        </p:nvSpPr>
        <p:spPr>
          <a:xfrm>
            <a:off x="13398678" y="3368092"/>
            <a:ext cx="2615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길이 </a:t>
            </a:r>
            <a:r>
              <a:rPr kumimoji="1" lang="en-US" altLang="ko-KR" dirty="0"/>
              <a:t>1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cycle count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4065E9-9C94-277C-138F-4728926FD991}"/>
              </a:ext>
            </a:extLst>
          </p:cNvPr>
          <p:cNvSpPr txBox="1"/>
          <p:nvPr/>
        </p:nvSpPr>
        <p:spPr>
          <a:xfrm>
            <a:off x="13398678" y="4206291"/>
            <a:ext cx="2615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길이 </a:t>
            </a:r>
            <a:r>
              <a:rPr kumimoji="1" lang="en-US" altLang="ko-KR" dirty="0"/>
              <a:t>2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cycle count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59AF11-0157-479E-DB54-D4BE69A79B7F}"/>
              </a:ext>
            </a:extLst>
          </p:cNvPr>
          <p:cNvSpPr txBox="1"/>
          <p:nvPr/>
        </p:nvSpPr>
        <p:spPr>
          <a:xfrm>
            <a:off x="13370285" y="5221912"/>
            <a:ext cx="2615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길이 </a:t>
            </a:r>
            <a:r>
              <a:rPr kumimoji="1" lang="en-US" altLang="ko-KR" dirty="0"/>
              <a:t>3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cycle count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D84DCD-D967-2B3F-1C3A-59F1B79525EA}"/>
              </a:ext>
            </a:extLst>
          </p:cNvPr>
          <p:cNvSpPr txBox="1"/>
          <p:nvPr/>
        </p:nvSpPr>
        <p:spPr>
          <a:xfrm>
            <a:off x="13390657" y="9103145"/>
            <a:ext cx="2619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길이 </a:t>
            </a:r>
            <a:r>
              <a:rPr kumimoji="1" lang="en-US" altLang="ko-KR" dirty="0"/>
              <a:t>K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cycle count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399DBB-F50A-DA0A-8F4F-8ADCA85E43CC}"/>
              </a:ext>
            </a:extLst>
          </p:cNvPr>
          <p:cNvSpPr txBox="1"/>
          <p:nvPr/>
        </p:nvSpPr>
        <p:spPr>
          <a:xfrm>
            <a:off x="609524" y="2659083"/>
            <a:ext cx="3584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Original ID-GNN fast</a:t>
            </a:r>
            <a:endParaRPr kumimoji="1" lang="ko-Kore-KR" altLang="en-US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12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p:sp>
        <p:nvSpPr>
          <p:cNvPr id="11" name="Object 11"/>
          <p:cNvSpPr txBox="1"/>
          <p:nvPr/>
        </p:nvSpPr>
        <p:spPr>
          <a:xfrm>
            <a:off x="600000" y="3382410"/>
            <a:ext cx="12506400" cy="30868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노드의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shape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는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(#node,1)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로 나타내고 초기값은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0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임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.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즉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,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노드의 차원은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1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그 값에 길이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2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에서의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cycle count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의 값을 노드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shape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와 똑같은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shape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을 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더한다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or </a:t>
            </a:r>
            <a:r>
              <a:rPr lang="en-US" altLang="ko-KR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concat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함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. 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길이 </a:t>
            </a:r>
            <a:r>
              <a:rPr lang="en-US" altLang="ko-KR" sz="2200" b="1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2</a:t>
            </a:r>
            <a:r>
              <a:rPr lang="ko-KR" altLang="en-US" sz="2200" b="1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에 대한 값 뿐만 아니라</a:t>
            </a:r>
            <a:r>
              <a:rPr lang="en-US" altLang="ko-KR" sz="2200" b="1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,</a:t>
            </a:r>
            <a:r>
              <a:rPr lang="ko-KR" altLang="en-US" sz="2200" b="1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 길이</a:t>
            </a:r>
            <a:r>
              <a:rPr lang="en-US" altLang="ko-KR" sz="2200" b="1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 n(hyper-parameter)</a:t>
            </a:r>
            <a:r>
              <a:rPr lang="ko-KR" altLang="en-US" sz="2200" b="1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에 해당하는 값들을 </a:t>
            </a:r>
            <a:r>
              <a:rPr lang="en-US" altLang="ko-KR" sz="2200" b="1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original </a:t>
            </a:r>
            <a:r>
              <a:rPr lang="en-US" altLang="ko-KR" sz="2200" b="1" dirty="0" err="1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idgnn</a:t>
            </a:r>
            <a:r>
              <a:rPr lang="en-US" altLang="ko-KR" sz="2200" b="1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 fast</a:t>
            </a:r>
            <a:r>
              <a:rPr lang="ko-KR" altLang="en-US" sz="2200" b="1" dirty="0" err="1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처럼</a:t>
            </a:r>
            <a:r>
              <a:rPr lang="ko-KR" altLang="en-US" sz="2200" b="1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 더할까</a:t>
            </a:r>
            <a:r>
              <a:rPr lang="en-US" altLang="ko-KR" sz="2200" b="1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(or </a:t>
            </a:r>
            <a:r>
              <a:rPr lang="en-US" altLang="ko-KR" sz="2200" b="1" dirty="0" err="1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concat</a:t>
            </a:r>
            <a:r>
              <a:rPr lang="en-US" altLang="ko-KR" sz="2200" b="1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)?</a:t>
            </a:r>
            <a:r>
              <a:rPr lang="ko-KR" altLang="en-US" sz="2200" b="1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-&gt;</a:t>
            </a:r>
            <a:r>
              <a:rPr lang="ko-KR" altLang="en-US" sz="2200" b="1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GSC</a:t>
            </a:r>
            <a:r>
              <a:rPr lang="ko-KR" altLang="en-US" sz="2200" b="1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에서는 큰 차이 없을 듯 함</a:t>
            </a:r>
            <a:endParaRPr lang="en-US" sz="2200" b="1" dirty="0">
              <a:solidFill>
                <a:srgbClr val="FF0000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399DBB-F50A-DA0A-8F4F-8ADCA85E43CC}"/>
              </a:ext>
            </a:extLst>
          </p:cNvPr>
          <p:cNvSpPr txBox="1"/>
          <p:nvPr/>
        </p:nvSpPr>
        <p:spPr>
          <a:xfrm>
            <a:off x="609524" y="2659083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My version</a:t>
            </a:r>
            <a:endParaRPr kumimoji="1" lang="ko-Kore-KR" altLang="en-US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1259C63-C953-2945-D464-1F8332152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6232" y="6003458"/>
            <a:ext cx="7772400" cy="428354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C760BF3-3811-CEC5-0F28-E86F645C74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906" y="6003458"/>
            <a:ext cx="7772400" cy="428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3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7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399DBB-F50A-DA0A-8F4F-8ADCA85E43CC}"/>
              </a:ext>
            </a:extLst>
          </p:cNvPr>
          <p:cNvSpPr txBox="1"/>
          <p:nvPr/>
        </p:nvSpPr>
        <p:spPr>
          <a:xfrm>
            <a:off x="609524" y="2659083"/>
            <a:ext cx="4309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실험의 정당성 및 실험 종류</a:t>
            </a:r>
            <a:endParaRPr kumimoji="1" lang="ko-Kore-KR" altLang="en-US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A55A1F-74A1-1C74-4635-CDDBAE93B9F8}"/>
              </a:ext>
            </a:extLst>
          </p:cNvPr>
          <p:cNvSpPr txBox="1"/>
          <p:nvPr/>
        </p:nvSpPr>
        <p:spPr>
          <a:xfrm>
            <a:off x="557997" y="6643033"/>
            <a:ext cx="853447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2400" dirty="0"/>
              <a:t>실험대상 </a:t>
            </a:r>
            <a:r>
              <a:rPr kumimoji="1" lang="en-US" altLang="ko-KR" sz="2400" dirty="0"/>
              <a:t>data : </a:t>
            </a:r>
            <a:r>
              <a:rPr kumimoji="1" lang="en-US" altLang="ko-KR" sz="2400" dirty="0" err="1"/>
              <a:t>CommonsenseQA</a:t>
            </a:r>
            <a:r>
              <a:rPr kumimoji="1" lang="en-US" altLang="ko-KR" sz="2400" dirty="0"/>
              <a:t>, </a:t>
            </a:r>
            <a:r>
              <a:rPr kumimoji="1" lang="en-US" altLang="ko-KR" sz="2400" dirty="0" err="1"/>
              <a:t>OpenBookQA</a:t>
            </a:r>
            <a:endParaRPr kumimoji="1" lang="en-US" altLang="ko-KR" sz="2400" dirty="0"/>
          </a:p>
          <a:p>
            <a:pPr marL="285750" indent="-285750">
              <a:buFontTx/>
              <a:buChar char="-"/>
            </a:pPr>
            <a:r>
              <a:rPr kumimoji="1" lang="ko-Kore-KR" altLang="en-US" sz="2400" dirty="0"/>
              <a:t>대상</a:t>
            </a:r>
            <a:r>
              <a:rPr kumimoji="1" lang="ko-KR" altLang="en-US" sz="2400" dirty="0"/>
              <a:t> 모델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QA-GNN, GSC, </a:t>
            </a:r>
            <a:r>
              <a:rPr lang="en" altLang="ko-Kore-KR" sz="2400" dirty="0"/>
              <a:t>SAFE, DRGN</a:t>
            </a:r>
            <a:endParaRPr kumimoji="1" lang="en-US" altLang="ko-KR" sz="2400" dirty="0"/>
          </a:p>
          <a:p>
            <a:pPr marL="285750" indent="-285750">
              <a:buFontTx/>
              <a:buChar char="-"/>
            </a:pPr>
            <a:r>
              <a:rPr kumimoji="1" lang="en-US" altLang="ko-KR" sz="2400" dirty="0"/>
              <a:t>Plus or </a:t>
            </a:r>
            <a:r>
              <a:rPr kumimoji="1" lang="en-US" altLang="ko-KR" sz="2400" dirty="0" err="1"/>
              <a:t>Concat</a:t>
            </a:r>
            <a:endParaRPr kumimoji="1" lang="en-US" altLang="ko-KR" sz="2400" dirty="0"/>
          </a:p>
          <a:p>
            <a:pPr marL="285750" indent="-285750">
              <a:buFontTx/>
              <a:buChar char="-"/>
            </a:pPr>
            <a:r>
              <a:rPr kumimoji="1" lang="en-US" altLang="ko-KR" sz="2400" dirty="0" err="1"/>
              <a:t>Concat</a:t>
            </a:r>
            <a:r>
              <a:rPr kumimoji="1" lang="ko-KR" altLang="en-US" sz="2400" dirty="0"/>
              <a:t>의 경우 차원의 변화에 따른 결과</a:t>
            </a:r>
            <a:endParaRPr kumimoji="1" lang="en-US" altLang="ko-KR" sz="2400" dirty="0"/>
          </a:p>
          <a:p>
            <a:pPr marL="285750" indent="-285750">
              <a:buFontTx/>
              <a:buChar char="-"/>
            </a:pPr>
            <a:endParaRPr kumimoji="1" lang="en-US" altLang="ko-KR" sz="2400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A4F573-B44D-B847-AC18-FDFC3061D96B}"/>
              </a:ext>
            </a:extLst>
          </p:cNvPr>
          <p:cNvSpPr txBox="1"/>
          <p:nvPr/>
        </p:nvSpPr>
        <p:spPr>
          <a:xfrm>
            <a:off x="543007" y="3850839"/>
            <a:ext cx="8534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kumimoji="1" lang="en-US" altLang="ko-KR" sz="2400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CBCB88-F53E-0989-B4D4-93BA852D4539}"/>
              </a:ext>
            </a:extLst>
          </p:cNvPr>
          <p:cNvSpPr txBox="1"/>
          <p:nvPr/>
        </p:nvSpPr>
        <p:spPr>
          <a:xfrm>
            <a:off x="543007" y="3804673"/>
            <a:ext cx="85344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2400" dirty="0"/>
              <a:t>이 실험은 </a:t>
            </a:r>
            <a:r>
              <a:rPr kumimoji="1" lang="en-US" altLang="ko-KR" sz="2400" dirty="0"/>
              <a:t>graph</a:t>
            </a:r>
            <a:r>
              <a:rPr kumimoji="1" lang="ko-KR" altLang="en-US" sz="2400" dirty="0"/>
              <a:t>의 </a:t>
            </a:r>
            <a:r>
              <a:rPr kumimoji="1" lang="en-US" altLang="ko-KR" sz="2400" dirty="0"/>
              <a:t>cycle</a:t>
            </a:r>
            <a:r>
              <a:rPr kumimoji="1" lang="ko-KR" altLang="en-US" sz="2400" dirty="0"/>
              <a:t>을 고려한 </a:t>
            </a:r>
            <a:r>
              <a:rPr kumimoji="1" lang="en-US" altLang="ko-KR" sz="2400" dirty="0"/>
              <a:t>message passing</a:t>
            </a:r>
            <a:r>
              <a:rPr kumimoji="1" lang="ko-KR" altLang="en-US" sz="2400" dirty="0"/>
              <a:t>이라 할 수 있음</a:t>
            </a:r>
            <a:endParaRPr kumimoji="1" lang="en-US" altLang="ko-KR" sz="2400" dirty="0"/>
          </a:p>
          <a:p>
            <a:pPr marL="285750" indent="-285750">
              <a:buFontTx/>
              <a:buChar char="-"/>
            </a:pPr>
            <a:r>
              <a:rPr kumimoji="1" lang="en-US" altLang="ko-KR" sz="2400" dirty="0"/>
              <a:t>Subgraph</a:t>
            </a:r>
            <a:r>
              <a:rPr kumimoji="1" lang="ko-KR" altLang="en-US" sz="2400" dirty="0"/>
              <a:t>에서 </a:t>
            </a:r>
            <a:r>
              <a:rPr kumimoji="1" lang="en-US" altLang="ko-KR" sz="2400" dirty="0"/>
              <a:t>cycle</a:t>
            </a:r>
            <a:r>
              <a:rPr kumimoji="1" lang="ko-KR" altLang="en-US" sz="2400" dirty="0"/>
              <a:t>이 </a:t>
            </a:r>
            <a:r>
              <a:rPr kumimoji="1" lang="en-US" altLang="ko-KR" sz="2400" dirty="0"/>
              <a:t>reasoning</a:t>
            </a:r>
            <a:r>
              <a:rPr kumimoji="1" lang="ko-KR" altLang="en-US" sz="2400" dirty="0"/>
              <a:t>하는데 어떤 영향을 미칠까</a:t>
            </a:r>
            <a:r>
              <a:rPr kumimoji="1" lang="en-US" altLang="ko-KR" sz="2400" dirty="0"/>
              <a:t>?</a:t>
            </a:r>
          </a:p>
          <a:p>
            <a:pPr marL="285750" indent="-285750">
              <a:buFontTx/>
              <a:buChar char="-"/>
            </a:pPr>
            <a:endParaRPr kumimoji="1" lang="en-US" altLang="ko-KR" sz="2400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2369A-C2D4-E41A-BC3D-383F029B3861}"/>
              </a:ext>
            </a:extLst>
          </p:cNvPr>
          <p:cNvSpPr txBox="1"/>
          <p:nvPr/>
        </p:nvSpPr>
        <p:spPr>
          <a:xfrm>
            <a:off x="10591800" y="9166375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https://openreview.net/pdf?id=Yd0iEAdS_7m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A6449C-0263-6E00-3F38-F97B26804DB0}"/>
              </a:ext>
            </a:extLst>
          </p:cNvPr>
          <p:cNvSpPr txBox="1"/>
          <p:nvPr/>
        </p:nvSpPr>
        <p:spPr>
          <a:xfrm>
            <a:off x="10563726" y="8747439"/>
            <a:ext cx="9873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https://arxiv.org/pdf/2205.01841.pdf</a:t>
            </a:r>
          </a:p>
        </p:txBody>
      </p:sp>
    </p:spTree>
    <p:extLst>
      <p:ext uri="{BB962C8B-B14F-4D97-AF65-F5344CB8AC3E}">
        <p14:creationId xmlns:p14="http://schemas.microsoft.com/office/powerpoint/2010/main" val="741382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8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399DBB-F50A-DA0A-8F4F-8ADCA85E43CC}"/>
              </a:ext>
            </a:extLst>
          </p:cNvPr>
          <p:cNvSpPr txBox="1"/>
          <p:nvPr/>
        </p:nvSpPr>
        <p:spPr>
          <a:xfrm>
            <a:off x="609524" y="2542461"/>
            <a:ext cx="3204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My version in GSC</a:t>
            </a:r>
            <a:endParaRPr kumimoji="1" lang="ko-Kore-KR" altLang="en-US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A55A1F-74A1-1C74-4635-CDDBAE93B9F8}"/>
              </a:ext>
            </a:extLst>
          </p:cNvPr>
          <p:cNvSpPr txBox="1"/>
          <p:nvPr/>
        </p:nvSpPr>
        <p:spPr>
          <a:xfrm>
            <a:off x="228600" y="3540580"/>
            <a:ext cx="8534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ore-KR" dirty="0"/>
              <a:t>CSQA(</a:t>
            </a:r>
            <a:r>
              <a:rPr kumimoji="1" lang="en-US" altLang="ko-Kore-KR" dirty="0" err="1"/>
              <a:t>Concat</a:t>
            </a:r>
            <a:r>
              <a:rPr kumimoji="1" lang="en-US" altLang="ko-Kore-KR" dirty="0"/>
              <a:t>)</a:t>
            </a:r>
          </a:p>
          <a:p>
            <a:pPr marL="342900" indent="-342900">
              <a:buAutoNum type="arabicPeriod"/>
            </a:pPr>
            <a:r>
              <a:rPr kumimoji="1" lang="en-US" altLang="ko-Kore-KR" dirty="0" err="1"/>
              <a:t>dev_acc</a:t>
            </a:r>
            <a:r>
              <a:rPr kumimoji="1" lang="en-US" altLang="ko-Kore-KR" dirty="0"/>
              <a:t> : 0.7764</a:t>
            </a:r>
          </a:p>
          <a:p>
            <a:pPr marL="342900" indent="-342900">
              <a:buAutoNum type="arabicPeriod"/>
            </a:pPr>
            <a:r>
              <a:rPr kumimoji="1" lang="en-US" altLang="ko-Kore-KR" dirty="0" err="1"/>
              <a:t>Test_acc</a:t>
            </a:r>
            <a:r>
              <a:rPr kumimoji="1" lang="en-US" altLang="ko-Kore-KR" dirty="0"/>
              <a:t> : 0.7067</a:t>
            </a:r>
          </a:p>
          <a:p>
            <a:pPr marL="342900" indent="-342900">
              <a:buAutoNum type="arabicPeriod"/>
            </a:pPr>
            <a:r>
              <a:rPr kumimoji="1" lang="en-US" altLang="ko-Kore-KR" dirty="0"/>
              <a:t>Epoch : 30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8B4C9-AAD3-A2C0-EEF4-F2ACD9FF3655}"/>
              </a:ext>
            </a:extLst>
          </p:cNvPr>
          <p:cNvSpPr txBox="1"/>
          <p:nvPr/>
        </p:nvSpPr>
        <p:spPr>
          <a:xfrm>
            <a:off x="7696200" y="2659083"/>
            <a:ext cx="909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GSC</a:t>
            </a:r>
            <a:endParaRPr kumimoji="1" lang="ko-Kore-KR" altLang="en-US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6DB33-8D18-9E23-3BD6-E35543541BF3}"/>
              </a:ext>
            </a:extLst>
          </p:cNvPr>
          <p:cNvSpPr txBox="1"/>
          <p:nvPr/>
        </p:nvSpPr>
        <p:spPr>
          <a:xfrm>
            <a:off x="7162800" y="3500928"/>
            <a:ext cx="8534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ore-KR" dirty="0"/>
              <a:t>CSQA</a:t>
            </a:r>
          </a:p>
          <a:p>
            <a:pPr marL="342900" indent="-342900">
              <a:buAutoNum type="arabicPeriod"/>
            </a:pPr>
            <a:r>
              <a:rPr kumimoji="1" lang="en-US" altLang="ko-Kore-KR" dirty="0" err="1"/>
              <a:t>dev_acc</a:t>
            </a:r>
            <a:r>
              <a:rPr kumimoji="1" lang="en-US" altLang="ko-Kore-KR" dirty="0"/>
              <a:t> : 0.7699</a:t>
            </a:r>
          </a:p>
          <a:p>
            <a:pPr marL="342900" indent="-342900">
              <a:buAutoNum type="arabicPeriod"/>
            </a:pPr>
            <a:r>
              <a:rPr kumimoji="1" lang="en-US" altLang="ko-Kore-KR" dirty="0" err="1"/>
              <a:t>Test_acc</a:t>
            </a:r>
            <a:r>
              <a:rPr kumimoji="1" lang="en-US" altLang="ko-Kore-KR" dirty="0"/>
              <a:t> : 0.7333</a:t>
            </a:r>
          </a:p>
          <a:p>
            <a:pPr marL="342900" indent="-342900">
              <a:buAutoNum type="arabicPeriod"/>
            </a:pPr>
            <a:r>
              <a:rPr kumimoji="1" lang="en-US" altLang="ko-Kore-KR" dirty="0"/>
              <a:t>Epoch : 30</a:t>
            </a:r>
            <a:endParaRPr kumimoji="1" lang="ko-Kore-KR" altLang="en-US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4A8E5374-3239-422E-86B4-8674382A62BF}"/>
              </a:ext>
            </a:extLst>
          </p:cNvPr>
          <p:cNvCxnSpPr>
            <a:cxnSpLocks/>
          </p:cNvCxnSpPr>
          <p:nvPr/>
        </p:nvCxnSpPr>
        <p:spPr>
          <a:xfrm>
            <a:off x="228600" y="4914900"/>
            <a:ext cx="16992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19D7F93-6F3A-54E7-2381-36BE2EDF6A32}"/>
              </a:ext>
            </a:extLst>
          </p:cNvPr>
          <p:cNvSpPr txBox="1"/>
          <p:nvPr/>
        </p:nvSpPr>
        <p:spPr>
          <a:xfrm>
            <a:off x="228600" y="5079555"/>
            <a:ext cx="8534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ore-KR" dirty="0"/>
              <a:t>CSQA</a:t>
            </a:r>
            <a:r>
              <a:rPr kumimoji="1" lang="en-US" altLang="ko-KR" dirty="0"/>
              <a:t>(Plus) </a:t>
            </a:r>
            <a:endParaRPr kumimoji="1" lang="en-US" altLang="ko-Kore-KR" dirty="0"/>
          </a:p>
          <a:p>
            <a:pPr marL="342900" indent="-342900">
              <a:buAutoNum type="arabicPeriod"/>
            </a:pPr>
            <a:r>
              <a:rPr kumimoji="1" lang="en-US" altLang="ko-Kore-KR" dirty="0" err="1"/>
              <a:t>dev_acc</a:t>
            </a:r>
            <a:r>
              <a:rPr kumimoji="1" lang="en-US" altLang="ko-Kore-KR" dirty="0"/>
              <a:t> : 0.7690</a:t>
            </a:r>
          </a:p>
          <a:p>
            <a:pPr marL="342900" indent="-342900">
              <a:buAutoNum type="arabicPeriod"/>
            </a:pPr>
            <a:r>
              <a:rPr kumimoji="1" lang="en-US" altLang="ko-Kore-KR" dirty="0" err="1"/>
              <a:t>Test_acc</a:t>
            </a:r>
            <a:r>
              <a:rPr kumimoji="1" lang="en-US" altLang="ko-Kore-KR" dirty="0"/>
              <a:t> : 0.7027</a:t>
            </a:r>
          </a:p>
          <a:p>
            <a:pPr marL="342900" indent="-342900">
              <a:buAutoNum type="arabicPeriod"/>
            </a:pPr>
            <a:r>
              <a:rPr kumimoji="1" lang="en-US" altLang="ko-Kore-KR" dirty="0"/>
              <a:t>Epoch : 30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F09FA8-F3E7-AA7C-1DA3-C66BABDCB932}"/>
              </a:ext>
            </a:extLst>
          </p:cNvPr>
          <p:cNvSpPr txBox="1"/>
          <p:nvPr/>
        </p:nvSpPr>
        <p:spPr>
          <a:xfrm>
            <a:off x="2416229" y="3580233"/>
            <a:ext cx="8534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/>
              <a:t>OBQA(</a:t>
            </a:r>
            <a:r>
              <a:rPr kumimoji="1" lang="en-US" altLang="ko-KR" dirty="0" err="1"/>
              <a:t>Concat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endParaRPr kumimoji="1" lang="en-US" altLang="ko-Kore-KR" dirty="0"/>
          </a:p>
          <a:p>
            <a:pPr marL="342900" indent="-342900">
              <a:buAutoNum type="arabicPeriod"/>
            </a:pPr>
            <a:r>
              <a:rPr kumimoji="1" lang="en-US" altLang="ko-Kore-KR" dirty="0" err="1"/>
              <a:t>dev_acc</a:t>
            </a:r>
            <a:r>
              <a:rPr kumimoji="1" lang="en-US" altLang="ko-Kore-KR" dirty="0"/>
              <a:t> : 0.7020</a:t>
            </a:r>
          </a:p>
          <a:p>
            <a:pPr marL="342900" indent="-342900">
              <a:buAutoNum type="arabicPeriod"/>
            </a:pPr>
            <a:r>
              <a:rPr kumimoji="1" lang="en-US" altLang="ko-Kore-KR" dirty="0" err="1"/>
              <a:t>Test_acc</a:t>
            </a:r>
            <a:r>
              <a:rPr kumimoji="1" lang="en-US" altLang="ko-Kore-KR" dirty="0"/>
              <a:t> : 0.6920</a:t>
            </a:r>
          </a:p>
          <a:p>
            <a:pPr marL="342900" indent="-342900">
              <a:buAutoNum type="arabicPeriod"/>
            </a:pPr>
            <a:r>
              <a:rPr kumimoji="1" lang="en-US" altLang="ko-Kore-KR" dirty="0"/>
              <a:t>Epoch : 75</a:t>
            </a:r>
            <a:endParaRPr kumimoji="1" lang="ko-Kore-KR" altLang="en-US" dirty="0"/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1F36F2DA-978C-661B-C938-4599540482C8}"/>
              </a:ext>
            </a:extLst>
          </p:cNvPr>
          <p:cNvCxnSpPr>
            <a:cxnSpLocks/>
          </p:cNvCxnSpPr>
          <p:nvPr/>
        </p:nvCxnSpPr>
        <p:spPr>
          <a:xfrm>
            <a:off x="5181600" y="2824768"/>
            <a:ext cx="0" cy="68145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6E5300C1-CEB5-8D3B-E38B-D82AA5D70D01}"/>
              </a:ext>
            </a:extLst>
          </p:cNvPr>
          <p:cNvCxnSpPr>
            <a:cxnSpLocks/>
          </p:cNvCxnSpPr>
          <p:nvPr/>
        </p:nvCxnSpPr>
        <p:spPr>
          <a:xfrm>
            <a:off x="10896600" y="2804071"/>
            <a:ext cx="0" cy="68145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119486-CBEE-5F33-26FF-133E6C7E91AE}"/>
              </a:ext>
            </a:extLst>
          </p:cNvPr>
          <p:cNvSpPr txBox="1"/>
          <p:nvPr/>
        </p:nvSpPr>
        <p:spPr>
          <a:xfrm>
            <a:off x="12420600" y="2786836"/>
            <a:ext cx="4602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My version in</a:t>
            </a:r>
            <a:r>
              <a:rPr kumimoji="1"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Other Model</a:t>
            </a:r>
            <a:endParaRPr kumimoji="1" lang="ko-Kore-KR" altLang="en-US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8C485E-6DD4-7A48-26C7-149F808E57D2}"/>
              </a:ext>
            </a:extLst>
          </p:cNvPr>
          <p:cNvSpPr txBox="1"/>
          <p:nvPr/>
        </p:nvSpPr>
        <p:spPr>
          <a:xfrm>
            <a:off x="2416229" y="5079555"/>
            <a:ext cx="2711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/>
              <a:t>OBQA(Plus)</a:t>
            </a:r>
            <a:r>
              <a:rPr kumimoji="1" lang="ko-KR" altLang="en-US" dirty="0"/>
              <a:t> </a:t>
            </a:r>
            <a:endParaRPr kumimoji="1" lang="en-US" altLang="ko-Kore-KR" dirty="0"/>
          </a:p>
          <a:p>
            <a:pPr marL="342900" indent="-342900">
              <a:buAutoNum type="arabicPeriod"/>
            </a:pPr>
            <a:r>
              <a:rPr kumimoji="1" lang="en-US" altLang="ko-Kore-KR" dirty="0" err="1"/>
              <a:t>dev_acc</a:t>
            </a:r>
            <a:r>
              <a:rPr kumimoji="1" lang="en-US" altLang="ko-Kore-KR" dirty="0"/>
              <a:t> : 0.7020</a:t>
            </a:r>
          </a:p>
          <a:p>
            <a:pPr marL="342900" indent="-342900">
              <a:buAutoNum type="arabicPeriod"/>
            </a:pPr>
            <a:r>
              <a:rPr kumimoji="1" lang="en-US" altLang="ko-Kore-KR" dirty="0" err="1"/>
              <a:t>Test_acc</a:t>
            </a:r>
            <a:r>
              <a:rPr kumimoji="1" lang="en-US" altLang="ko-Kore-KR" dirty="0"/>
              <a:t> : 0.6960</a:t>
            </a:r>
          </a:p>
          <a:p>
            <a:pPr marL="342900" indent="-342900">
              <a:buAutoNum type="arabicPeriod"/>
            </a:pPr>
            <a:r>
              <a:rPr kumimoji="1" lang="en-US" altLang="ko-Kore-KR" dirty="0"/>
              <a:t>Epoch : 75(60epoch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수렴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A940F7-E99A-016A-5942-5043B3F762E5}"/>
              </a:ext>
            </a:extLst>
          </p:cNvPr>
          <p:cNvSpPr txBox="1"/>
          <p:nvPr/>
        </p:nvSpPr>
        <p:spPr>
          <a:xfrm>
            <a:off x="609524" y="6819900"/>
            <a:ext cx="4114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기존 </a:t>
            </a:r>
            <a:r>
              <a:rPr kumimoji="1" lang="en-US" altLang="ko-KR" dirty="0"/>
              <a:t>GSC</a:t>
            </a:r>
            <a:r>
              <a:rPr kumimoji="1" lang="ko-KR" altLang="en-US" dirty="0"/>
              <a:t>대비 성능이 비슷하다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만약 </a:t>
            </a:r>
            <a:r>
              <a:rPr kumimoji="1" lang="en-US" altLang="ko-KR" dirty="0"/>
              <a:t>node</a:t>
            </a:r>
            <a:r>
              <a:rPr kumimoji="1" lang="ko-KR" altLang="en-US" dirty="0"/>
              <a:t>의 수를 늘린다면 더 좋아질까</a:t>
            </a:r>
            <a:r>
              <a:rPr kumimoji="1" lang="en-US" altLang="ko-KR" dirty="0"/>
              <a:t>?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92470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3B571563E4FB14F8B840455A54E1F75" ma:contentTypeVersion="3" ma:contentTypeDescription="새 문서를 만듭니다." ma:contentTypeScope="" ma:versionID="8e5aeef29cbe86596f3f6cbf2a526aad">
  <xsd:schema xmlns:xsd="http://www.w3.org/2001/XMLSchema" xmlns:xs="http://www.w3.org/2001/XMLSchema" xmlns:p="http://schemas.microsoft.com/office/2006/metadata/properties" xmlns:ns2="2fda2b4d-2c4a-4a9f-a03c-78e7a7149ecd" targetNamespace="http://schemas.microsoft.com/office/2006/metadata/properties" ma:root="true" ma:fieldsID="8f7d7bb64d55041751658afc66278bbe" ns2:_="">
    <xsd:import namespace="2fda2b4d-2c4a-4a9f-a03c-78e7a7149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da2b4d-2c4a-4a9f-a03c-78e7a7149e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C94113-0688-474D-B503-299842514868}"/>
</file>

<file path=customXml/itemProps2.xml><?xml version="1.0" encoding="utf-8"?>
<ds:datastoreItem xmlns:ds="http://schemas.openxmlformats.org/officeDocument/2006/customXml" ds:itemID="{69BE75A0-C285-4F32-B546-C8BB99012682}"/>
</file>

<file path=customXml/itemProps3.xml><?xml version="1.0" encoding="utf-8"?>
<ds:datastoreItem xmlns:ds="http://schemas.openxmlformats.org/officeDocument/2006/customXml" ds:itemID="{37410A26-277C-4B5E-9F98-6E8ABAC15DB1}"/>
</file>

<file path=docProps/app.xml><?xml version="1.0" encoding="utf-8"?>
<Properties xmlns="http://schemas.openxmlformats.org/officeDocument/2006/extended-properties" xmlns:vt="http://schemas.openxmlformats.org/officeDocument/2006/docPropsVTypes">
  <TotalTime>7681</TotalTime>
  <Words>696</Words>
  <Application>Microsoft Macintosh PowerPoint</Application>
  <PresentationFormat>사용자 지정</PresentationFormat>
  <Paragraphs>142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맑은 고딕</vt:lpstr>
      <vt:lpstr>NanumGothic</vt:lpstr>
      <vt:lpstr>Pretendard ExtraBold</vt:lpstr>
      <vt:lpstr>Pretendard Light</vt:lpstr>
      <vt:lpstr>Pretendard Medium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22</cp:revision>
  <dcterms:created xsi:type="dcterms:W3CDTF">2021-12-28T00:31:40Z</dcterms:created>
  <dcterms:modified xsi:type="dcterms:W3CDTF">2022-09-30T05:34:17Z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0x010100A3B571563E4FB14F8B840455A54E1F75</vt:lpwstr>
  </property>
</Properties>
</file>