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7" r:id="rId3"/>
    <p:sldId id="257" r:id="rId4"/>
    <p:sldId id="298" r:id="rId5"/>
    <p:sldId id="279" r:id="rId6"/>
    <p:sldId id="299" r:id="rId7"/>
    <p:sldId id="300" r:id="rId8"/>
    <p:sldId id="278" r:id="rId9"/>
    <p:sldId id="301" r:id="rId10"/>
    <p:sldId id="305" r:id="rId11"/>
    <p:sldId id="306" r:id="rId12"/>
    <p:sldId id="302" r:id="rId13"/>
    <p:sldId id="303" r:id="rId14"/>
    <p:sldId id="307" r:id="rId15"/>
    <p:sldId id="304" r:id="rId16"/>
    <p:sldId id="308" r:id="rId17"/>
    <p:sldId id="276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BBE"/>
    <a:srgbClr val="CD7FEA"/>
    <a:srgbClr val="FF7E7F"/>
    <a:srgbClr val="7FD9F8"/>
    <a:srgbClr val="12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6"/>
    <p:restoredTop sz="94719"/>
  </p:normalViewPr>
  <p:slideViewPr>
    <p:cSldViewPr>
      <p:cViewPr varScale="1">
        <p:scale>
          <a:sx n="101" d="100"/>
          <a:sy n="101" d="100"/>
        </p:scale>
        <p:origin x="15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5AC475-C63B-4C65-A5A0-AC389FF031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3EA3-5F80-4A76-BD24-56BDB22F9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07CF-5E81-456E-98FF-CEE5FBB6DC96}" type="datetimeFigureOut">
              <a:rPr lang="ko-KR" altLang="en-US" smtClean="0"/>
              <a:t>2022. 10. 3.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1E0C-E202-4587-9A32-C114AABA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06E-8202-491E-AB4B-5E68D6FDF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4636-EA24-4B90-84EE-4B9159FC1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5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7705-D577-4CD8-B91E-4D11AE5EC1F0}" type="datetimeFigureOut">
              <a:rPr lang="ko-KR" altLang="en-US" smtClean="0"/>
              <a:t>2022. 10. 3.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1F10-25EC-472F-883D-8F1F22113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0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004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15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398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670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01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453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6CA-EA2A-4726-BA6A-3E18E17B7FE3}" type="datetime1">
              <a:rPr lang="en-US" altLang="ko-KR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D37-BE51-4B04-9B46-4E5BC014BB2F}" type="datetime1">
              <a:rPr lang="en-US" altLang="ko-KR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26-FFE0-4216-B5AB-9E0404939ECA}" type="datetime1">
              <a:rPr lang="en-US" altLang="ko-KR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ADA-7A31-4EFA-AE62-C85F54AF973D}" type="datetime1">
              <a:rPr lang="en-US" altLang="ko-KR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4437-C1FA-48B5-92A3-BCF68A305DAE}" type="datetime1">
              <a:rPr lang="en-US" altLang="ko-KR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795-0117-4CA5-B339-23F53FA9746E}" type="datetime1">
              <a:rPr lang="en-US" altLang="ko-KR" smtClean="0"/>
              <a:t>10/3/22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361-4684-4A55-A180-99CF2E0A58CA}" type="datetime1">
              <a:rPr lang="en-US" altLang="ko-KR" smtClean="0"/>
              <a:t>10/3/22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19A-C7B5-43A6-8B37-CBF7C393C5FA}" type="datetime1">
              <a:rPr lang="en-US" altLang="ko-KR" smtClean="0"/>
              <a:t>10/3/22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58F-9EA8-4D7A-ABEB-5A2118AD9EB9}" type="datetime1">
              <a:rPr lang="en-US" altLang="ko-KR" smtClean="0"/>
              <a:t>10/3/22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272E-7622-43A7-A201-2473DE75D168}" type="datetime1">
              <a:rPr lang="en-US" altLang="ko-KR" smtClean="0"/>
              <a:t>10/3/22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37F-B46D-4AEF-8AFA-B080DC0071A5}" type="datetime1">
              <a:rPr lang="en-US" altLang="ko-KR" smtClean="0"/>
              <a:t>10/3/22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7F1-1348-417F-AE0C-0F2AF9B8FC4A}" type="datetime1">
              <a:rPr lang="en-US" altLang="ko-KR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00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</a:rPr>
              <a:t>Study Meeting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4859000" y="9377949"/>
            <a:ext cx="7651170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정지원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988830" y="3695274"/>
            <a:ext cx="1430805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10</a:t>
            </a:r>
            <a:r>
              <a:rPr lang="ko-KR" altLang="en-US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월 </a:t>
            </a:r>
            <a:r>
              <a:rPr lang="en-US" altLang="ko-KR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3</a:t>
            </a:r>
            <a:r>
              <a:rPr lang="ko-KR" altLang="en-US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일 연구 미팅</a:t>
            </a:r>
            <a:endParaRPr lang="en-US" b="1" dirty="0"/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5317272" y="6590438"/>
            <a:ext cx="765117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" altLang="ko-KR" sz="2400" dirty="0"/>
              <a:t>Natural Language Processing and Commonsense Reasoning for the Next of </a:t>
            </a:r>
            <a:r>
              <a:rPr lang="en" altLang="ko-KR" sz="2400" dirty="0" err="1"/>
              <a:t>QnA</a:t>
            </a:r>
            <a:r>
              <a:rPr lang="en" altLang="ko-KR" sz="2400" dirty="0"/>
              <a:t> System</a:t>
            </a:r>
            <a:endParaRPr lang="en-US" altLang="ko-KR" sz="2400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AE7B8675-D6ED-4995-B4D3-4595A5D15FD9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B2E88B-B67F-4B6A-C1CE-2D5B3AB5A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9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b="1" dirty="0">
                <a:solidFill>
                  <a:srgbClr val="121D49"/>
                </a:solidFill>
                <a:latin typeface="Pretendard" pitchFamily="34" charset="0"/>
              </a:rPr>
              <a:t>GSC</a:t>
            </a:r>
            <a:endParaRPr lang="en-US" sz="2000" b="1" dirty="0">
              <a:solidFill>
                <a:srgbClr val="344BBE"/>
              </a:solidFill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795421-8981-CA25-FC8F-650352771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15" name="AutoShape 2" descr="Untitled">
            <a:extLst>
              <a:ext uri="{FF2B5EF4-FFF2-40B4-BE49-F238E27FC236}">
                <a16:creationId xmlns:a16="http://schemas.microsoft.com/office/drawing/2014/main" id="{2AF97D20-BDCE-5970-6ECC-8BA921A836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29700" y="611405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7" name="AutoShape 4" descr="Untitled">
            <a:extLst>
              <a:ext uri="{FF2B5EF4-FFF2-40B4-BE49-F238E27FC236}">
                <a16:creationId xmlns:a16="http://schemas.microsoft.com/office/drawing/2014/main" id="{AAAC22D7-DD1B-C631-37CD-0215BD5ADB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82100" y="626645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9E46F5F-4589-4C87-6845-BE9B2AB9D239}"/>
              </a:ext>
            </a:extLst>
          </p:cNvPr>
          <p:cNvSpPr txBox="1"/>
          <p:nvPr/>
        </p:nvSpPr>
        <p:spPr>
          <a:xfrm>
            <a:off x="600000" y="1475295"/>
            <a:ext cx="11363400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Is it effective for reasoning? </a:t>
            </a:r>
            <a:endParaRPr 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E4EC6D4-080D-4507-CE40-EE65D39CEF09}"/>
              </a:ext>
            </a:extLst>
          </p:cNvPr>
          <p:cNvSpPr/>
          <p:nvPr/>
        </p:nvSpPr>
        <p:spPr>
          <a:xfrm>
            <a:off x="1562100" y="4590053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193A530-9599-6E93-F2D2-4400C3340E41}"/>
              </a:ext>
            </a:extLst>
          </p:cNvPr>
          <p:cNvSpPr/>
          <p:nvPr/>
        </p:nvSpPr>
        <p:spPr>
          <a:xfrm>
            <a:off x="115513" y="6418853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F602792-36F4-F0A7-415B-123D41FD2734}"/>
              </a:ext>
            </a:extLst>
          </p:cNvPr>
          <p:cNvSpPr/>
          <p:nvPr/>
        </p:nvSpPr>
        <p:spPr>
          <a:xfrm>
            <a:off x="3175607" y="6407528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D98988C-2143-9002-1B13-4D08A369AB0B}"/>
              </a:ext>
            </a:extLst>
          </p:cNvPr>
          <p:cNvCxnSpPr>
            <a:stCxn id="8" idx="7"/>
            <a:endCxn id="3" idx="3"/>
          </p:cNvCxnSpPr>
          <p:nvPr/>
        </p:nvCxnSpPr>
        <p:spPr>
          <a:xfrm flipV="1">
            <a:off x="1221206" y="5695746"/>
            <a:ext cx="530601" cy="912814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24D3B6E-0170-8F46-8C1A-25DAE4DED0E4}"/>
              </a:ext>
            </a:extLst>
          </p:cNvPr>
          <p:cNvCxnSpPr>
            <a:cxnSpLocks/>
            <a:stCxn id="11" idx="1"/>
            <a:endCxn id="3" idx="5"/>
          </p:cNvCxnSpPr>
          <p:nvPr/>
        </p:nvCxnSpPr>
        <p:spPr>
          <a:xfrm flipH="1" flipV="1">
            <a:off x="2667793" y="5695746"/>
            <a:ext cx="697521" cy="901489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4262C99-3252-73FE-D81A-B5D6C62A188E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1410913" y="7055228"/>
            <a:ext cx="1764694" cy="1132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1C8AC6-9D6C-9550-81DE-C57249A31718}"/>
              </a:ext>
            </a:extLst>
          </p:cNvPr>
          <p:cNvSpPr txBox="1"/>
          <p:nvPr/>
        </p:nvSpPr>
        <p:spPr>
          <a:xfrm>
            <a:off x="1176195" y="588545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13EAA9-8D63-2E51-6B0E-B6F330D12016}"/>
              </a:ext>
            </a:extLst>
          </p:cNvPr>
          <p:cNvSpPr txBox="1"/>
          <p:nvPr/>
        </p:nvSpPr>
        <p:spPr>
          <a:xfrm>
            <a:off x="2009208" y="705522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x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391B4C-030C-27FA-3F76-4196E45916C3}"/>
              </a:ext>
            </a:extLst>
          </p:cNvPr>
          <p:cNvSpPr txBox="1"/>
          <p:nvPr/>
        </p:nvSpPr>
        <p:spPr>
          <a:xfrm>
            <a:off x="3105925" y="575924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x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62CF0-E53E-D324-0458-91445F2947EF}"/>
              </a:ext>
            </a:extLst>
          </p:cNvPr>
          <p:cNvSpPr txBox="1"/>
          <p:nvPr/>
        </p:nvSpPr>
        <p:spPr>
          <a:xfrm>
            <a:off x="2857500" y="4908346"/>
            <a:ext cx="144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Context node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46C59D-9345-B263-E657-5AC6FB4CCF94}"/>
              </a:ext>
            </a:extLst>
          </p:cNvPr>
          <p:cNvSpPr txBox="1"/>
          <p:nvPr/>
        </p:nvSpPr>
        <p:spPr>
          <a:xfrm>
            <a:off x="90113" y="7842628"/>
            <a:ext cx="100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question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26CAE0-C744-78C4-18E5-E1512043812B}"/>
              </a:ext>
            </a:extLst>
          </p:cNvPr>
          <p:cNvSpPr txBox="1"/>
          <p:nvPr/>
        </p:nvSpPr>
        <p:spPr>
          <a:xfrm>
            <a:off x="3250306" y="779721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answer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037E79-2275-70E3-C64B-F00B384A499A}"/>
              </a:ext>
            </a:extLst>
          </p:cNvPr>
          <p:cNvSpPr txBox="1"/>
          <p:nvPr/>
        </p:nvSpPr>
        <p:spPr>
          <a:xfrm>
            <a:off x="2079676" y="49888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C6306E-CFE1-F314-B25A-FB504D3DB361}"/>
              </a:ext>
            </a:extLst>
          </p:cNvPr>
          <p:cNvSpPr txBox="1"/>
          <p:nvPr/>
        </p:nvSpPr>
        <p:spPr>
          <a:xfrm>
            <a:off x="610223" y="6858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1F34E3-EBC8-F8D8-24B1-FAEB231AF7FE}"/>
              </a:ext>
            </a:extLst>
          </p:cNvPr>
          <p:cNvSpPr txBox="1"/>
          <p:nvPr/>
        </p:nvSpPr>
        <p:spPr>
          <a:xfrm>
            <a:off x="3682475" y="6854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36" name="오른쪽 화살표[R] 35">
            <a:extLst>
              <a:ext uri="{FF2B5EF4-FFF2-40B4-BE49-F238E27FC236}">
                <a16:creationId xmlns:a16="http://schemas.microsoft.com/office/drawing/2014/main" id="{C0B6C1A8-F1D7-7259-65CB-C965D5470828}"/>
              </a:ext>
            </a:extLst>
          </p:cNvPr>
          <p:cNvSpPr/>
          <p:nvPr/>
        </p:nvSpPr>
        <p:spPr>
          <a:xfrm>
            <a:off x="5143500" y="5759246"/>
            <a:ext cx="1176300" cy="659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547E34B-814B-420C-9383-4250AE9DB58A}"/>
              </a:ext>
            </a:extLst>
          </p:cNvPr>
          <p:cNvSpPr/>
          <p:nvPr/>
        </p:nvSpPr>
        <p:spPr>
          <a:xfrm>
            <a:off x="7868594" y="4554930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A1BC6CB-6FED-E944-7E22-9D013C451776}"/>
              </a:ext>
            </a:extLst>
          </p:cNvPr>
          <p:cNvSpPr/>
          <p:nvPr/>
        </p:nvSpPr>
        <p:spPr>
          <a:xfrm>
            <a:off x="6422007" y="6383730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E00D31E-6C24-65AD-EA9D-F2E1BA6D1FCF}"/>
              </a:ext>
            </a:extLst>
          </p:cNvPr>
          <p:cNvSpPr/>
          <p:nvPr/>
        </p:nvSpPr>
        <p:spPr>
          <a:xfrm>
            <a:off x="9482101" y="6372405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CDA6116-465D-A23B-7C90-E1D739257A89}"/>
              </a:ext>
            </a:extLst>
          </p:cNvPr>
          <p:cNvCxnSpPr>
            <a:stCxn id="38" idx="7"/>
            <a:endCxn id="37" idx="3"/>
          </p:cNvCxnSpPr>
          <p:nvPr/>
        </p:nvCxnSpPr>
        <p:spPr>
          <a:xfrm flipV="1">
            <a:off x="7527700" y="5660623"/>
            <a:ext cx="530601" cy="912814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8FCFB61-826E-BF4C-C965-53A94655DC85}"/>
              </a:ext>
            </a:extLst>
          </p:cNvPr>
          <p:cNvCxnSpPr>
            <a:cxnSpLocks/>
            <a:stCxn id="39" idx="1"/>
            <a:endCxn id="37" idx="5"/>
          </p:cNvCxnSpPr>
          <p:nvPr/>
        </p:nvCxnSpPr>
        <p:spPr>
          <a:xfrm flipH="1" flipV="1">
            <a:off x="8974287" y="5660623"/>
            <a:ext cx="697521" cy="901489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3D089C6-1627-087F-DEC2-3DF940D2A53B}"/>
              </a:ext>
            </a:extLst>
          </p:cNvPr>
          <p:cNvCxnSpPr>
            <a:stCxn id="38" idx="6"/>
            <a:endCxn id="39" idx="2"/>
          </p:cNvCxnSpPr>
          <p:nvPr/>
        </p:nvCxnSpPr>
        <p:spPr>
          <a:xfrm flipV="1">
            <a:off x="7717407" y="7020105"/>
            <a:ext cx="1764694" cy="1132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0A88B50-1338-4E31-D1A6-D1B87F28DF27}"/>
              </a:ext>
            </a:extLst>
          </p:cNvPr>
          <p:cNvSpPr txBox="1"/>
          <p:nvPr/>
        </p:nvSpPr>
        <p:spPr>
          <a:xfrm>
            <a:off x="7482689" y="585033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595191-7333-3908-21F0-F2E009786ADC}"/>
              </a:ext>
            </a:extLst>
          </p:cNvPr>
          <p:cNvSpPr txBox="1"/>
          <p:nvPr/>
        </p:nvSpPr>
        <p:spPr>
          <a:xfrm>
            <a:off x="8315702" y="702010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x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D19541-E7B2-32A6-5E2E-B4E486E8E54C}"/>
              </a:ext>
            </a:extLst>
          </p:cNvPr>
          <p:cNvSpPr txBox="1"/>
          <p:nvPr/>
        </p:nvSpPr>
        <p:spPr>
          <a:xfrm>
            <a:off x="9412419" y="572412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x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59BFB3-14C9-84CB-EC14-E387511E157F}"/>
              </a:ext>
            </a:extLst>
          </p:cNvPr>
          <p:cNvSpPr txBox="1"/>
          <p:nvPr/>
        </p:nvSpPr>
        <p:spPr>
          <a:xfrm>
            <a:off x="9163994" y="4873223"/>
            <a:ext cx="144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Context node</a:t>
            </a:r>
            <a:endParaRPr kumimoji="1" lang="ko-Kore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53FAE7-2F6D-C2F4-1CDA-34FDAECE9C59}"/>
              </a:ext>
            </a:extLst>
          </p:cNvPr>
          <p:cNvSpPr txBox="1"/>
          <p:nvPr/>
        </p:nvSpPr>
        <p:spPr>
          <a:xfrm>
            <a:off x="6396607" y="7807505"/>
            <a:ext cx="100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question</a:t>
            </a:r>
            <a:endParaRPr kumimoji="1" lang="ko-Kore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B8642E-C595-92A6-57FD-F247AFBD2A76}"/>
              </a:ext>
            </a:extLst>
          </p:cNvPr>
          <p:cNvSpPr txBox="1"/>
          <p:nvPr/>
        </p:nvSpPr>
        <p:spPr>
          <a:xfrm>
            <a:off x="9556800" y="776208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answer</a:t>
            </a:r>
            <a:endParaRPr kumimoji="1" lang="ko-Kore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70CAE69-0C0E-E5D4-8503-64890248CB08}"/>
              </a:ext>
            </a:extLst>
          </p:cNvPr>
          <p:cNvSpPr txBox="1"/>
          <p:nvPr/>
        </p:nvSpPr>
        <p:spPr>
          <a:xfrm>
            <a:off x="8386170" y="495377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6CE6D1-8084-E514-906B-BE74711686AA}"/>
              </a:ext>
            </a:extLst>
          </p:cNvPr>
          <p:cNvSpPr txBox="1"/>
          <p:nvPr/>
        </p:nvSpPr>
        <p:spPr>
          <a:xfrm>
            <a:off x="6916717" y="682325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8990E2-68A3-01F8-572E-E8ECFA470467}"/>
              </a:ext>
            </a:extLst>
          </p:cNvPr>
          <p:cNvSpPr txBox="1"/>
          <p:nvPr/>
        </p:nvSpPr>
        <p:spPr>
          <a:xfrm>
            <a:off x="9988969" y="681907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80C11F-92DB-F827-DFBA-816A976CFDB2}"/>
              </a:ext>
            </a:extLst>
          </p:cNvPr>
          <p:cNvSpPr txBox="1"/>
          <p:nvPr/>
        </p:nvSpPr>
        <p:spPr>
          <a:xfrm>
            <a:off x="7692007" y="3976564"/>
            <a:ext cx="218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 – layer output</a:t>
            </a:r>
            <a:endParaRPr kumimoji="1" lang="ko-Kore-KR" altLang="en-US" dirty="0"/>
          </a:p>
        </p:txBody>
      </p:sp>
      <p:sp>
        <p:nvSpPr>
          <p:cNvPr id="54" name="AutoShape 2" descr="Untitled">
            <a:extLst>
              <a:ext uri="{FF2B5EF4-FFF2-40B4-BE49-F238E27FC236}">
                <a16:creationId xmlns:a16="http://schemas.microsoft.com/office/drawing/2014/main" id="{68C7D265-9B34-16A5-3182-D3EB174AE7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901899" y="61605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55" name="AutoShape 4" descr="Untitled">
            <a:extLst>
              <a:ext uri="{FF2B5EF4-FFF2-40B4-BE49-F238E27FC236}">
                <a16:creationId xmlns:a16="http://schemas.microsoft.com/office/drawing/2014/main" id="{5E62321E-0508-E177-4647-D9E60BE30F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54299" y="63129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8502802-F046-30FC-17FE-4EFC2942394B}"/>
              </a:ext>
            </a:extLst>
          </p:cNvPr>
          <p:cNvSpPr/>
          <p:nvPr/>
        </p:nvSpPr>
        <p:spPr>
          <a:xfrm>
            <a:off x="13740793" y="4601378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405488C-32DB-0B6C-822A-82E388F2C429}"/>
              </a:ext>
            </a:extLst>
          </p:cNvPr>
          <p:cNvSpPr/>
          <p:nvPr/>
        </p:nvSpPr>
        <p:spPr>
          <a:xfrm>
            <a:off x="12294206" y="6430178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3EFA578-6E8C-046A-315F-18466FD438D4}"/>
              </a:ext>
            </a:extLst>
          </p:cNvPr>
          <p:cNvSpPr/>
          <p:nvPr/>
        </p:nvSpPr>
        <p:spPr>
          <a:xfrm>
            <a:off x="15354300" y="6418853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975E7A3-ECD1-4727-AB40-1305260EA374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13399899" y="5707071"/>
            <a:ext cx="530601" cy="912814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15D72BD-2E25-69EC-F51B-B7E69A87752B}"/>
              </a:ext>
            </a:extLst>
          </p:cNvPr>
          <p:cNvCxnSpPr>
            <a:cxnSpLocks/>
            <a:stCxn id="58" idx="1"/>
            <a:endCxn id="56" idx="5"/>
          </p:cNvCxnSpPr>
          <p:nvPr/>
        </p:nvCxnSpPr>
        <p:spPr>
          <a:xfrm flipH="1" flipV="1">
            <a:off x="14846486" y="5707071"/>
            <a:ext cx="697521" cy="901489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E6B319D-1652-8077-659A-7973E0A3FDF3}"/>
              </a:ext>
            </a:extLst>
          </p:cNvPr>
          <p:cNvCxnSpPr>
            <a:stCxn id="57" idx="6"/>
            <a:endCxn id="58" idx="2"/>
          </p:cNvCxnSpPr>
          <p:nvPr/>
        </p:nvCxnSpPr>
        <p:spPr>
          <a:xfrm flipV="1">
            <a:off x="13589606" y="7066553"/>
            <a:ext cx="1764694" cy="1132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80773D1-A6B1-B78B-32B5-D99D31EA20F9}"/>
              </a:ext>
            </a:extLst>
          </p:cNvPr>
          <p:cNvSpPr txBox="1"/>
          <p:nvPr/>
        </p:nvSpPr>
        <p:spPr>
          <a:xfrm>
            <a:off x="13354888" y="589677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2x</a:t>
            </a:r>
            <a:endParaRPr kumimoji="1" lang="ko-Kore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3D4531-5AEB-595E-E9AD-8ED99EF99E85}"/>
              </a:ext>
            </a:extLst>
          </p:cNvPr>
          <p:cNvSpPr txBox="1"/>
          <p:nvPr/>
        </p:nvSpPr>
        <p:spPr>
          <a:xfrm>
            <a:off x="14187901" y="706655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2x</a:t>
            </a:r>
            <a:endParaRPr kumimoji="1" lang="ko-Kore-KR" altLang="en-US" dirty="0"/>
          </a:p>
        </p:txBody>
      </p:sp>
      <p:sp>
        <p:nvSpPr>
          <p:cNvPr id="960" name="TextBox 959">
            <a:extLst>
              <a:ext uri="{FF2B5EF4-FFF2-40B4-BE49-F238E27FC236}">
                <a16:creationId xmlns:a16="http://schemas.microsoft.com/office/drawing/2014/main" id="{2C18626B-08B4-0245-DE7B-36A742646E2F}"/>
              </a:ext>
            </a:extLst>
          </p:cNvPr>
          <p:cNvSpPr txBox="1"/>
          <p:nvPr/>
        </p:nvSpPr>
        <p:spPr>
          <a:xfrm>
            <a:off x="15284618" y="577057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2x</a:t>
            </a:r>
            <a:endParaRPr kumimoji="1" lang="ko-Kore-KR" altLang="en-US" dirty="0"/>
          </a:p>
        </p:txBody>
      </p:sp>
      <p:sp>
        <p:nvSpPr>
          <p:cNvPr id="961" name="TextBox 960">
            <a:extLst>
              <a:ext uri="{FF2B5EF4-FFF2-40B4-BE49-F238E27FC236}">
                <a16:creationId xmlns:a16="http://schemas.microsoft.com/office/drawing/2014/main" id="{089D434D-D831-1909-9D7D-7B5D59A0D080}"/>
              </a:ext>
            </a:extLst>
          </p:cNvPr>
          <p:cNvSpPr txBox="1"/>
          <p:nvPr/>
        </p:nvSpPr>
        <p:spPr>
          <a:xfrm>
            <a:off x="15036193" y="4919671"/>
            <a:ext cx="144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Context node</a:t>
            </a:r>
            <a:endParaRPr kumimoji="1" lang="ko-Kore-KR" altLang="en-US" dirty="0"/>
          </a:p>
        </p:txBody>
      </p:sp>
      <p:sp>
        <p:nvSpPr>
          <p:cNvPr id="962" name="TextBox 961">
            <a:extLst>
              <a:ext uri="{FF2B5EF4-FFF2-40B4-BE49-F238E27FC236}">
                <a16:creationId xmlns:a16="http://schemas.microsoft.com/office/drawing/2014/main" id="{BA69838E-A33C-2573-445A-8F337822A50C}"/>
              </a:ext>
            </a:extLst>
          </p:cNvPr>
          <p:cNvSpPr txBox="1"/>
          <p:nvPr/>
        </p:nvSpPr>
        <p:spPr>
          <a:xfrm>
            <a:off x="15428999" y="780853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answer</a:t>
            </a:r>
            <a:endParaRPr kumimoji="1" lang="ko-Kore-KR" altLang="en-US" dirty="0"/>
          </a:p>
        </p:txBody>
      </p:sp>
      <p:sp>
        <p:nvSpPr>
          <p:cNvPr id="963" name="TextBox 962">
            <a:extLst>
              <a:ext uri="{FF2B5EF4-FFF2-40B4-BE49-F238E27FC236}">
                <a16:creationId xmlns:a16="http://schemas.microsoft.com/office/drawing/2014/main" id="{2751B4D5-5E86-27B2-6DF0-8911045D5BEF}"/>
              </a:ext>
            </a:extLst>
          </p:cNvPr>
          <p:cNvSpPr txBox="1"/>
          <p:nvPr/>
        </p:nvSpPr>
        <p:spPr>
          <a:xfrm>
            <a:off x="14258369" y="500022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4x</a:t>
            </a:r>
            <a:endParaRPr kumimoji="1" lang="ko-Kore-KR" altLang="en-US" dirty="0"/>
          </a:p>
        </p:txBody>
      </p:sp>
      <p:sp>
        <p:nvSpPr>
          <p:cNvPr id="964" name="TextBox 963">
            <a:extLst>
              <a:ext uri="{FF2B5EF4-FFF2-40B4-BE49-F238E27FC236}">
                <a16:creationId xmlns:a16="http://schemas.microsoft.com/office/drawing/2014/main" id="{79CA4B90-2684-6212-757F-476001DF2386}"/>
              </a:ext>
            </a:extLst>
          </p:cNvPr>
          <p:cNvSpPr txBox="1"/>
          <p:nvPr/>
        </p:nvSpPr>
        <p:spPr>
          <a:xfrm>
            <a:off x="12788916" y="686970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2x</a:t>
            </a:r>
            <a:endParaRPr kumimoji="1" lang="ko-Kore-KR" altLang="en-US" dirty="0"/>
          </a:p>
        </p:txBody>
      </p:sp>
      <p:sp>
        <p:nvSpPr>
          <p:cNvPr id="965" name="TextBox 964">
            <a:extLst>
              <a:ext uri="{FF2B5EF4-FFF2-40B4-BE49-F238E27FC236}">
                <a16:creationId xmlns:a16="http://schemas.microsoft.com/office/drawing/2014/main" id="{3C8B6E95-ADC2-3D41-4264-7F64BA548334}"/>
              </a:ext>
            </a:extLst>
          </p:cNvPr>
          <p:cNvSpPr txBox="1"/>
          <p:nvPr/>
        </p:nvSpPr>
        <p:spPr>
          <a:xfrm>
            <a:off x="15861168" y="686552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2x</a:t>
            </a:r>
            <a:endParaRPr kumimoji="1" lang="ko-Kore-KR" altLang="en-US" dirty="0"/>
          </a:p>
        </p:txBody>
      </p:sp>
      <p:sp>
        <p:nvSpPr>
          <p:cNvPr id="966" name="TextBox 965">
            <a:extLst>
              <a:ext uri="{FF2B5EF4-FFF2-40B4-BE49-F238E27FC236}">
                <a16:creationId xmlns:a16="http://schemas.microsoft.com/office/drawing/2014/main" id="{0EBC8CA0-F85C-BCB5-82E2-0F22B2482444}"/>
              </a:ext>
            </a:extLst>
          </p:cNvPr>
          <p:cNvSpPr txBox="1"/>
          <p:nvPr/>
        </p:nvSpPr>
        <p:spPr>
          <a:xfrm>
            <a:off x="13564206" y="4023012"/>
            <a:ext cx="218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 – layer output</a:t>
            </a:r>
            <a:endParaRPr kumimoji="1" lang="ko-Kore-KR" altLang="en-US" dirty="0"/>
          </a:p>
        </p:txBody>
      </p:sp>
      <p:sp>
        <p:nvSpPr>
          <p:cNvPr id="967" name="오른쪽 화살표[R] 966">
            <a:extLst>
              <a:ext uri="{FF2B5EF4-FFF2-40B4-BE49-F238E27FC236}">
                <a16:creationId xmlns:a16="http://schemas.microsoft.com/office/drawing/2014/main" id="{18D7D7BB-7661-7FAF-2513-D071A7F5C4F4}"/>
              </a:ext>
            </a:extLst>
          </p:cNvPr>
          <p:cNvSpPr/>
          <p:nvPr/>
        </p:nvSpPr>
        <p:spPr>
          <a:xfrm>
            <a:off x="11188229" y="5695746"/>
            <a:ext cx="1176300" cy="659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9" name="TextBox 968">
            <a:extLst>
              <a:ext uri="{FF2B5EF4-FFF2-40B4-BE49-F238E27FC236}">
                <a16:creationId xmlns:a16="http://schemas.microsoft.com/office/drawing/2014/main" id="{99FC6285-39FB-37BC-6E59-19F6E7437851}"/>
              </a:ext>
            </a:extLst>
          </p:cNvPr>
          <p:cNvSpPr txBox="1"/>
          <p:nvPr/>
        </p:nvSpPr>
        <p:spPr>
          <a:xfrm>
            <a:off x="11657854" y="1029267"/>
            <a:ext cx="677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Context</a:t>
            </a:r>
            <a:r>
              <a:rPr kumimoji="1" lang="ko-KR" altLang="en-US" dirty="0"/>
              <a:t>노드는 모든 </a:t>
            </a:r>
            <a:r>
              <a:rPr kumimoji="1" lang="en-US" altLang="ko-KR" dirty="0"/>
              <a:t>question node, answer node</a:t>
            </a:r>
            <a:r>
              <a:rPr kumimoji="1" lang="ko-KR" altLang="en-US" dirty="0"/>
              <a:t>와 연결되도록 함</a:t>
            </a:r>
            <a:endParaRPr kumimoji="1" lang="ko-Kore-KR" altLang="en-US" dirty="0"/>
          </a:p>
        </p:txBody>
      </p:sp>
      <p:sp>
        <p:nvSpPr>
          <p:cNvPr id="970" name="TextBox 969">
            <a:extLst>
              <a:ext uri="{FF2B5EF4-FFF2-40B4-BE49-F238E27FC236}">
                <a16:creationId xmlns:a16="http://schemas.microsoft.com/office/drawing/2014/main" id="{F4CE2564-6F23-4DE7-1725-F6DF2C00E8F6}"/>
              </a:ext>
            </a:extLst>
          </p:cNvPr>
          <p:cNvSpPr txBox="1"/>
          <p:nvPr/>
        </p:nvSpPr>
        <p:spPr>
          <a:xfrm>
            <a:off x="12439685" y="7807505"/>
            <a:ext cx="100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question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93078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</a:rPr>
              <a:t>10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b="1" dirty="0">
                <a:solidFill>
                  <a:srgbClr val="121D49"/>
                </a:solidFill>
                <a:latin typeface="Pretendard" pitchFamily="34" charset="0"/>
              </a:rPr>
              <a:t>GSC</a:t>
            </a:r>
            <a:endParaRPr lang="en-US" sz="2000" b="1" dirty="0">
              <a:solidFill>
                <a:srgbClr val="344BBE"/>
              </a:solidFill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795421-8981-CA25-FC8F-650352771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16" name="Object 9">
            <a:extLst>
              <a:ext uri="{FF2B5EF4-FFF2-40B4-BE49-F238E27FC236}">
                <a16:creationId xmlns:a16="http://schemas.microsoft.com/office/drawing/2014/main" id="{59E46F5F-4589-4C87-6845-BE9B2AB9D239}"/>
              </a:ext>
            </a:extLst>
          </p:cNvPr>
          <p:cNvSpPr txBox="1"/>
          <p:nvPr/>
        </p:nvSpPr>
        <p:spPr>
          <a:xfrm>
            <a:off x="600000" y="1475295"/>
            <a:ext cx="11363400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Is it effective for reasoning? </a:t>
            </a:r>
            <a:endParaRPr 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193A530-9599-6E93-F2D2-4400C3340E41}"/>
              </a:ext>
            </a:extLst>
          </p:cNvPr>
          <p:cNvSpPr/>
          <p:nvPr/>
        </p:nvSpPr>
        <p:spPr>
          <a:xfrm>
            <a:off x="115513" y="6418853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46C59D-9345-B263-E657-5AC6FB4CCF94}"/>
              </a:ext>
            </a:extLst>
          </p:cNvPr>
          <p:cNvSpPr txBox="1"/>
          <p:nvPr/>
        </p:nvSpPr>
        <p:spPr>
          <a:xfrm>
            <a:off x="90113" y="7842628"/>
            <a:ext cx="100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question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C6306E-CFE1-F314-B25A-FB504D3DB361}"/>
              </a:ext>
            </a:extLst>
          </p:cNvPr>
          <p:cNvSpPr txBox="1"/>
          <p:nvPr/>
        </p:nvSpPr>
        <p:spPr>
          <a:xfrm>
            <a:off x="610223" y="6858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0AF51E7-DFD9-515A-8BE7-B4EE7ABE90B0}"/>
              </a:ext>
            </a:extLst>
          </p:cNvPr>
          <p:cNvSpPr/>
          <p:nvPr/>
        </p:nvSpPr>
        <p:spPr>
          <a:xfrm>
            <a:off x="116966" y="4006472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7ABD6C1-67E7-87E3-6926-19DD447DF080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761066" y="5301872"/>
            <a:ext cx="3600" cy="1116981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1F5751C-FDE8-F69D-BF3D-AEEE6507B577}"/>
              </a:ext>
            </a:extLst>
          </p:cNvPr>
          <p:cNvCxnSpPr/>
          <p:nvPr/>
        </p:nvCxnSpPr>
        <p:spPr>
          <a:xfrm flipV="1">
            <a:off x="1410913" y="7055228"/>
            <a:ext cx="1764694" cy="1132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22357B74-028E-ABFA-0B12-539C20EECD10}"/>
              </a:ext>
            </a:extLst>
          </p:cNvPr>
          <p:cNvSpPr/>
          <p:nvPr/>
        </p:nvSpPr>
        <p:spPr>
          <a:xfrm>
            <a:off x="3175607" y="6407528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46863D1-B8A4-2560-1072-D6DA37CB8EFA}"/>
              </a:ext>
            </a:extLst>
          </p:cNvPr>
          <p:cNvSpPr/>
          <p:nvPr/>
        </p:nvSpPr>
        <p:spPr>
          <a:xfrm>
            <a:off x="3188307" y="4006472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469D054-86E3-C478-00A7-0E01F01E151E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418173" y="4654172"/>
            <a:ext cx="1770134" cy="5972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직선 화살표 연결선 968">
            <a:extLst>
              <a:ext uri="{FF2B5EF4-FFF2-40B4-BE49-F238E27FC236}">
                <a16:creationId xmlns:a16="http://schemas.microsoft.com/office/drawing/2014/main" id="{8C5AE8EA-EC54-3D1A-FB2D-E57B4AF58533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3836007" y="5301872"/>
            <a:ext cx="0" cy="110453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2" name="TextBox 971">
            <a:extLst>
              <a:ext uri="{FF2B5EF4-FFF2-40B4-BE49-F238E27FC236}">
                <a16:creationId xmlns:a16="http://schemas.microsoft.com/office/drawing/2014/main" id="{3516A401-DBBB-11D2-ADB4-5F258366E1A9}"/>
              </a:ext>
            </a:extLst>
          </p:cNvPr>
          <p:cNvSpPr txBox="1"/>
          <p:nvPr/>
        </p:nvSpPr>
        <p:spPr>
          <a:xfrm>
            <a:off x="610223" y="43864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973" name="TextBox 972">
            <a:extLst>
              <a:ext uri="{FF2B5EF4-FFF2-40B4-BE49-F238E27FC236}">
                <a16:creationId xmlns:a16="http://schemas.microsoft.com/office/drawing/2014/main" id="{5ED114E9-AC2C-7357-3B5A-85A1F623CAC8}"/>
              </a:ext>
            </a:extLst>
          </p:cNvPr>
          <p:cNvSpPr txBox="1"/>
          <p:nvPr/>
        </p:nvSpPr>
        <p:spPr>
          <a:xfrm>
            <a:off x="3669973" y="6858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974" name="TextBox 973">
            <a:extLst>
              <a:ext uri="{FF2B5EF4-FFF2-40B4-BE49-F238E27FC236}">
                <a16:creationId xmlns:a16="http://schemas.microsoft.com/office/drawing/2014/main" id="{0A368807-5B26-24D6-5951-BA530CEB7BB2}"/>
              </a:ext>
            </a:extLst>
          </p:cNvPr>
          <p:cNvSpPr txBox="1"/>
          <p:nvPr/>
        </p:nvSpPr>
        <p:spPr>
          <a:xfrm>
            <a:off x="3685164" y="4444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975" name="TextBox 974">
            <a:extLst>
              <a:ext uri="{FF2B5EF4-FFF2-40B4-BE49-F238E27FC236}">
                <a16:creationId xmlns:a16="http://schemas.microsoft.com/office/drawing/2014/main" id="{E6103A88-7102-DF35-A1D6-34458F988BB3}"/>
              </a:ext>
            </a:extLst>
          </p:cNvPr>
          <p:cNvSpPr txBox="1"/>
          <p:nvPr/>
        </p:nvSpPr>
        <p:spPr>
          <a:xfrm>
            <a:off x="438926" y="564509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976" name="TextBox 975">
            <a:extLst>
              <a:ext uri="{FF2B5EF4-FFF2-40B4-BE49-F238E27FC236}">
                <a16:creationId xmlns:a16="http://schemas.microsoft.com/office/drawing/2014/main" id="{F09EDDF1-D4E8-9CFE-96E7-2456B02540B6}"/>
              </a:ext>
            </a:extLst>
          </p:cNvPr>
          <p:cNvSpPr txBox="1"/>
          <p:nvPr/>
        </p:nvSpPr>
        <p:spPr>
          <a:xfrm>
            <a:off x="2019188" y="706655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977" name="TextBox 976">
            <a:extLst>
              <a:ext uri="{FF2B5EF4-FFF2-40B4-BE49-F238E27FC236}">
                <a16:creationId xmlns:a16="http://schemas.microsoft.com/office/drawing/2014/main" id="{8B489BB6-E20D-F9F2-1AFA-32F651BEA3E5}"/>
              </a:ext>
            </a:extLst>
          </p:cNvPr>
          <p:cNvSpPr txBox="1"/>
          <p:nvPr/>
        </p:nvSpPr>
        <p:spPr>
          <a:xfrm>
            <a:off x="4019659" y="567345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978" name="TextBox 977">
            <a:extLst>
              <a:ext uri="{FF2B5EF4-FFF2-40B4-BE49-F238E27FC236}">
                <a16:creationId xmlns:a16="http://schemas.microsoft.com/office/drawing/2014/main" id="{46489413-5B58-DC7C-DDCE-0D8811C38C42}"/>
              </a:ext>
            </a:extLst>
          </p:cNvPr>
          <p:cNvSpPr txBox="1"/>
          <p:nvPr/>
        </p:nvSpPr>
        <p:spPr>
          <a:xfrm>
            <a:off x="2201236" y="414565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979" name="오른쪽 화살표[R] 978">
            <a:extLst>
              <a:ext uri="{FF2B5EF4-FFF2-40B4-BE49-F238E27FC236}">
                <a16:creationId xmlns:a16="http://schemas.microsoft.com/office/drawing/2014/main" id="{4952F1D2-D6D9-D881-C659-B335F6DD6C8A}"/>
              </a:ext>
            </a:extLst>
          </p:cNvPr>
          <p:cNvSpPr/>
          <p:nvPr/>
        </p:nvSpPr>
        <p:spPr>
          <a:xfrm>
            <a:off x="5143500" y="5759246"/>
            <a:ext cx="1176300" cy="659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0" name="타원 979">
            <a:extLst>
              <a:ext uri="{FF2B5EF4-FFF2-40B4-BE49-F238E27FC236}">
                <a16:creationId xmlns:a16="http://schemas.microsoft.com/office/drawing/2014/main" id="{82A2A6AF-DED4-D2FE-EB79-DD609CD5992B}"/>
              </a:ext>
            </a:extLst>
          </p:cNvPr>
          <p:cNvSpPr/>
          <p:nvPr/>
        </p:nvSpPr>
        <p:spPr>
          <a:xfrm>
            <a:off x="6631881" y="6412881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1" name="TextBox 980">
            <a:extLst>
              <a:ext uri="{FF2B5EF4-FFF2-40B4-BE49-F238E27FC236}">
                <a16:creationId xmlns:a16="http://schemas.microsoft.com/office/drawing/2014/main" id="{3FB17BE2-14F0-1E61-1361-530458E71346}"/>
              </a:ext>
            </a:extLst>
          </p:cNvPr>
          <p:cNvSpPr txBox="1"/>
          <p:nvPr/>
        </p:nvSpPr>
        <p:spPr>
          <a:xfrm>
            <a:off x="6606481" y="7836656"/>
            <a:ext cx="100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question</a:t>
            </a:r>
            <a:endParaRPr kumimoji="1" lang="ko-Kore-KR" altLang="en-US" dirty="0"/>
          </a:p>
        </p:txBody>
      </p:sp>
      <p:sp>
        <p:nvSpPr>
          <p:cNvPr id="982" name="TextBox 981">
            <a:extLst>
              <a:ext uri="{FF2B5EF4-FFF2-40B4-BE49-F238E27FC236}">
                <a16:creationId xmlns:a16="http://schemas.microsoft.com/office/drawing/2014/main" id="{CE176861-7818-0946-CD5F-0260A5E95B12}"/>
              </a:ext>
            </a:extLst>
          </p:cNvPr>
          <p:cNvSpPr txBox="1"/>
          <p:nvPr/>
        </p:nvSpPr>
        <p:spPr>
          <a:xfrm>
            <a:off x="7126591" y="685240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983" name="타원 982">
            <a:extLst>
              <a:ext uri="{FF2B5EF4-FFF2-40B4-BE49-F238E27FC236}">
                <a16:creationId xmlns:a16="http://schemas.microsoft.com/office/drawing/2014/main" id="{3B7D9B05-9E9E-FABB-6A67-338572395F6B}"/>
              </a:ext>
            </a:extLst>
          </p:cNvPr>
          <p:cNvSpPr/>
          <p:nvPr/>
        </p:nvSpPr>
        <p:spPr>
          <a:xfrm>
            <a:off x="6633334" y="4000500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84" name="직선 화살표 연결선 983">
            <a:extLst>
              <a:ext uri="{FF2B5EF4-FFF2-40B4-BE49-F238E27FC236}">
                <a16:creationId xmlns:a16="http://schemas.microsoft.com/office/drawing/2014/main" id="{D9DC8BF4-FD60-EFB2-58DB-874716512B9F}"/>
              </a:ext>
            </a:extLst>
          </p:cNvPr>
          <p:cNvCxnSpPr>
            <a:cxnSpLocks/>
            <a:endCxn id="983" idx="4"/>
          </p:cNvCxnSpPr>
          <p:nvPr/>
        </p:nvCxnSpPr>
        <p:spPr>
          <a:xfrm flipV="1">
            <a:off x="7277434" y="5295900"/>
            <a:ext cx="3600" cy="1116981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직선 화살표 연결선 984">
            <a:extLst>
              <a:ext uri="{FF2B5EF4-FFF2-40B4-BE49-F238E27FC236}">
                <a16:creationId xmlns:a16="http://schemas.microsoft.com/office/drawing/2014/main" id="{72346573-0BEF-980F-A7F3-FD3A1DACF056}"/>
              </a:ext>
            </a:extLst>
          </p:cNvPr>
          <p:cNvCxnSpPr/>
          <p:nvPr/>
        </p:nvCxnSpPr>
        <p:spPr>
          <a:xfrm flipV="1">
            <a:off x="7927281" y="7049256"/>
            <a:ext cx="1764694" cy="1132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" name="타원 985">
            <a:extLst>
              <a:ext uri="{FF2B5EF4-FFF2-40B4-BE49-F238E27FC236}">
                <a16:creationId xmlns:a16="http://schemas.microsoft.com/office/drawing/2014/main" id="{F393D46B-41FF-F02A-054F-7FBA0AC971F6}"/>
              </a:ext>
            </a:extLst>
          </p:cNvPr>
          <p:cNvSpPr/>
          <p:nvPr/>
        </p:nvSpPr>
        <p:spPr>
          <a:xfrm>
            <a:off x="9691975" y="6401556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7" name="타원 986">
            <a:extLst>
              <a:ext uri="{FF2B5EF4-FFF2-40B4-BE49-F238E27FC236}">
                <a16:creationId xmlns:a16="http://schemas.microsoft.com/office/drawing/2014/main" id="{1A505882-14B0-CF97-AF1E-1147672793C0}"/>
              </a:ext>
            </a:extLst>
          </p:cNvPr>
          <p:cNvSpPr/>
          <p:nvPr/>
        </p:nvSpPr>
        <p:spPr>
          <a:xfrm>
            <a:off x="9704675" y="4000500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88" name="직선 화살표 연결선 987">
            <a:extLst>
              <a:ext uri="{FF2B5EF4-FFF2-40B4-BE49-F238E27FC236}">
                <a16:creationId xmlns:a16="http://schemas.microsoft.com/office/drawing/2014/main" id="{9683174C-A16E-38BF-3FD4-E274F8B819E3}"/>
              </a:ext>
            </a:extLst>
          </p:cNvPr>
          <p:cNvCxnSpPr>
            <a:cxnSpLocks/>
            <a:endCxn id="987" idx="2"/>
          </p:cNvCxnSpPr>
          <p:nvPr/>
        </p:nvCxnSpPr>
        <p:spPr>
          <a:xfrm flipV="1">
            <a:off x="7934541" y="4648200"/>
            <a:ext cx="1770134" cy="5972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직선 화살표 연결선 988">
            <a:extLst>
              <a:ext uri="{FF2B5EF4-FFF2-40B4-BE49-F238E27FC236}">
                <a16:creationId xmlns:a16="http://schemas.microsoft.com/office/drawing/2014/main" id="{4769B780-F864-FB12-4854-E6648E90DD42}"/>
              </a:ext>
            </a:extLst>
          </p:cNvPr>
          <p:cNvCxnSpPr>
            <a:cxnSpLocks/>
            <a:endCxn id="987" idx="4"/>
          </p:cNvCxnSpPr>
          <p:nvPr/>
        </p:nvCxnSpPr>
        <p:spPr>
          <a:xfrm flipV="1">
            <a:off x="10352375" y="5295900"/>
            <a:ext cx="0" cy="110453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0" name="TextBox 989">
            <a:extLst>
              <a:ext uri="{FF2B5EF4-FFF2-40B4-BE49-F238E27FC236}">
                <a16:creationId xmlns:a16="http://schemas.microsoft.com/office/drawing/2014/main" id="{6ADC0356-1861-2964-FF7C-4B09F2DF84A6}"/>
              </a:ext>
            </a:extLst>
          </p:cNvPr>
          <p:cNvSpPr txBox="1"/>
          <p:nvPr/>
        </p:nvSpPr>
        <p:spPr>
          <a:xfrm>
            <a:off x="7126591" y="438046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991" name="TextBox 990">
            <a:extLst>
              <a:ext uri="{FF2B5EF4-FFF2-40B4-BE49-F238E27FC236}">
                <a16:creationId xmlns:a16="http://schemas.microsoft.com/office/drawing/2014/main" id="{798C09DF-C580-7C11-0905-B7EC5B6E273A}"/>
              </a:ext>
            </a:extLst>
          </p:cNvPr>
          <p:cNvSpPr txBox="1"/>
          <p:nvPr/>
        </p:nvSpPr>
        <p:spPr>
          <a:xfrm>
            <a:off x="10186341" y="685240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992" name="TextBox 991">
            <a:extLst>
              <a:ext uri="{FF2B5EF4-FFF2-40B4-BE49-F238E27FC236}">
                <a16:creationId xmlns:a16="http://schemas.microsoft.com/office/drawing/2014/main" id="{0D9360E8-C14C-EB45-D490-219515E1C9E0}"/>
              </a:ext>
            </a:extLst>
          </p:cNvPr>
          <p:cNvSpPr txBox="1"/>
          <p:nvPr/>
        </p:nvSpPr>
        <p:spPr>
          <a:xfrm>
            <a:off x="10201532" y="443840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993" name="TextBox 992">
            <a:extLst>
              <a:ext uri="{FF2B5EF4-FFF2-40B4-BE49-F238E27FC236}">
                <a16:creationId xmlns:a16="http://schemas.microsoft.com/office/drawing/2014/main" id="{57DB93F0-5261-4691-86CD-7BAE3C127BBA}"/>
              </a:ext>
            </a:extLst>
          </p:cNvPr>
          <p:cNvSpPr txBox="1"/>
          <p:nvPr/>
        </p:nvSpPr>
        <p:spPr>
          <a:xfrm>
            <a:off x="6955294" y="563912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994" name="TextBox 993">
            <a:extLst>
              <a:ext uri="{FF2B5EF4-FFF2-40B4-BE49-F238E27FC236}">
                <a16:creationId xmlns:a16="http://schemas.microsoft.com/office/drawing/2014/main" id="{31C5D86B-3A5B-4636-73CE-57A8F63267CB}"/>
              </a:ext>
            </a:extLst>
          </p:cNvPr>
          <p:cNvSpPr txBox="1"/>
          <p:nvPr/>
        </p:nvSpPr>
        <p:spPr>
          <a:xfrm>
            <a:off x="8535556" y="706058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995" name="TextBox 994">
            <a:extLst>
              <a:ext uri="{FF2B5EF4-FFF2-40B4-BE49-F238E27FC236}">
                <a16:creationId xmlns:a16="http://schemas.microsoft.com/office/drawing/2014/main" id="{14F04823-4C80-7738-E880-B217434ECA97}"/>
              </a:ext>
            </a:extLst>
          </p:cNvPr>
          <p:cNvSpPr txBox="1"/>
          <p:nvPr/>
        </p:nvSpPr>
        <p:spPr>
          <a:xfrm>
            <a:off x="10536027" y="566748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996" name="TextBox 995">
            <a:extLst>
              <a:ext uri="{FF2B5EF4-FFF2-40B4-BE49-F238E27FC236}">
                <a16:creationId xmlns:a16="http://schemas.microsoft.com/office/drawing/2014/main" id="{D59BC9F3-CCFA-DA13-6882-814B47160528}"/>
              </a:ext>
            </a:extLst>
          </p:cNvPr>
          <p:cNvSpPr txBox="1"/>
          <p:nvPr/>
        </p:nvSpPr>
        <p:spPr>
          <a:xfrm>
            <a:off x="8717604" y="413968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997" name="TextBox 996">
            <a:extLst>
              <a:ext uri="{FF2B5EF4-FFF2-40B4-BE49-F238E27FC236}">
                <a16:creationId xmlns:a16="http://schemas.microsoft.com/office/drawing/2014/main" id="{33E6808E-38AD-08BF-3872-1AD10233C3F3}"/>
              </a:ext>
            </a:extLst>
          </p:cNvPr>
          <p:cNvSpPr txBox="1"/>
          <p:nvPr/>
        </p:nvSpPr>
        <p:spPr>
          <a:xfrm>
            <a:off x="3307064" y="788300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other</a:t>
            </a:r>
            <a:endParaRPr kumimoji="1" lang="ko-Kore-KR" altLang="en-US" dirty="0"/>
          </a:p>
        </p:txBody>
      </p:sp>
      <p:sp>
        <p:nvSpPr>
          <p:cNvPr id="998" name="TextBox 997">
            <a:extLst>
              <a:ext uri="{FF2B5EF4-FFF2-40B4-BE49-F238E27FC236}">
                <a16:creationId xmlns:a16="http://schemas.microsoft.com/office/drawing/2014/main" id="{FEE49A95-B62A-EC08-0665-0D7CEA49D518}"/>
              </a:ext>
            </a:extLst>
          </p:cNvPr>
          <p:cNvSpPr txBox="1"/>
          <p:nvPr/>
        </p:nvSpPr>
        <p:spPr>
          <a:xfrm>
            <a:off x="3381953" y="353125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answer</a:t>
            </a:r>
            <a:endParaRPr kumimoji="1" lang="ko-Kore-KR" altLang="en-US" dirty="0"/>
          </a:p>
        </p:txBody>
      </p:sp>
      <p:sp>
        <p:nvSpPr>
          <p:cNvPr id="999" name="TextBox 998">
            <a:extLst>
              <a:ext uri="{FF2B5EF4-FFF2-40B4-BE49-F238E27FC236}">
                <a16:creationId xmlns:a16="http://schemas.microsoft.com/office/drawing/2014/main" id="{E34D7579-02A8-37B6-704E-71D8B0148D9D}"/>
              </a:ext>
            </a:extLst>
          </p:cNvPr>
          <p:cNvSpPr txBox="1"/>
          <p:nvPr/>
        </p:nvSpPr>
        <p:spPr>
          <a:xfrm>
            <a:off x="220757" y="3574013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context</a:t>
            </a:r>
            <a:endParaRPr kumimoji="1" lang="ko-Kore-KR" altLang="en-US" dirty="0"/>
          </a:p>
        </p:txBody>
      </p:sp>
      <p:sp>
        <p:nvSpPr>
          <p:cNvPr id="1000" name="TextBox 999">
            <a:extLst>
              <a:ext uri="{FF2B5EF4-FFF2-40B4-BE49-F238E27FC236}">
                <a16:creationId xmlns:a16="http://schemas.microsoft.com/office/drawing/2014/main" id="{75CE4621-17A7-14D8-FCF6-DCFE79E7EFB2}"/>
              </a:ext>
            </a:extLst>
          </p:cNvPr>
          <p:cNvSpPr txBox="1"/>
          <p:nvPr/>
        </p:nvSpPr>
        <p:spPr>
          <a:xfrm>
            <a:off x="11657854" y="1029267"/>
            <a:ext cx="677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Context</a:t>
            </a:r>
            <a:r>
              <a:rPr kumimoji="1" lang="ko-KR" altLang="en-US" dirty="0"/>
              <a:t>노드는 모든 </a:t>
            </a:r>
            <a:r>
              <a:rPr kumimoji="1" lang="en-US" altLang="ko-KR" dirty="0"/>
              <a:t>question node, answer node</a:t>
            </a:r>
            <a:r>
              <a:rPr kumimoji="1" lang="ko-KR" altLang="en-US" dirty="0"/>
              <a:t>와 연결되도록 함</a:t>
            </a:r>
            <a:endParaRPr kumimoji="1" lang="ko-Kore-KR" altLang="en-US" dirty="0"/>
          </a:p>
        </p:txBody>
      </p:sp>
      <p:sp>
        <p:nvSpPr>
          <p:cNvPr id="1004" name="타원 1003">
            <a:extLst>
              <a:ext uri="{FF2B5EF4-FFF2-40B4-BE49-F238E27FC236}">
                <a16:creationId xmlns:a16="http://schemas.microsoft.com/office/drawing/2014/main" id="{48C7E259-AF62-7A87-5002-A6CF76EA7B4B}"/>
              </a:ext>
            </a:extLst>
          </p:cNvPr>
          <p:cNvSpPr/>
          <p:nvPr/>
        </p:nvSpPr>
        <p:spPr>
          <a:xfrm>
            <a:off x="12561018" y="6412881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5" name="TextBox 1004">
            <a:extLst>
              <a:ext uri="{FF2B5EF4-FFF2-40B4-BE49-F238E27FC236}">
                <a16:creationId xmlns:a16="http://schemas.microsoft.com/office/drawing/2014/main" id="{454DAF32-BEC8-93C1-00EE-5C807DFED3ED}"/>
              </a:ext>
            </a:extLst>
          </p:cNvPr>
          <p:cNvSpPr txBox="1"/>
          <p:nvPr/>
        </p:nvSpPr>
        <p:spPr>
          <a:xfrm>
            <a:off x="12535618" y="7836656"/>
            <a:ext cx="100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question</a:t>
            </a:r>
            <a:endParaRPr kumimoji="1" lang="ko-Kore-KR" altLang="en-US" dirty="0"/>
          </a:p>
        </p:txBody>
      </p:sp>
      <p:sp>
        <p:nvSpPr>
          <p:cNvPr id="1006" name="TextBox 1005">
            <a:extLst>
              <a:ext uri="{FF2B5EF4-FFF2-40B4-BE49-F238E27FC236}">
                <a16:creationId xmlns:a16="http://schemas.microsoft.com/office/drawing/2014/main" id="{96B952C1-BB9F-F36C-5AD3-E33ABFC7B638}"/>
              </a:ext>
            </a:extLst>
          </p:cNvPr>
          <p:cNvSpPr txBox="1"/>
          <p:nvPr/>
        </p:nvSpPr>
        <p:spPr>
          <a:xfrm>
            <a:off x="13055728" y="685240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1007" name="타원 1006">
            <a:extLst>
              <a:ext uri="{FF2B5EF4-FFF2-40B4-BE49-F238E27FC236}">
                <a16:creationId xmlns:a16="http://schemas.microsoft.com/office/drawing/2014/main" id="{7DB9A67F-7CFA-B699-88F7-512B7C877948}"/>
              </a:ext>
            </a:extLst>
          </p:cNvPr>
          <p:cNvSpPr/>
          <p:nvPr/>
        </p:nvSpPr>
        <p:spPr>
          <a:xfrm>
            <a:off x="12562471" y="4000500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08" name="직선 화살표 연결선 1007">
            <a:extLst>
              <a:ext uri="{FF2B5EF4-FFF2-40B4-BE49-F238E27FC236}">
                <a16:creationId xmlns:a16="http://schemas.microsoft.com/office/drawing/2014/main" id="{ADD6B45D-A0E7-46CF-3F2E-78128FE5EAFE}"/>
              </a:ext>
            </a:extLst>
          </p:cNvPr>
          <p:cNvCxnSpPr>
            <a:cxnSpLocks/>
            <a:endCxn id="1007" idx="4"/>
          </p:cNvCxnSpPr>
          <p:nvPr/>
        </p:nvCxnSpPr>
        <p:spPr>
          <a:xfrm flipV="1">
            <a:off x="13206571" y="5295900"/>
            <a:ext cx="3600" cy="1116981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직선 화살표 연결선 1008">
            <a:extLst>
              <a:ext uri="{FF2B5EF4-FFF2-40B4-BE49-F238E27FC236}">
                <a16:creationId xmlns:a16="http://schemas.microsoft.com/office/drawing/2014/main" id="{998B2BD4-CA03-7C1A-2642-CE07FA6C13AE}"/>
              </a:ext>
            </a:extLst>
          </p:cNvPr>
          <p:cNvCxnSpPr/>
          <p:nvPr/>
        </p:nvCxnSpPr>
        <p:spPr>
          <a:xfrm flipV="1">
            <a:off x="13856418" y="7049256"/>
            <a:ext cx="1764694" cy="1132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0" name="타원 1009">
            <a:extLst>
              <a:ext uri="{FF2B5EF4-FFF2-40B4-BE49-F238E27FC236}">
                <a16:creationId xmlns:a16="http://schemas.microsoft.com/office/drawing/2014/main" id="{B013D6C1-08A7-8BEE-4DED-6E20A4284B4A}"/>
              </a:ext>
            </a:extLst>
          </p:cNvPr>
          <p:cNvSpPr/>
          <p:nvPr/>
        </p:nvSpPr>
        <p:spPr>
          <a:xfrm>
            <a:off x="15621112" y="6401556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1" name="타원 1010">
            <a:extLst>
              <a:ext uri="{FF2B5EF4-FFF2-40B4-BE49-F238E27FC236}">
                <a16:creationId xmlns:a16="http://schemas.microsoft.com/office/drawing/2014/main" id="{4F117EF2-43B7-FC26-1F94-B2C8BAB50BC2}"/>
              </a:ext>
            </a:extLst>
          </p:cNvPr>
          <p:cNvSpPr/>
          <p:nvPr/>
        </p:nvSpPr>
        <p:spPr>
          <a:xfrm>
            <a:off x="15633812" y="4000500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12" name="직선 화살표 연결선 1011">
            <a:extLst>
              <a:ext uri="{FF2B5EF4-FFF2-40B4-BE49-F238E27FC236}">
                <a16:creationId xmlns:a16="http://schemas.microsoft.com/office/drawing/2014/main" id="{7DD240BA-306E-184E-C7DF-DD2F465AB70B}"/>
              </a:ext>
            </a:extLst>
          </p:cNvPr>
          <p:cNvCxnSpPr>
            <a:cxnSpLocks/>
            <a:endCxn id="1011" idx="2"/>
          </p:cNvCxnSpPr>
          <p:nvPr/>
        </p:nvCxnSpPr>
        <p:spPr>
          <a:xfrm flipV="1">
            <a:off x="13863678" y="4648200"/>
            <a:ext cx="1770134" cy="5972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직선 화살표 연결선 1012">
            <a:extLst>
              <a:ext uri="{FF2B5EF4-FFF2-40B4-BE49-F238E27FC236}">
                <a16:creationId xmlns:a16="http://schemas.microsoft.com/office/drawing/2014/main" id="{6130CEDF-D0B8-5774-F07B-8AF9E3053C84}"/>
              </a:ext>
            </a:extLst>
          </p:cNvPr>
          <p:cNvCxnSpPr>
            <a:cxnSpLocks/>
            <a:endCxn id="1011" idx="4"/>
          </p:cNvCxnSpPr>
          <p:nvPr/>
        </p:nvCxnSpPr>
        <p:spPr>
          <a:xfrm flipV="1">
            <a:off x="16281512" y="5295900"/>
            <a:ext cx="0" cy="110453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4" name="TextBox 1013">
            <a:extLst>
              <a:ext uri="{FF2B5EF4-FFF2-40B4-BE49-F238E27FC236}">
                <a16:creationId xmlns:a16="http://schemas.microsoft.com/office/drawing/2014/main" id="{A9B6AA0B-C6A2-2C38-F1FF-4C2F98B50241}"/>
              </a:ext>
            </a:extLst>
          </p:cNvPr>
          <p:cNvSpPr txBox="1"/>
          <p:nvPr/>
        </p:nvSpPr>
        <p:spPr>
          <a:xfrm>
            <a:off x="13055728" y="438046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1015" name="TextBox 1014">
            <a:extLst>
              <a:ext uri="{FF2B5EF4-FFF2-40B4-BE49-F238E27FC236}">
                <a16:creationId xmlns:a16="http://schemas.microsoft.com/office/drawing/2014/main" id="{E335DE8B-98A5-D29D-6C77-1558C089F30B}"/>
              </a:ext>
            </a:extLst>
          </p:cNvPr>
          <p:cNvSpPr txBox="1"/>
          <p:nvPr/>
        </p:nvSpPr>
        <p:spPr>
          <a:xfrm>
            <a:off x="16115478" y="685240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1016" name="TextBox 1015">
            <a:extLst>
              <a:ext uri="{FF2B5EF4-FFF2-40B4-BE49-F238E27FC236}">
                <a16:creationId xmlns:a16="http://schemas.microsoft.com/office/drawing/2014/main" id="{D4D59EBE-34D1-1972-DAD1-80A1AB6AE52E}"/>
              </a:ext>
            </a:extLst>
          </p:cNvPr>
          <p:cNvSpPr txBox="1"/>
          <p:nvPr/>
        </p:nvSpPr>
        <p:spPr>
          <a:xfrm>
            <a:off x="16130669" y="443840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1017" name="TextBox 1016">
            <a:extLst>
              <a:ext uri="{FF2B5EF4-FFF2-40B4-BE49-F238E27FC236}">
                <a16:creationId xmlns:a16="http://schemas.microsoft.com/office/drawing/2014/main" id="{FF729869-884B-5BB2-1232-1634552BBB8B}"/>
              </a:ext>
            </a:extLst>
          </p:cNvPr>
          <p:cNvSpPr txBox="1"/>
          <p:nvPr/>
        </p:nvSpPr>
        <p:spPr>
          <a:xfrm>
            <a:off x="12884431" y="563912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1018" name="TextBox 1017">
            <a:extLst>
              <a:ext uri="{FF2B5EF4-FFF2-40B4-BE49-F238E27FC236}">
                <a16:creationId xmlns:a16="http://schemas.microsoft.com/office/drawing/2014/main" id="{EB35DBB6-852D-E4BE-B5B7-678CFAED529D}"/>
              </a:ext>
            </a:extLst>
          </p:cNvPr>
          <p:cNvSpPr txBox="1"/>
          <p:nvPr/>
        </p:nvSpPr>
        <p:spPr>
          <a:xfrm>
            <a:off x="14464693" y="706058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1019" name="TextBox 1018">
            <a:extLst>
              <a:ext uri="{FF2B5EF4-FFF2-40B4-BE49-F238E27FC236}">
                <a16:creationId xmlns:a16="http://schemas.microsoft.com/office/drawing/2014/main" id="{46E7F048-663D-A8EE-2B09-FB5141480E7A}"/>
              </a:ext>
            </a:extLst>
          </p:cNvPr>
          <p:cNvSpPr txBox="1"/>
          <p:nvPr/>
        </p:nvSpPr>
        <p:spPr>
          <a:xfrm>
            <a:off x="16465164" y="566748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1020" name="TextBox 1019">
            <a:extLst>
              <a:ext uri="{FF2B5EF4-FFF2-40B4-BE49-F238E27FC236}">
                <a16:creationId xmlns:a16="http://schemas.microsoft.com/office/drawing/2014/main" id="{1D177999-02E5-C536-4F55-B8AB47ECA533}"/>
              </a:ext>
            </a:extLst>
          </p:cNvPr>
          <p:cNvSpPr txBox="1"/>
          <p:nvPr/>
        </p:nvSpPr>
        <p:spPr>
          <a:xfrm>
            <a:off x="14646741" y="413968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1021" name="오른쪽 화살표[R] 1020">
            <a:extLst>
              <a:ext uri="{FF2B5EF4-FFF2-40B4-BE49-F238E27FC236}">
                <a16:creationId xmlns:a16="http://schemas.microsoft.com/office/drawing/2014/main" id="{320B32F6-2D6F-9A3D-8EC8-61803AF7236D}"/>
              </a:ext>
            </a:extLst>
          </p:cNvPr>
          <p:cNvSpPr/>
          <p:nvPr/>
        </p:nvSpPr>
        <p:spPr>
          <a:xfrm>
            <a:off x="11299896" y="5639121"/>
            <a:ext cx="1176300" cy="659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2" name="TextBox 1021">
            <a:extLst>
              <a:ext uri="{FF2B5EF4-FFF2-40B4-BE49-F238E27FC236}">
                <a16:creationId xmlns:a16="http://schemas.microsoft.com/office/drawing/2014/main" id="{D44E872A-B5FF-3594-6615-B0CD4F6004CE}"/>
              </a:ext>
            </a:extLst>
          </p:cNvPr>
          <p:cNvSpPr txBox="1"/>
          <p:nvPr/>
        </p:nvSpPr>
        <p:spPr>
          <a:xfrm>
            <a:off x="7987694" y="3491984"/>
            <a:ext cx="218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 – layer output</a:t>
            </a:r>
            <a:endParaRPr kumimoji="1" lang="ko-Kore-KR" altLang="en-US" dirty="0"/>
          </a:p>
        </p:txBody>
      </p:sp>
      <p:sp>
        <p:nvSpPr>
          <p:cNvPr id="1023" name="TextBox 1022">
            <a:extLst>
              <a:ext uri="{FF2B5EF4-FFF2-40B4-BE49-F238E27FC236}">
                <a16:creationId xmlns:a16="http://schemas.microsoft.com/office/drawing/2014/main" id="{BEBCE8F0-B846-7F04-F1A1-A82C3CA7ED97}"/>
              </a:ext>
            </a:extLst>
          </p:cNvPr>
          <p:cNvSpPr txBox="1"/>
          <p:nvPr/>
        </p:nvSpPr>
        <p:spPr>
          <a:xfrm>
            <a:off x="13998636" y="3466859"/>
            <a:ext cx="218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en-US" altLang="ko-Kore-KR" dirty="0"/>
              <a:t> – layer output</a:t>
            </a:r>
            <a:endParaRPr kumimoji="1" lang="ko-Kore-KR" altLang="en-US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F98F23C2-A608-62B5-DAAB-E9F05B943835}"/>
              </a:ext>
            </a:extLst>
          </p:cNvPr>
          <p:cNvSpPr txBox="1"/>
          <p:nvPr/>
        </p:nvSpPr>
        <p:spPr>
          <a:xfrm>
            <a:off x="6809195" y="3688013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context</a:t>
            </a:r>
            <a:endParaRPr kumimoji="1" lang="ko-Kore-KR" altLang="en-US" dirty="0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E3255030-034D-3E26-02B6-86CF74F875A6}"/>
              </a:ext>
            </a:extLst>
          </p:cNvPr>
          <p:cNvSpPr txBox="1"/>
          <p:nvPr/>
        </p:nvSpPr>
        <p:spPr>
          <a:xfrm>
            <a:off x="12781543" y="3674694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context</a:t>
            </a:r>
            <a:endParaRPr kumimoji="1" lang="ko-Kore-KR" altLang="en-US" dirty="0"/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CB422054-6766-AA46-CAF7-ED21F39CEAAE}"/>
              </a:ext>
            </a:extLst>
          </p:cNvPr>
          <p:cNvSpPr txBox="1"/>
          <p:nvPr/>
        </p:nvSpPr>
        <p:spPr>
          <a:xfrm>
            <a:off x="8305800" y="85725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이렇게</a:t>
            </a:r>
            <a:r>
              <a:rPr kumimoji="1" lang="ko-KR" altLang="en-US" dirty="0"/>
              <a:t> </a:t>
            </a:r>
            <a:r>
              <a:rPr kumimoji="1" lang="en-US" altLang="ko-KR" dirty="0"/>
              <a:t>subgraph</a:t>
            </a:r>
            <a:r>
              <a:rPr kumimoji="1" lang="ko-KR" altLang="en-US" dirty="0"/>
              <a:t> 전체가 하나의 사이클을 이루면 똑같이 해결을 못하지만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그래프의 한 부분이 사이클일 경우 사람들이 생각하는 </a:t>
            </a:r>
            <a:r>
              <a:rPr kumimoji="1" lang="ko-KR" altLang="en-US" dirty="0" err="1"/>
              <a:t>순환논법에</a:t>
            </a:r>
            <a:r>
              <a:rPr kumimoji="1" lang="ko-KR" altLang="en-US" dirty="0"/>
              <a:t> 빠지지 않음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human reasoning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graph</a:t>
            </a:r>
            <a:r>
              <a:rPr kumimoji="1" lang="ko-KR" altLang="en-US" dirty="0"/>
              <a:t> </a:t>
            </a:r>
            <a:r>
              <a:rPr kumimoji="1" lang="en-US" altLang="ko-KR" dirty="0"/>
              <a:t>reasoning</a:t>
            </a:r>
            <a:r>
              <a:rPr kumimoji="1" lang="ko-KR" altLang="en-US" dirty="0"/>
              <a:t>의 차이점</a:t>
            </a:r>
            <a:endParaRPr kumimoji="1" lang="ko-Kore-KR" altLang="en-US" dirty="0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9C4ED4C6-D0D8-B6C5-81EC-85ABBDB81191}"/>
              </a:ext>
            </a:extLst>
          </p:cNvPr>
          <p:cNvSpPr txBox="1"/>
          <p:nvPr/>
        </p:nvSpPr>
        <p:spPr>
          <a:xfrm>
            <a:off x="9976246" y="781654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other</a:t>
            </a:r>
            <a:endParaRPr kumimoji="1" lang="ko-Kore-KR" altLang="en-US" dirty="0"/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12D2C8D0-4543-39C0-8CCB-1453D990F57A}"/>
              </a:ext>
            </a:extLst>
          </p:cNvPr>
          <p:cNvSpPr txBox="1"/>
          <p:nvPr/>
        </p:nvSpPr>
        <p:spPr>
          <a:xfrm>
            <a:off x="16011259" y="7784197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other</a:t>
            </a:r>
            <a:endParaRPr kumimoji="1" lang="ko-Kore-KR" altLang="en-US" dirty="0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AE2AED0D-50A4-5B39-8E24-E51ADAFEE2C5}"/>
              </a:ext>
            </a:extLst>
          </p:cNvPr>
          <p:cNvSpPr txBox="1"/>
          <p:nvPr/>
        </p:nvSpPr>
        <p:spPr>
          <a:xfrm>
            <a:off x="15929505" y="361860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answer</a:t>
            </a:r>
            <a:endParaRPr kumimoji="1" lang="ko-Kore-KR" altLang="en-US" dirty="0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DE14ACC9-DD66-CD31-4D0A-5AAD6037F615}"/>
              </a:ext>
            </a:extLst>
          </p:cNvPr>
          <p:cNvSpPr txBox="1"/>
          <p:nvPr/>
        </p:nvSpPr>
        <p:spPr>
          <a:xfrm>
            <a:off x="9976246" y="367138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answer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67805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</a:rPr>
              <a:t>11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IDGSC</a:t>
            </a:r>
            <a:endParaRPr lang="en-US" sz="2000" b="1" dirty="0">
              <a:solidFill>
                <a:srgbClr val="344BBE"/>
              </a:solidFill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795421-8981-CA25-FC8F-6503527713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12" name="Object 11">
            <a:extLst>
              <a:ext uri="{FF2B5EF4-FFF2-40B4-BE49-F238E27FC236}">
                <a16:creationId xmlns:a16="http://schemas.microsoft.com/office/drawing/2014/main" id="{827E2639-4E41-A7D6-D81C-C58C7C48FB46}"/>
              </a:ext>
            </a:extLst>
          </p:cNvPr>
          <p:cNvSpPr txBox="1"/>
          <p:nvPr/>
        </p:nvSpPr>
        <p:spPr>
          <a:xfrm>
            <a:off x="577775" y="3309465"/>
            <a:ext cx="11363400" cy="96886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여전히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GSC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에도 한계는 있음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똑같이 해결 못 함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(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물론 모든 에지 노드가 다 같은 값일 경우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,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computational graph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는 다름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그렇다면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id-</a:t>
            </a:r>
            <a:r>
              <a:rPr lang="en-US" altLang="ko-KR" sz="2200" dirty="0" err="1">
                <a:latin typeface="Pretendard Medium" pitchFamily="34" charset="0"/>
                <a:cs typeface="Pretendard Medium" pitchFamily="34" charset="0"/>
              </a:rPr>
              <a:t>gnn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 fast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의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node coloring feature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을 더하면 어떨까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?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-&gt;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성능 차이 없었음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없던 이유를 알아냄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-&gt;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길이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2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에 대한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feature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를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더했기 때문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-&gt;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길이가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3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이상이면 효과가 있음 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또 다른 방법으론 최종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output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의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context node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값에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id-</a:t>
            </a:r>
            <a:r>
              <a:rPr lang="en-US" altLang="ko-KR" sz="2200" dirty="0" err="1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gnn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 fast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값을 더한다면 달라짐</a:t>
            </a:r>
            <a:endParaRPr lang="en-US" altLang="ko-KR" sz="2200" dirty="0">
              <a:latin typeface="Pretendard Medium" pitchFamily="34" charset="0"/>
              <a:cs typeface="Pretendard Medium" pitchFamily="34" charset="0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sp>
        <p:nvSpPr>
          <p:cNvPr id="15" name="AutoShape 2" descr="Untitled">
            <a:extLst>
              <a:ext uri="{FF2B5EF4-FFF2-40B4-BE49-F238E27FC236}">
                <a16:creationId xmlns:a16="http://schemas.microsoft.com/office/drawing/2014/main" id="{2AF97D20-BDCE-5970-6ECC-8BA921A836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7" name="AutoShape 4" descr="Untitled">
            <a:extLst>
              <a:ext uri="{FF2B5EF4-FFF2-40B4-BE49-F238E27FC236}">
                <a16:creationId xmlns:a16="http://schemas.microsoft.com/office/drawing/2014/main" id="{AAAC22D7-DD1B-C631-37CD-0215BD5ADB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0" y="5143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FD513CDE-8958-9C4D-19C6-7A08B41ADA16}"/>
              </a:ext>
            </a:extLst>
          </p:cNvPr>
          <p:cNvSpPr txBox="1"/>
          <p:nvPr/>
        </p:nvSpPr>
        <p:spPr>
          <a:xfrm>
            <a:off x="600000" y="1475295"/>
            <a:ext cx="11363400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Is it effective for reasoning?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2563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</a:rPr>
              <a:t>12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8806" y="487685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Summary</a:t>
            </a:r>
            <a:endParaRPr lang="en-US" sz="2000" b="1" dirty="0">
              <a:solidFill>
                <a:srgbClr val="344BBE"/>
              </a:solidFill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795421-8981-CA25-FC8F-6503527713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12" name="Object 11">
            <a:extLst>
              <a:ext uri="{FF2B5EF4-FFF2-40B4-BE49-F238E27FC236}">
                <a16:creationId xmlns:a16="http://schemas.microsoft.com/office/drawing/2014/main" id="{827E2639-4E41-A7D6-D81C-C58C7C48FB46}"/>
              </a:ext>
            </a:extLst>
          </p:cNvPr>
          <p:cNvSpPr txBox="1"/>
          <p:nvPr/>
        </p:nvSpPr>
        <p:spPr>
          <a:xfrm>
            <a:off x="577775" y="3309465"/>
            <a:ext cx="11363400" cy="8673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기존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GNN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은 다른 형태의 두 그래프의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computational graph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가 같아서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reasoning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결과도 같았음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이를 해결하기 위해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identity coloring(ID-GNN)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이 나옴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+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기존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GNN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의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flow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와 다른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GSC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가 있음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GSC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에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identity coloring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을 주입해보자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sp>
        <p:nvSpPr>
          <p:cNvPr id="15" name="AutoShape 2" descr="Untitled">
            <a:extLst>
              <a:ext uri="{FF2B5EF4-FFF2-40B4-BE49-F238E27FC236}">
                <a16:creationId xmlns:a16="http://schemas.microsoft.com/office/drawing/2014/main" id="{2AF97D20-BDCE-5970-6ECC-8BA921A836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7" name="AutoShape 4" descr="Untitled">
            <a:extLst>
              <a:ext uri="{FF2B5EF4-FFF2-40B4-BE49-F238E27FC236}">
                <a16:creationId xmlns:a16="http://schemas.microsoft.com/office/drawing/2014/main" id="{AAAC22D7-DD1B-C631-37CD-0215BD5ADB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0" y="5143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101D0E26-7210-A7C4-9945-654A020BB54D}"/>
              </a:ext>
            </a:extLst>
          </p:cNvPr>
          <p:cNvSpPr txBox="1"/>
          <p:nvPr/>
        </p:nvSpPr>
        <p:spPr>
          <a:xfrm>
            <a:off x="600000" y="1475295"/>
            <a:ext cx="11363400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Is it effective for reasoning?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2502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</a:rPr>
              <a:t>13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IDGSC</a:t>
            </a:r>
            <a:endParaRPr lang="en-US" sz="2000" b="1" dirty="0">
              <a:solidFill>
                <a:srgbClr val="344BBE"/>
              </a:solidFill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795421-8981-CA25-FC8F-6503527713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15" name="AutoShape 2" descr="Untitled">
            <a:extLst>
              <a:ext uri="{FF2B5EF4-FFF2-40B4-BE49-F238E27FC236}">
                <a16:creationId xmlns:a16="http://schemas.microsoft.com/office/drawing/2014/main" id="{2AF97D20-BDCE-5970-6ECC-8BA921A836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7" name="AutoShape 4" descr="Untitled">
            <a:extLst>
              <a:ext uri="{FF2B5EF4-FFF2-40B4-BE49-F238E27FC236}">
                <a16:creationId xmlns:a16="http://schemas.microsoft.com/office/drawing/2014/main" id="{AAAC22D7-DD1B-C631-37CD-0215BD5ADB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0" y="5143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FD513CDE-8958-9C4D-19C6-7A08B41ADA16}"/>
              </a:ext>
            </a:extLst>
          </p:cNvPr>
          <p:cNvSpPr txBox="1"/>
          <p:nvPr/>
        </p:nvSpPr>
        <p:spPr>
          <a:xfrm>
            <a:off x="600000" y="1475295"/>
            <a:ext cx="11363400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Is it effective for reasoning? </a:t>
            </a:r>
            <a:endParaRPr lang="en-US" b="1" dirty="0"/>
          </a:p>
        </p:txBody>
      </p:sp>
      <p:sp>
        <p:nvSpPr>
          <p:cNvPr id="3" name="AutoShape 2" descr="Untitled">
            <a:extLst>
              <a:ext uri="{FF2B5EF4-FFF2-40B4-BE49-F238E27FC236}">
                <a16:creationId xmlns:a16="http://schemas.microsoft.com/office/drawing/2014/main" id="{8FB72BE0-0719-DFAD-D8CA-3203C8BC8D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29700" y="611405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6" name="AutoShape 4" descr="Untitled">
            <a:extLst>
              <a:ext uri="{FF2B5EF4-FFF2-40B4-BE49-F238E27FC236}">
                <a16:creationId xmlns:a16="http://schemas.microsoft.com/office/drawing/2014/main" id="{E00674A8-282D-0EB7-5E32-FFE8F5370A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82100" y="626645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C2D23CE-FC44-0834-16E7-F79FB458CA2E}"/>
              </a:ext>
            </a:extLst>
          </p:cNvPr>
          <p:cNvSpPr/>
          <p:nvPr/>
        </p:nvSpPr>
        <p:spPr>
          <a:xfrm>
            <a:off x="1562100" y="4590053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F93BC14-E15B-3E6B-8498-6E69FB97D4CE}"/>
              </a:ext>
            </a:extLst>
          </p:cNvPr>
          <p:cNvSpPr/>
          <p:nvPr/>
        </p:nvSpPr>
        <p:spPr>
          <a:xfrm>
            <a:off x="115513" y="6418853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4869001-8A4E-8BC6-9F48-436154CDA1E1}"/>
              </a:ext>
            </a:extLst>
          </p:cNvPr>
          <p:cNvSpPr/>
          <p:nvPr/>
        </p:nvSpPr>
        <p:spPr>
          <a:xfrm>
            <a:off x="3175607" y="6407528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F763020-8D47-CC52-C60C-0595EA5EAC98}"/>
              </a:ext>
            </a:extLst>
          </p:cNvPr>
          <p:cNvCxnSpPr>
            <a:stCxn id="11" idx="7"/>
            <a:endCxn id="8" idx="3"/>
          </p:cNvCxnSpPr>
          <p:nvPr/>
        </p:nvCxnSpPr>
        <p:spPr>
          <a:xfrm flipV="1">
            <a:off x="1221206" y="5695746"/>
            <a:ext cx="530601" cy="912814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45D13A8-EF11-B101-98D8-EBB1A204A95F}"/>
              </a:ext>
            </a:extLst>
          </p:cNvPr>
          <p:cNvCxnSpPr>
            <a:cxnSpLocks/>
            <a:stCxn id="16" idx="1"/>
            <a:endCxn id="8" idx="5"/>
          </p:cNvCxnSpPr>
          <p:nvPr/>
        </p:nvCxnSpPr>
        <p:spPr>
          <a:xfrm flipH="1" flipV="1">
            <a:off x="2667793" y="5695746"/>
            <a:ext cx="697521" cy="901489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E7EE87E-0A89-93A9-7231-D7CD7880A002}"/>
              </a:ext>
            </a:extLst>
          </p:cNvPr>
          <p:cNvCxnSpPr>
            <a:stCxn id="11" idx="6"/>
            <a:endCxn id="16" idx="2"/>
          </p:cNvCxnSpPr>
          <p:nvPr/>
        </p:nvCxnSpPr>
        <p:spPr>
          <a:xfrm flipV="1">
            <a:off x="1410913" y="7055228"/>
            <a:ext cx="1764694" cy="1132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103405-0FD8-E4AB-6972-398BBC715090}"/>
              </a:ext>
            </a:extLst>
          </p:cNvPr>
          <p:cNvSpPr txBox="1"/>
          <p:nvPr/>
        </p:nvSpPr>
        <p:spPr>
          <a:xfrm>
            <a:off x="1176195" y="588545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09320-35D9-A0BA-4217-C849B4D9F8CC}"/>
              </a:ext>
            </a:extLst>
          </p:cNvPr>
          <p:cNvSpPr txBox="1"/>
          <p:nvPr/>
        </p:nvSpPr>
        <p:spPr>
          <a:xfrm>
            <a:off x="2009208" y="705522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x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1D3DFE-D5DA-0B78-60B4-9BF39C34CFAD}"/>
              </a:ext>
            </a:extLst>
          </p:cNvPr>
          <p:cNvSpPr txBox="1"/>
          <p:nvPr/>
        </p:nvSpPr>
        <p:spPr>
          <a:xfrm>
            <a:off x="3105925" y="575924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x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FDD0B1-9219-4652-D609-3BB42BE30538}"/>
              </a:ext>
            </a:extLst>
          </p:cNvPr>
          <p:cNvSpPr txBox="1"/>
          <p:nvPr/>
        </p:nvSpPr>
        <p:spPr>
          <a:xfrm>
            <a:off x="2857500" y="4908346"/>
            <a:ext cx="144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Context node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FF948F-003B-9159-D0A7-B35684859BD9}"/>
              </a:ext>
            </a:extLst>
          </p:cNvPr>
          <p:cNvSpPr txBox="1"/>
          <p:nvPr/>
        </p:nvSpPr>
        <p:spPr>
          <a:xfrm>
            <a:off x="90113" y="7842628"/>
            <a:ext cx="100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question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D9A46D-87EC-40C3-9EFF-27B6F7F3DE37}"/>
              </a:ext>
            </a:extLst>
          </p:cNvPr>
          <p:cNvSpPr txBox="1"/>
          <p:nvPr/>
        </p:nvSpPr>
        <p:spPr>
          <a:xfrm>
            <a:off x="3250306" y="779721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answer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BAAC81-5A9F-087E-1849-6F523BA701C8}"/>
              </a:ext>
            </a:extLst>
          </p:cNvPr>
          <p:cNvSpPr txBox="1"/>
          <p:nvPr/>
        </p:nvSpPr>
        <p:spPr>
          <a:xfrm>
            <a:off x="2079676" y="498889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+1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1DBBB-5C07-E40A-77F0-753A12C6C897}"/>
              </a:ext>
            </a:extLst>
          </p:cNvPr>
          <p:cNvSpPr txBox="1"/>
          <p:nvPr/>
        </p:nvSpPr>
        <p:spPr>
          <a:xfrm>
            <a:off x="610223" y="685837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+1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1F320F-676D-E722-8578-6A788F4B0F2D}"/>
              </a:ext>
            </a:extLst>
          </p:cNvPr>
          <p:cNvSpPr txBox="1"/>
          <p:nvPr/>
        </p:nvSpPr>
        <p:spPr>
          <a:xfrm>
            <a:off x="3682475" y="6854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31" name="오른쪽 화살표[R] 30">
            <a:extLst>
              <a:ext uri="{FF2B5EF4-FFF2-40B4-BE49-F238E27FC236}">
                <a16:creationId xmlns:a16="http://schemas.microsoft.com/office/drawing/2014/main" id="{9E1C0C00-2578-6BE2-CD49-8D3851298E4C}"/>
              </a:ext>
            </a:extLst>
          </p:cNvPr>
          <p:cNvSpPr/>
          <p:nvPr/>
        </p:nvSpPr>
        <p:spPr>
          <a:xfrm>
            <a:off x="5143500" y="5759246"/>
            <a:ext cx="1176300" cy="659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885C945-1604-2A05-96CE-7D6E50B42B79}"/>
              </a:ext>
            </a:extLst>
          </p:cNvPr>
          <p:cNvSpPr/>
          <p:nvPr/>
        </p:nvSpPr>
        <p:spPr>
          <a:xfrm>
            <a:off x="7868594" y="4554930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7F714F3-7F6F-5768-3EBD-78553375D392}"/>
              </a:ext>
            </a:extLst>
          </p:cNvPr>
          <p:cNvSpPr/>
          <p:nvPr/>
        </p:nvSpPr>
        <p:spPr>
          <a:xfrm>
            <a:off x="6422007" y="6383730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AB5F461-FC4F-A40F-36AC-1AFF809FF1FA}"/>
              </a:ext>
            </a:extLst>
          </p:cNvPr>
          <p:cNvSpPr/>
          <p:nvPr/>
        </p:nvSpPr>
        <p:spPr>
          <a:xfrm>
            <a:off x="9482101" y="6372405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5C75AEE-638E-FA0F-92F4-83346246E7D8}"/>
              </a:ext>
            </a:extLst>
          </p:cNvPr>
          <p:cNvCxnSpPr>
            <a:stCxn id="33" idx="7"/>
            <a:endCxn id="32" idx="3"/>
          </p:cNvCxnSpPr>
          <p:nvPr/>
        </p:nvCxnSpPr>
        <p:spPr>
          <a:xfrm flipV="1">
            <a:off x="7527700" y="5660623"/>
            <a:ext cx="530601" cy="912814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D491962-0C2F-9EAF-DA77-A01BD20011FF}"/>
              </a:ext>
            </a:extLst>
          </p:cNvPr>
          <p:cNvCxnSpPr>
            <a:cxnSpLocks/>
            <a:stCxn id="34" idx="1"/>
            <a:endCxn id="32" idx="5"/>
          </p:cNvCxnSpPr>
          <p:nvPr/>
        </p:nvCxnSpPr>
        <p:spPr>
          <a:xfrm flipH="1" flipV="1">
            <a:off x="8974287" y="5660623"/>
            <a:ext cx="697521" cy="901489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6B83B99-24FC-E5DD-1D39-CE6305CB3B00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 flipV="1">
            <a:off x="7717407" y="7020105"/>
            <a:ext cx="1764694" cy="1132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CEC42F2-1F3C-1489-AD0C-304AFED2645E}"/>
              </a:ext>
            </a:extLst>
          </p:cNvPr>
          <p:cNvSpPr txBox="1"/>
          <p:nvPr/>
        </p:nvSpPr>
        <p:spPr>
          <a:xfrm>
            <a:off x="7370697" y="580573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r>
              <a:rPr kumimoji="1" lang="en-US" altLang="ko-KR" dirty="0"/>
              <a:t>+1</a:t>
            </a:r>
            <a:endParaRPr kumimoji="1"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75592A-6B0E-4BBE-1CB8-4F05A1DC25CC}"/>
              </a:ext>
            </a:extLst>
          </p:cNvPr>
          <p:cNvSpPr txBox="1"/>
          <p:nvPr/>
        </p:nvSpPr>
        <p:spPr>
          <a:xfrm>
            <a:off x="8315702" y="702010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r>
              <a:rPr kumimoji="1" lang="en-US" altLang="ko-KR" dirty="0"/>
              <a:t>+1</a:t>
            </a:r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02E185-7BC2-1FB5-DC3E-704E4107AC7E}"/>
              </a:ext>
            </a:extLst>
          </p:cNvPr>
          <p:cNvSpPr txBox="1"/>
          <p:nvPr/>
        </p:nvSpPr>
        <p:spPr>
          <a:xfrm>
            <a:off x="9540822" y="568815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D7EF46-7E64-7066-B5B7-100DAFADF239}"/>
              </a:ext>
            </a:extLst>
          </p:cNvPr>
          <p:cNvSpPr txBox="1"/>
          <p:nvPr/>
        </p:nvSpPr>
        <p:spPr>
          <a:xfrm>
            <a:off x="9163994" y="4873223"/>
            <a:ext cx="144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Context node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E267F2-C598-9428-9CF4-97F55F460DA5}"/>
              </a:ext>
            </a:extLst>
          </p:cNvPr>
          <p:cNvSpPr txBox="1"/>
          <p:nvPr/>
        </p:nvSpPr>
        <p:spPr>
          <a:xfrm>
            <a:off x="6396607" y="7807505"/>
            <a:ext cx="100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question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160156-C3CA-D5D1-9EAD-571D596CB997}"/>
              </a:ext>
            </a:extLst>
          </p:cNvPr>
          <p:cNvSpPr txBox="1"/>
          <p:nvPr/>
        </p:nvSpPr>
        <p:spPr>
          <a:xfrm>
            <a:off x="9556800" y="776208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answer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AE16D0-8289-5D5A-7248-C2F5BCA9C112}"/>
              </a:ext>
            </a:extLst>
          </p:cNvPr>
          <p:cNvSpPr txBox="1"/>
          <p:nvPr/>
        </p:nvSpPr>
        <p:spPr>
          <a:xfrm>
            <a:off x="8262068" y="49588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2x+1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2A7B66-9347-44E2-B80D-50F6E8AA1D66}"/>
              </a:ext>
            </a:extLst>
          </p:cNvPr>
          <p:cNvSpPr txBox="1"/>
          <p:nvPr/>
        </p:nvSpPr>
        <p:spPr>
          <a:xfrm>
            <a:off x="6916717" y="682325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r>
              <a:rPr kumimoji="1" lang="en-US" altLang="ko-KR" dirty="0"/>
              <a:t>+1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76CC0E-3C12-99FF-3D09-7D64C7EA1B96}"/>
              </a:ext>
            </a:extLst>
          </p:cNvPr>
          <p:cNvSpPr txBox="1"/>
          <p:nvPr/>
        </p:nvSpPr>
        <p:spPr>
          <a:xfrm>
            <a:off x="9769371" y="675960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2x+2</a:t>
            </a:r>
            <a:endParaRPr kumimoji="1" lang="ko-Kore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1D3F6D-17A4-8E45-724C-62BC2EAF8F0B}"/>
              </a:ext>
            </a:extLst>
          </p:cNvPr>
          <p:cNvSpPr txBox="1"/>
          <p:nvPr/>
        </p:nvSpPr>
        <p:spPr>
          <a:xfrm>
            <a:off x="7692007" y="3976564"/>
            <a:ext cx="218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 – layer output</a:t>
            </a:r>
            <a:endParaRPr kumimoji="1" lang="ko-Kore-KR" altLang="en-US" dirty="0"/>
          </a:p>
        </p:txBody>
      </p:sp>
      <p:sp>
        <p:nvSpPr>
          <p:cNvPr id="48" name="AutoShape 2" descr="Untitled">
            <a:extLst>
              <a:ext uri="{FF2B5EF4-FFF2-40B4-BE49-F238E27FC236}">
                <a16:creationId xmlns:a16="http://schemas.microsoft.com/office/drawing/2014/main" id="{0C412786-A234-2329-4362-5DDE0C6C93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901899" y="61605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49" name="AutoShape 4" descr="Untitled">
            <a:extLst>
              <a:ext uri="{FF2B5EF4-FFF2-40B4-BE49-F238E27FC236}">
                <a16:creationId xmlns:a16="http://schemas.microsoft.com/office/drawing/2014/main" id="{74FEF386-6E79-95B7-FCEC-1668B31A53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54299" y="63129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9573797-04E6-6206-4349-2FA0825BEBD4}"/>
              </a:ext>
            </a:extLst>
          </p:cNvPr>
          <p:cNvSpPr/>
          <p:nvPr/>
        </p:nvSpPr>
        <p:spPr>
          <a:xfrm>
            <a:off x="13740793" y="4601378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1C85287-C240-AA82-E100-BB624E3A521E}"/>
              </a:ext>
            </a:extLst>
          </p:cNvPr>
          <p:cNvSpPr/>
          <p:nvPr/>
        </p:nvSpPr>
        <p:spPr>
          <a:xfrm>
            <a:off x="12294206" y="6430178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A2085FE-22BD-1523-C085-3625987AFE43}"/>
              </a:ext>
            </a:extLst>
          </p:cNvPr>
          <p:cNvSpPr/>
          <p:nvPr/>
        </p:nvSpPr>
        <p:spPr>
          <a:xfrm>
            <a:off x="15354300" y="6418853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F842EC1-3F57-B756-045B-6CDE31ACBC88}"/>
              </a:ext>
            </a:extLst>
          </p:cNvPr>
          <p:cNvCxnSpPr>
            <a:stCxn id="51" idx="7"/>
            <a:endCxn id="50" idx="3"/>
          </p:cNvCxnSpPr>
          <p:nvPr/>
        </p:nvCxnSpPr>
        <p:spPr>
          <a:xfrm flipV="1">
            <a:off x="13399899" y="5707071"/>
            <a:ext cx="530601" cy="912814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795250E-190E-C75F-60B8-B33828377E78}"/>
              </a:ext>
            </a:extLst>
          </p:cNvPr>
          <p:cNvCxnSpPr>
            <a:cxnSpLocks/>
            <a:stCxn id="52" idx="1"/>
            <a:endCxn id="50" idx="5"/>
          </p:cNvCxnSpPr>
          <p:nvPr/>
        </p:nvCxnSpPr>
        <p:spPr>
          <a:xfrm flipH="1" flipV="1">
            <a:off x="14846486" y="5707071"/>
            <a:ext cx="697521" cy="901489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9BE6F12-2575-68F9-75C7-A111BA06D0FE}"/>
              </a:ext>
            </a:extLst>
          </p:cNvPr>
          <p:cNvCxnSpPr>
            <a:stCxn id="51" idx="6"/>
            <a:endCxn id="52" idx="2"/>
          </p:cNvCxnSpPr>
          <p:nvPr/>
        </p:nvCxnSpPr>
        <p:spPr>
          <a:xfrm flipV="1">
            <a:off x="13589606" y="7066553"/>
            <a:ext cx="1764694" cy="1132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CEF0DE7-0080-AB2A-64F0-4405F32F56F9}"/>
              </a:ext>
            </a:extLst>
          </p:cNvPr>
          <p:cNvSpPr txBox="1"/>
          <p:nvPr/>
        </p:nvSpPr>
        <p:spPr>
          <a:xfrm>
            <a:off x="12754266" y="565621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3x+2</a:t>
            </a:r>
            <a:endParaRPr kumimoji="1" lang="ko-Kore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A397E1-A072-A0F9-2B81-6686E54B9649}"/>
              </a:ext>
            </a:extLst>
          </p:cNvPr>
          <p:cNvSpPr txBox="1"/>
          <p:nvPr/>
        </p:nvSpPr>
        <p:spPr>
          <a:xfrm>
            <a:off x="14187901" y="706655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2x+2</a:t>
            </a:r>
            <a:endParaRPr kumimoji="1" lang="ko-Kore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08812F2-293B-4CA2-1B23-92B7C980E7FD}"/>
              </a:ext>
            </a:extLst>
          </p:cNvPr>
          <p:cNvSpPr txBox="1"/>
          <p:nvPr/>
        </p:nvSpPr>
        <p:spPr>
          <a:xfrm>
            <a:off x="15428197" y="577242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3x+2</a:t>
            </a:r>
            <a:endParaRPr kumimoji="1" lang="ko-Kore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D5A165-892B-BF4E-3D87-77960EFB89F9}"/>
              </a:ext>
            </a:extLst>
          </p:cNvPr>
          <p:cNvSpPr txBox="1"/>
          <p:nvPr/>
        </p:nvSpPr>
        <p:spPr>
          <a:xfrm>
            <a:off x="15036193" y="4919671"/>
            <a:ext cx="144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Context node</a:t>
            </a:r>
            <a:endParaRPr kumimoji="1" lang="ko-Kore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3C870F0-EECC-3B7C-1D1C-21ED3D3A76C9}"/>
              </a:ext>
            </a:extLst>
          </p:cNvPr>
          <p:cNvSpPr txBox="1"/>
          <p:nvPr/>
        </p:nvSpPr>
        <p:spPr>
          <a:xfrm>
            <a:off x="15428999" y="780853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answer</a:t>
            </a:r>
            <a:endParaRPr kumimoji="1" lang="ko-Kore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9C9735A-DC7B-696E-68E4-C38846C7A0BE}"/>
              </a:ext>
            </a:extLst>
          </p:cNvPr>
          <p:cNvSpPr txBox="1"/>
          <p:nvPr/>
        </p:nvSpPr>
        <p:spPr>
          <a:xfrm>
            <a:off x="14106442" y="50132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5x+4</a:t>
            </a:r>
            <a:endParaRPr kumimoji="1" lang="ko-Kore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EF13A56-34B2-54A9-D853-9704E4ACDA3B}"/>
              </a:ext>
            </a:extLst>
          </p:cNvPr>
          <p:cNvSpPr txBox="1"/>
          <p:nvPr/>
        </p:nvSpPr>
        <p:spPr>
          <a:xfrm>
            <a:off x="12788916" y="686970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3x+2</a:t>
            </a:r>
            <a:endParaRPr kumimoji="1" lang="ko-Kore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39C761F-ED62-55EA-E030-8EB775557E95}"/>
              </a:ext>
            </a:extLst>
          </p:cNvPr>
          <p:cNvSpPr txBox="1"/>
          <p:nvPr/>
        </p:nvSpPr>
        <p:spPr>
          <a:xfrm>
            <a:off x="15708066" y="68681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5x+4</a:t>
            </a:r>
            <a:endParaRPr kumimoji="1" lang="ko-Kore-KR" altLang="en-US" dirty="0"/>
          </a:p>
        </p:txBody>
      </p:sp>
      <p:sp>
        <p:nvSpPr>
          <p:cNvPr id="960" name="TextBox 959">
            <a:extLst>
              <a:ext uri="{FF2B5EF4-FFF2-40B4-BE49-F238E27FC236}">
                <a16:creationId xmlns:a16="http://schemas.microsoft.com/office/drawing/2014/main" id="{4F83410B-4206-49A5-3454-DBD1408F705C}"/>
              </a:ext>
            </a:extLst>
          </p:cNvPr>
          <p:cNvSpPr txBox="1"/>
          <p:nvPr/>
        </p:nvSpPr>
        <p:spPr>
          <a:xfrm>
            <a:off x="13564206" y="4023012"/>
            <a:ext cx="218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 – layer output</a:t>
            </a:r>
            <a:endParaRPr kumimoji="1" lang="ko-Kore-KR" altLang="en-US" dirty="0"/>
          </a:p>
        </p:txBody>
      </p:sp>
      <p:sp>
        <p:nvSpPr>
          <p:cNvPr id="961" name="오른쪽 화살표[R] 960">
            <a:extLst>
              <a:ext uri="{FF2B5EF4-FFF2-40B4-BE49-F238E27FC236}">
                <a16:creationId xmlns:a16="http://schemas.microsoft.com/office/drawing/2014/main" id="{B3D6B497-679F-3BB2-2EC5-B9A555618222}"/>
              </a:ext>
            </a:extLst>
          </p:cNvPr>
          <p:cNvSpPr/>
          <p:nvPr/>
        </p:nvSpPr>
        <p:spPr>
          <a:xfrm>
            <a:off x="11188229" y="5695746"/>
            <a:ext cx="1176300" cy="659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2" name="TextBox 961">
            <a:extLst>
              <a:ext uri="{FF2B5EF4-FFF2-40B4-BE49-F238E27FC236}">
                <a16:creationId xmlns:a16="http://schemas.microsoft.com/office/drawing/2014/main" id="{10B9EE51-A376-EC6A-3481-F95650D78808}"/>
              </a:ext>
            </a:extLst>
          </p:cNvPr>
          <p:cNvSpPr txBox="1"/>
          <p:nvPr/>
        </p:nvSpPr>
        <p:spPr>
          <a:xfrm>
            <a:off x="12439685" y="7807505"/>
            <a:ext cx="100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question</a:t>
            </a:r>
            <a:endParaRPr kumimoji="1" lang="ko-Kore-KR" altLang="en-US" dirty="0"/>
          </a:p>
        </p:txBody>
      </p:sp>
      <p:sp>
        <p:nvSpPr>
          <p:cNvPr id="963" name="TextBox 962">
            <a:extLst>
              <a:ext uri="{FF2B5EF4-FFF2-40B4-BE49-F238E27FC236}">
                <a16:creationId xmlns:a16="http://schemas.microsoft.com/office/drawing/2014/main" id="{EC8A39F3-357A-D82C-7A9F-C0C6DD16DCC9}"/>
              </a:ext>
            </a:extLst>
          </p:cNvPr>
          <p:cNvSpPr txBox="1"/>
          <p:nvPr/>
        </p:nvSpPr>
        <p:spPr>
          <a:xfrm>
            <a:off x="580952" y="3402981"/>
            <a:ext cx="656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노드</a:t>
            </a:r>
            <a:r>
              <a:rPr kumimoji="1" lang="ko-KR" altLang="en-US" dirty="0"/>
              <a:t> 초기값에 길이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augmented feature</a:t>
            </a:r>
            <a:r>
              <a:rPr kumimoji="1" lang="ko-KR" altLang="en-US" dirty="0"/>
              <a:t>값을 추가</a:t>
            </a:r>
            <a:endParaRPr kumimoji="1" lang="ko-Kore-KR" altLang="en-US" dirty="0"/>
          </a:p>
        </p:txBody>
      </p:sp>
      <p:cxnSp>
        <p:nvCxnSpPr>
          <p:cNvPr id="965" name="직선 화살표 연결선 964">
            <a:extLst>
              <a:ext uri="{FF2B5EF4-FFF2-40B4-BE49-F238E27FC236}">
                <a16:creationId xmlns:a16="http://schemas.microsoft.com/office/drawing/2014/main" id="{154EC723-C16A-BD0D-1264-BD3582263D5A}"/>
              </a:ext>
            </a:extLst>
          </p:cNvPr>
          <p:cNvCxnSpPr/>
          <p:nvPr/>
        </p:nvCxnSpPr>
        <p:spPr>
          <a:xfrm flipH="1" flipV="1">
            <a:off x="9345661" y="5784856"/>
            <a:ext cx="304800" cy="405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직선 화살표 연결선 965">
            <a:extLst>
              <a:ext uri="{FF2B5EF4-FFF2-40B4-BE49-F238E27FC236}">
                <a16:creationId xmlns:a16="http://schemas.microsoft.com/office/drawing/2014/main" id="{40802D64-9E98-04A5-5DCC-B3B0EF56CBDC}"/>
              </a:ext>
            </a:extLst>
          </p:cNvPr>
          <p:cNvCxnSpPr>
            <a:cxnSpLocks/>
          </p:cNvCxnSpPr>
          <p:nvPr/>
        </p:nvCxnSpPr>
        <p:spPr>
          <a:xfrm>
            <a:off x="8916622" y="5972475"/>
            <a:ext cx="367372" cy="406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9" name="TextBox 968">
            <a:extLst>
              <a:ext uri="{FF2B5EF4-FFF2-40B4-BE49-F238E27FC236}">
                <a16:creationId xmlns:a16="http://schemas.microsoft.com/office/drawing/2014/main" id="{0CC98E85-DB74-4510-8E94-B40A33507529}"/>
              </a:ext>
            </a:extLst>
          </p:cNvPr>
          <p:cNvSpPr txBox="1"/>
          <p:nvPr/>
        </p:nvSpPr>
        <p:spPr>
          <a:xfrm>
            <a:off x="8717340" y="612201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x+1</a:t>
            </a:r>
            <a:endParaRPr kumimoji="1" lang="ko-Kore-KR" altLang="en-US" dirty="0"/>
          </a:p>
        </p:txBody>
      </p:sp>
      <p:cxnSp>
        <p:nvCxnSpPr>
          <p:cNvPr id="970" name="직선 화살표 연결선 969">
            <a:extLst>
              <a:ext uri="{FF2B5EF4-FFF2-40B4-BE49-F238E27FC236}">
                <a16:creationId xmlns:a16="http://schemas.microsoft.com/office/drawing/2014/main" id="{6AFDF5BE-30D5-DF3D-CB57-1A6261E5D1E2}"/>
              </a:ext>
            </a:extLst>
          </p:cNvPr>
          <p:cNvCxnSpPr>
            <a:cxnSpLocks/>
          </p:cNvCxnSpPr>
          <p:nvPr/>
        </p:nvCxnSpPr>
        <p:spPr>
          <a:xfrm flipH="1">
            <a:off x="13146221" y="5641342"/>
            <a:ext cx="375407" cy="6399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2" name="TextBox 971">
            <a:extLst>
              <a:ext uri="{FF2B5EF4-FFF2-40B4-BE49-F238E27FC236}">
                <a16:creationId xmlns:a16="http://schemas.microsoft.com/office/drawing/2014/main" id="{6170BC69-BE0F-2FF9-B7F8-C4A62041EB65}"/>
              </a:ext>
            </a:extLst>
          </p:cNvPr>
          <p:cNvSpPr txBox="1"/>
          <p:nvPr/>
        </p:nvSpPr>
        <p:spPr>
          <a:xfrm>
            <a:off x="13757721" y="603651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2x+2</a:t>
            </a:r>
            <a:endParaRPr kumimoji="1" lang="ko-Kore-KR" altLang="en-US" dirty="0"/>
          </a:p>
        </p:txBody>
      </p:sp>
      <p:cxnSp>
        <p:nvCxnSpPr>
          <p:cNvPr id="973" name="직선 화살표 연결선 972">
            <a:extLst>
              <a:ext uri="{FF2B5EF4-FFF2-40B4-BE49-F238E27FC236}">
                <a16:creationId xmlns:a16="http://schemas.microsoft.com/office/drawing/2014/main" id="{C0D962B2-9CC9-C832-DDD4-11BDC1DFB5D9}"/>
              </a:ext>
            </a:extLst>
          </p:cNvPr>
          <p:cNvCxnSpPr/>
          <p:nvPr/>
        </p:nvCxnSpPr>
        <p:spPr>
          <a:xfrm flipH="1" flipV="1">
            <a:off x="15222953" y="5860369"/>
            <a:ext cx="304800" cy="405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직선 화살표 연결선 973">
            <a:extLst>
              <a:ext uri="{FF2B5EF4-FFF2-40B4-BE49-F238E27FC236}">
                <a16:creationId xmlns:a16="http://schemas.microsoft.com/office/drawing/2014/main" id="{5122E83B-A2C8-D6CF-1795-D22B00BC60CA}"/>
              </a:ext>
            </a:extLst>
          </p:cNvPr>
          <p:cNvCxnSpPr>
            <a:cxnSpLocks/>
          </p:cNvCxnSpPr>
          <p:nvPr/>
        </p:nvCxnSpPr>
        <p:spPr>
          <a:xfrm>
            <a:off x="14811638" y="6049178"/>
            <a:ext cx="367372" cy="406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5" name="TextBox 974">
            <a:extLst>
              <a:ext uri="{FF2B5EF4-FFF2-40B4-BE49-F238E27FC236}">
                <a16:creationId xmlns:a16="http://schemas.microsoft.com/office/drawing/2014/main" id="{04E81FE2-90B4-F4E7-AE0B-F609330E04C3}"/>
              </a:ext>
            </a:extLst>
          </p:cNvPr>
          <p:cNvSpPr txBox="1"/>
          <p:nvPr/>
        </p:nvSpPr>
        <p:spPr>
          <a:xfrm>
            <a:off x="14449949" y="615215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3x+2</a:t>
            </a:r>
            <a:endParaRPr kumimoji="1" lang="ko-Kore-KR" altLang="en-US" dirty="0"/>
          </a:p>
        </p:txBody>
      </p:sp>
      <p:sp>
        <p:nvSpPr>
          <p:cNvPr id="977" name="TextBox 976">
            <a:extLst>
              <a:ext uri="{FF2B5EF4-FFF2-40B4-BE49-F238E27FC236}">
                <a16:creationId xmlns:a16="http://schemas.microsoft.com/office/drawing/2014/main" id="{2F740BF2-5CFF-FA9A-8E10-1D6B95DEFD29}"/>
              </a:ext>
            </a:extLst>
          </p:cNvPr>
          <p:cNvSpPr txBox="1"/>
          <p:nvPr/>
        </p:nvSpPr>
        <p:spPr>
          <a:xfrm>
            <a:off x="13146221" y="8572500"/>
            <a:ext cx="384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전과 달리 </a:t>
            </a:r>
            <a:r>
              <a:rPr kumimoji="1" lang="en-US" altLang="ko-Kore-KR" dirty="0"/>
              <a:t>context node</a:t>
            </a:r>
            <a:r>
              <a:rPr kumimoji="1" lang="ko-Kore-KR" altLang="en-US" dirty="0"/>
              <a:t>값이 달라짐</a:t>
            </a:r>
          </a:p>
        </p:txBody>
      </p:sp>
    </p:spTree>
    <p:extLst>
      <p:ext uri="{BB962C8B-B14F-4D97-AF65-F5344CB8AC3E}">
        <p14:creationId xmlns:p14="http://schemas.microsoft.com/office/powerpoint/2010/main" val="1429840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</a:rPr>
              <a:t>14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Cyclic Reasoning</a:t>
            </a:r>
            <a:endParaRPr lang="en-US" sz="2000" b="1" dirty="0">
              <a:solidFill>
                <a:srgbClr val="344BBE"/>
              </a:solidFill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795421-8981-CA25-FC8F-6503527713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12" name="Object 11">
            <a:extLst>
              <a:ext uri="{FF2B5EF4-FFF2-40B4-BE49-F238E27FC236}">
                <a16:creationId xmlns:a16="http://schemas.microsoft.com/office/drawing/2014/main" id="{827E2639-4E41-A7D6-D81C-C58C7C48FB46}"/>
              </a:ext>
            </a:extLst>
          </p:cNvPr>
          <p:cNvSpPr txBox="1"/>
          <p:nvPr/>
        </p:nvSpPr>
        <p:spPr>
          <a:xfrm>
            <a:off x="577775" y="3309465"/>
            <a:ext cx="11363400" cy="127356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그래프에서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은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GNN, WL test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에 영향을 미침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따라서 그래프를 통한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reasoning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에도 문제가 있음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기존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GNN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방식에서의 문제점이 뭐지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?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-&gt;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1.</a:t>
            </a:r>
            <a:r>
              <a:rPr lang="ko-KR" altLang="en-US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ID-GNN(identity node coloring)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solidFill>
                <a:srgbClr val="FF0000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기존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GNN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방식과 다르고 효율적인 연산 방법을 찾아보자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-&gt;</a:t>
            </a:r>
            <a:r>
              <a:rPr lang="ko-KR" altLang="en-US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2.</a:t>
            </a:r>
            <a:r>
              <a:rPr lang="ko-KR" altLang="en-US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Graph</a:t>
            </a:r>
            <a:r>
              <a:rPr lang="ko-KR" altLang="en-US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-</a:t>
            </a:r>
            <a:r>
              <a:rPr lang="ko-KR" altLang="en-US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Soft</a:t>
            </a:r>
            <a:r>
              <a:rPr lang="ko-KR" altLang="en-US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-</a:t>
            </a:r>
            <a:r>
              <a:rPr lang="ko-KR" altLang="en-US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Counter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GSC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와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identity coloring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을 같이 사용해서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cyclic reasoning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을 만들자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sp>
        <p:nvSpPr>
          <p:cNvPr id="15" name="AutoShape 2" descr="Untitled">
            <a:extLst>
              <a:ext uri="{FF2B5EF4-FFF2-40B4-BE49-F238E27FC236}">
                <a16:creationId xmlns:a16="http://schemas.microsoft.com/office/drawing/2014/main" id="{2AF97D20-BDCE-5970-6ECC-8BA921A836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7" name="AutoShape 4" descr="Untitled">
            <a:extLst>
              <a:ext uri="{FF2B5EF4-FFF2-40B4-BE49-F238E27FC236}">
                <a16:creationId xmlns:a16="http://schemas.microsoft.com/office/drawing/2014/main" id="{AAAC22D7-DD1B-C631-37CD-0215BD5ADB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0" y="5143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101D0E26-7210-A7C4-9945-654A020BB54D}"/>
              </a:ext>
            </a:extLst>
          </p:cNvPr>
          <p:cNvSpPr txBox="1"/>
          <p:nvPr/>
        </p:nvSpPr>
        <p:spPr>
          <a:xfrm>
            <a:off x="600000" y="1475295"/>
            <a:ext cx="11363400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</a:rPr>
              <a:t>How to develop Cyclic reasoning?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5410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</a:rPr>
              <a:t>15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Summary</a:t>
            </a:r>
            <a:endParaRPr lang="en-US" sz="2000" b="1" dirty="0">
              <a:solidFill>
                <a:srgbClr val="344BBE"/>
              </a:solidFill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795421-8981-CA25-FC8F-6503527713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12" name="Object 11">
            <a:extLst>
              <a:ext uri="{FF2B5EF4-FFF2-40B4-BE49-F238E27FC236}">
                <a16:creationId xmlns:a16="http://schemas.microsoft.com/office/drawing/2014/main" id="{827E2639-4E41-A7D6-D81C-C58C7C48FB46}"/>
              </a:ext>
            </a:extLst>
          </p:cNvPr>
          <p:cNvSpPr txBox="1"/>
          <p:nvPr/>
        </p:nvSpPr>
        <p:spPr>
          <a:xfrm>
            <a:off x="577775" y="3309465"/>
            <a:ext cx="11363400" cy="117200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현재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GNN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을 통한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NLP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에서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reasoning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은 인간의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reasoning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과 다름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- subgraph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내에 있는 사이클이 문제가 되는지 안되는지에 대한 정의가 필요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WL test, GNN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의 문제점을 해결한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Cyclic Reasoning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제시함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Future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연구에 방향성을 제시함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        - human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의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reasoning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을 모방할 수 있을까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, Cyclic Reasoning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을 더 발전시킬 순 없을까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sp>
        <p:nvSpPr>
          <p:cNvPr id="15" name="AutoShape 2" descr="Untitled">
            <a:extLst>
              <a:ext uri="{FF2B5EF4-FFF2-40B4-BE49-F238E27FC236}">
                <a16:creationId xmlns:a16="http://schemas.microsoft.com/office/drawing/2014/main" id="{2AF97D20-BDCE-5970-6ECC-8BA921A836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7" name="AutoShape 4" descr="Untitled">
            <a:extLst>
              <a:ext uri="{FF2B5EF4-FFF2-40B4-BE49-F238E27FC236}">
                <a16:creationId xmlns:a16="http://schemas.microsoft.com/office/drawing/2014/main" id="{AAAC22D7-DD1B-C631-37CD-0215BD5ADB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0" y="5143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101D0E26-7210-A7C4-9945-654A020BB54D}"/>
              </a:ext>
            </a:extLst>
          </p:cNvPr>
          <p:cNvSpPr txBox="1"/>
          <p:nvPr/>
        </p:nvSpPr>
        <p:spPr>
          <a:xfrm>
            <a:off x="600000" y="1475295"/>
            <a:ext cx="11363400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</a:rPr>
              <a:t>Contribution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474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Pretendard Light" pitchFamily="34" charset="0"/>
              </a:rPr>
              <a:t>16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Study Meeting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989973" y="4127837"/>
            <a:ext cx="1430805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2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Thank </a:t>
            </a:r>
            <a:r>
              <a:rPr lang="en-US" sz="7200" b="1" dirty="0">
                <a:latin typeface="Pretendard ExtraBold" pitchFamily="34" charset="0"/>
                <a:cs typeface="Pretendard ExtraBold" pitchFamily="34" charset="0"/>
              </a:rPr>
              <a:t>you</a:t>
            </a:r>
            <a:r>
              <a:rPr lang="en-US" sz="7200" b="1" dirty="0">
                <a:solidFill>
                  <a:srgbClr val="344BBE"/>
                </a:solidFill>
                <a:latin typeface="Pretendard ExtraBold" pitchFamily="34" charset="0"/>
                <a:cs typeface="Pretendard ExtraBold" pitchFamily="34" charset="0"/>
              </a:rPr>
              <a:t>!</a:t>
            </a:r>
            <a:endParaRPr lang="en-US" sz="2400" b="1" dirty="0">
              <a:solidFill>
                <a:srgbClr val="344BBE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FF1E77D6-2EF4-4565-AA08-392D6C849685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C93BDF-3183-0410-5198-7010B8F63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</a:rPr>
              <a:t>Contents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032B6076-3473-B9FA-67A3-1BC07CD22B02}"/>
              </a:ext>
            </a:extLst>
          </p:cNvPr>
          <p:cNvSpPr txBox="1"/>
          <p:nvPr/>
        </p:nvSpPr>
        <p:spPr>
          <a:xfrm>
            <a:off x="600000" y="3382410"/>
            <a:ext cx="8896212" cy="48411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" altLang="ko-Kore-KR" sz="2400" dirty="0"/>
              <a:t>What is </a:t>
            </a:r>
            <a:r>
              <a:rPr lang="en" altLang="ko-Kore-KR" sz="2400" dirty="0" err="1"/>
              <a:t>Cycl</a:t>
            </a:r>
            <a:r>
              <a:rPr lang="en-US" altLang="ko-Kore-KR" sz="2400" dirty="0" err="1"/>
              <a:t>ic</a:t>
            </a:r>
            <a:r>
              <a:rPr lang="en" altLang="ko-Kore-KR" sz="2400" dirty="0"/>
              <a:t> Graph?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" altLang="ko-Kore-KR" sz="2400" dirty="0"/>
              <a:t>Do circular graphs cause problems in the reasoning process?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" altLang="ko-Kore-KR" sz="2400" dirty="0"/>
              <a:t>Is it effective for reasoning? 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" altLang="ko-Kore-KR" sz="2400" dirty="0"/>
              <a:t>How to develop Cyclic Reasoning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ore-KR" sz="2400" dirty="0"/>
              <a:t>Contribution</a:t>
            </a:r>
            <a:endParaRPr lang="en" altLang="ko-Kore-KR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DB9A86-871D-A5C6-C8B4-B175BDBAD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6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What is Cyclic Graph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Definition</a:t>
            </a:r>
            <a:endParaRPr lang="en-US" sz="2000" b="1" dirty="0">
              <a:solidFill>
                <a:srgbClr val="344BBE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0000" y="3382410"/>
            <a:ext cx="8896212" cy="44078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800" dirty="0">
                <a:latin typeface="Pretendard Medium" pitchFamily="34" charset="0"/>
                <a:cs typeface="Pretendard Medium" pitchFamily="34" charset="0"/>
              </a:rPr>
              <a:t>In graph theory, a cycle graph or circular graph is a graph that consists of a single cycle, or in other words, some number of vertices connected in a closed chain.</a:t>
            </a:r>
          </a:p>
          <a:p>
            <a:pPr>
              <a:lnSpc>
                <a:spcPct val="150000"/>
              </a:lnSpc>
            </a:pPr>
            <a:endParaRPr lang="en-US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Pretendard Medium" pitchFamily="34" charset="0"/>
                <a:cs typeface="Pretendard Medium" pitchFamily="34" charset="0"/>
              </a:rPr>
              <a:t>쉽게 말해</a:t>
            </a:r>
            <a:r>
              <a:rPr lang="en-US" altLang="ko-KR" sz="2800" dirty="0">
                <a:latin typeface="Pretendard Medium" pitchFamily="34" charset="0"/>
                <a:cs typeface="Pretendard Medium" pitchFamily="34" charset="0"/>
              </a:rPr>
              <a:t>,</a:t>
            </a:r>
            <a:r>
              <a:rPr lang="ko-KR" altLang="en-US" sz="2800" dirty="0">
                <a:latin typeface="Pretendard Medium" pitchFamily="34" charset="0"/>
                <a:cs typeface="Pretendard Medium" pitchFamily="34" charset="0"/>
              </a:rPr>
              <a:t> 경로 중 시작 정점과 끝 정점이 같은 경우를 순환이라고 하며</a:t>
            </a:r>
            <a:r>
              <a:rPr lang="en-US" altLang="ko-KR" sz="2800" dirty="0">
                <a:latin typeface="Pretendard Medium" pitchFamily="34" charset="0"/>
                <a:cs typeface="Pretendard Medium" pitchFamily="34" charset="0"/>
              </a:rPr>
              <a:t>,</a:t>
            </a:r>
            <a:r>
              <a:rPr lang="ko-KR" altLang="en-US" sz="2800" dirty="0">
                <a:latin typeface="Pretendard Medium" pitchFamily="34" charset="0"/>
                <a:cs typeface="Pretendard Medium" pitchFamily="34" charset="0"/>
              </a:rPr>
              <a:t> 순환</a:t>
            </a:r>
            <a:r>
              <a:rPr lang="en-US" altLang="ko-KR" sz="2800" dirty="0">
                <a:latin typeface="Pretendard Medium" pitchFamily="34" charset="0"/>
                <a:cs typeface="Pretendard Medium" pitchFamily="34" charset="0"/>
              </a:rPr>
              <a:t>(Cycle)</a:t>
            </a:r>
            <a:r>
              <a:rPr lang="ko-KR" altLang="en-US" sz="2800" dirty="0">
                <a:latin typeface="Pretendard Medium" pitchFamily="34" charset="0"/>
                <a:cs typeface="Pretendard Medium" pitchFamily="34" charset="0"/>
              </a:rPr>
              <a:t>을 가지고 있으면 순환 그래프</a:t>
            </a:r>
            <a:r>
              <a:rPr lang="en-US" altLang="ko-KR" sz="2800" dirty="0">
                <a:latin typeface="Pretendard Medium" pitchFamily="34" charset="0"/>
                <a:cs typeface="Pretendard Medium" pitchFamily="34" charset="0"/>
              </a:rPr>
              <a:t>(Cycle Graph)</a:t>
            </a:r>
            <a:r>
              <a:rPr lang="ko-KR" altLang="en-US" sz="2800" dirty="0">
                <a:latin typeface="Pretendard Medium" pitchFamily="34" charset="0"/>
                <a:cs typeface="Pretendard Medium" pitchFamily="34" charset="0"/>
              </a:rPr>
              <a:t>임</a:t>
            </a:r>
            <a:endParaRPr lang="en-US" sz="2800" dirty="0">
              <a:latin typeface="Pretendard Medium" pitchFamily="34" charset="0"/>
              <a:cs typeface="Pretendard Medium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1600" dirty="0">
                  <a:solidFill>
                    <a:srgbClr val="000000"/>
                  </a:solidFill>
                  <a:latin typeface="Pretendard Light" pitchFamily="34" charset="0"/>
                </a:rPr>
                <a:t>Study</a:t>
              </a:r>
              <a:r>
                <a:rPr lang="ko-KR" altLang="en-US" sz="1600" dirty="0">
                  <a:solidFill>
                    <a:srgbClr val="000000"/>
                  </a:solidFill>
                  <a:latin typeface="Pretendard Light" pitchFamily="34" charset="0"/>
                </a:rPr>
                <a:t> </a:t>
              </a:r>
              <a:r>
                <a:rPr lang="en-US" altLang="ko-KR" sz="1600" dirty="0">
                  <a:solidFill>
                    <a:srgbClr val="000000"/>
                  </a:solidFill>
                  <a:latin typeface="Pretendard Light" pitchFamily="34" charset="0"/>
                </a:rPr>
                <a:t>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22910B-C4C9-DB9F-075B-12E9E3AC0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52D907-C017-9221-9ADE-53E87F15B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3420510"/>
            <a:ext cx="7772400" cy="36843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781497-9CA9-18B7-2D81-5036100B8043}"/>
              </a:ext>
            </a:extLst>
          </p:cNvPr>
          <p:cNvSpPr txBox="1"/>
          <p:nvPr/>
        </p:nvSpPr>
        <p:spPr>
          <a:xfrm>
            <a:off x="14401800" y="9713598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https://yoongrammer.tistory.com/83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11363400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Do circular graph cause problems in the reasoning process? 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90476" y="2643613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In Human</a:t>
            </a:r>
            <a:endParaRPr lang="en-US" sz="2000" b="1" dirty="0">
              <a:solidFill>
                <a:srgbClr val="344BBE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0000" y="3020262"/>
            <a:ext cx="8896212" cy="79343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순환 논법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(Cyclic Reasoning)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이란 어떤 주장을 함에 있어 그 주장의 근거로 그 주장을 사용하는 </a:t>
            </a:r>
            <a:r>
              <a:rPr lang="ko-KR" altLang="en-US" sz="2200" b="1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오류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.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선결문제의 오류 또는 순환 논리의 오류라고도 하며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,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논리적 오류 중에선 비형식적 오류에 해당함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말싸움에서 의미없이 우기는 쪽이나 </a:t>
            </a:r>
            <a:r>
              <a:rPr lang="ko-KR" altLang="en-US" sz="2200" b="1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모순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된 주장 등에서 자주 보이는 논법이기도 함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Ex)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교수 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: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자네는 </a:t>
            </a:r>
            <a:r>
              <a:rPr lang="ko-KR" altLang="en-US" u="sng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가난하네</a:t>
            </a:r>
            <a:endParaRPr lang="en-US" altLang="ko-KR" u="sng" dirty="0">
              <a:ln>
                <a:solidFill>
                  <a:schemeClr val="tx1"/>
                </a:solidFill>
              </a:ln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내담자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: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선생님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,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그럼 저는 왜 가난한 걸까요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?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교수 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: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그것은 자네가 </a:t>
            </a:r>
            <a:r>
              <a:rPr lang="ko-KR" altLang="en-US" u="sng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경제적으로 궁핍하기 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때문일세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내담자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: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그럼 선생님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,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저는 왜 </a:t>
            </a:r>
            <a:r>
              <a:rPr lang="ko-KR" altLang="en-US" u="sng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경제적으로 궁핍한 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건가요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?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교수 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: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그건 자네가 돈이 없기 때문일세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내담자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: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왜 제가 </a:t>
            </a:r>
            <a:r>
              <a:rPr lang="ko-KR" altLang="en-US" u="sng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돈이 없을까요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?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교수 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: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그야 자네가 가난하기 때문이지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!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C0A2BC-9CD7-F2A3-A6DC-B5393ABB4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258300"/>
            <a:ext cx="886421" cy="8864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66A704-0F36-F723-881A-8F231559F758}"/>
              </a:ext>
            </a:extLst>
          </p:cNvPr>
          <p:cNvSpPr txBox="1"/>
          <p:nvPr/>
        </p:nvSpPr>
        <p:spPr>
          <a:xfrm>
            <a:off x="10972800" y="9892268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https://namu.wiki/w/%EC%88%9C%ED%99%98%20%EB%85%BC%EB%B2%95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958CF27-D034-24CB-4C93-948AE9B9D5ED}"/>
              </a:ext>
            </a:extLst>
          </p:cNvPr>
          <p:cNvSpPr/>
          <p:nvPr/>
        </p:nvSpPr>
        <p:spPr>
          <a:xfrm>
            <a:off x="13381341" y="3005392"/>
            <a:ext cx="1828800" cy="13861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가난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0C5A081-9132-1DBC-6F1D-90C992AF14DA}"/>
              </a:ext>
            </a:extLst>
          </p:cNvPr>
          <p:cNvSpPr/>
          <p:nvPr/>
        </p:nvSpPr>
        <p:spPr>
          <a:xfrm>
            <a:off x="11552541" y="4772549"/>
            <a:ext cx="1828800" cy="13861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경제적으로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궁핍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B7E987D-549D-E89C-F459-EE685ED9E00B}"/>
              </a:ext>
            </a:extLst>
          </p:cNvPr>
          <p:cNvSpPr/>
          <p:nvPr/>
        </p:nvSpPr>
        <p:spPr>
          <a:xfrm>
            <a:off x="15438741" y="4848749"/>
            <a:ext cx="1828800" cy="13861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돈이 없다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.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68DF4C4-D5DC-2CB4-3D81-C49AA1160CD0}"/>
              </a:ext>
            </a:extLst>
          </p:cNvPr>
          <p:cNvCxnSpPr>
            <a:stCxn id="16" idx="3"/>
            <a:endCxn id="17" idx="7"/>
          </p:cNvCxnSpPr>
          <p:nvPr/>
        </p:nvCxnSpPr>
        <p:spPr>
          <a:xfrm flipH="1">
            <a:off x="13113519" y="4188551"/>
            <a:ext cx="535644" cy="7869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86F013E-DAAE-E73F-F5D5-07D1834D929A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3381341" y="5541827"/>
            <a:ext cx="2057400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53266A8-AC9C-BD24-F3DA-0BC64A59B981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14981541" y="4153095"/>
            <a:ext cx="725022" cy="8986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2A1C0E-92F7-4F2E-D90C-9284439D9F20}"/>
              </a:ext>
            </a:extLst>
          </p:cNvPr>
          <p:cNvSpPr txBox="1"/>
          <p:nvPr/>
        </p:nvSpPr>
        <p:spPr>
          <a:xfrm>
            <a:off x="7010400" y="6686759"/>
            <a:ext cx="5619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b="1" dirty="0">
                <a:latin typeface="Open Sans" panose="020F0502020204030204" pitchFamily="34" charset="0"/>
              </a:rPr>
              <a:t>회사에 입사하기 위해서는 입금을 받기 위한 통장이 필요하다</a:t>
            </a:r>
            <a:r>
              <a:rPr kumimoji="1" lang="en-US" altLang="ko-KR" b="1" dirty="0">
                <a:latin typeface="Open Sans" panose="020F050202020403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b="1" dirty="0">
                <a:latin typeface="Open Sans" panose="020F0502020204030204" pitchFamily="34" charset="0"/>
              </a:rPr>
              <a:t>통장을 만들기 위해서는 입사했다는 증명서가 필요하다</a:t>
            </a:r>
            <a:r>
              <a:rPr kumimoji="1" lang="en-US" altLang="ko-KR" b="1" dirty="0">
                <a:latin typeface="Open Sans" panose="020F050202020403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b="1" dirty="0">
                <a:latin typeface="Open Sans" panose="020F0502020204030204" pitchFamily="34" charset="0"/>
              </a:rPr>
              <a:t>입사를 하기 위해서는 통장이 필요하다</a:t>
            </a:r>
            <a:r>
              <a:rPr kumimoji="1" lang="en-US" altLang="ko-KR" b="1" dirty="0">
                <a:latin typeface="Open Sans" panose="020F0502020204030204" pitchFamily="34" charset="0"/>
              </a:rPr>
              <a:t>.?</a:t>
            </a:r>
            <a:endParaRPr kumimoji="1" lang="ko-Kore-KR" altLang="en-US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DA699BE-45A9-77D5-EBF7-8F521ACE3193}"/>
              </a:ext>
            </a:extLst>
          </p:cNvPr>
          <p:cNvSpPr/>
          <p:nvPr/>
        </p:nvSpPr>
        <p:spPr>
          <a:xfrm>
            <a:off x="13849212" y="6242793"/>
            <a:ext cx="1828800" cy="13861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통장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983D63B-9EDE-97E2-D2F7-6D41C31750B2}"/>
              </a:ext>
            </a:extLst>
          </p:cNvPr>
          <p:cNvSpPr/>
          <p:nvPr/>
        </p:nvSpPr>
        <p:spPr>
          <a:xfrm>
            <a:off x="12020412" y="8009950"/>
            <a:ext cx="1828800" cy="13861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입사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10BF083-9565-C411-AF3F-F9389852C9CB}"/>
              </a:ext>
            </a:extLst>
          </p:cNvPr>
          <p:cNvCxnSpPr>
            <a:cxnSpLocks/>
            <a:stCxn id="29" idx="3"/>
            <a:endCxn id="30" idx="7"/>
          </p:cNvCxnSpPr>
          <p:nvPr/>
        </p:nvCxnSpPr>
        <p:spPr>
          <a:xfrm flipH="1">
            <a:off x="13581390" y="7425952"/>
            <a:ext cx="535644" cy="78699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16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11363400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Do circular graph cause problems in the reasoning process? 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90476" y="2643613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In AI</a:t>
            </a:r>
            <a:endParaRPr lang="en-US" sz="2000" b="1" dirty="0">
              <a:solidFill>
                <a:srgbClr val="344BBE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0476" y="3189607"/>
            <a:ext cx="8896212" cy="71495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1.</a:t>
            </a:r>
            <a:r>
              <a:rPr lang="ko-KR" altLang="en-US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Knowledge Graph</a:t>
            </a:r>
            <a:r>
              <a:rPr lang="ko-KR" altLang="en-US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에서 추출되는 </a:t>
            </a:r>
            <a:r>
              <a:rPr lang="en-US" altLang="ko-KR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Subgraph</a:t>
            </a:r>
            <a:r>
              <a:rPr lang="ko-KR" altLang="en-US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가 </a:t>
            </a:r>
            <a:r>
              <a:rPr lang="en-US" altLang="ko-KR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Cycle graph</a:t>
            </a:r>
            <a:r>
              <a:rPr lang="ko-KR" altLang="en-US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이 나오면 인간의 추론과정처럼 문제가 되지 않을까</a:t>
            </a:r>
            <a:r>
              <a:rPr lang="en-US" altLang="ko-KR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2.</a:t>
            </a:r>
            <a:r>
              <a:rPr lang="ko-KR" altLang="en-US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 사이클로 인한 문제가 있음 </a:t>
            </a:r>
            <a:r>
              <a:rPr lang="en-US" altLang="ko-KR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-&gt;</a:t>
            </a:r>
            <a:r>
              <a:rPr lang="ko-KR" altLang="en-US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WL(isomorphic) test,</a:t>
            </a:r>
            <a:r>
              <a:rPr lang="ko-KR" altLang="en-US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GNN</a:t>
            </a:r>
          </a:p>
          <a:p>
            <a:pPr>
              <a:lnSpc>
                <a:spcPct val="150000"/>
              </a:lnSpc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그래프의 동형유무를 판별하는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WL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테스트는  그래프가 사이클을 이루고 있을 경우 제대로 판별하지 못함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다른 그래프 모양이지만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Message Passing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GNN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은 이것을 구분할 수 없다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.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-&gt;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그렇다면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Reasoning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에도 문제가 있지 않을까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?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Rooted node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에 대한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identity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를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지정하자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C0A2BC-9CD7-F2A3-A6DC-B5393ABB4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258300"/>
            <a:ext cx="886421" cy="886421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5A0F912C-439D-E47C-235B-89C24194F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8400" y="3314700"/>
            <a:ext cx="7302500" cy="56515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2614FE7-5D61-7E15-845C-FB3C74F01C65}"/>
              </a:ext>
            </a:extLst>
          </p:cNvPr>
          <p:cNvSpPr txBox="1"/>
          <p:nvPr/>
        </p:nvSpPr>
        <p:spPr>
          <a:xfrm>
            <a:off x="12649200" y="9073634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https://arxiv.org/pdf/2101.10320.pdf</a:t>
            </a:r>
          </a:p>
        </p:txBody>
      </p:sp>
    </p:spTree>
    <p:extLst>
      <p:ext uri="{BB962C8B-B14F-4D97-AF65-F5344CB8AC3E}">
        <p14:creationId xmlns:p14="http://schemas.microsoft.com/office/powerpoint/2010/main" val="287512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5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AutoShape 2" descr="Untitled">
            <a:extLst>
              <a:ext uri="{FF2B5EF4-FFF2-40B4-BE49-F238E27FC236}">
                <a16:creationId xmlns:a16="http://schemas.microsoft.com/office/drawing/2014/main" id="{7E0556E7-E361-FC2B-DECD-247C69243B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6E6C67-499C-4695-71BE-456A36170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2933700"/>
            <a:ext cx="8537784" cy="616261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83EED5-ED01-F6D1-B2BB-394C4C3E342B}"/>
              </a:ext>
            </a:extLst>
          </p:cNvPr>
          <p:cNvSpPr/>
          <p:nvPr/>
        </p:nvSpPr>
        <p:spPr>
          <a:xfrm>
            <a:off x="9144000" y="5905500"/>
            <a:ext cx="7086600" cy="762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349B81-7242-AD79-64E6-B425153C7F14}"/>
              </a:ext>
            </a:extLst>
          </p:cNvPr>
          <p:cNvSpPr txBox="1"/>
          <p:nvPr/>
        </p:nvSpPr>
        <p:spPr>
          <a:xfrm>
            <a:off x="457200" y="4229100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rgbClr val="FF0000"/>
                </a:solidFill>
              </a:rPr>
              <a:t>We extract the ego network for each node, and initialize node embeddings by raw node features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0B221A4-B377-E30E-E8AB-1799711BF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020" y="6091312"/>
            <a:ext cx="3174888" cy="21353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01DDFA-199F-FAB0-7EDA-D59E788BFE86}"/>
              </a:ext>
            </a:extLst>
          </p:cNvPr>
          <p:cNvSpPr txBox="1"/>
          <p:nvPr/>
        </p:nvSpPr>
        <p:spPr>
          <a:xfrm>
            <a:off x="1122053" y="5615364"/>
            <a:ext cx="209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2-hop ego network</a:t>
            </a:r>
            <a:endParaRPr kumimoji="1" lang="ko-KR" altLang="en-US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17EF472-2C14-B957-15BE-BCA2B2B0D2B8}"/>
              </a:ext>
            </a:extLst>
          </p:cNvPr>
          <p:cNvSpPr/>
          <p:nvPr/>
        </p:nvSpPr>
        <p:spPr>
          <a:xfrm>
            <a:off x="6010270" y="6375231"/>
            <a:ext cx="381000" cy="381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0A7394-4974-B6F1-62C6-35509E3BD3F2}"/>
                  </a:ext>
                </a:extLst>
              </p:cNvPr>
              <p:cNvSpPr txBox="1"/>
              <p:nvPr/>
            </p:nvSpPr>
            <p:spPr>
              <a:xfrm>
                <a:off x="5990970" y="6393559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0A7394-4974-B6F1-62C6-35509E3BD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970" y="6393559"/>
                <a:ext cx="4676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타원 26">
            <a:extLst>
              <a:ext uri="{FF2B5EF4-FFF2-40B4-BE49-F238E27FC236}">
                <a16:creationId xmlns:a16="http://schemas.microsoft.com/office/drawing/2014/main" id="{FD0C43B1-C4F3-E794-5E8F-4BFB23739DAE}"/>
              </a:ext>
            </a:extLst>
          </p:cNvPr>
          <p:cNvSpPr/>
          <p:nvPr/>
        </p:nvSpPr>
        <p:spPr>
          <a:xfrm>
            <a:off x="5188284" y="699246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77532D4-B932-422F-B4F6-9C7025E86855}"/>
              </a:ext>
            </a:extLst>
          </p:cNvPr>
          <p:cNvSpPr/>
          <p:nvPr/>
        </p:nvSpPr>
        <p:spPr>
          <a:xfrm>
            <a:off x="6918492" y="699246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BC7E669-A1CA-A687-6A62-6E72C3143AA6}"/>
              </a:ext>
            </a:extLst>
          </p:cNvPr>
          <p:cNvSpPr/>
          <p:nvPr/>
        </p:nvSpPr>
        <p:spPr>
          <a:xfrm>
            <a:off x="4614137" y="7664116"/>
            <a:ext cx="381000" cy="381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0F587A2-4C62-6CF0-5B7B-5072DAD74856}"/>
              </a:ext>
            </a:extLst>
          </p:cNvPr>
          <p:cNvSpPr/>
          <p:nvPr/>
        </p:nvSpPr>
        <p:spPr>
          <a:xfrm>
            <a:off x="5587838" y="76581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05BE556-C78F-6F38-D578-9CC4CCF8D20D}"/>
              </a:ext>
            </a:extLst>
          </p:cNvPr>
          <p:cNvSpPr/>
          <p:nvPr/>
        </p:nvSpPr>
        <p:spPr>
          <a:xfrm>
            <a:off x="6458662" y="76581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71ED5AC-CC17-7D55-7948-7DFCFFDA2D8C}"/>
              </a:ext>
            </a:extLst>
          </p:cNvPr>
          <p:cNvSpPr/>
          <p:nvPr/>
        </p:nvSpPr>
        <p:spPr>
          <a:xfrm>
            <a:off x="7402596" y="7658100"/>
            <a:ext cx="381000" cy="381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975E37A3-ACB4-7117-6129-E9BF4B22C13D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6391270" y="6670558"/>
            <a:ext cx="583018" cy="3776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549838EB-7BBB-2809-C667-83EC6A863319}"/>
              </a:ext>
            </a:extLst>
          </p:cNvPr>
          <p:cNvCxnSpPr>
            <a:cxnSpLocks/>
            <a:stCxn id="27" idx="7"/>
          </p:cNvCxnSpPr>
          <p:nvPr/>
        </p:nvCxnSpPr>
        <p:spPr>
          <a:xfrm flipV="1">
            <a:off x="5513488" y="6644311"/>
            <a:ext cx="477482" cy="403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52286756-1E4A-D015-7500-702232056A93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5528300" y="7299008"/>
            <a:ext cx="115334" cy="4148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A1348234-BD5B-B2FF-C1A5-6A8047CAC8C8}"/>
              </a:ext>
            </a:extLst>
          </p:cNvPr>
          <p:cNvCxnSpPr>
            <a:cxnSpLocks/>
            <a:stCxn id="29" idx="7"/>
          </p:cNvCxnSpPr>
          <p:nvPr/>
        </p:nvCxnSpPr>
        <p:spPr>
          <a:xfrm flipV="1">
            <a:off x="4939341" y="7305518"/>
            <a:ext cx="297450" cy="414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8B329D67-F096-F618-275C-0795349068B3}"/>
              </a:ext>
            </a:extLst>
          </p:cNvPr>
          <p:cNvCxnSpPr>
            <a:cxnSpLocks/>
            <a:stCxn id="32" idx="1"/>
            <a:endCxn id="28" idx="5"/>
          </p:cNvCxnSpPr>
          <p:nvPr/>
        </p:nvCxnSpPr>
        <p:spPr>
          <a:xfrm flipH="1" flipV="1">
            <a:off x="7243696" y="7317664"/>
            <a:ext cx="214696" cy="396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0971B731-8089-0843-782E-E53A3981EA37}"/>
              </a:ext>
            </a:extLst>
          </p:cNvPr>
          <p:cNvCxnSpPr>
            <a:cxnSpLocks/>
            <a:stCxn id="31" idx="0"/>
            <a:endCxn id="28" idx="3"/>
          </p:cNvCxnSpPr>
          <p:nvPr/>
        </p:nvCxnSpPr>
        <p:spPr>
          <a:xfrm flipV="1">
            <a:off x="6649162" y="7317664"/>
            <a:ext cx="325126" cy="340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BC3F7D4-B804-5794-F3A0-17F8DB6CDA0A}"/>
              </a:ext>
            </a:extLst>
          </p:cNvPr>
          <p:cNvSpPr txBox="1"/>
          <p:nvPr/>
        </p:nvSpPr>
        <p:spPr>
          <a:xfrm>
            <a:off x="5583736" y="5614569"/>
            <a:ext cx="1346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2-layer GNN</a:t>
            </a:r>
            <a:endParaRPr kumimoji="1" lang="ko-KR" alt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332B427-3B9D-55F9-2347-65A9652FDE53}"/>
              </a:ext>
            </a:extLst>
          </p:cNvPr>
          <p:cNvSpPr txBox="1"/>
          <p:nvPr/>
        </p:nvSpPr>
        <p:spPr>
          <a:xfrm>
            <a:off x="457200" y="8462680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rgbClr val="FF0000"/>
                </a:solidFill>
              </a:rPr>
              <a:t>Ego network can be used to determine the GNN computational graph for a node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8B356CA-DCE3-8790-6BA7-102E1CB67A0E}"/>
              </a:ext>
            </a:extLst>
          </p:cNvPr>
          <p:cNvSpPr/>
          <p:nvPr/>
        </p:nvSpPr>
        <p:spPr>
          <a:xfrm>
            <a:off x="9534248" y="6644311"/>
            <a:ext cx="3384400" cy="762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A84BBC-207F-FF2D-5493-095ED1D87F84}"/>
              </a:ext>
            </a:extLst>
          </p:cNvPr>
          <p:cNvSpPr txBox="1"/>
          <p:nvPr/>
        </p:nvSpPr>
        <p:spPr>
          <a:xfrm>
            <a:off x="2405565" y="6763711"/>
            <a:ext cx="6586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FF0000"/>
                </a:solidFill>
              </a:rPr>
              <a:t>We apply a K-layer ID-GNN to each node in the ego network</a:t>
            </a:r>
            <a:endParaRPr kumimoji="1"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144B3FA-B303-F7B5-FF7E-41314C337C47}"/>
              </a:ext>
            </a:extLst>
          </p:cNvPr>
          <p:cNvSpPr/>
          <p:nvPr/>
        </p:nvSpPr>
        <p:spPr>
          <a:xfrm>
            <a:off x="9080854" y="7373461"/>
            <a:ext cx="7685894" cy="146905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A7EC4C9-B7DC-6C6B-FCF5-7B8F1DC05510}"/>
              </a:ext>
            </a:extLst>
          </p:cNvPr>
          <p:cNvSpPr/>
          <p:nvPr/>
        </p:nvSpPr>
        <p:spPr>
          <a:xfrm>
            <a:off x="673854" y="5943570"/>
            <a:ext cx="2858229" cy="2478779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960" name="직선 화살표 연결선 959">
            <a:extLst>
              <a:ext uri="{FF2B5EF4-FFF2-40B4-BE49-F238E27FC236}">
                <a16:creationId xmlns:a16="http://schemas.microsoft.com/office/drawing/2014/main" id="{4546F595-6616-1F4F-28A1-8FD634A3A334}"/>
              </a:ext>
            </a:extLst>
          </p:cNvPr>
          <p:cNvCxnSpPr>
            <a:cxnSpLocks/>
          </p:cNvCxnSpPr>
          <p:nvPr/>
        </p:nvCxnSpPr>
        <p:spPr>
          <a:xfrm flipH="1" flipV="1">
            <a:off x="1441209" y="6604847"/>
            <a:ext cx="639152" cy="220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B6B757B-EB4B-F91C-5607-4B8C98CF5148}"/>
              </a:ext>
            </a:extLst>
          </p:cNvPr>
          <p:cNvCxnSpPr>
            <a:cxnSpLocks/>
          </p:cNvCxnSpPr>
          <p:nvPr/>
        </p:nvCxnSpPr>
        <p:spPr>
          <a:xfrm flipH="1" flipV="1">
            <a:off x="1430034" y="8113565"/>
            <a:ext cx="141895" cy="62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F8FAC5A-CB90-9A9B-41E5-BA80F84FA35A}"/>
              </a:ext>
            </a:extLst>
          </p:cNvPr>
          <p:cNvCxnSpPr>
            <a:cxnSpLocks/>
          </p:cNvCxnSpPr>
          <p:nvPr/>
        </p:nvCxnSpPr>
        <p:spPr>
          <a:xfrm flipH="1" flipV="1">
            <a:off x="3103773" y="6578225"/>
            <a:ext cx="639152" cy="220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6EA7DAB-4A9D-AB68-80AF-026CC785B0AF}"/>
              </a:ext>
            </a:extLst>
          </p:cNvPr>
          <p:cNvCxnSpPr>
            <a:cxnSpLocks/>
          </p:cNvCxnSpPr>
          <p:nvPr/>
        </p:nvCxnSpPr>
        <p:spPr>
          <a:xfrm flipH="1" flipV="1">
            <a:off x="3070908" y="8077011"/>
            <a:ext cx="120618" cy="67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7" name="TextBox 966">
            <a:extLst>
              <a:ext uri="{FF2B5EF4-FFF2-40B4-BE49-F238E27FC236}">
                <a16:creationId xmlns:a16="http://schemas.microsoft.com/office/drawing/2014/main" id="{33753306-E001-DA46-246B-776B84D003EA}"/>
              </a:ext>
            </a:extLst>
          </p:cNvPr>
          <p:cNvSpPr txBox="1"/>
          <p:nvPr/>
        </p:nvSpPr>
        <p:spPr>
          <a:xfrm>
            <a:off x="986048" y="8735006"/>
            <a:ext cx="5853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rgbClr val="FF0000"/>
                </a:solidFill>
              </a:rPr>
              <a:t>We compute node embeddings for all the nodes in the ego network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197B277E-9F87-095A-4851-950697FD8C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13" y="9210686"/>
            <a:ext cx="934035" cy="934035"/>
          </a:xfrm>
          <a:prstGeom prst="rect">
            <a:avLst/>
          </a:prstGeom>
        </p:spPr>
      </p:pic>
      <p:sp>
        <p:nvSpPr>
          <p:cNvPr id="969" name="TextBox 968">
            <a:extLst>
              <a:ext uri="{FF2B5EF4-FFF2-40B4-BE49-F238E27FC236}">
                <a16:creationId xmlns:a16="http://schemas.microsoft.com/office/drawing/2014/main" id="{032902DC-2D89-0F2E-0528-FB895CC195E0}"/>
              </a:ext>
            </a:extLst>
          </p:cNvPr>
          <p:cNvSpPr txBox="1"/>
          <p:nvPr/>
        </p:nvSpPr>
        <p:spPr>
          <a:xfrm>
            <a:off x="1133050" y="8744028"/>
            <a:ext cx="446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We only keep the final embedding for the center node</a:t>
            </a:r>
          </a:p>
        </p:txBody>
      </p:sp>
      <p:sp>
        <p:nvSpPr>
          <p:cNvPr id="970" name="TextBox 969">
            <a:extLst>
              <a:ext uri="{FF2B5EF4-FFF2-40B4-BE49-F238E27FC236}">
                <a16:creationId xmlns:a16="http://schemas.microsoft.com/office/drawing/2014/main" id="{A616E51B-5295-3977-60F6-734F10F73B3A}"/>
              </a:ext>
            </a:extLst>
          </p:cNvPr>
          <p:cNvSpPr txBox="1"/>
          <p:nvPr/>
        </p:nvSpPr>
        <p:spPr>
          <a:xfrm>
            <a:off x="986048" y="9454715"/>
            <a:ext cx="6122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Other node embeddings are only used to facilitate the computation</a:t>
            </a:r>
            <a:endParaRPr kumimoji="1" lang="ko-KR" altLang="en-US" dirty="0"/>
          </a:p>
        </p:txBody>
      </p:sp>
      <p:sp>
        <p:nvSpPr>
          <p:cNvPr id="972" name="직사각형 971">
            <a:extLst>
              <a:ext uri="{FF2B5EF4-FFF2-40B4-BE49-F238E27FC236}">
                <a16:creationId xmlns:a16="http://schemas.microsoft.com/office/drawing/2014/main" id="{5F784896-5C54-9447-EED4-2D678BBE49A0}"/>
              </a:ext>
            </a:extLst>
          </p:cNvPr>
          <p:cNvSpPr/>
          <p:nvPr/>
        </p:nvSpPr>
        <p:spPr>
          <a:xfrm>
            <a:off x="8991600" y="8363336"/>
            <a:ext cx="2816652" cy="65341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84F7E2-D27A-9521-D719-A2B832B07AD4}"/>
              </a:ext>
            </a:extLst>
          </p:cNvPr>
          <p:cNvSpPr txBox="1"/>
          <p:nvPr/>
        </p:nvSpPr>
        <p:spPr>
          <a:xfrm>
            <a:off x="12649200" y="9073634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https://arxiv.org/pdf/2101.10320.pdf</a:t>
            </a: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884AD4DC-BE5F-E547-2CED-949E1E8008F6}"/>
              </a:ext>
            </a:extLst>
          </p:cNvPr>
          <p:cNvSpPr txBox="1"/>
          <p:nvPr/>
        </p:nvSpPr>
        <p:spPr>
          <a:xfrm>
            <a:off x="590476" y="2643613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ID-GNN Algorithm</a:t>
            </a:r>
            <a:endParaRPr lang="en-US" sz="2000" b="1" dirty="0">
              <a:solidFill>
                <a:srgbClr val="344BBE"/>
              </a:solidFill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9A2E0D12-317B-28A8-3421-DA0632B34F4C}"/>
              </a:ext>
            </a:extLst>
          </p:cNvPr>
          <p:cNvSpPr txBox="1"/>
          <p:nvPr/>
        </p:nvSpPr>
        <p:spPr>
          <a:xfrm>
            <a:off x="600000" y="1475295"/>
            <a:ext cx="11363400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Do circular graph cause problems in the reasoning process?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8" dur="5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7" grpId="0"/>
      <p:bldP spid="17" grpId="1"/>
      <p:bldP spid="20" grpId="0" animBg="1"/>
      <p:bldP spid="20" grpId="1" animBg="1"/>
      <p:bldP spid="21" grpId="0"/>
      <p:bldP spid="21" grpId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56" grpId="0"/>
      <p:bldP spid="56" grpId="1"/>
      <p:bldP spid="60" grpId="0"/>
      <p:bldP spid="62" grpId="0" animBg="1"/>
      <p:bldP spid="62" grpId="1" animBg="1"/>
      <p:bldP spid="57" grpId="0"/>
      <p:bldP spid="57" grpId="1"/>
      <p:bldP spid="58" grpId="0" animBg="1"/>
      <p:bldP spid="58" grpId="1" animBg="1"/>
      <p:bldP spid="59" grpId="0" animBg="1"/>
      <p:bldP spid="967" grpId="0"/>
      <p:bldP spid="967" grpId="1"/>
      <p:bldP spid="969" grpId="0"/>
      <p:bldP spid="970" grpId="0"/>
      <p:bldP spid="9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00000" y="3091194"/>
            <a:ext cx="9382200" cy="26108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800" dirty="0">
                <a:latin typeface="Pretendard Medium" pitchFamily="34" charset="0"/>
                <a:cs typeface="Pretendard Medium" pitchFamily="34" charset="0"/>
              </a:rPr>
              <a:t>- Based on the intuition, They propose ID-GNN-Fast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Pretendard Medium" pitchFamily="34" charset="0"/>
                <a:cs typeface="Pretendard Medium" pitchFamily="34" charset="0"/>
              </a:rPr>
              <a:t>    - </a:t>
            </a:r>
            <a:r>
              <a:rPr lang="en-US" altLang="ko-KR" sz="28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Use cycle counts in each layer as additional node features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    </a:t>
            </a:r>
            <a:r>
              <a:rPr lang="en-US" altLang="ko-KR" sz="2800" dirty="0">
                <a:latin typeface="Pretendard Medium" pitchFamily="34" charset="0"/>
                <a:cs typeface="Pretendard Medium" pitchFamily="34" charset="0"/>
              </a:rPr>
              <a:t>- Include identity information as an </a:t>
            </a:r>
            <a:r>
              <a:rPr lang="en-US" altLang="ko-KR" sz="2800" b="1" dirty="0">
                <a:latin typeface="Pretendard Medium" pitchFamily="34" charset="0"/>
                <a:cs typeface="Pretendard Medium" pitchFamily="34" charset="0"/>
              </a:rPr>
              <a:t>augmented node feature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Pretendard Medium" pitchFamily="34" charset="0"/>
                <a:cs typeface="Pretendard Medium" pitchFamily="34" charset="0"/>
              </a:rPr>
              <a:t>      (no need to do heterogeneous message passing)</a:t>
            </a: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B1B13EA-E1F9-31EE-B83D-27EC28106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15" name="Object 10">
            <a:extLst>
              <a:ext uri="{FF2B5EF4-FFF2-40B4-BE49-F238E27FC236}">
                <a16:creationId xmlns:a16="http://schemas.microsoft.com/office/drawing/2014/main" id="{4FB13266-ED04-5E67-4479-F9225B84BC9E}"/>
              </a:ext>
            </a:extLst>
          </p:cNvPr>
          <p:cNvSpPr txBox="1"/>
          <p:nvPr/>
        </p:nvSpPr>
        <p:spPr>
          <a:xfrm>
            <a:off x="582455" y="25230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Simplified Version : ID-GNN-Fast</a:t>
            </a:r>
            <a:endParaRPr lang="en-US" sz="2000" b="1" dirty="0">
              <a:solidFill>
                <a:srgbClr val="344BB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F3501E-D7A3-F85D-0E0E-EE5C477A1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5914593"/>
            <a:ext cx="10896600" cy="42444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741351-37EF-D00E-A55F-BF86F647B51C}"/>
                  </a:ext>
                </a:extLst>
              </p:cNvPr>
              <p:cNvSpPr txBox="1"/>
              <p:nvPr/>
            </p:nvSpPr>
            <p:spPr>
              <a:xfrm>
                <a:off x="12192000" y="3238500"/>
                <a:ext cx="5715000" cy="2314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2400" dirty="0"/>
                  <a:t>Cycle count can be computed efficiently with sparse multiplication via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kumimoji="1" lang="en-US" altLang="ko-KR" sz="24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kumimoji="1" lang="en-US" altLang="ko-KR" sz="24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kumimoji="1" lang="en-US" altLang="ko-KR" sz="24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ko-KR" sz="2400" dirty="0"/>
                  <a:t> = </a:t>
                </a:r>
                <a:r>
                  <a:rPr kumimoji="1" lang="en-US" altLang="ko-KR" sz="2400" dirty="0" err="1"/>
                  <a:t>Diag</a:t>
                </a:r>
                <a:r>
                  <a:rPr kumimoji="1" lang="en-US" altLang="ko-KR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1" lang="en-US" altLang="ko-KR" sz="2400" dirty="0"/>
                  <a:t>)[v], where A is the adjacency matrix.</a:t>
                </a:r>
              </a:p>
              <a:p>
                <a:endParaRPr kumimoji="1" lang="en-US" altLang="ko-KR" sz="2400" dirty="0"/>
              </a:p>
              <a:p>
                <a:r>
                  <a:rPr kumimoji="1" lang="en-US" altLang="ko-KR" sz="2400" dirty="0">
                    <a:solidFill>
                      <a:schemeClr val="tx2"/>
                    </a:solidFill>
                  </a:rPr>
                  <a:t>Ex)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ko-KR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  <m:sup>
                        <m:r>
                          <a:rPr kumimoji="1" lang="en-US" altLang="ko-KR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en-US" altLang="ko-KR" sz="2400" dirty="0">
                    <a:solidFill>
                      <a:schemeClr val="tx2"/>
                    </a:solidFill>
                  </a:rPr>
                  <a:t> specifies #walks of length 2(neighbor of neighbor) between </a:t>
                </a: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ko-KR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kumimoji="1" lang="en-US" altLang="ko-KR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ko-KR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ko-KR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741351-37EF-D00E-A55F-BF86F647B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0" y="3238500"/>
                <a:ext cx="5715000" cy="2314864"/>
              </a:xfrm>
              <a:prstGeom prst="rect">
                <a:avLst/>
              </a:prstGeom>
              <a:blipFill>
                <a:blip r:embed="rId6"/>
                <a:stretch>
                  <a:fillRect l="-1774" t="-1630" r="-2882" b="-48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9">
            <a:extLst>
              <a:ext uri="{FF2B5EF4-FFF2-40B4-BE49-F238E27FC236}">
                <a16:creationId xmlns:a16="http://schemas.microsoft.com/office/drawing/2014/main" id="{B0F6EE43-6EB3-A324-221D-60C1B37740A9}"/>
              </a:ext>
            </a:extLst>
          </p:cNvPr>
          <p:cNvSpPr txBox="1"/>
          <p:nvPr/>
        </p:nvSpPr>
        <p:spPr>
          <a:xfrm>
            <a:off x="600000" y="1475295"/>
            <a:ext cx="11363400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Do circular graph cause problems in the reasoning process?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617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7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90476" y="2656876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In AI</a:t>
            </a:r>
            <a:endParaRPr lang="en-US" sz="2000" b="1" dirty="0">
              <a:solidFill>
                <a:srgbClr val="344BBE"/>
              </a:solidFill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795421-8981-CA25-FC8F-650352771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11" name="Object 9">
            <a:extLst>
              <a:ext uri="{FF2B5EF4-FFF2-40B4-BE49-F238E27FC236}">
                <a16:creationId xmlns:a16="http://schemas.microsoft.com/office/drawing/2014/main" id="{8B8F78A0-C598-CEC7-D89E-225EC7E0B0E6}"/>
              </a:ext>
            </a:extLst>
          </p:cNvPr>
          <p:cNvSpPr txBox="1"/>
          <p:nvPr/>
        </p:nvSpPr>
        <p:spPr>
          <a:xfrm>
            <a:off x="600000" y="1475295"/>
            <a:ext cx="11363400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Do circular graph cause problems in the reasoning process? </a:t>
            </a:r>
            <a:endParaRPr lang="en-US" b="1" dirty="0"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827E2639-4E41-A7D6-D81C-C58C7C48FB46}"/>
              </a:ext>
            </a:extLst>
          </p:cNvPr>
          <p:cNvSpPr txBox="1"/>
          <p:nvPr/>
        </p:nvSpPr>
        <p:spPr>
          <a:xfrm>
            <a:off x="590476" y="3125436"/>
            <a:ext cx="12134924" cy="8673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이렇듯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cyclic graph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에서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ai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도 마찬가지로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reasoning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에 문제가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있을거라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생각함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정리하자면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,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일반적인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GNN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으로는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다른 모양의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subgraph(cycle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이 포함된 그래프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)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일지라도 똑같은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reasoning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을 보여줌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-&gt;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node coloring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사용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-&gt;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b="1" u="sng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cyclic reasoning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을 수행한 것이라 볼 수 있지 않을까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?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그러나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,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이러한 그래프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(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하나의 사이클을 보유한 그래프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)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는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subgraph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추출시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나오기 힘듦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-&gt;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Because of Context node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물론 극단적으로 생길 수는 있음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QA-GNN(2021)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이 나온 이후로 모든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Commonsense Reasoning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context node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를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사용함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Context node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는 질문 과 답변을 나타내는 문장을 노드로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임베딩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시킨 것으로 모든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 question entity(node), answer entity(node)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는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context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노드와 양방향 연결로 이루어짐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(Subgraph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추출시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sp>
        <p:nvSpPr>
          <p:cNvPr id="15" name="AutoShape 2" descr="Untitled">
            <a:extLst>
              <a:ext uri="{FF2B5EF4-FFF2-40B4-BE49-F238E27FC236}">
                <a16:creationId xmlns:a16="http://schemas.microsoft.com/office/drawing/2014/main" id="{2AF97D20-BDCE-5970-6ECC-8BA921A836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7" name="AutoShape 4" descr="Untitled">
            <a:extLst>
              <a:ext uri="{FF2B5EF4-FFF2-40B4-BE49-F238E27FC236}">
                <a16:creationId xmlns:a16="http://schemas.microsoft.com/office/drawing/2014/main" id="{AAAC22D7-DD1B-C631-37CD-0215BD5ADB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0" y="5143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326EBF8-3769-93D3-908E-D82559AD8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58799" y="3706742"/>
            <a:ext cx="4449471" cy="369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6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8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In AI</a:t>
            </a:r>
            <a:endParaRPr lang="en-US" sz="2000" b="1" dirty="0">
              <a:solidFill>
                <a:srgbClr val="344BBE"/>
              </a:solidFill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795421-8981-CA25-FC8F-650352771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12" name="Object 11">
            <a:extLst>
              <a:ext uri="{FF2B5EF4-FFF2-40B4-BE49-F238E27FC236}">
                <a16:creationId xmlns:a16="http://schemas.microsoft.com/office/drawing/2014/main" id="{827E2639-4E41-A7D6-D81C-C58C7C48FB46}"/>
              </a:ext>
            </a:extLst>
          </p:cNvPr>
          <p:cNvSpPr txBox="1"/>
          <p:nvPr/>
        </p:nvSpPr>
        <p:spPr>
          <a:xfrm>
            <a:off x="577775" y="3309465"/>
            <a:ext cx="11363400" cy="101965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노드의 타입은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4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가지로 구성됨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,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context node, question node, answer node, other node</a:t>
            </a:r>
          </a:p>
          <a:p>
            <a:pPr>
              <a:lnSpc>
                <a:spcPct val="150000"/>
              </a:lnSpc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Other node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는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context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노드와 직접적으로 연결되지 않음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일반적인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GNN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은 문제가 있었음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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node coloring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을 사용하자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…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좀 더 효율적이고 기존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GNN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의 방식을 바꾼 것이 없나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?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-&gt;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GSC(Graph-Soft-Counter)</a:t>
            </a:r>
          </a:p>
          <a:p>
            <a:pPr>
              <a:lnSpc>
                <a:spcPct val="150000"/>
              </a:lnSpc>
            </a:pPr>
            <a:endParaRPr lang="en-US" altLang="ko-KR" sz="2200" dirty="0">
              <a:latin typeface="Pretendard Medium" pitchFamily="34" charset="0"/>
              <a:cs typeface="Pretendard Medium" pitchFamily="34" charset="0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GSC</a:t>
            </a:r>
            <a:r>
              <a:rPr lang="ko-KR" alt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는 기존 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GNN</a:t>
            </a:r>
            <a:r>
              <a:rPr lang="ko-KR" alt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과 패러다임이 다르며 그 다른 패러다임 때문에 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Cycle</a:t>
            </a:r>
            <a:r>
              <a:rPr lang="ko-KR" alt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이 오히려 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+</a:t>
            </a:r>
            <a:r>
              <a:rPr lang="ko-KR" alt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됨 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-&gt; </a:t>
            </a:r>
            <a:r>
              <a:rPr lang="ko-KR" alt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사람의 추론방식과 다른 방향임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 -&gt; </a:t>
            </a:r>
            <a:r>
              <a:rPr lang="ko-KR" alt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사람의 사고방식과 다름</a:t>
            </a:r>
            <a:endParaRPr lang="en-US" altLang="ko-KR" sz="2200" dirty="0">
              <a:solidFill>
                <a:schemeClr val="tx1">
                  <a:lumMod val="50000"/>
                  <a:lumOff val="50000"/>
                </a:schemeClr>
              </a:solidFill>
              <a:latin typeface="Pretendard Medium" pitchFamily="34" charset="0"/>
              <a:cs typeface="Pretendard Medium" pitchFamily="34" charset="0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sp>
        <p:nvSpPr>
          <p:cNvPr id="15" name="AutoShape 2" descr="Untitled">
            <a:extLst>
              <a:ext uri="{FF2B5EF4-FFF2-40B4-BE49-F238E27FC236}">
                <a16:creationId xmlns:a16="http://schemas.microsoft.com/office/drawing/2014/main" id="{2AF97D20-BDCE-5970-6ECC-8BA921A836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7" name="AutoShape 4" descr="Untitled">
            <a:extLst>
              <a:ext uri="{FF2B5EF4-FFF2-40B4-BE49-F238E27FC236}">
                <a16:creationId xmlns:a16="http://schemas.microsoft.com/office/drawing/2014/main" id="{AAAC22D7-DD1B-C631-37CD-0215BD5ADB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0" y="5143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A43F7-8F78-8CC8-FC99-6AB99226BA05}"/>
              </a:ext>
            </a:extLst>
          </p:cNvPr>
          <p:cNvSpPr txBox="1"/>
          <p:nvPr/>
        </p:nvSpPr>
        <p:spPr>
          <a:xfrm>
            <a:off x="11905525" y="9192478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https://openreview.net/pdf?id=hzmQwOnSb</a:t>
            </a: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9E46F5F-4589-4C87-6845-BE9B2AB9D239}"/>
              </a:ext>
            </a:extLst>
          </p:cNvPr>
          <p:cNvSpPr txBox="1"/>
          <p:nvPr/>
        </p:nvSpPr>
        <p:spPr>
          <a:xfrm>
            <a:off x="600000" y="1475295"/>
            <a:ext cx="11363400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Do circular graph cause problems in the reasoning process? </a:t>
            </a:r>
            <a:endParaRPr lang="en-US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48CD911-31F8-C37F-9318-910C123C2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8600" y="4593985"/>
            <a:ext cx="5596237" cy="33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44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3B571563E4FB14F8B840455A54E1F75" ma:contentTypeVersion="3" ma:contentTypeDescription="새 문서를 만듭니다." ma:contentTypeScope="" ma:versionID="8e5aeef29cbe86596f3f6cbf2a526aad">
  <xsd:schema xmlns:xsd="http://www.w3.org/2001/XMLSchema" xmlns:xs="http://www.w3.org/2001/XMLSchema" xmlns:p="http://schemas.microsoft.com/office/2006/metadata/properties" xmlns:ns2="2fda2b4d-2c4a-4a9f-a03c-78e7a7149ecd" targetNamespace="http://schemas.microsoft.com/office/2006/metadata/properties" ma:root="true" ma:fieldsID="8f7d7bb64d55041751658afc66278bbe" ns2:_="">
    <xsd:import namespace="2fda2b4d-2c4a-4a9f-a03c-78e7a7149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da2b4d-2c4a-4a9f-a03c-78e7a7149e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0ED542-B4B5-419A-817F-9A1C085CF065}"/>
</file>

<file path=customXml/itemProps2.xml><?xml version="1.0" encoding="utf-8"?>
<ds:datastoreItem xmlns:ds="http://schemas.openxmlformats.org/officeDocument/2006/customXml" ds:itemID="{E35BEA8E-FB78-49D4-9EE0-A30E0B5BC305}"/>
</file>

<file path=customXml/itemProps3.xml><?xml version="1.0" encoding="utf-8"?>
<ds:datastoreItem xmlns:ds="http://schemas.openxmlformats.org/officeDocument/2006/customXml" ds:itemID="{0FE62766-51B9-4365-ADE3-ED4F47728416}"/>
</file>

<file path=docProps/app.xml><?xml version="1.0" encoding="utf-8"?>
<Properties xmlns="http://schemas.openxmlformats.org/officeDocument/2006/extended-properties" xmlns:vt="http://schemas.openxmlformats.org/officeDocument/2006/docPropsVTypes">
  <TotalTime>6811</TotalTime>
  <Words>1495</Words>
  <Application>Microsoft Macintosh PowerPoint</Application>
  <PresentationFormat>사용자 지정</PresentationFormat>
  <Paragraphs>374</Paragraphs>
  <Slides>17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맑은 고딕</vt:lpstr>
      <vt:lpstr>Pretendard</vt:lpstr>
      <vt:lpstr>Pretendard ExtraBold</vt:lpstr>
      <vt:lpstr>Pretendard Light</vt:lpstr>
      <vt:lpstr>Pretendard Medium</vt:lpstr>
      <vt:lpstr>Arial</vt:lpstr>
      <vt:lpstr>Calibri</vt:lpstr>
      <vt:lpstr>Cambria Math</vt:lpstr>
      <vt:lpstr>Open Sans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정지원</cp:lastModifiedBy>
  <cp:revision>21</cp:revision>
  <dcterms:created xsi:type="dcterms:W3CDTF">2021-12-28T00:31:40Z</dcterms:created>
  <dcterms:modified xsi:type="dcterms:W3CDTF">2022-10-03T06:31:34Z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0x010100A3B571563E4FB14F8B840455A54E1F75</vt:lpwstr>
  </property>
</Properties>
</file>