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8" r:id="rId3"/>
    <p:sldId id="257" r:id="rId4"/>
    <p:sldId id="299" r:id="rId5"/>
    <p:sldId id="279" r:id="rId6"/>
    <p:sldId id="300" r:id="rId7"/>
    <p:sldId id="315" r:id="rId8"/>
    <p:sldId id="316" r:id="rId9"/>
    <p:sldId id="276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BBE"/>
    <a:srgbClr val="CD7FEA"/>
    <a:srgbClr val="FF7E7F"/>
    <a:srgbClr val="7FD9F8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/>
    <p:restoredTop sz="94718"/>
  </p:normalViewPr>
  <p:slideViewPr>
    <p:cSldViewPr>
      <p:cViewPr varScale="1">
        <p:scale>
          <a:sx n="75" d="100"/>
          <a:sy n="75" d="100"/>
        </p:scale>
        <p:origin x="1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2022. 10. 7.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2022. 10. 7.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457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290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022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453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59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10/7/22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10/7/22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10/7/22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00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Study Meeting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8830" y="3695274"/>
            <a:ext cx="1430805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10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월 </a:t>
            </a:r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6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일 연구 미팅</a:t>
            </a:r>
            <a:endParaRPr lang="en-US" b="1" dirty="0"/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AE7B8675-D6ED-4995-B4D3-4595A5D15FD9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Object 13">
            <a:extLst>
              <a:ext uri="{FF2B5EF4-FFF2-40B4-BE49-F238E27FC236}">
                <a16:creationId xmlns:a16="http://schemas.microsoft.com/office/drawing/2014/main" id="{0FC0AD39-F2DB-A6CE-ED78-E16EE9B2DB6D}"/>
              </a:ext>
            </a:extLst>
          </p:cNvPr>
          <p:cNvSpPr txBox="1"/>
          <p:nvPr/>
        </p:nvSpPr>
        <p:spPr>
          <a:xfrm>
            <a:off x="5317272" y="6590438"/>
            <a:ext cx="765117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" altLang="ko-KR" sz="2400" dirty="0"/>
              <a:t>Natural Language Processing and Commonsense Reasoning for the Next of </a:t>
            </a:r>
            <a:r>
              <a:rPr lang="en" altLang="ko-KR" sz="2400" dirty="0" err="1"/>
              <a:t>QnA</a:t>
            </a:r>
            <a:r>
              <a:rPr lang="en" altLang="ko-KR" sz="2400" dirty="0"/>
              <a:t> System</a:t>
            </a:r>
            <a:endParaRPr lang="en-US" altLang="ko-KR" sz="2400" dirty="0"/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05ECE355-E309-12B3-79F4-D7D3EF173F63}"/>
              </a:ext>
            </a:extLst>
          </p:cNvPr>
          <p:cNvSpPr txBox="1"/>
          <p:nvPr/>
        </p:nvSpPr>
        <p:spPr>
          <a:xfrm>
            <a:off x="14859000" y="9377949"/>
            <a:ext cx="765117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정지원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F77D91-AA17-A4CB-3377-288B9D521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</a:rPr>
              <a:t>Contents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DB9A86-871D-A5C6-C8B4-B175BDBAD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  <p:sp>
        <p:nvSpPr>
          <p:cNvPr id="3" name="Object 11">
            <a:extLst>
              <a:ext uri="{FF2B5EF4-FFF2-40B4-BE49-F238E27FC236}">
                <a16:creationId xmlns:a16="http://schemas.microsoft.com/office/drawing/2014/main" id="{B51B8154-C4D2-4247-7304-76B1870BE7B4}"/>
              </a:ext>
            </a:extLst>
          </p:cNvPr>
          <p:cNvSpPr txBox="1"/>
          <p:nvPr/>
        </p:nvSpPr>
        <p:spPr>
          <a:xfrm>
            <a:off x="562402" y="3390900"/>
            <a:ext cx="8896212" cy="45180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b="1" dirty="0">
                <a:latin typeface="Pretendard Medium" pitchFamily="34" charset="0"/>
                <a:cs typeface="Pretendard Medium" pitchFamily="34" charset="0"/>
              </a:rPr>
              <a:t>정의</a:t>
            </a:r>
            <a:endParaRPr lang="en" altLang="ko-KR" sz="3200" b="1" dirty="0">
              <a:latin typeface="Pretendard Medium" pitchFamily="34" charset="0"/>
              <a:cs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b="1" dirty="0">
                <a:latin typeface="Pretendard Medium" pitchFamily="34" charset="0"/>
                <a:cs typeface="Pretendard Medium" pitchFamily="34" charset="0"/>
              </a:rPr>
              <a:t>실험 진행상황</a:t>
            </a:r>
            <a:endParaRPr lang="en-US" altLang="ko-KR" sz="3200" b="1" dirty="0">
              <a:latin typeface="Pretendard Medium" pitchFamily="34" charset="0"/>
              <a:cs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b="1" dirty="0">
                <a:latin typeface="Pretendard Medium" pitchFamily="34" charset="0"/>
                <a:cs typeface="Pretendard Medium" pitchFamily="34" charset="0"/>
              </a:rPr>
              <a:t>중간 실험 결과 </a:t>
            </a:r>
            <a:endParaRPr lang="en" altLang="ko-KR" sz="3200" b="1" dirty="0">
              <a:latin typeface="Pretendard Medium" pitchFamily="34" charset="0"/>
              <a:cs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" altLang="ko-KR" sz="3200" b="1" dirty="0">
                <a:latin typeface="Pretendard Medium" pitchFamily="34" charset="0"/>
                <a:cs typeface="Pretendard Medium" pitchFamily="34" charset="0"/>
              </a:rPr>
              <a:t>What to do next</a:t>
            </a:r>
            <a:endParaRPr lang="en-US" altLang="ko-KR" sz="2800" b="1" dirty="0">
              <a:latin typeface="Pretendard Medium" pitchFamily="34" charset="0"/>
              <a:cs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54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정의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0952" y="2815505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Cyclic Reasoning</a:t>
            </a:r>
            <a:endParaRPr lang="en-US" sz="2000" b="1" dirty="0">
              <a:solidFill>
                <a:srgbClr val="344BBE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0000" y="3382410"/>
            <a:ext cx="8896212" cy="4099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기존의 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GNN, WL-test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는 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cycle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이 포함된 그래프에 대해서 문제가 있었음</a:t>
            </a:r>
            <a:endParaRPr lang="en-US" altLang="ko-KR" sz="2200" b="1" dirty="0"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 </a:t>
            </a:r>
            <a:endParaRPr lang="en-US" altLang="ko-KR" sz="2200" b="1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그래프의 동형유무를 판별하는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 WL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테스트는 그래프가 사이클을 이루고 있을 경우 제대로 판별하지 못함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,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GNN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도 마찬가지</a:t>
            </a:r>
            <a:endParaRPr lang="en-US" altLang="ko-KR" sz="2200" b="1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b="1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그러므로 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GNN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을 사용하는 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Reasoning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에도 문제가 있지 않을까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?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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 이를 해결하기 위한 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  <a:sym typeface="Wingdings" pitchFamily="2" charset="2"/>
              </a:rPr>
              <a:t>reasoning = Cyclic Reasoning(isomorphic reasoning)</a:t>
            </a:r>
            <a:endParaRPr lang="en-US" altLang="ko-KR" sz="2200" b="1" dirty="0">
              <a:latin typeface="Pretendard Medium" pitchFamily="34" charset="0"/>
              <a:cs typeface="Pretendard Mediu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D12939-467F-FC7E-87F7-F152D0304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정의</a:t>
            </a:r>
            <a:endParaRPr lang="en-US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629576" y="2407966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121D49"/>
                </a:solidFill>
                <a:latin typeface="Pretendard" pitchFamily="34" charset="0"/>
              </a:rPr>
              <a:t>Cyclic Reasoning</a:t>
            </a:r>
            <a:endParaRPr lang="en-US" sz="2000" b="1" dirty="0">
              <a:solidFill>
                <a:srgbClr val="344BBE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0476" y="2973499"/>
            <a:ext cx="8896212" cy="71495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Reasoning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에 있어서 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edge embedding(relation embedding)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은 매우 중요한 값임</a:t>
            </a:r>
            <a:endParaRPr lang="en-US" altLang="ko-KR" sz="2200" b="1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b="1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GSC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는 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head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노드와 에지 </a:t>
            </a:r>
            <a:r>
              <a:rPr lang="ko-KR" altLang="en-US" sz="2200" b="1" dirty="0" err="1">
                <a:latin typeface="Pretendard Medium" pitchFamily="34" charset="0"/>
                <a:cs typeface="Pretendard Medium" pitchFamily="34" charset="0"/>
              </a:rPr>
              <a:t>임베딩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값을 더하고 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tail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노드에 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propagate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함 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-&gt; 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그러므로 노드 값에 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id-</a:t>
            </a:r>
            <a:r>
              <a:rPr lang="en-US" altLang="ko-KR" sz="2200" b="1" dirty="0" err="1">
                <a:latin typeface="Pretendard Medium" pitchFamily="34" charset="0"/>
                <a:cs typeface="Pretendard Medium" pitchFamily="34" charset="0"/>
              </a:rPr>
              <a:t>gnn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 fast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feature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값을 </a:t>
            </a:r>
            <a:r>
              <a:rPr lang="en-US" altLang="ko-KR" sz="2200" b="1" dirty="0" err="1">
                <a:latin typeface="Pretendard Medium" pitchFamily="34" charset="0"/>
                <a:cs typeface="Pretendard Medium" pitchFamily="34" charset="0"/>
              </a:rPr>
              <a:t>concat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후 </a:t>
            </a:r>
            <a:r>
              <a:rPr lang="en-US" altLang="ko-KR" sz="2200" b="1" dirty="0" err="1">
                <a:latin typeface="Pretendard Medium" pitchFamily="34" charset="0"/>
                <a:cs typeface="Pretendard Medium" pitchFamily="34" charset="0"/>
              </a:rPr>
              <a:t>mlp</a:t>
            </a:r>
            <a:r>
              <a:rPr lang="ko-KR" altLang="en-US" sz="2200" b="1" dirty="0" err="1">
                <a:latin typeface="Pretendard Medium" pitchFamily="34" charset="0"/>
                <a:cs typeface="Pretendard Medium" pitchFamily="34" charset="0"/>
              </a:rPr>
              <a:t>를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 통해 </a:t>
            </a:r>
            <a:r>
              <a:rPr lang="ko-KR" altLang="en-US" sz="2200" b="1" dirty="0" err="1">
                <a:latin typeface="Pretendard Medium" pitchFamily="34" charset="0"/>
                <a:cs typeface="Pretendard Medium" pitchFamily="34" charset="0"/>
              </a:rPr>
              <a:t>학습후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edge embedding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과 함께 전파한다면 좋을 것</a:t>
            </a:r>
            <a:endParaRPr lang="en-US" altLang="ko-KR" sz="2200" b="1" dirty="0"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200" b="1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ID-GNN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fast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의 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feature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과 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Graph-Soft-Counter</a:t>
            </a:r>
            <a:r>
              <a:rPr lang="ko-KR" altLang="en-US" sz="2200" b="1" dirty="0" err="1">
                <a:latin typeface="Pretendard Medium" pitchFamily="34" charset="0"/>
                <a:cs typeface="Pretendard Medium" pitchFamily="34" charset="0"/>
              </a:rPr>
              <a:t>를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 사용하여 구성해보자</a:t>
            </a:r>
            <a:endParaRPr lang="en-US" altLang="ko-KR" sz="2200" b="1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b="1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Node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초기값에 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augmented feature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을 </a:t>
            </a:r>
            <a:r>
              <a:rPr lang="en-US" altLang="ko-KR" sz="2200" b="1" dirty="0" err="1">
                <a:latin typeface="Pretendard Medium" pitchFamily="34" charset="0"/>
                <a:cs typeface="Pretendard Medium" pitchFamily="34" charset="0"/>
              </a:rPr>
              <a:t>concat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후 </a:t>
            </a:r>
            <a:r>
              <a:rPr lang="en-US" altLang="ko-KR" sz="2200" b="1" dirty="0" err="1">
                <a:latin typeface="Pretendard Medium" pitchFamily="34" charset="0"/>
                <a:cs typeface="Pretendard Medium" pitchFamily="34" charset="0"/>
              </a:rPr>
              <a:t>mlp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적용함</a:t>
            </a:r>
            <a:endParaRPr lang="en-US" altLang="ko-KR" sz="2200" b="1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b="1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MLP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의 레이어 수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, BN, LN, dropout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등은 </a:t>
            </a:r>
            <a:r>
              <a:rPr lang="ko-KR" altLang="en-US" sz="2200" b="1" dirty="0" err="1">
                <a:latin typeface="Pretendard Medium" pitchFamily="34" charset="0"/>
                <a:cs typeface="Pretendard Medium" pitchFamily="34" charset="0"/>
              </a:rPr>
              <a:t>하이퍼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 파라미터로 튜닝 중</a:t>
            </a:r>
            <a:endParaRPr lang="en-US" altLang="ko-KR" sz="2200" b="1" dirty="0">
              <a:latin typeface="Pretendard Medium" pitchFamily="34" charset="0"/>
              <a:cs typeface="Pretendard Medium" pitchFamily="34" charset="0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Output 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의 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dimension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이 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1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이므로 </a:t>
            </a:r>
            <a:r>
              <a:rPr lang="en-US" altLang="ko-KR" sz="2200" b="1" dirty="0">
                <a:latin typeface="Pretendard Medium" pitchFamily="34" charset="0"/>
                <a:cs typeface="Pretendard Medium" pitchFamily="34" charset="0"/>
              </a:rPr>
              <a:t>3-layer</a:t>
            </a:r>
            <a:r>
              <a:rPr lang="ko-KR" altLang="en-US" sz="2200" b="1" dirty="0">
                <a:latin typeface="Pretendard Medium" pitchFamily="34" charset="0"/>
                <a:cs typeface="Pretendard Medium" pitchFamily="34" charset="0"/>
              </a:rPr>
              <a:t>의 성능이 가장 좋았음</a:t>
            </a:r>
            <a:endParaRPr lang="en-US" altLang="ko-KR" sz="2200" b="1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b="1" dirty="0">
              <a:latin typeface="Pretendard Medium" pitchFamily="34" charset="0"/>
              <a:cs typeface="Pretendard Mediu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D12939-467F-FC7E-87F7-F152D0304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실험</a:t>
            </a:r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진행상황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C0079D-227F-E2B6-9BE9-3B8586A57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7C1D950-FEBE-11CD-A563-B83901D75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760783"/>
              </p:ext>
            </p:extLst>
          </p:nvPr>
        </p:nvGraphicFramePr>
        <p:xfrm>
          <a:off x="884906" y="2974466"/>
          <a:ext cx="16398718" cy="6229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337">
                  <a:extLst>
                    <a:ext uri="{9D8B030D-6E8A-4147-A177-3AD203B41FA5}">
                      <a16:colId xmlns:a16="http://schemas.microsoft.com/office/drawing/2014/main" val="4149141125"/>
                    </a:ext>
                  </a:extLst>
                </a:gridCol>
                <a:gridCol w="1171337">
                  <a:extLst>
                    <a:ext uri="{9D8B030D-6E8A-4147-A177-3AD203B41FA5}">
                      <a16:colId xmlns:a16="http://schemas.microsoft.com/office/drawing/2014/main" val="3389223579"/>
                    </a:ext>
                  </a:extLst>
                </a:gridCol>
                <a:gridCol w="1171337">
                  <a:extLst>
                    <a:ext uri="{9D8B030D-6E8A-4147-A177-3AD203B41FA5}">
                      <a16:colId xmlns:a16="http://schemas.microsoft.com/office/drawing/2014/main" val="2363514450"/>
                    </a:ext>
                  </a:extLst>
                </a:gridCol>
                <a:gridCol w="1171337">
                  <a:extLst>
                    <a:ext uri="{9D8B030D-6E8A-4147-A177-3AD203B41FA5}">
                      <a16:colId xmlns:a16="http://schemas.microsoft.com/office/drawing/2014/main" val="2141361915"/>
                    </a:ext>
                  </a:extLst>
                </a:gridCol>
                <a:gridCol w="1171337">
                  <a:extLst>
                    <a:ext uri="{9D8B030D-6E8A-4147-A177-3AD203B41FA5}">
                      <a16:colId xmlns:a16="http://schemas.microsoft.com/office/drawing/2014/main" val="1553409297"/>
                    </a:ext>
                  </a:extLst>
                </a:gridCol>
                <a:gridCol w="1171337">
                  <a:extLst>
                    <a:ext uri="{9D8B030D-6E8A-4147-A177-3AD203B41FA5}">
                      <a16:colId xmlns:a16="http://schemas.microsoft.com/office/drawing/2014/main" val="4158886331"/>
                    </a:ext>
                  </a:extLst>
                </a:gridCol>
                <a:gridCol w="1171337">
                  <a:extLst>
                    <a:ext uri="{9D8B030D-6E8A-4147-A177-3AD203B41FA5}">
                      <a16:colId xmlns:a16="http://schemas.microsoft.com/office/drawing/2014/main" val="3100415288"/>
                    </a:ext>
                  </a:extLst>
                </a:gridCol>
                <a:gridCol w="1171337">
                  <a:extLst>
                    <a:ext uri="{9D8B030D-6E8A-4147-A177-3AD203B41FA5}">
                      <a16:colId xmlns:a16="http://schemas.microsoft.com/office/drawing/2014/main" val="2480499816"/>
                    </a:ext>
                  </a:extLst>
                </a:gridCol>
                <a:gridCol w="1171337">
                  <a:extLst>
                    <a:ext uri="{9D8B030D-6E8A-4147-A177-3AD203B41FA5}">
                      <a16:colId xmlns:a16="http://schemas.microsoft.com/office/drawing/2014/main" val="56003800"/>
                    </a:ext>
                  </a:extLst>
                </a:gridCol>
                <a:gridCol w="1171337">
                  <a:extLst>
                    <a:ext uri="{9D8B030D-6E8A-4147-A177-3AD203B41FA5}">
                      <a16:colId xmlns:a16="http://schemas.microsoft.com/office/drawing/2014/main" val="1149619148"/>
                    </a:ext>
                  </a:extLst>
                </a:gridCol>
                <a:gridCol w="1171337">
                  <a:extLst>
                    <a:ext uri="{9D8B030D-6E8A-4147-A177-3AD203B41FA5}">
                      <a16:colId xmlns:a16="http://schemas.microsoft.com/office/drawing/2014/main" val="927608568"/>
                    </a:ext>
                  </a:extLst>
                </a:gridCol>
                <a:gridCol w="1171337">
                  <a:extLst>
                    <a:ext uri="{9D8B030D-6E8A-4147-A177-3AD203B41FA5}">
                      <a16:colId xmlns:a16="http://schemas.microsoft.com/office/drawing/2014/main" val="3248368079"/>
                    </a:ext>
                  </a:extLst>
                </a:gridCol>
                <a:gridCol w="1171337">
                  <a:extLst>
                    <a:ext uri="{9D8B030D-6E8A-4147-A177-3AD203B41FA5}">
                      <a16:colId xmlns:a16="http://schemas.microsoft.com/office/drawing/2014/main" val="4013122548"/>
                    </a:ext>
                  </a:extLst>
                </a:gridCol>
                <a:gridCol w="1171337">
                  <a:extLst>
                    <a:ext uri="{9D8B030D-6E8A-4147-A177-3AD203B41FA5}">
                      <a16:colId xmlns:a16="http://schemas.microsoft.com/office/drawing/2014/main" val="4055243219"/>
                    </a:ext>
                  </a:extLst>
                </a:gridCol>
              </a:tblGrid>
              <a:tr h="12936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Methods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1Hdev-ACC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1Htest-ACC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Epoch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Batch size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Seed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Layer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Max_node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Encoder_lr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Decoder_lr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Concat</a:t>
                      </a:r>
                      <a:r>
                        <a:rPr lang="en-US" altLang="ko-Kore-KR" dirty="0"/>
                        <a:t> </a:t>
                      </a:r>
                      <a:r>
                        <a:rPr lang="en-US" altLang="ko-Kore-KR" dirty="0" err="1"/>
                        <a:t>hs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Concat</a:t>
                      </a:r>
                      <a:r>
                        <a:rPr lang="en-US" altLang="ko-Kore-KR" dirty="0"/>
                        <a:t> dropout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Concat</a:t>
                      </a:r>
                      <a:r>
                        <a:rPr lang="en-US" altLang="ko-Kore-KR" dirty="0"/>
                        <a:t> layer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Concat</a:t>
                      </a:r>
                      <a:r>
                        <a:rPr lang="en-US" altLang="ko-Kore-KR" dirty="0"/>
                        <a:t> layer norm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827100"/>
                  </a:ext>
                </a:extLst>
              </a:tr>
              <a:tr h="738747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GSC(paper)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79.11(±0.22)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74.48(±0.41)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128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?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1e-5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1e-2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324619"/>
                  </a:ext>
                </a:extLst>
              </a:tr>
              <a:tr h="524644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GSC(mine)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76.99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73.33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128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1e-5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1e-2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731745"/>
                  </a:ext>
                </a:extLst>
              </a:tr>
              <a:tr h="524644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IDGSC0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77.87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71.88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128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1e-5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1e-2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404957"/>
                  </a:ext>
                </a:extLst>
              </a:tr>
              <a:tr h="524644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IDGSC1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78.46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74.13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128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1e-5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1e-2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yes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531965"/>
                  </a:ext>
                </a:extLst>
              </a:tr>
              <a:tr h="524644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IDGSC2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79.2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73.89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128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1e-5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1e-2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y, y, y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3403"/>
                  </a:ext>
                </a:extLst>
              </a:tr>
              <a:tr h="524644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IDGSC3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80.18</a:t>
                      </a:r>
                      <a:endParaRPr lang="ko-Kore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75.10</a:t>
                      </a:r>
                      <a:endParaRPr lang="ko-Kore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128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1e-5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1e-2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32,8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n, n, n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55320"/>
                  </a:ext>
                </a:extLst>
              </a:tr>
              <a:tr h="524644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IDGSC4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79.12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74.05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128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1e-5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1e-2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32,8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0.4,0,0,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y, y, y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738212"/>
                  </a:ext>
                </a:extLst>
              </a:tr>
              <a:tr h="524644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IDGSC5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78.71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73.13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128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1e-5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1e-2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32,8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y, n, n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071044"/>
                  </a:ext>
                </a:extLst>
              </a:tr>
              <a:tr h="524644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IDGSC6</a:t>
                      </a:r>
                      <a:endParaRPr lang="ko-Kore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</a:t>
                      </a:r>
                      <a:r>
                        <a:rPr lang="en-US" altLang="ko-KR" dirty="0"/>
                        <a:t>9.2</a:t>
                      </a:r>
                      <a:endParaRPr lang="ko-Kore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</a:t>
                      </a:r>
                      <a:r>
                        <a:rPr lang="en-US" altLang="ko-KR" dirty="0"/>
                        <a:t>5.02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128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1e-5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1e-2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32,8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n, n, y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195304"/>
                  </a:ext>
                </a:extLst>
              </a:tr>
            </a:tbl>
          </a:graphicData>
        </a:graphic>
      </p:graphicFrame>
      <p:sp>
        <p:nvSpPr>
          <p:cNvPr id="6" name="Object 10">
            <a:extLst>
              <a:ext uri="{FF2B5EF4-FFF2-40B4-BE49-F238E27FC236}">
                <a16:creationId xmlns:a16="http://schemas.microsoft.com/office/drawing/2014/main" id="{1DAFAA00-93B4-6DA8-6146-07E44518665A}"/>
              </a:ext>
            </a:extLst>
          </p:cNvPr>
          <p:cNvSpPr txBox="1"/>
          <p:nvPr/>
        </p:nvSpPr>
        <p:spPr>
          <a:xfrm>
            <a:off x="629576" y="2407966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err="1">
                <a:solidFill>
                  <a:srgbClr val="121D49"/>
                </a:solidFill>
                <a:latin typeface="Pretendard" pitchFamily="34" charset="0"/>
              </a:rPr>
              <a:t>CommonsenseQA</a:t>
            </a:r>
            <a:endParaRPr lang="en-US" sz="2000" b="1" dirty="0">
              <a:solidFill>
                <a:srgbClr val="344BB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F4D9E6-876B-C645-2D44-E422BF9F5E0F}"/>
                  </a:ext>
                </a:extLst>
              </p:cNvPr>
              <p:cNvSpPr txBox="1"/>
              <p:nvPr/>
            </p:nvSpPr>
            <p:spPr>
              <a:xfrm>
                <a:off x="7772400" y="9410700"/>
                <a:ext cx="822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ore-KR"/>
                      <m:t>※</m:t>
                    </m:r>
                  </m:oMath>
                </a14:m>
                <a:r>
                  <a:rPr kumimoji="1" lang="ko-Kore-KR" altLang="en-US" dirty="0"/>
                  <a:t> </a:t>
                </a:r>
                <a:r>
                  <a:rPr kumimoji="1" lang="en-US" altLang="ko-Kore-KR" dirty="0"/>
                  <a:t>2 </a:t>
                </a:r>
                <a:r>
                  <a:rPr kumimoji="1" lang="en-US" altLang="ko-KR" dirty="0"/>
                  <a:t>–layer</a:t>
                </a:r>
                <a:r>
                  <a:rPr kumimoji="1" lang="ko-KR" altLang="en-US" dirty="0"/>
                  <a:t> 진행 예정</a:t>
                </a:r>
                <a:endParaRPr kumimoji="1" lang="ko-Kore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F4D9E6-876B-C645-2D44-E422BF9F5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9410700"/>
                <a:ext cx="8229600" cy="369332"/>
              </a:xfrm>
              <a:prstGeom prst="rect">
                <a:avLst/>
              </a:prstGeom>
              <a:blipFill>
                <a:blip r:embed="rId6"/>
                <a:stretch>
                  <a:fillRect t="-13793" b="-275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12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05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실험</a:t>
            </a:r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 </a:t>
            </a:r>
            <a:r>
              <a:rPr lang="en-US" sz="3500" b="1" dirty="0" err="1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진행상황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C0079D-227F-E2B6-9BE9-3B8586A57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  <p:sp>
        <p:nvSpPr>
          <p:cNvPr id="6" name="Object 10">
            <a:extLst>
              <a:ext uri="{FF2B5EF4-FFF2-40B4-BE49-F238E27FC236}">
                <a16:creationId xmlns:a16="http://schemas.microsoft.com/office/drawing/2014/main" id="{3D0DC526-06C7-5EFB-4B3A-9CF8A83C5DE9}"/>
              </a:ext>
            </a:extLst>
          </p:cNvPr>
          <p:cNvSpPr txBox="1"/>
          <p:nvPr/>
        </p:nvSpPr>
        <p:spPr>
          <a:xfrm>
            <a:off x="629576" y="2407966"/>
            <a:ext cx="618623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 err="1">
                <a:solidFill>
                  <a:srgbClr val="121D49"/>
                </a:solidFill>
                <a:latin typeface="Pretendard" pitchFamily="34" charset="0"/>
              </a:rPr>
              <a:t>OpenBookQA</a:t>
            </a:r>
            <a:endParaRPr lang="en-US" sz="2000" b="1" dirty="0">
              <a:solidFill>
                <a:srgbClr val="344BBE"/>
              </a:solidFill>
            </a:endParaRPr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9423D773-0358-4A6D-F6ED-4D2B55E55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930083"/>
              </p:ext>
            </p:extLst>
          </p:nvPr>
        </p:nvGraphicFramePr>
        <p:xfrm>
          <a:off x="884906" y="2974466"/>
          <a:ext cx="16398718" cy="6229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337">
                  <a:extLst>
                    <a:ext uri="{9D8B030D-6E8A-4147-A177-3AD203B41FA5}">
                      <a16:colId xmlns:a16="http://schemas.microsoft.com/office/drawing/2014/main" val="4149141125"/>
                    </a:ext>
                  </a:extLst>
                </a:gridCol>
                <a:gridCol w="1171337">
                  <a:extLst>
                    <a:ext uri="{9D8B030D-6E8A-4147-A177-3AD203B41FA5}">
                      <a16:colId xmlns:a16="http://schemas.microsoft.com/office/drawing/2014/main" val="3389223579"/>
                    </a:ext>
                  </a:extLst>
                </a:gridCol>
                <a:gridCol w="1171337">
                  <a:extLst>
                    <a:ext uri="{9D8B030D-6E8A-4147-A177-3AD203B41FA5}">
                      <a16:colId xmlns:a16="http://schemas.microsoft.com/office/drawing/2014/main" val="2363514450"/>
                    </a:ext>
                  </a:extLst>
                </a:gridCol>
                <a:gridCol w="1171337">
                  <a:extLst>
                    <a:ext uri="{9D8B030D-6E8A-4147-A177-3AD203B41FA5}">
                      <a16:colId xmlns:a16="http://schemas.microsoft.com/office/drawing/2014/main" val="2141361915"/>
                    </a:ext>
                  </a:extLst>
                </a:gridCol>
                <a:gridCol w="1171337">
                  <a:extLst>
                    <a:ext uri="{9D8B030D-6E8A-4147-A177-3AD203B41FA5}">
                      <a16:colId xmlns:a16="http://schemas.microsoft.com/office/drawing/2014/main" val="1553409297"/>
                    </a:ext>
                  </a:extLst>
                </a:gridCol>
                <a:gridCol w="1171337">
                  <a:extLst>
                    <a:ext uri="{9D8B030D-6E8A-4147-A177-3AD203B41FA5}">
                      <a16:colId xmlns:a16="http://schemas.microsoft.com/office/drawing/2014/main" val="4158886331"/>
                    </a:ext>
                  </a:extLst>
                </a:gridCol>
                <a:gridCol w="1171337">
                  <a:extLst>
                    <a:ext uri="{9D8B030D-6E8A-4147-A177-3AD203B41FA5}">
                      <a16:colId xmlns:a16="http://schemas.microsoft.com/office/drawing/2014/main" val="3100415288"/>
                    </a:ext>
                  </a:extLst>
                </a:gridCol>
                <a:gridCol w="1171337">
                  <a:extLst>
                    <a:ext uri="{9D8B030D-6E8A-4147-A177-3AD203B41FA5}">
                      <a16:colId xmlns:a16="http://schemas.microsoft.com/office/drawing/2014/main" val="2480499816"/>
                    </a:ext>
                  </a:extLst>
                </a:gridCol>
                <a:gridCol w="1171337">
                  <a:extLst>
                    <a:ext uri="{9D8B030D-6E8A-4147-A177-3AD203B41FA5}">
                      <a16:colId xmlns:a16="http://schemas.microsoft.com/office/drawing/2014/main" val="56003800"/>
                    </a:ext>
                  </a:extLst>
                </a:gridCol>
                <a:gridCol w="1171337">
                  <a:extLst>
                    <a:ext uri="{9D8B030D-6E8A-4147-A177-3AD203B41FA5}">
                      <a16:colId xmlns:a16="http://schemas.microsoft.com/office/drawing/2014/main" val="1149619148"/>
                    </a:ext>
                  </a:extLst>
                </a:gridCol>
                <a:gridCol w="1171337">
                  <a:extLst>
                    <a:ext uri="{9D8B030D-6E8A-4147-A177-3AD203B41FA5}">
                      <a16:colId xmlns:a16="http://schemas.microsoft.com/office/drawing/2014/main" val="927608568"/>
                    </a:ext>
                  </a:extLst>
                </a:gridCol>
                <a:gridCol w="1171337">
                  <a:extLst>
                    <a:ext uri="{9D8B030D-6E8A-4147-A177-3AD203B41FA5}">
                      <a16:colId xmlns:a16="http://schemas.microsoft.com/office/drawing/2014/main" val="3248368079"/>
                    </a:ext>
                  </a:extLst>
                </a:gridCol>
                <a:gridCol w="1171337">
                  <a:extLst>
                    <a:ext uri="{9D8B030D-6E8A-4147-A177-3AD203B41FA5}">
                      <a16:colId xmlns:a16="http://schemas.microsoft.com/office/drawing/2014/main" val="4013122548"/>
                    </a:ext>
                  </a:extLst>
                </a:gridCol>
                <a:gridCol w="1171337">
                  <a:extLst>
                    <a:ext uri="{9D8B030D-6E8A-4147-A177-3AD203B41FA5}">
                      <a16:colId xmlns:a16="http://schemas.microsoft.com/office/drawing/2014/main" val="4055243219"/>
                    </a:ext>
                  </a:extLst>
                </a:gridCol>
              </a:tblGrid>
              <a:tr h="12936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Methods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1Hdev-ACC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1Htest-ACC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Epoch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Batch size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Seed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Layer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Max_node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Encoder_lr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Decoder_lr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Concat</a:t>
                      </a:r>
                      <a:r>
                        <a:rPr lang="en-US" altLang="ko-Kore-KR" dirty="0"/>
                        <a:t> </a:t>
                      </a:r>
                      <a:r>
                        <a:rPr lang="en-US" altLang="ko-Kore-KR" dirty="0" err="1"/>
                        <a:t>hs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Concat</a:t>
                      </a:r>
                      <a:r>
                        <a:rPr lang="en-US" altLang="ko-Kore-KR" dirty="0"/>
                        <a:t> dropout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Concat</a:t>
                      </a:r>
                      <a:r>
                        <a:rPr lang="en-US" altLang="ko-Kore-KR" dirty="0"/>
                        <a:t> layer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 err="1"/>
                        <a:t>Concat</a:t>
                      </a:r>
                      <a:r>
                        <a:rPr lang="en-US" altLang="ko-Kore-KR" dirty="0"/>
                        <a:t> layer norm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827100"/>
                  </a:ext>
                </a:extLst>
              </a:tr>
              <a:tr h="738747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GSC(paper)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69.6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70.33(±0.81)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128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?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1e-5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1e-2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324619"/>
                  </a:ext>
                </a:extLst>
              </a:tr>
              <a:tr h="524644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GSC(mine)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72.2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128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1e-5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1e-2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731745"/>
                  </a:ext>
                </a:extLst>
              </a:tr>
              <a:tr h="524644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IDGSC0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128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1e-5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1e-2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404957"/>
                  </a:ext>
                </a:extLst>
              </a:tr>
              <a:tr h="524644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IDGSC1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128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1e-5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1e-2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yes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531965"/>
                  </a:ext>
                </a:extLst>
              </a:tr>
              <a:tr h="524644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IDGSC2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128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1e-5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1e-2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y, y, y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443403"/>
                  </a:ext>
                </a:extLst>
              </a:tr>
              <a:tr h="524644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IDGSC3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1.6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128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1e-5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1e-2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32,8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n, n, n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55320"/>
                  </a:ext>
                </a:extLst>
              </a:tr>
              <a:tr h="524644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IDGSC4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128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1e-5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1e-2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32,8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0.4,0,0,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y, y, y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738212"/>
                  </a:ext>
                </a:extLst>
              </a:tr>
              <a:tr h="524644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IDGSC5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</a:t>
                      </a:r>
                      <a:r>
                        <a:rPr lang="en-US" altLang="ko-KR" dirty="0"/>
                        <a:t>3.6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6</a:t>
                      </a:r>
                      <a:r>
                        <a:rPr lang="en-US" altLang="ko-KR" dirty="0"/>
                        <a:t>9.4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128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1e-5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1e-2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32,8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y, n, n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071044"/>
                  </a:ext>
                </a:extLst>
              </a:tr>
              <a:tr h="524644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IDGSC6</a:t>
                      </a:r>
                      <a:endParaRPr lang="ko-Kore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70.6</a:t>
                      </a:r>
                      <a:endParaRPr lang="ko-Kore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70.2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128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1e-5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1e-2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32,8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n, n, y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1953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0243DA-BC4A-4551-C5F7-9A83CA06A905}"/>
                  </a:ext>
                </a:extLst>
              </p:cNvPr>
              <p:cNvSpPr txBox="1"/>
              <p:nvPr/>
            </p:nvSpPr>
            <p:spPr>
              <a:xfrm>
                <a:off x="7772400" y="9410700"/>
                <a:ext cx="822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ore-KR"/>
                      <m:t>※</m:t>
                    </m:r>
                  </m:oMath>
                </a14:m>
                <a:r>
                  <a:rPr kumimoji="1" lang="ko-Kore-KR" altLang="en-US" dirty="0"/>
                  <a:t> </a:t>
                </a:r>
                <a:r>
                  <a:rPr kumimoji="1" lang="en-US" altLang="ko-Kore-KR" dirty="0"/>
                  <a:t>2 </a:t>
                </a:r>
                <a:r>
                  <a:rPr kumimoji="1" lang="en-US" altLang="ko-KR" dirty="0"/>
                  <a:t>–layer</a:t>
                </a:r>
                <a:r>
                  <a:rPr kumimoji="1" lang="ko-KR" altLang="en-US" dirty="0"/>
                  <a:t> 진행 예정</a:t>
                </a:r>
                <a:endParaRPr kumimoji="1" lang="ko-Kore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0243DA-BC4A-4551-C5F7-9A83CA06A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9410700"/>
                <a:ext cx="8229600" cy="369332"/>
              </a:xfrm>
              <a:prstGeom prst="rect">
                <a:avLst/>
              </a:prstGeom>
              <a:blipFill>
                <a:blip r:embed="rId6"/>
                <a:stretch>
                  <a:fillRect t="-13793" b="-2758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87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795421-8981-CA25-FC8F-650352771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12" name="Object 11">
            <a:extLst>
              <a:ext uri="{FF2B5EF4-FFF2-40B4-BE49-F238E27FC236}">
                <a16:creationId xmlns:a16="http://schemas.microsoft.com/office/drawing/2014/main" id="{827E2639-4E41-A7D6-D81C-C58C7C48FB46}"/>
              </a:ext>
            </a:extLst>
          </p:cNvPr>
          <p:cNvSpPr txBox="1"/>
          <p:nvPr/>
        </p:nvSpPr>
        <p:spPr>
          <a:xfrm>
            <a:off x="577775" y="3309465"/>
            <a:ext cx="11363400" cy="96886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비교적 수렴 속도가 빠름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Validation data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에 대한 결과가 비교적 좋음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, test set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은 큰 차이 없음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(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미세하게 좋음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200" dirty="0" err="1">
                <a:latin typeface="Pretendard Medium" pitchFamily="34" charset="0"/>
                <a:cs typeface="Pretendard Medium" pitchFamily="34" charset="0"/>
              </a:rPr>
              <a:t>OpenBookQA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에 대해서는 큰 발전이 없음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sp>
        <p:nvSpPr>
          <p:cNvPr id="15" name="AutoShape 2" descr="Untitled">
            <a:extLst>
              <a:ext uri="{FF2B5EF4-FFF2-40B4-BE49-F238E27FC236}">
                <a16:creationId xmlns:a16="http://schemas.microsoft.com/office/drawing/2014/main" id="{2AF97D20-BDCE-5970-6ECC-8BA921A836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7" name="AutoShape 4" descr="Untitled">
            <a:extLst>
              <a:ext uri="{FF2B5EF4-FFF2-40B4-BE49-F238E27FC236}">
                <a16:creationId xmlns:a16="http://schemas.microsoft.com/office/drawing/2014/main" id="{AAAC22D7-DD1B-C631-37CD-0215BD5ADB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0" y="5143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101D0E26-7210-A7C4-9945-654A020BB54D}"/>
              </a:ext>
            </a:extLst>
          </p:cNvPr>
          <p:cNvSpPr txBox="1"/>
          <p:nvPr/>
        </p:nvSpPr>
        <p:spPr>
          <a:xfrm>
            <a:off x="600000" y="1475295"/>
            <a:ext cx="11363400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 err="1">
                <a:solidFill>
                  <a:srgbClr val="000000"/>
                </a:solidFill>
                <a:latin typeface="Pretendard ExtraBold" pitchFamily="34" charset="0"/>
              </a:rPr>
              <a:t>결과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474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</a:rPr>
              <a:t>06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795421-8981-CA25-FC8F-650352771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" y="9029700"/>
            <a:ext cx="1115021" cy="1115021"/>
          </a:xfrm>
          <a:prstGeom prst="rect">
            <a:avLst/>
          </a:prstGeom>
        </p:spPr>
      </p:pic>
      <p:sp>
        <p:nvSpPr>
          <p:cNvPr id="12" name="Object 11">
            <a:extLst>
              <a:ext uri="{FF2B5EF4-FFF2-40B4-BE49-F238E27FC236}">
                <a16:creationId xmlns:a16="http://schemas.microsoft.com/office/drawing/2014/main" id="{827E2639-4E41-A7D6-D81C-C58C7C48FB46}"/>
              </a:ext>
            </a:extLst>
          </p:cNvPr>
          <p:cNvSpPr txBox="1"/>
          <p:nvPr/>
        </p:nvSpPr>
        <p:spPr>
          <a:xfrm>
            <a:off x="577775" y="3309465"/>
            <a:ext cx="11363400" cy="112121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실험 정리 및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논문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작성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ko-KR" sz="2200" dirty="0" err="1">
                <a:latin typeface="Pretendard Medium" pitchFamily="34" charset="0"/>
                <a:cs typeface="Pretendard Medium" pitchFamily="34" charset="0"/>
              </a:rPr>
              <a:t>OpenBook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 QA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데이터를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PLM </a:t>
            </a:r>
            <a:r>
              <a:rPr lang="en-US" altLang="ko-KR" sz="2200" dirty="0" err="1">
                <a:latin typeface="Pretendard Medium" pitchFamily="34" charset="0"/>
                <a:cs typeface="Pretendard Medium" pitchFamily="34" charset="0"/>
              </a:rPr>
              <a:t>RoBERTa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 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뿐만 아니라 </a:t>
            </a:r>
            <a:r>
              <a:rPr lang="en-US" altLang="ko-KR" sz="2200" dirty="0" err="1">
                <a:latin typeface="Pretendard Medium" pitchFamily="34" charset="0"/>
                <a:cs typeface="Pretendard Medium" pitchFamily="34" charset="0"/>
              </a:rPr>
              <a:t>AristoRoBERTa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로도 돌려보기</a:t>
            </a: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+ QA-GNN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에 </a:t>
            </a:r>
            <a:r>
              <a:rPr lang="ko-KR" altLang="en-US" sz="2200" dirty="0" err="1">
                <a:latin typeface="Pretendard Medium" pitchFamily="34" charset="0"/>
                <a:cs typeface="Pretendard Medium" pitchFamily="34" charset="0"/>
              </a:rPr>
              <a:t>넣어보기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To make Better cyclic reasoning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ko-KR" sz="2200" dirty="0" err="1">
                <a:latin typeface="Pretendard Medium" pitchFamily="34" charset="0"/>
                <a:cs typeface="Pretendard Medium" pitchFamily="34" charset="0"/>
              </a:rPr>
              <a:t>nlp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에 국한된 것이 아니라 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GNN</a:t>
            </a:r>
            <a:r>
              <a:rPr lang="ko-KR" altLang="en-US" sz="2200" dirty="0">
                <a:latin typeface="Pretendard Medium" pitchFamily="34" charset="0"/>
                <a:cs typeface="Pretendard Medium" pitchFamily="34" charset="0"/>
              </a:rPr>
              <a:t>의 표현력에 대해서</a:t>
            </a:r>
            <a:r>
              <a:rPr lang="en-US" altLang="ko-KR" sz="2200" dirty="0">
                <a:latin typeface="Pretendard Medium" pitchFamily="34" charset="0"/>
                <a:cs typeface="Pretendard Medium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latin typeface="Pretendard Medium" pitchFamily="34" charset="0"/>
              <a:cs typeface="Pretendard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sz="2200" dirty="0">
              <a:solidFill>
                <a:srgbClr val="121D49"/>
              </a:solidFill>
              <a:latin typeface="Pretendard Medium" pitchFamily="34" charset="0"/>
              <a:cs typeface="Pretendard Medium" pitchFamily="34" charset="0"/>
            </a:endParaRPr>
          </a:p>
        </p:txBody>
      </p:sp>
      <p:sp>
        <p:nvSpPr>
          <p:cNvPr id="15" name="AutoShape 2" descr="Untitled">
            <a:extLst>
              <a:ext uri="{FF2B5EF4-FFF2-40B4-BE49-F238E27FC236}">
                <a16:creationId xmlns:a16="http://schemas.microsoft.com/office/drawing/2014/main" id="{2AF97D20-BDCE-5970-6ECC-8BA921A836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17" name="AutoShape 4" descr="Untitled">
            <a:extLst>
              <a:ext uri="{FF2B5EF4-FFF2-40B4-BE49-F238E27FC236}">
                <a16:creationId xmlns:a16="http://schemas.microsoft.com/office/drawing/2014/main" id="{AAAC22D7-DD1B-C631-37CD-0215BD5ADB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0" y="5143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ore-KR" altLang="en-US"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101D0E26-7210-A7C4-9945-654A020BB54D}"/>
              </a:ext>
            </a:extLst>
          </p:cNvPr>
          <p:cNvSpPr txBox="1"/>
          <p:nvPr/>
        </p:nvSpPr>
        <p:spPr>
          <a:xfrm>
            <a:off x="600000" y="1475295"/>
            <a:ext cx="11363400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</a:rPr>
              <a:t>What to do next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5533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</a:rPr>
              <a:t>07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Study Meeting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9973" y="4127837"/>
            <a:ext cx="1430805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Thank </a:t>
            </a:r>
            <a:r>
              <a:rPr lang="en-US" sz="7200" b="1" dirty="0">
                <a:latin typeface="Pretendard ExtraBold" pitchFamily="34" charset="0"/>
                <a:cs typeface="Pretendard ExtraBold" pitchFamily="34" charset="0"/>
              </a:rPr>
              <a:t>you</a:t>
            </a:r>
            <a:r>
              <a:rPr lang="en-US" sz="7200" b="1" dirty="0">
                <a:solidFill>
                  <a:srgbClr val="344BBE"/>
                </a:solidFill>
                <a:latin typeface="Pretendard ExtraBold" pitchFamily="34" charset="0"/>
                <a:cs typeface="Pretendard ExtraBold" pitchFamily="34" charset="0"/>
              </a:rPr>
              <a:t>!</a:t>
            </a:r>
            <a:endParaRPr lang="en-US" sz="2400" b="1" dirty="0">
              <a:solidFill>
                <a:srgbClr val="344BBE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FF1E77D6-2EF4-4565-AA08-392D6C849685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4C47E6-AABD-3875-968F-14F42E924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3B571563E4FB14F8B840455A54E1F75" ma:contentTypeVersion="3" ma:contentTypeDescription="새 문서를 만듭니다." ma:contentTypeScope="" ma:versionID="8e5aeef29cbe86596f3f6cbf2a526aad">
  <xsd:schema xmlns:xsd="http://www.w3.org/2001/XMLSchema" xmlns:xs="http://www.w3.org/2001/XMLSchema" xmlns:p="http://schemas.microsoft.com/office/2006/metadata/properties" xmlns:ns2="2fda2b4d-2c4a-4a9f-a03c-78e7a7149ecd" targetNamespace="http://schemas.microsoft.com/office/2006/metadata/properties" ma:root="true" ma:fieldsID="8f7d7bb64d55041751658afc66278bbe" ns2:_="">
    <xsd:import namespace="2fda2b4d-2c4a-4a9f-a03c-78e7a7149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da2b4d-2c4a-4a9f-a03c-78e7a7149e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813B52-1087-4266-A138-9F19BE4E6521}"/>
</file>

<file path=customXml/itemProps2.xml><?xml version="1.0" encoding="utf-8"?>
<ds:datastoreItem xmlns:ds="http://schemas.openxmlformats.org/officeDocument/2006/customXml" ds:itemID="{DFE774EE-3A1E-4CE8-B617-39A706C16646}"/>
</file>

<file path=customXml/itemProps3.xml><?xml version="1.0" encoding="utf-8"?>
<ds:datastoreItem xmlns:ds="http://schemas.openxmlformats.org/officeDocument/2006/customXml" ds:itemID="{2F2977E7-606C-4E0F-9507-7D39485F40E1}"/>
</file>

<file path=docProps/app.xml><?xml version="1.0" encoding="utf-8"?>
<Properties xmlns="http://schemas.openxmlformats.org/officeDocument/2006/extended-properties" xmlns:vt="http://schemas.openxmlformats.org/officeDocument/2006/docPropsVTypes">
  <TotalTime>7047</TotalTime>
  <Words>723</Words>
  <Application>Microsoft Macintosh PowerPoint</Application>
  <PresentationFormat>사용자 지정</PresentationFormat>
  <Paragraphs>389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Pretendard</vt:lpstr>
      <vt:lpstr>Pretendard ExtraBold</vt:lpstr>
      <vt:lpstr>Pretendard Light</vt:lpstr>
      <vt:lpstr>Pretendard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정지원</cp:lastModifiedBy>
  <cp:revision>20</cp:revision>
  <dcterms:created xsi:type="dcterms:W3CDTF">2021-12-28T00:31:40Z</dcterms:created>
  <dcterms:modified xsi:type="dcterms:W3CDTF">2022-10-07T05:45:35Z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0x010100A3B571563E4FB14F8B840455A54E1F75</vt:lpwstr>
  </property>
</Properties>
</file>