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98" r:id="rId3"/>
    <p:sldId id="288" r:id="rId4"/>
    <p:sldId id="299" r:id="rId5"/>
    <p:sldId id="276" r:id="rId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BBE"/>
    <a:srgbClr val="CD7FEA"/>
    <a:srgbClr val="FF7E7F"/>
    <a:srgbClr val="7FD9F8"/>
    <a:srgbClr val="121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8"/>
    <p:restoredTop sz="94694"/>
  </p:normalViewPr>
  <p:slideViewPr>
    <p:cSldViewPr>
      <p:cViewPr varScale="1">
        <p:scale>
          <a:sx n="80" d="100"/>
          <a:sy n="80" d="100"/>
        </p:scale>
        <p:origin x="1128" y="5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F5AC475-C63B-4C65-A5A0-AC389FF031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763EA3-5F80-4A76-BD24-56BDB22F90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407CF-5E81-456E-98FF-CEE5FBB6DC96}" type="datetimeFigureOut">
              <a:rPr lang="ko-KR" altLang="en-US" smtClean="0"/>
              <a:t>2022. 11. 4.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351E0C-E202-4587-9A32-C114AABADD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8A06E-8202-491E-AB4B-5E68D6FDF2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4636-EA24-4B90-84EE-4B9159FC1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95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07705-D577-4CD8-B91E-4D11AE5EC1F0}" type="datetimeFigureOut">
              <a:rPr lang="ko-KR" altLang="en-US" smtClean="0"/>
              <a:t>2022. 11. 4.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41F10-25EC-472F-883D-8F1F22113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06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992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552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921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6CA-EA2A-4726-BA6A-3E18E17B7FE3}" type="datetime1">
              <a:rPr lang="en-US" altLang="ko-KR" smtClean="0"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D37-BE51-4B04-9B46-4E5BC014BB2F}" type="datetime1">
              <a:rPr lang="en-US" altLang="ko-KR" smtClean="0"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226-FFE0-4216-B5AB-9E0404939ECA}" type="datetime1">
              <a:rPr lang="en-US" altLang="ko-KR" smtClean="0"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EADA-7A31-4EFA-AE62-C85F54AF973D}" type="datetime1">
              <a:rPr lang="en-US" altLang="ko-KR" smtClean="0"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4437-C1FA-48B5-92A3-BCF68A305DAE}" type="datetime1">
              <a:rPr lang="en-US" altLang="ko-KR" smtClean="0"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795-0117-4CA5-B339-23F53FA9746E}" type="datetime1">
              <a:rPr lang="en-US" altLang="ko-KR" smtClean="0"/>
              <a:t>11/4/22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7361-4684-4A55-A180-99CF2E0A58CA}" type="datetime1">
              <a:rPr lang="en-US" altLang="ko-KR" smtClean="0"/>
              <a:t>11/4/22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B19A-C7B5-43A6-8B37-CBF7C393C5FA}" type="datetime1">
              <a:rPr lang="en-US" altLang="ko-KR" smtClean="0"/>
              <a:t>11/4/22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58F-9EA8-4D7A-ABEB-5A2118AD9EB9}" type="datetime1">
              <a:rPr lang="en-US" altLang="ko-KR" smtClean="0"/>
              <a:t>11/4/22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272E-7622-43A7-A201-2473DE75D168}" type="datetime1">
              <a:rPr lang="en-US" altLang="ko-KR" smtClean="0"/>
              <a:t>11/4/22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C37F-B46D-4AEF-8AFA-B080DC0071A5}" type="datetime1">
              <a:rPr lang="en-US" altLang="ko-KR" smtClean="0"/>
              <a:t>11/4/22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67F1-1348-417F-AE0C-0F2AF9B8FC4A}" type="datetime1">
              <a:rPr lang="en-US" altLang="ko-KR" smtClean="0"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00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15905" y="573402"/>
            <a:ext cx="205471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</a:rPr>
              <a:t>Study Meeting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988830" y="3695274"/>
            <a:ext cx="1430805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11</a:t>
            </a:r>
            <a:r>
              <a:rPr lang="ko-KR" altLang="en-US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월 </a:t>
            </a:r>
            <a:r>
              <a:rPr lang="en-US" altLang="ko-KR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4</a:t>
            </a:r>
            <a:r>
              <a:rPr lang="ko-KR" altLang="en-US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일 연구 미팅</a:t>
            </a:r>
            <a:endParaRPr lang="en-US" b="1" dirty="0"/>
          </a:p>
        </p:txBody>
      </p:sp>
      <p:sp>
        <p:nvSpPr>
          <p:cNvPr id="12" name="Object 12"/>
          <p:cNvSpPr txBox="1"/>
          <p:nvPr/>
        </p:nvSpPr>
        <p:spPr>
          <a:xfrm>
            <a:off x="14295741" y="573402"/>
            <a:ext cx="3380777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 LearnData Lab  @SKKU </a:t>
            </a:r>
            <a:endParaRPr lang="en-US" dirty="0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AE7B8675-D6ED-4995-B4D3-4595A5D15FD9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C999B-52AC-6ECB-5176-D03ECD1621DC}"/>
              </a:ext>
            </a:extLst>
          </p:cNvPr>
          <p:cNvSpPr txBox="1"/>
          <p:nvPr/>
        </p:nvSpPr>
        <p:spPr>
          <a:xfrm>
            <a:off x="4443130" y="6723133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800" dirty="0"/>
              <a:t>Natural Language Processing and Commonsense Reasoning for the Next of </a:t>
            </a:r>
            <a:r>
              <a:rPr lang="en" altLang="ko-KR" sz="1800" dirty="0" err="1"/>
              <a:t>QnA</a:t>
            </a:r>
            <a:r>
              <a:rPr lang="en" altLang="ko-KR" sz="1800" dirty="0"/>
              <a:t> System</a:t>
            </a:r>
            <a:endParaRPr lang="en-US" altLang="ko-KR" sz="1800" dirty="0"/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6C993EB1-C881-9E1F-C8C8-EAE97FF5BEAF}"/>
              </a:ext>
            </a:extLst>
          </p:cNvPr>
          <p:cNvSpPr txBox="1"/>
          <p:nvPr/>
        </p:nvSpPr>
        <p:spPr>
          <a:xfrm>
            <a:off x="14859000" y="9377949"/>
            <a:ext cx="7651170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정지원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5AA5B4-512E-1F2D-719D-E1B2599037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3" y="9057679"/>
            <a:ext cx="1115021" cy="11150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</a:rPr>
              <a:t>Contents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DB9A86-871D-A5C6-C8B4-B175BDBAD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57679"/>
            <a:ext cx="1115021" cy="1115021"/>
          </a:xfrm>
          <a:prstGeom prst="rect">
            <a:avLst/>
          </a:prstGeom>
        </p:spPr>
      </p:pic>
      <p:sp>
        <p:nvSpPr>
          <p:cNvPr id="3" name="Object 11">
            <a:extLst>
              <a:ext uri="{FF2B5EF4-FFF2-40B4-BE49-F238E27FC236}">
                <a16:creationId xmlns:a16="http://schemas.microsoft.com/office/drawing/2014/main" id="{B51B8154-C4D2-4247-7304-76B1870BE7B4}"/>
              </a:ext>
            </a:extLst>
          </p:cNvPr>
          <p:cNvSpPr txBox="1"/>
          <p:nvPr/>
        </p:nvSpPr>
        <p:spPr>
          <a:xfrm>
            <a:off x="562402" y="3390900"/>
            <a:ext cx="8896212" cy="30407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3200" b="1" dirty="0">
                <a:latin typeface="Pretendard Medium" pitchFamily="34" charset="0"/>
                <a:cs typeface="Pretendard Medium" pitchFamily="34" charset="0"/>
              </a:rPr>
              <a:t>My research &amp; Current trend</a:t>
            </a:r>
            <a:endParaRPr lang="en" altLang="ko-KR" sz="3200" b="1" dirty="0">
              <a:latin typeface="Pretendard Medium" pitchFamily="34" charset="0"/>
              <a:cs typeface="Pretendard Medium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3200" b="1" dirty="0">
                <a:latin typeface="Pretendard Medium" pitchFamily="34" charset="0"/>
                <a:cs typeface="Pretendard Medium" pitchFamily="34" charset="0"/>
              </a:rPr>
              <a:t>Future plans</a:t>
            </a:r>
            <a:endParaRPr lang="en-US" altLang="ko-KR" sz="2800" b="1" dirty="0">
              <a:latin typeface="Pretendard Medium" pitchFamily="34" charset="0"/>
              <a:cs typeface="Pretendard Medium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54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2790" y="496928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2968" y="1487673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</a:rPr>
              <a:t>My</a:t>
            </a:r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</a:rPr>
              <a:t> </a:t>
            </a:r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</a:rPr>
              <a:t>research</a:t>
            </a:r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</a:rPr>
              <a:t> </a:t>
            </a:r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</a:rPr>
              <a:t>&amp;</a:t>
            </a:r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</a:rPr>
              <a:t> </a:t>
            </a:r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</a:rPr>
              <a:t>Current</a:t>
            </a:r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</a:rPr>
              <a:t> </a:t>
            </a:r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</a:rPr>
              <a:t>trend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9" name="Object 9">
            <a:extLst>
              <a:ext uri="{FF2B5EF4-FFF2-40B4-BE49-F238E27FC236}">
                <a16:creationId xmlns:a16="http://schemas.microsoft.com/office/drawing/2014/main" id="{4DB900D9-52DC-4871-9A57-9FE13B975261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D5577A5F-DBB3-4DC4-8E92-5978BB26500A}"/>
              </a:ext>
            </a:extLst>
          </p:cNvPr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02</a:t>
            </a:r>
            <a:endParaRPr lang="en-US" dirty="0"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30FC74DA-7E65-AB37-535C-00EE9F23E8E6}"/>
              </a:ext>
            </a:extLst>
          </p:cNvPr>
          <p:cNvSpPr txBox="1"/>
          <p:nvPr/>
        </p:nvSpPr>
        <p:spPr>
          <a:xfrm>
            <a:off x="609524" y="2476500"/>
            <a:ext cx="15392476" cy="66151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그래프의 구조</a:t>
            </a: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(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위상</a:t>
            </a: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,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 모양</a:t>
            </a: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,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 사이클</a:t>
            </a: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)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을 고려한 </a:t>
            </a: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commonsense Reasoning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200" b="1" dirty="0">
              <a:latin typeface="GulimChe" panose="020B0609000101010101" pitchFamily="49" charset="-127"/>
              <a:ea typeface="GulimChe" panose="020B0609000101010101" pitchFamily="49" charset="-127"/>
              <a:cs typeface="Pretendard Medium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우리는 사이클을 고려하여 </a:t>
            </a: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QA(Commonsense Reasoning)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을 진행함 </a:t>
            </a: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-&gt;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 </a:t>
            </a: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using cycle feature</a:t>
            </a: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	-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 이것은 사이클이 </a:t>
            </a: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QA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에 어떤 영향을 주는지 학습한 것 </a:t>
            </a: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(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사이클이 긍정적인지</a:t>
            </a: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,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 부정적인지는 모름</a:t>
            </a: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	-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 이를 발전 시키기 위해 사이클의 영향</a:t>
            </a: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(p or N)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과 그래프의 구조를 고려하여 발전할 수 있는 </a:t>
            </a: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GNN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이 필요</a:t>
            </a:r>
            <a:endParaRPr lang="en-US" altLang="ko-KR" sz="2200" b="1" dirty="0">
              <a:latin typeface="GulimChe" panose="020B0609000101010101" pitchFamily="49" charset="-127"/>
              <a:ea typeface="GulimChe" panose="020B0609000101010101" pitchFamily="49" charset="-127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	-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 현재는 사이클이 긍정적</a:t>
            </a: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,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 부정적 역할을 주는지에 대한 이해보다 </a:t>
            </a:r>
            <a:r>
              <a:rPr lang="ko-KR" altLang="en-US" sz="2200" b="1" dirty="0">
                <a:solidFill>
                  <a:srgbClr val="FF0000"/>
                </a:solidFill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사이클의 영향을 고려하여 학습한 것</a:t>
            </a:r>
            <a:endParaRPr lang="en-US" altLang="ko-KR" sz="2200" b="1" dirty="0">
              <a:solidFill>
                <a:srgbClr val="FF0000"/>
              </a:solidFill>
              <a:latin typeface="GulimChe" panose="020B0609000101010101" pitchFamily="49" charset="-127"/>
              <a:ea typeface="GulimChe" panose="020B0609000101010101" pitchFamily="49" charset="-127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200" b="1" dirty="0">
              <a:latin typeface="GulimChe" panose="020B0609000101010101" pitchFamily="49" charset="-127"/>
              <a:ea typeface="GulimChe" panose="020B0609000101010101" pitchFamily="49" charset="-127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3.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 </a:t>
            </a: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KG+QA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 </a:t>
            </a: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task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가 한동안 </a:t>
            </a: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GNN(variant GNN)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에 관심을 가졌지만 최근</a:t>
            </a: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(2022.10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월</a:t>
            </a: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)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 </a:t>
            </a: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DRAGON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이라는 논문에서 </a:t>
            </a: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pretraining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 </a:t>
            </a: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+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 </a:t>
            </a: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fine-tuning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의 개념을 도입함</a:t>
            </a: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(</a:t>
            </a:r>
            <a:r>
              <a:rPr lang="en-US" altLang="ko-KR" sz="2200" b="1" dirty="0" err="1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GreaseLM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모델을 사용함</a:t>
            </a: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	- 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이 논문의 특징은 </a:t>
            </a: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pretraining &amp; fine-tuning,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 </a:t>
            </a: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KG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와 </a:t>
            </a: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QA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의 융합</a:t>
            </a: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(joint reasoning)</a:t>
            </a:r>
          </a:p>
          <a:p>
            <a:pPr>
              <a:lnSpc>
                <a:spcPct val="150000"/>
              </a:lnSpc>
            </a:pPr>
            <a:endParaRPr lang="en-US" altLang="ko-KR" sz="2200" dirty="0">
              <a:solidFill>
                <a:srgbClr val="121D49"/>
              </a:solidFill>
              <a:latin typeface="GulimChe" panose="020B0609000101010101" pitchFamily="49" charset="-127"/>
              <a:ea typeface="GulimChe" panose="020B0609000101010101" pitchFamily="49" charset="-127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200" dirty="0">
              <a:solidFill>
                <a:srgbClr val="121D49"/>
              </a:solidFill>
              <a:latin typeface="GulimChe" panose="020B0609000101010101" pitchFamily="49" charset="-127"/>
              <a:ea typeface="GulimChe" panose="020B0609000101010101" pitchFamily="49" charset="-127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solidFill>
                  <a:srgbClr val="121D49"/>
                </a:solidFill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 </a:t>
            </a:r>
            <a:endParaRPr lang="en-US" altLang="ko-KR" sz="2200" dirty="0">
              <a:solidFill>
                <a:srgbClr val="121D49"/>
              </a:solidFill>
              <a:latin typeface="GulimChe" panose="020B0609000101010101" pitchFamily="49" charset="-127"/>
              <a:ea typeface="GulimChe" panose="020B0609000101010101" pitchFamily="49" charset="-127"/>
              <a:cs typeface="Pretendard Medium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FA71C5-5D63-D8C1-4EF5-4FDD95768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57679"/>
            <a:ext cx="1115021" cy="11150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921E263-6099-90B8-8ED3-A7F1AF2FC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413" y="9210079"/>
            <a:ext cx="1115021" cy="111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1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</a:rPr>
              <a:t>Future plans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9" name="Object 9">
            <a:extLst>
              <a:ext uri="{FF2B5EF4-FFF2-40B4-BE49-F238E27FC236}">
                <a16:creationId xmlns:a16="http://schemas.microsoft.com/office/drawing/2014/main" id="{4DB900D9-52DC-4871-9A57-9FE13B975261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D5577A5F-DBB3-4DC4-8E92-5978BB26500A}"/>
              </a:ext>
            </a:extLst>
          </p:cNvPr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03</a:t>
            </a:r>
            <a:endParaRPr lang="en-US" dirty="0"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30FC74DA-7E65-AB37-535C-00EE9F23E8E6}"/>
              </a:ext>
            </a:extLst>
          </p:cNvPr>
          <p:cNvSpPr txBox="1"/>
          <p:nvPr/>
        </p:nvSpPr>
        <p:spPr>
          <a:xfrm>
            <a:off x="609524" y="2476500"/>
            <a:ext cx="16002076" cy="66151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Cycle count feature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의 추가만으로 성능 향상이 있었음 </a:t>
            </a: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-&gt;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 좀 더 구체화 할 수 없을까</a:t>
            </a: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?(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더 나은 방법</a:t>
            </a: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200" b="1" dirty="0">
              <a:latin typeface="GulimChe" panose="020B0609000101010101" pitchFamily="49" charset="-127"/>
              <a:ea typeface="GulimChe" panose="020B0609000101010101" pitchFamily="49" charset="-127"/>
              <a:cs typeface="Pretendard Medium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Cycle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이 </a:t>
            </a: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reasoning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에 어떤 영향을 주는지 어떻게 파악하지</a:t>
            </a: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? -&gt; 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이것에 대한 정의를 내리는 것 보다 </a:t>
            </a: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cycle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을 고려한 </a:t>
            </a: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reasoning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을 진행하는 것이 맞는가</a:t>
            </a: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...?</a:t>
            </a:r>
          </a:p>
          <a:p>
            <a:pPr>
              <a:lnSpc>
                <a:spcPct val="150000"/>
              </a:lnSpc>
            </a:pPr>
            <a:endParaRPr lang="en-US" altLang="ko-KR" sz="2200" b="1" dirty="0">
              <a:latin typeface="GulimChe" panose="020B0609000101010101" pitchFamily="49" charset="-127"/>
              <a:ea typeface="GulimChe" panose="020B0609000101010101" pitchFamily="49" charset="-127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200" b="1" dirty="0">
              <a:latin typeface="GulimChe" panose="020B0609000101010101" pitchFamily="49" charset="-127"/>
              <a:ea typeface="GulimChe" panose="020B0609000101010101" pitchFamily="49" charset="-127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3.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 </a:t>
            </a: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Cycle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뿐만 아니라 그래프의 구조적 특징을 파악할 수 있는 </a:t>
            </a: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GNN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이면 어떻게 될까</a:t>
            </a: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?,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 최근에는 </a:t>
            </a: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edge(relation)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에 관심을 많이 가짐</a:t>
            </a: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,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 아직 그래프의 구조</a:t>
            </a: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(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위상</a:t>
            </a: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)</a:t>
            </a:r>
            <a:r>
              <a:rPr lang="ko-KR" altLang="en-US" sz="2200" b="1" dirty="0" err="1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를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 다루지는 않음 </a:t>
            </a: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-&gt;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 표현력이 좋은 </a:t>
            </a: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GNN 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연구</a:t>
            </a:r>
            <a:endParaRPr lang="en-US" altLang="ko-KR" sz="2200" b="1" dirty="0">
              <a:latin typeface="GulimChe" panose="020B0609000101010101" pitchFamily="49" charset="-127"/>
              <a:ea typeface="GulimChe" panose="020B0609000101010101" pitchFamily="49" charset="-127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200" b="1" dirty="0">
              <a:latin typeface="GulimChe" panose="020B0609000101010101" pitchFamily="49" charset="-127"/>
              <a:ea typeface="GulimChe" panose="020B0609000101010101" pitchFamily="49" charset="-127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4.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 </a:t>
            </a: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Negation, conjunction, hedge(e.g. sometimes, maybe)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와 같은 </a:t>
            </a: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NLP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에서 </a:t>
            </a: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reasoning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하는데 어려운 부분이 </a:t>
            </a: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cycle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과 연관이 있나</a:t>
            </a: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?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 </a:t>
            </a:r>
            <a:endParaRPr lang="en-US" altLang="ko-KR" sz="2200" b="1" dirty="0">
              <a:latin typeface="GulimChe" panose="020B0609000101010101" pitchFamily="49" charset="-127"/>
              <a:ea typeface="GulimChe" panose="020B0609000101010101" pitchFamily="49" charset="-127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200" b="1" dirty="0">
              <a:latin typeface="GulimChe" panose="020B0609000101010101" pitchFamily="49" charset="-127"/>
              <a:ea typeface="GulimChe" panose="020B0609000101010101" pitchFamily="49" charset="-127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5. KG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와 </a:t>
            </a: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LM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의 더 나은 </a:t>
            </a: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joint reasoning(Context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 </a:t>
            </a: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node</a:t>
            </a:r>
            <a:r>
              <a:rPr lang="ko-KR" altLang="en-US" sz="2200" b="1" dirty="0" err="1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를</a:t>
            </a:r>
            <a:r>
              <a:rPr lang="ko-KR" altLang="en-US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 사용한 것을 넘어서</a:t>
            </a:r>
            <a:r>
              <a:rPr lang="en-US" altLang="ko-KR" sz="2200" b="1" dirty="0"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8781FE-D013-C590-A5AC-AFB027AF61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3" y="9057679"/>
            <a:ext cx="1115021" cy="11150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583038-653A-9642-77C5-A1973640A812}"/>
              </a:ext>
            </a:extLst>
          </p:cNvPr>
          <p:cNvSpPr txBox="1"/>
          <p:nvPr/>
        </p:nvSpPr>
        <p:spPr>
          <a:xfrm>
            <a:off x="16731916" y="-2406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218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15905" y="573402"/>
            <a:ext cx="205471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Study Meeting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989973" y="4127837"/>
            <a:ext cx="14308054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2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Thank </a:t>
            </a:r>
            <a:r>
              <a:rPr lang="en-US" sz="7200" b="1" dirty="0">
                <a:latin typeface="Pretendard ExtraBold" pitchFamily="34" charset="0"/>
                <a:cs typeface="Pretendard ExtraBold" pitchFamily="34" charset="0"/>
              </a:rPr>
              <a:t>you</a:t>
            </a:r>
            <a:r>
              <a:rPr lang="en-US" sz="7200" b="1" dirty="0">
                <a:solidFill>
                  <a:srgbClr val="344BBE"/>
                </a:solidFill>
                <a:latin typeface="Pretendard ExtraBold" pitchFamily="34" charset="0"/>
                <a:cs typeface="Pretendard ExtraBold" pitchFamily="34" charset="0"/>
              </a:rPr>
              <a:t>!</a:t>
            </a:r>
            <a:endParaRPr lang="en-US" sz="2400" b="1" dirty="0">
              <a:solidFill>
                <a:srgbClr val="344BBE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95741" y="573402"/>
            <a:ext cx="3380777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 LearnData Lab  @SKKU </a:t>
            </a:r>
            <a:endParaRPr lang="en-US" dirty="0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FF1E77D6-2EF4-4565-AA08-392D6C849685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78876A-7474-90D8-53D1-CDEF88A4A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3" y="9057679"/>
            <a:ext cx="1115021" cy="1115021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D66F8C00-9F09-68DC-E13E-B88DC1BEC9AC}"/>
              </a:ext>
            </a:extLst>
          </p:cNvPr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3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3B571563E4FB14F8B840455A54E1F75" ma:contentTypeVersion="3" ma:contentTypeDescription="새 문서를 만듭니다." ma:contentTypeScope="" ma:versionID="8e5aeef29cbe86596f3f6cbf2a526aad">
  <xsd:schema xmlns:xsd="http://www.w3.org/2001/XMLSchema" xmlns:xs="http://www.w3.org/2001/XMLSchema" xmlns:p="http://schemas.microsoft.com/office/2006/metadata/properties" xmlns:ns2="2fda2b4d-2c4a-4a9f-a03c-78e7a7149ecd" targetNamespace="http://schemas.microsoft.com/office/2006/metadata/properties" ma:root="true" ma:fieldsID="8f7d7bb64d55041751658afc66278bbe" ns2:_="">
    <xsd:import namespace="2fda2b4d-2c4a-4a9f-a03c-78e7a7149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da2b4d-2c4a-4a9f-a03c-78e7a7149e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764CFF6-EBD5-47BF-8F5A-8549BD3B484C}"/>
</file>

<file path=customXml/itemProps2.xml><?xml version="1.0" encoding="utf-8"?>
<ds:datastoreItem xmlns:ds="http://schemas.openxmlformats.org/officeDocument/2006/customXml" ds:itemID="{189FC24F-A3B9-4936-984D-766D20832206}"/>
</file>

<file path=customXml/itemProps3.xml><?xml version="1.0" encoding="utf-8"?>
<ds:datastoreItem xmlns:ds="http://schemas.openxmlformats.org/officeDocument/2006/customXml" ds:itemID="{7BE82F78-37DB-40D2-846B-1585C9D64A02}"/>
</file>

<file path=docProps/app.xml><?xml version="1.0" encoding="utf-8"?>
<Properties xmlns="http://schemas.openxmlformats.org/officeDocument/2006/extended-properties" xmlns:vt="http://schemas.openxmlformats.org/officeDocument/2006/docPropsVTypes">
  <TotalTime>6673</TotalTime>
  <Words>361</Words>
  <Application>Microsoft Macintosh PowerPoint</Application>
  <PresentationFormat>사용자 지정</PresentationFormat>
  <Paragraphs>55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GulimChe</vt:lpstr>
      <vt:lpstr>맑은 고딕</vt:lpstr>
      <vt:lpstr>Pretendard ExtraBold</vt:lpstr>
      <vt:lpstr>Pretendard Light</vt:lpstr>
      <vt:lpstr>Pretendard Medium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정지원</cp:lastModifiedBy>
  <cp:revision>23</cp:revision>
  <dcterms:created xsi:type="dcterms:W3CDTF">2021-12-28T00:31:40Z</dcterms:created>
  <dcterms:modified xsi:type="dcterms:W3CDTF">2022-11-04T02:19:58Z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0x010100A3B571563E4FB14F8B840455A54E1F75</vt:lpwstr>
  </property>
</Properties>
</file>