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8" r:id="rId3"/>
    <p:sldId id="288" r:id="rId4"/>
    <p:sldId id="300" r:id="rId5"/>
    <p:sldId id="299" r:id="rId6"/>
    <p:sldId id="301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8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igir.org/sigir2023/submit/call-for-short-paper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ideadlin.es/conference/?id=acl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ips.cc/Conferences/FutureMeeting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12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999B-52AC-6ECB-5176-D03ECD1621DC}"/>
              </a:ext>
            </a:extLst>
          </p:cNvPr>
          <p:cNvSpPr txBox="1"/>
          <p:nvPr/>
        </p:nvSpPr>
        <p:spPr>
          <a:xfrm>
            <a:off x="4443130" y="67231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C993EB1-C881-9E1F-C8C8-EAE97FF5BEAF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5AA5B4-512E-1F2D-719D-E1B25990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Summary of Research 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4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아이디어 배경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진행 상황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4"/>
            <a:ext cx="5858451" cy="2017531"/>
            <a:chOff x="5900738" y="2099331"/>
            <a:chExt cx="2634321" cy="13296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Winter vacation research plan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50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제출 목표 학회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구체적 계획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790" y="496928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2968" y="1487673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아이디어 배경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02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2476500"/>
            <a:ext cx="15392476" cy="8554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순환 논법이란 어떤 주장을 함에 있어 그 주장의 근거로 그 주장을 사용하는 오류를 말한다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지식 그래프 기반 </a:t>
            </a:r>
            <a:r>
              <a:rPr lang="en" altLang="ko-Kore-KR" sz="2400" dirty="0"/>
              <a:t>QA</a:t>
            </a:r>
            <a:r>
              <a:rPr lang="ko-KR" altLang="en-US" sz="2400" dirty="0"/>
              <a:t>모델은 </a:t>
            </a:r>
            <a:r>
              <a:rPr lang="en" altLang="ko-Kore-KR" sz="2400" dirty="0"/>
              <a:t>GNN</a:t>
            </a:r>
            <a:r>
              <a:rPr lang="ko-KR" altLang="en-US" sz="2400" dirty="0"/>
              <a:t>과 </a:t>
            </a:r>
            <a:r>
              <a:rPr lang="en" altLang="ko-Kore-KR" sz="2400" dirty="0"/>
              <a:t>LM</a:t>
            </a:r>
            <a:r>
              <a:rPr lang="ko-KR" altLang="en-US" sz="2400" dirty="0"/>
              <a:t>을 사용하는데 </a:t>
            </a:r>
            <a:r>
              <a:rPr lang="en" altLang="ko-Kore-KR" sz="2400" dirty="0"/>
              <a:t>GNN</a:t>
            </a:r>
            <a:r>
              <a:rPr lang="ko-KR" altLang="en-US" sz="2400" dirty="0"/>
              <a:t>의 입력으로 지식 그래프의 </a:t>
            </a:r>
            <a:r>
              <a:rPr lang="en" altLang="ko-Kore-KR" sz="2400" dirty="0"/>
              <a:t>subgraph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" altLang="ko-Kore-KR" sz="2400" dirty="0"/>
              <a:t>Subgraph</a:t>
            </a:r>
            <a:r>
              <a:rPr lang="ko-KR" altLang="en-US" sz="2400" dirty="0"/>
              <a:t>는 노드와 </a:t>
            </a:r>
            <a:r>
              <a:rPr lang="ko-KR" altLang="en-US" sz="2400" dirty="0" err="1"/>
              <a:t>에지로</a:t>
            </a:r>
            <a:r>
              <a:rPr lang="ko-KR" altLang="en-US" sz="2400" dirty="0"/>
              <a:t> 구성되어 있으며 노드는 질문과 정답에 들어있는 단어</a:t>
            </a:r>
            <a:r>
              <a:rPr lang="en-US" altLang="ko-KR" sz="2400" dirty="0"/>
              <a:t>, </a:t>
            </a:r>
            <a:r>
              <a:rPr lang="ko-KR" altLang="en-US" sz="2400" dirty="0"/>
              <a:t>에지는 단어들 간의 관계를 나타낸다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노드는 </a:t>
            </a:r>
            <a:r>
              <a:rPr lang="en" altLang="ko-Kore-KR" sz="2400" dirty="0"/>
              <a:t>question node, answer node, other node, context node </a:t>
            </a:r>
            <a:r>
              <a:rPr lang="ko-KR" altLang="en-US" sz="2400" dirty="0"/>
              <a:t>네 가지로 구분되며 </a:t>
            </a:r>
            <a:r>
              <a:rPr lang="en" altLang="ko-Kore-KR" sz="2400" dirty="0"/>
              <a:t>context node</a:t>
            </a:r>
            <a:r>
              <a:rPr lang="ko-KR" altLang="en-US" sz="2400" dirty="0"/>
              <a:t>는 질문과 정답을 한 문장으로 나타낸 후 </a:t>
            </a:r>
            <a:r>
              <a:rPr lang="en" altLang="ko-Kore-KR" sz="2400" dirty="0"/>
              <a:t>LM</a:t>
            </a:r>
            <a:r>
              <a:rPr lang="ko-KR" altLang="en-US" sz="2400" dirty="0"/>
              <a:t>을 거친 문장을 노드로 변환시킨 것이다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이런 구성으로 만들어진 </a:t>
            </a:r>
            <a:r>
              <a:rPr lang="en" altLang="ko-Kore-KR" sz="2400" dirty="0"/>
              <a:t>subgraph</a:t>
            </a:r>
            <a:r>
              <a:rPr lang="ko-KR" altLang="en-US" sz="2400" dirty="0"/>
              <a:t>는 질문</a:t>
            </a:r>
            <a:r>
              <a:rPr lang="en-US" altLang="ko-KR" sz="2400" dirty="0"/>
              <a:t>(</a:t>
            </a:r>
            <a:r>
              <a:rPr lang="en" altLang="ko-Kore-KR" sz="2400" dirty="0"/>
              <a:t>text)</a:t>
            </a:r>
            <a:r>
              <a:rPr lang="ko-KR" altLang="en-US" sz="2400" dirty="0"/>
              <a:t>에 대해서 답을 도출하는 과정을 그래프로 나타낸 것이며 </a:t>
            </a:r>
            <a:r>
              <a:rPr lang="en" altLang="ko-Kore-KR" sz="2400" dirty="0"/>
              <a:t>GNN</a:t>
            </a:r>
            <a:r>
              <a:rPr lang="ko-KR" altLang="en-US" sz="2400" dirty="0"/>
              <a:t>을 통해 정답을 도출한다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" altLang="ko-Kore-KR" sz="2400" dirty="0"/>
              <a:t>context node</a:t>
            </a:r>
            <a:r>
              <a:rPr lang="ko-KR" altLang="en-US" sz="2400" dirty="0"/>
              <a:t>의 도입으로 엄청난 성능 향상을 이뤄냈지만 이에 대한 이유가 정확히 명시되지 않았다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우리는 성능 향상의 원인과 과연 이것이 사람의 논리</a:t>
            </a:r>
            <a:r>
              <a:rPr lang="en-US" altLang="ko-KR" sz="2400" dirty="0"/>
              <a:t>(</a:t>
            </a:r>
            <a:r>
              <a:rPr lang="ko-KR" altLang="en-US" sz="2400" dirty="0"/>
              <a:t>추론</a:t>
            </a:r>
            <a:r>
              <a:rPr lang="en-US" altLang="ko-KR" sz="2400" dirty="0"/>
              <a:t>)</a:t>
            </a:r>
            <a:r>
              <a:rPr lang="ko-KR" altLang="en-US" sz="2400" dirty="0"/>
              <a:t>대로 정답을 도출하는지에 관심을 가졌으며 이것을 확인하기 위해 그래프의 구조를 관찰하기 시작했다</a:t>
            </a:r>
            <a:r>
              <a:rPr lang="en-US" altLang="ko-KR" sz="2400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" altLang="ko-Kore-KR" sz="2400" dirty="0"/>
              <a:t>context node</a:t>
            </a:r>
            <a:r>
              <a:rPr lang="ko-KR" altLang="en-US" sz="2400" dirty="0"/>
              <a:t>는 </a:t>
            </a:r>
            <a:r>
              <a:rPr lang="en" altLang="ko-Kore-KR" sz="2400" dirty="0"/>
              <a:t>question node, answer node</a:t>
            </a:r>
            <a:r>
              <a:rPr lang="ko-KR" altLang="en-US" sz="2400" dirty="0"/>
              <a:t>와 양방향으로 연결되어 순환 그래프가 필연적으로 발생하는데 이것은 정답을 도출하는데 있어 순환 논법에 빠질 수 있다는 전제를 가지고 연구를 시작하였다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A71C5-5D63-D8C1-4EF5-4FDD9576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15469-9606-9275-16D6-F18394EDC183}"/>
              </a:ext>
            </a:extLst>
          </p:cNvPr>
          <p:cNvSpPr txBox="1"/>
          <p:nvPr/>
        </p:nvSpPr>
        <p:spPr>
          <a:xfrm>
            <a:off x="478226" y="24484"/>
            <a:ext cx="7852936" cy="73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Summary of Research progress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5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790" y="496928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2968" y="1487673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3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2324100"/>
            <a:ext cx="15392476" cy="8369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sz="2400" dirty="0"/>
              <a:t>I</a:t>
            </a:r>
            <a:r>
              <a:rPr lang="en" altLang="ko-Kore-KR" sz="2400" dirty="0"/>
              <a:t>D-GNN</a:t>
            </a:r>
            <a:r>
              <a:rPr lang="ko-KR" altLang="en-US" sz="2400" dirty="0"/>
              <a:t>의 </a:t>
            </a:r>
            <a:r>
              <a:rPr lang="en" altLang="ko-Kore-KR" sz="2400" dirty="0"/>
              <a:t>fast feature</a:t>
            </a:r>
            <a:r>
              <a:rPr lang="ko-KR" altLang="en-US" sz="2400" dirty="0"/>
              <a:t>을 </a:t>
            </a:r>
            <a:r>
              <a:rPr lang="en" altLang="ko-Kore-KR" sz="2400" dirty="0"/>
              <a:t>KG+LM </a:t>
            </a:r>
            <a:r>
              <a:rPr lang="ko-KR" altLang="en-US" sz="2400" dirty="0"/>
              <a:t>모델에 적용한 </a:t>
            </a:r>
            <a:r>
              <a:rPr lang="en" altLang="ko-Kore-KR" sz="2400" b="1" dirty="0">
                <a:solidFill>
                  <a:srgbClr val="FF0000"/>
                </a:solidFill>
              </a:rPr>
              <a:t>cycle encoder</a:t>
            </a:r>
            <a:r>
              <a:rPr lang="ko-KR" altLang="en-US" sz="2400" dirty="0"/>
              <a:t>은 성능 향상이 있었다</a:t>
            </a:r>
            <a:r>
              <a:rPr lang="en-US" altLang="ko-KR" sz="2400" dirty="0"/>
              <a:t>. → 2022 </a:t>
            </a:r>
            <a:r>
              <a:rPr lang="en" altLang="ko-Kore-KR" sz="2400" dirty="0"/>
              <a:t>KSC </a:t>
            </a:r>
            <a:r>
              <a:rPr lang="ko-KR" altLang="en-US" sz="2400" dirty="0"/>
              <a:t>제출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하지만 이 결과에 대한 </a:t>
            </a:r>
            <a:r>
              <a:rPr lang="ko-KR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증명 및 설명이 부족한</a:t>
            </a:r>
            <a:r>
              <a:rPr lang="ko-KR" altLang="en-US" sz="2400" dirty="0"/>
              <a:t> 상황이다</a:t>
            </a:r>
            <a:r>
              <a:rPr lang="en-US" altLang="ko-KR" sz="2400" dirty="0"/>
              <a:t>. </a:t>
            </a:r>
            <a:r>
              <a:rPr lang="ko-KR" altLang="en-US" sz="2400" dirty="0"/>
              <a:t>현재 알아내고자 하는 것은 다음과 같다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/>
              <a:t>순환 그래프가 </a:t>
            </a:r>
            <a:r>
              <a:rPr lang="ko-KR" altLang="en-US" sz="2400" b="1" dirty="0">
                <a:solidFill>
                  <a:srgbClr val="FF0000"/>
                </a:solidFill>
              </a:rPr>
              <a:t>사람의 생각 과정처럼 </a:t>
            </a:r>
            <a:r>
              <a:rPr lang="ko-KR" altLang="en-US" sz="2400" dirty="0"/>
              <a:t>순환 오류를 유발하여 답을 도출하는데 문제가 있는지 확인이 필요하다</a:t>
            </a:r>
            <a:r>
              <a:rPr lang="en-US" altLang="ko-KR" sz="2400" dirty="0"/>
              <a:t>. </a:t>
            </a:r>
          </a:p>
          <a:p>
            <a:pPr lvl="1"/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이를 확인하고자 </a:t>
            </a:r>
            <a:r>
              <a:rPr lang="en" altLang="ko-Kore-KR" sz="2400" dirty="0"/>
              <a:t>cycle encoder</a:t>
            </a:r>
            <a:r>
              <a:rPr lang="ko-Kore-KR" altLang="en-US" sz="2400" dirty="0"/>
              <a:t>를</a:t>
            </a:r>
            <a:r>
              <a:rPr lang="ko-KR" altLang="en-US" sz="2400" dirty="0"/>
              <a:t> 사용한 모델은 맞췄지만 기존 모델은 틀린 문제를 분석하고자 하였다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왜 성능이 잘 나왔는지</a:t>
            </a:r>
            <a:r>
              <a:rPr lang="en-US" altLang="ko-KR" sz="2400" dirty="0"/>
              <a:t>, </a:t>
            </a:r>
            <a:r>
              <a:rPr lang="ko-KR" altLang="en-US" sz="2400" dirty="0"/>
              <a:t>어떤 과정을 통해 문제를 해결한 것인지를 확인해야한다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이것을 알아내기 위해 </a:t>
            </a:r>
            <a:r>
              <a:rPr lang="en" altLang="ko-Kore-KR" sz="2400" dirty="0"/>
              <a:t>cycle count feature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하고 </a:t>
            </a:r>
            <a:r>
              <a:rPr lang="en" altLang="ko-Kore-KR" sz="2400" dirty="0"/>
              <a:t>MLP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거친 후의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message passing</a:t>
            </a:r>
            <a:r>
              <a:rPr lang="ko-KR" altLang="en-US" sz="2400" dirty="0"/>
              <a:t>을 다 지난 후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message passing</a:t>
            </a:r>
            <a:r>
              <a:rPr lang="ko-KR" altLang="en-US" sz="2400" dirty="0"/>
              <a:t>을 다 지난 값을 </a:t>
            </a:r>
            <a:r>
              <a:rPr lang="en" altLang="ko-Kore-KR" sz="2400" dirty="0"/>
              <a:t>MLP</a:t>
            </a:r>
            <a:r>
              <a:rPr lang="ko-KR" altLang="en-US" sz="2400" dirty="0"/>
              <a:t>에 넣었을 때 나온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LM</a:t>
            </a:r>
            <a:r>
              <a:rPr lang="ko-KR" altLang="en-US" sz="2400" dirty="0"/>
              <a:t>의 값</a:t>
            </a:r>
            <a:r>
              <a:rPr lang="en-US" altLang="ko-KR" sz="2400" dirty="0"/>
              <a:t>(context score)</a:t>
            </a:r>
            <a:r>
              <a:rPr lang="ko-KR" altLang="en-US" sz="2400" dirty="0"/>
              <a:t>과 더한 최종 값을 분석하는 중이다</a:t>
            </a:r>
            <a:r>
              <a:rPr lang="en-US" altLang="ko-KR" sz="2400" dirty="0"/>
              <a:t>.</a:t>
            </a:r>
          </a:p>
          <a:p>
            <a:pPr lvl="2"/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70C0"/>
                </a:solidFill>
              </a:rPr>
              <a:t>위 내용이 확인된다면 다양한 경우에 따라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" altLang="ko-Kore-KR" sz="2400" b="1" dirty="0">
                <a:solidFill>
                  <a:srgbClr val="0070C0"/>
                </a:solidFill>
              </a:rPr>
              <a:t>e.g. negation, conjunction</a:t>
            </a:r>
            <a:r>
              <a:rPr lang="ko-KR" altLang="en-US" sz="2400" b="1" dirty="0">
                <a:solidFill>
                  <a:srgbClr val="0070C0"/>
                </a:solidFill>
              </a:rPr>
              <a:t>등</a:t>
            </a:r>
            <a:r>
              <a:rPr lang="en-US" altLang="ko-KR" sz="2400" b="1" dirty="0">
                <a:solidFill>
                  <a:srgbClr val="0070C0"/>
                </a:solidFill>
              </a:rPr>
              <a:t>) </a:t>
            </a:r>
            <a:r>
              <a:rPr lang="ko-KR" altLang="en-US" sz="2400" b="1" dirty="0">
                <a:solidFill>
                  <a:srgbClr val="0070C0"/>
                </a:solidFill>
              </a:rPr>
              <a:t>어떻게 해석이 진행 되는지도 분석이 필요하다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더 발전된 </a:t>
            </a:r>
            <a:r>
              <a:rPr lang="en" altLang="ko-Kore-KR" sz="2400" dirty="0"/>
              <a:t>Cycle Encoder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A71C5-5D63-D8C1-4EF5-4FDD9576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15469-9606-9275-16D6-F18394EDC183}"/>
              </a:ext>
            </a:extLst>
          </p:cNvPr>
          <p:cNvSpPr txBox="1"/>
          <p:nvPr/>
        </p:nvSpPr>
        <p:spPr>
          <a:xfrm>
            <a:off x="478226" y="24484"/>
            <a:ext cx="7852936" cy="73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Summary of Research progress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FB767-B08C-4DF7-F608-6C21B10E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" y="9145867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제출 목표 학회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4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781FE-D013-C590-A5AC-AFB027AF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83038-653A-9642-77C5-A1973640A812}"/>
              </a:ext>
            </a:extLst>
          </p:cNvPr>
          <p:cNvSpPr txBox="1"/>
          <p:nvPr/>
        </p:nvSpPr>
        <p:spPr>
          <a:xfrm>
            <a:off x="16731916" y="-24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8A184-D048-4162-AABB-78FD62BCE116}"/>
              </a:ext>
            </a:extLst>
          </p:cNvPr>
          <p:cNvSpPr txBox="1"/>
          <p:nvPr/>
        </p:nvSpPr>
        <p:spPr>
          <a:xfrm>
            <a:off x="478226" y="24484"/>
            <a:ext cx="785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Winter vacation research plan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4AAE9-8A57-A6E7-6C4E-39CC1FB3F937}"/>
              </a:ext>
            </a:extLst>
          </p:cNvPr>
          <p:cNvSpPr txBox="1"/>
          <p:nvPr/>
        </p:nvSpPr>
        <p:spPr>
          <a:xfrm>
            <a:off x="685800" y="2330654"/>
            <a:ext cx="9144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 err="1"/>
              <a:t>NeurIPs</a:t>
            </a:r>
            <a:r>
              <a:rPr lang="en" altLang="ko-Kore-KR" sz="2400" dirty="0"/>
              <a:t> : 5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6"/>
              </a:rPr>
              <a:t>https://nips.cc/Conferences/FutureMeetings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COLING : 5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NAACL : </a:t>
            </a:r>
            <a:r>
              <a:rPr lang="ko-KR" altLang="en-US" sz="2400" dirty="0"/>
              <a:t>작년에는 </a:t>
            </a:r>
            <a:r>
              <a:rPr lang="en-US" altLang="ko-KR" sz="2400" dirty="0"/>
              <a:t>1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근데 올해는 아직 안 나옴</a:t>
            </a:r>
            <a:r>
              <a:rPr lang="en-US" altLang="ko-KR" sz="2400" dirty="0"/>
              <a:t>, 1</a:t>
            </a:r>
            <a:r>
              <a:rPr lang="ko-KR" altLang="en-US" sz="2400" dirty="0"/>
              <a:t>월은 아닐 것 같음</a:t>
            </a:r>
            <a:endParaRPr lang="en-US" altLang="ko-KR" sz="2400" dirty="0"/>
          </a:p>
          <a:p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ACL : 1</a:t>
            </a:r>
            <a:r>
              <a:rPr lang="ko-KR" altLang="en-US" sz="2400" dirty="0"/>
              <a:t>월 </a:t>
            </a:r>
            <a:r>
              <a:rPr lang="en-US" altLang="ko-KR" sz="2400" dirty="0"/>
              <a:t>21</a:t>
            </a:r>
            <a:r>
              <a:rPr lang="ko-KR" altLang="en-US" sz="2400" dirty="0"/>
              <a:t>일 까지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7"/>
              </a:rPr>
              <a:t>https://aideadlin.es/conference/?id=acl23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ICML : 1</a:t>
            </a:r>
            <a:r>
              <a:rPr lang="ko-KR" altLang="en-US" sz="2400" dirty="0"/>
              <a:t>월 </a:t>
            </a:r>
            <a:r>
              <a:rPr lang="en-US" altLang="ko-KR" sz="2400" dirty="0"/>
              <a:t>27</a:t>
            </a:r>
            <a:r>
              <a:rPr lang="ko-KR" altLang="en-US" sz="2400" dirty="0"/>
              <a:t>일 까지</a:t>
            </a:r>
            <a:endParaRPr lang="en-US" altLang="ko-KR" sz="2400" dirty="0"/>
          </a:p>
          <a:p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SIGIR : 2</a:t>
            </a:r>
            <a:r>
              <a:rPr lang="ko-KR" altLang="en-US" sz="2400" dirty="0"/>
              <a:t>월 </a:t>
            </a:r>
            <a:r>
              <a:rPr lang="en-US" altLang="ko-KR" sz="2400" dirty="0"/>
              <a:t>14</a:t>
            </a:r>
            <a:r>
              <a:rPr lang="ko-KR" altLang="en-US" sz="2400" dirty="0"/>
              <a:t>일 까지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8"/>
              </a:rPr>
              <a:t>https://sigir.org/sigir2023/submit/call-for-short-papers/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EMNLP : 6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한국 인공지능학회 추계</a:t>
            </a:r>
            <a:r>
              <a:rPr lang="en-US" altLang="ko-KR" sz="2400" dirty="0"/>
              <a:t>: 11</a:t>
            </a:r>
            <a:r>
              <a:rPr lang="ko-KR" altLang="en-US" sz="2400" dirty="0"/>
              <a:t>월 중</a:t>
            </a:r>
          </a:p>
        </p:txBody>
      </p:sp>
    </p:spTree>
    <p:extLst>
      <p:ext uri="{BB962C8B-B14F-4D97-AF65-F5344CB8AC3E}">
        <p14:creationId xmlns:p14="http://schemas.microsoft.com/office/powerpoint/2010/main" val="16621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구체적 계획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5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781FE-D013-C590-A5AC-AFB027AF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83038-653A-9642-77C5-A1973640A812}"/>
              </a:ext>
            </a:extLst>
          </p:cNvPr>
          <p:cNvSpPr txBox="1"/>
          <p:nvPr/>
        </p:nvSpPr>
        <p:spPr>
          <a:xfrm>
            <a:off x="16731916" y="-24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8A184-D048-4162-AABB-78FD62BCE116}"/>
              </a:ext>
            </a:extLst>
          </p:cNvPr>
          <p:cNvSpPr txBox="1"/>
          <p:nvPr/>
        </p:nvSpPr>
        <p:spPr>
          <a:xfrm>
            <a:off x="478226" y="24484"/>
            <a:ext cx="785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Winter vacation research plan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BD67111-C73E-2E0F-E88E-D314F89F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4888"/>
              </p:ext>
            </p:extLst>
          </p:nvPr>
        </p:nvGraphicFramePr>
        <p:xfrm>
          <a:off x="685800" y="2310203"/>
          <a:ext cx="10383814" cy="6747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3402">
                  <a:extLst>
                    <a:ext uri="{9D8B030D-6E8A-4147-A177-3AD203B41FA5}">
                      <a16:colId xmlns:a16="http://schemas.microsoft.com/office/drawing/2014/main" val="1982948393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1673760036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4267842700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892090355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248032911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3521417992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3073668096"/>
                    </a:ext>
                  </a:extLst>
                </a:gridCol>
              </a:tblGrid>
              <a:tr h="445818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79843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97240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5545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5727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337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6242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0614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4909"/>
                  </a:ext>
                </a:extLst>
              </a:tr>
              <a:tr h="66085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14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SIGIR Abstract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413"/>
                  </a:ext>
                </a:extLst>
              </a:tr>
              <a:tr h="66085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21 SIGIR due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13035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33848"/>
                  </a:ext>
                </a:extLst>
              </a:tr>
            </a:tbl>
          </a:graphicData>
        </a:graphic>
      </p:graphicFrame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3F9FDE9D-D1E1-38CE-378A-71CB7F0B3091}"/>
              </a:ext>
            </a:extLst>
          </p:cNvPr>
          <p:cNvSpPr txBox="1">
            <a:spLocks/>
          </p:cNvSpPr>
          <p:nvPr/>
        </p:nvSpPr>
        <p:spPr>
          <a:xfrm>
            <a:off x="11703401" y="2476499"/>
            <a:ext cx="5973117" cy="652403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6" action="ppaction://hlinksldjump"/>
              </a:rPr>
              <a:t>목표 과정까지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진행하여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월에 있는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SIGIR Short paper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제출이 목표입니다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월까지 실험 완성</a:t>
            </a:r>
            <a:endParaRPr lang="en-US" altLang="ko-KR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월부터 논문 작성</a:t>
            </a:r>
            <a:endParaRPr lang="en-US" altLang="ko-KR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실패할 경우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5,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월에 있는 </a:t>
            </a:r>
            <a:r>
              <a:rPr lang="en-US" altLang="ko-KR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NeurIPS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EMNLP, COLING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제출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(Full Paper)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8876A-7474-90D8-53D1-CDEF88A4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66F8C00-9F09-68DC-E13E-B88DC1BEC9AC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6F5D0B-129F-48C9-9DF1-CC752244CF72}"/>
</file>

<file path=customXml/itemProps2.xml><?xml version="1.0" encoding="utf-8"?>
<ds:datastoreItem xmlns:ds="http://schemas.openxmlformats.org/officeDocument/2006/customXml" ds:itemID="{6A2E3BB5-EA65-4488-8D71-6137C404CCE1}"/>
</file>

<file path=customXml/itemProps3.xml><?xml version="1.0" encoding="utf-8"?>
<ds:datastoreItem xmlns:ds="http://schemas.openxmlformats.org/officeDocument/2006/customXml" ds:itemID="{D5C072BC-32B2-441E-9261-ED8EFE262A1F}"/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702</Words>
  <Application>Microsoft Macintosh PowerPoint</Application>
  <PresentationFormat>사용자 지정</PresentationFormat>
  <Paragraphs>181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GulimChe</vt:lpstr>
      <vt:lpstr>KoPubWorld돋움체 Bold</vt:lpstr>
      <vt:lpstr>KoPubWorld바탕체 Bold</vt:lpstr>
      <vt:lpstr>KoPubWorld바탕체 Light</vt:lpstr>
      <vt:lpstr>KoPubWorld바탕체 Medium</vt:lpstr>
      <vt:lpstr>맑은 고딕</vt:lpstr>
      <vt:lpstr>Pretendard ExtraBold</vt:lpstr>
      <vt:lpstr>Pretendard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28</cp:revision>
  <dcterms:created xsi:type="dcterms:W3CDTF">2021-12-28T00:31:40Z</dcterms:created>
  <dcterms:modified xsi:type="dcterms:W3CDTF">2022-12-15T13:32:33Z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