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98" r:id="rId3"/>
    <p:sldId id="288" r:id="rId4"/>
    <p:sldId id="300" r:id="rId5"/>
    <p:sldId id="299" r:id="rId6"/>
    <p:sldId id="301" r:id="rId7"/>
    <p:sldId id="276" r:id="rId8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BBE"/>
    <a:srgbClr val="CD7FEA"/>
    <a:srgbClr val="FF7E7F"/>
    <a:srgbClr val="7FD9F8"/>
    <a:srgbClr val="121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6"/>
    <p:restoredTop sz="94719"/>
  </p:normalViewPr>
  <p:slideViewPr>
    <p:cSldViewPr>
      <p:cViewPr varScale="1">
        <p:scale>
          <a:sx n="101" d="100"/>
          <a:sy n="101" d="100"/>
        </p:scale>
        <p:origin x="1560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F5AC475-C63B-4C65-A5A0-AC389FF031F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E763EA3-5F80-4A76-BD24-56BDB22F90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407CF-5E81-456E-98FF-CEE5FBB6DC96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351E0C-E202-4587-9A32-C114AABADD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8A06E-8202-491E-AB4B-5E68D6FDF2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54636-EA24-4B90-84EE-4B9159FC15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1954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07705-D577-4CD8-B91E-4D11AE5EC1F0}" type="datetimeFigureOut">
              <a:rPr lang="ko-KR" altLang="en-US" smtClean="0"/>
              <a:t>2022. 12. 16.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41F10-25EC-472F-883D-8F1F221134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46062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992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61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5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1860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641F10-25EC-472F-883D-8F1F221134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921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B6CA-EA2A-4726-BA6A-3E18E17B7FE3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BBD37-BE51-4B04-9B46-4E5BC014BB2F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3A226-FFE0-4216-B5AB-9E0404939ECA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AEADA-7A31-4EFA-AE62-C85F54AF973D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04437-C1FA-48B5-92A3-BCF68A305DAE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47795-0117-4CA5-B339-23F53FA9746E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C7361-4684-4A55-A180-99CF2E0A58CA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3B19A-C7B5-43A6-8B37-CBF7C393C5FA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7058F-9EA8-4D7A-ABEB-5A2118AD9EB9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F272E-7622-43A7-A201-2473DE75D168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6C37F-B46D-4AEF-8AFA-B080DC0071A5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167F1-1348-417F-AE0C-0F2AF9B8FC4A}" type="datetime1">
              <a:rPr lang="en-US" altLang="ko-KR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igir.org/sigir2023/submit/call-for-short-papers/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aideadlin.es/conference/?id=acl23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ips.cc/Conferences/FutureMeeting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slide" Target="slide4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00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8830" y="3695274"/>
            <a:ext cx="14308054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12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월 </a:t>
            </a:r>
            <a:r>
              <a:rPr lang="en-US" altLang="ko-KR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16</a:t>
            </a:r>
            <a:r>
              <a:rPr lang="ko-KR" altLang="en-US" sz="60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일 연구 미팅</a:t>
            </a:r>
            <a:endParaRPr lang="en-US" b="1" dirty="0"/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AE7B8675-D6ED-4995-B4D3-4595A5D15FD9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0C999B-52AC-6ECB-5176-D03ECD1621DC}"/>
              </a:ext>
            </a:extLst>
          </p:cNvPr>
          <p:cNvSpPr txBox="1"/>
          <p:nvPr/>
        </p:nvSpPr>
        <p:spPr>
          <a:xfrm>
            <a:off x="4443130" y="6723133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ko-KR" sz="1800" dirty="0"/>
              <a:t>Natural Language Processing and Commonsense Reasoning for the Next of </a:t>
            </a:r>
            <a:r>
              <a:rPr lang="en" altLang="ko-KR" sz="1800" dirty="0" err="1"/>
              <a:t>QnA</a:t>
            </a:r>
            <a:r>
              <a:rPr lang="en" altLang="ko-KR" sz="1800" dirty="0"/>
              <a:t> System</a:t>
            </a:r>
            <a:endParaRPr lang="en-US" altLang="ko-KR" sz="1800" dirty="0"/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6C993EB1-C881-9E1F-C8C8-EAE97FF5BEAF}"/>
              </a:ext>
            </a:extLst>
          </p:cNvPr>
          <p:cNvSpPr txBox="1"/>
          <p:nvPr/>
        </p:nvSpPr>
        <p:spPr>
          <a:xfrm>
            <a:off x="14859000" y="9377949"/>
            <a:ext cx="7651170" cy="430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22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정지원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E5AA5B4-512E-1F2D-719D-E1B25990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  <a:cs typeface="Pretendard Light" pitchFamily="34" charset="0"/>
              </a:rPr>
              <a:t>01</a:t>
            </a:r>
            <a:endParaRPr lang="en-US" dirty="0"/>
          </a:p>
        </p:txBody>
      </p:sp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500" b="1" dirty="0">
                <a:solidFill>
                  <a:srgbClr val="000000"/>
                </a:solidFill>
                <a:latin typeface="Pretendard ExtraBold" pitchFamily="34" charset="0"/>
              </a:rPr>
              <a:t>Contents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8" name="Object 9">
            <a:extLst>
              <a:ext uri="{FF2B5EF4-FFF2-40B4-BE49-F238E27FC236}">
                <a16:creationId xmlns:a16="http://schemas.microsoft.com/office/drawing/2014/main" id="{CCB371A4-543A-48DF-804F-4AE68B9910BA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DB9A86-871D-A5C6-C8B4-B175BDBAD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9BE91F82-A25E-D8E4-2B70-2AEFB95A4D49}"/>
              </a:ext>
            </a:extLst>
          </p:cNvPr>
          <p:cNvGrpSpPr/>
          <p:nvPr/>
        </p:nvGrpSpPr>
        <p:grpSpPr>
          <a:xfrm>
            <a:off x="1315905" y="3162300"/>
            <a:ext cx="9319416" cy="2459053"/>
            <a:chOff x="2475230" y="2099331"/>
            <a:chExt cx="5766727" cy="13296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C5589D5-12C1-B44A-F7A1-C1A38AC08C41}"/>
                </a:ext>
              </a:extLst>
            </p:cNvPr>
            <p:cNvSpPr txBox="1"/>
            <p:nvPr/>
          </p:nvSpPr>
          <p:spPr>
            <a:xfrm>
              <a:off x="3382668" y="2099331"/>
              <a:ext cx="485928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Summary of Research progress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EADC05-9261-CFD6-AC1C-1482CB72043D}"/>
                </a:ext>
              </a:extLst>
            </p:cNvPr>
            <p:cNvSpPr txBox="1"/>
            <p:nvPr/>
          </p:nvSpPr>
          <p:spPr>
            <a:xfrm>
              <a:off x="3382669" y="2452074"/>
              <a:ext cx="2422299" cy="417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아이디어 배경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진행 상황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418F3513-8200-CE08-7AA7-B78595A6FB67}"/>
                </a:ext>
              </a:extLst>
            </p:cNvPr>
            <p:cNvGrpSpPr/>
            <p:nvPr/>
          </p:nvGrpSpPr>
          <p:grpSpPr>
            <a:xfrm>
              <a:off x="2475230" y="2099331"/>
              <a:ext cx="749300" cy="1329669"/>
              <a:chOff x="3919220" y="2099331"/>
              <a:chExt cx="749300" cy="1329669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4854A3-D543-7932-7B8E-8D017E2C5797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01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15" name="직선 연결선 2">
                <a:extLst>
                  <a:ext uri="{FF2B5EF4-FFF2-40B4-BE49-F238E27FC236}">
                    <a16:creationId xmlns:a16="http://schemas.microsoft.com/office/drawing/2014/main" id="{5D8D6E3E-C06A-0AE4-5F12-F0E8CBF2B9DE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FC31C34-063D-8DE7-CE5D-A9FD2AF711E5}"/>
              </a:ext>
            </a:extLst>
          </p:cNvPr>
          <p:cNvGrpSpPr/>
          <p:nvPr/>
        </p:nvGrpSpPr>
        <p:grpSpPr>
          <a:xfrm>
            <a:off x="899209" y="5929394"/>
            <a:ext cx="5858451" cy="2017531"/>
            <a:chOff x="5900738" y="2099331"/>
            <a:chExt cx="2634321" cy="132966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8D3A95-0760-C29B-7B58-13F901D176A4}"/>
                </a:ext>
              </a:extLst>
            </p:cNvPr>
            <p:cNvSpPr txBox="1"/>
            <p:nvPr/>
          </p:nvSpPr>
          <p:spPr>
            <a:xfrm>
              <a:off x="6782459" y="2104122"/>
              <a:ext cx="1752600" cy="263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Bold" panose="00000800000000000000" pitchFamily="2" charset="-127"/>
                  <a:ea typeface="KoPubWorld바탕체 Bold" panose="00000800000000000000" pitchFamily="2" charset="-127"/>
                  <a:cs typeface="KoPubWorld바탕체 Bold" panose="00000800000000000000" pitchFamily="2" charset="-127"/>
                </a:rPr>
                <a:t>Winter vacation research plan</a:t>
              </a:r>
              <a:endParaRPr lang="ko-KR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301021-AB89-6006-26DF-D2B8617E5EDA}"/>
                </a:ext>
              </a:extLst>
            </p:cNvPr>
            <p:cNvSpPr txBox="1"/>
            <p:nvPr/>
          </p:nvSpPr>
          <p:spPr>
            <a:xfrm>
              <a:off x="6782459" y="2456865"/>
              <a:ext cx="1602100" cy="509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제출 목표 학회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  <a:p>
              <a:pPr marL="177800" indent="-177800" algn="l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바탕체 Medium" panose="00000600000000000000" pitchFamily="2" charset="-127"/>
                  <a:ea typeface="KoPubWorld바탕체 Medium" panose="00000600000000000000" pitchFamily="2" charset="-127"/>
                  <a:cs typeface="KoPubWorld바탕체 Medium" panose="00000600000000000000" pitchFamily="2" charset="-127"/>
                </a:rPr>
                <a:t>구체적 계획</a:t>
              </a:r>
              <a:endParaRPr lang="en-US" altLang="ko-KR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Medium" panose="00000600000000000000" pitchFamily="2" charset="-127"/>
                <a:ea typeface="KoPubWorld바탕체 Medium" panose="00000600000000000000" pitchFamily="2" charset="-127"/>
                <a:cs typeface="KoPubWorld바탕체 Medium" panose="00000600000000000000" pitchFamily="2" charset="-127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47CD85D-E69C-1E2F-C1CD-947A9F356CE3}"/>
                </a:ext>
              </a:extLst>
            </p:cNvPr>
            <p:cNvGrpSpPr/>
            <p:nvPr/>
          </p:nvGrpSpPr>
          <p:grpSpPr>
            <a:xfrm>
              <a:off x="5900738" y="2099331"/>
              <a:ext cx="749300" cy="1329669"/>
              <a:chOff x="3919220" y="2099331"/>
              <a:chExt cx="749300" cy="1329669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2603CF2-457A-20B7-690F-2751A0557F31}"/>
                  </a:ext>
                </a:extLst>
              </p:cNvPr>
              <p:cNvSpPr txBox="1"/>
              <p:nvPr/>
            </p:nvSpPr>
            <p:spPr>
              <a:xfrm>
                <a:off x="3919220" y="2099331"/>
                <a:ext cx="749300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36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02</a:t>
                </a:r>
                <a:endParaRPr lang="ko-KR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  <p:cxnSp>
            <p:nvCxnSpPr>
              <p:cNvPr id="22" name="직선 연결선 34">
                <a:extLst>
                  <a:ext uri="{FF2B5EF4-FFF2-40B4-BE49-F238E27FC236}">
                    <a16:creationId xmlns:a16="http://schemas.microsoft.com/office/drawing/2014/main" id="{61F366BB-BC5D-FD4D-065C-E1B21A9CF2DA}"/>
                  </a:ext>
                </a:extLst>
              </p:cNvPr>
              <p:cNvCxnSpPr/>
              <p:nvPr/>
            </p:nvCxnSpPr>
            <p:spPr>
              <a:xfrm>
                <a:off x="4668520" y="2183130"/>
                <a:ext cx="0" cy="1245870"/>
              </a:xfrm>
              <a:prstGeom prst="line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8954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790" y="496928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2968" y="1487673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아이디어 배경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02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2476500"/>
            <a:ext cx="15392476" cy="855413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400" dirty="0"/>
              <a:t>순환 논법이란 어떤 주장을 함에 있어 그 주장의 근거로 그 주장을 사용하는 오류를 말한다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ko-KR" altLang="en-US" sz="2400" dirty="0"/>
              <a:t>지식 그래프 기반 </a:t>
            </a:r>
            <a:r>
              <a:rPr lang="en" altLang="ko-Kore-KR" sz="2400" dirty="0"/>
              <a:t>QA</a:t>
            </a:r>
            <a:r>
              <a:rPr lang="ko-KR" altLang="en-US" sz="2400" dirty="0"/>
              <a:t>모델은 </a:t>
            </a:r>
            <a:r>
              <a:rPr lang="en" altLang="ko-Kore-KR" sz="2400" dirty="0"/>
              <a:t>GNN</a:t>
            </a:r>
            <a:r>
              <a:rPr lang="ko-KR" altLang="en-US" sz="2400" dirty="0"/>
              <a:t>과 </a:t>
            </a:r>
            <a:r>
              <a:rPr lang="en" altLang="ko-Kore-KR" sz="2400" dirty="0"/>
              <a:t>LM</a:t>
            </a:r>
            <a:r>
              <a:rPr lang="ko-KR" altLang="en-US" sz="2400" dirty="0"/>
              <a:t>을 사용하는데 </a:t>
            </a:r>
            <a:r>
              <a:rPr lang="en" altLang="ko-Kore-KR" sz="2400" dirty="0"/>
              <a:t>GNN</a:t>
            </a:r>
            <a:r>
              <a:rPr lang="ko-KR" altLang="en-US" sz="2400" dirty="0"/>
              <a:t>의 입력으로 지식 그래프의 </a:t>
            </a:r>
            <a:r>
              <a:rPr lang="en" altLang="ko-Kore-KR" sz="2400" dirty="0"/>
              <a:t>subgraph</a:t>
            </a:r>
            <a:r>
              <a:rPr lang="ko-KR" altLang="en-US" sz="2400" dirty="0"/>
              <a:t>가 들어간다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" altLang="ko-Kore-KR" sz="2400" dirty="0"/>
              <a:t>Subgraph</a:t>
            </a:r>
            <a:r>
              <a:rPr lang="ko-KR" altLang="en-US" sz="2400" dirty="0"/>
              <a:t>는 노드와 </a:t>
            </a:r>
            <a:r>
              <a:rPr lang="ko-KR" altLang="en-US" sz="2400" dirty="0" err="1"/>
              <a:t>에지로</a:t>
            </a:r>
            <a:r>
              <a:rPr lang="ko-KR" altLang="en-US" sz="2400" dirty="0"/>
              <a:t> 구성되어 있으며 노드는 질문과 정답에 들어있는 단어</a:t>
            </a:r>
            <a:r>
              <a:rPr lang="en-US" altLang="ko-KR" sz="2400" dirty="0"/>
              <a:t>, </a:t>
            </a:r>
            <a:r>
              <a:rPr lang="ko-KR" altLang="en-US" sz="2400" dirty="0"/>
              <a:t>에지는 단어들 간의 관계를 나타낸다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노드는 </a:t>
            </a:r>
            <a:r>
              <a:rPr lang="en" altLang="ko-Kore-KR" sz="2400" dirty="0"/>
              <a:t>question node, answer node, other node, context node </a:t>
            </a:r>
            <a:r>
              <a:rPr lang="ko-KR" altLang="en-US" sz="2400" dirty="0"/>
              <a:t>네 가지로 구분되며 </a:t>
            </a:r>
            <a:r>
              <a:rPr lang="en" altLang="ko-Kore-KR" sz="2400" dirty="0"/>
              <a:t>context node</a:t>
            </a:r>
            <a:r>
              <a:rPr lang="ko-KR" altLang="en-US" sz="2400" dirty="0"/>
              <a:t>는 질문과 정답을 한 문장으로 나타낸 후 </a:t>
            </a:r>
            <a:r>
              <a:rPr lang="en" altLang="ko-Kore-KR" sz="2400" dirty="0"/>
              <a:t>LM</a:t>
            </a:r>
            <a:r>
              <a:rPr lang="ko-KR" altLang="en-US" sz="2400" dirty="0"/>
              <a:t>을 거친 문장을 노드로 변환시킨 것이다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-US" altLang="ko-KR" sz="2400" dirty="0"/>
              <a:t> </a:t>
            </a:r>
            <a:r>
              <a:rPr lang="ko-KR" altLang="en-US" sz="2400" dirty="0"/>
              <a:t>이런 구성으로 만들어진 </a:t>
            </a:r>
            <a:r>
              <a:rPr lang="en" altLang="ko-Kore-KR" sz="2400" dirty="0"/>
              <a:t>subgraph</a:t>
            </a:r>
            <a:r>
              <a:rPr lang="ko-KR" altLang="en-US" sz="2400" dirty="0"/>
              <a:t>는 질문</a:t>
            </a:r>
            <a:r>
              <a:rPr lang="en-US" altLang="ko-KR" sz="2400" dirty="0"/>
              <a:t>(</a:t>
            </a:r>
            <a:r>
              <a:rPr lang="en" altLang="ko-Kore-KR" sz="2400" dirty="0"/>
              <a:t>text)</a:t>
            </a:r>
            <a:r>
              <a:rPr lang="ko-KR" altLang="en-US" sz="2400" dirty="0"/>
              <a:t>에 대해서 답을 도출하는 과정을 그래프로 나타낸 것이며 </a:t>
            </a:r>
            <a:r>
              <a:rPr lang="en" altLang="ko-Kore-KR" sz="2400" dirty="0"/>
              <a:t>GNN</a:t>
            </a:r>
            <a:r>
              <a:rPr lang="ko-KR" altLang="en-US" sz="2400" dirty="0"/>
              <a:t>을 통해 정답을 도출한다</a:t>
            </a:r>
            <a:r>
              <a:rPr lang="en-US" altLang="ko-KR" sz="2400" dirty="0"/>
              <a:t>.</a:t>
            </a:r>
          </a:p>
          <a:p>
            <a:pPr marL="342900" indent="-342900">
              <a:buFontTx/>
              <a:buChar char="-"/>
            </a:pPr>
            <a:endParaRPr lang="en-US" altLang="ko-KR" sz="2400" dirty="0"/>
          </a:p>
          <a:p>
            <a:pPr marL="342900" indent="-342900">
              <a:buFontTx/>
              <a:buChar char="-"/>
            </a:pPr>
            <a:r>
              <a:rPr lang="en" altLang="ko-Kore-KR" sz="2400" dirty="0"/>
              <a:t>context node</a:t>
            </a:r>
            <a:r>
              <a:rPr lang="ko-KR" altLang="en-US" sz="2400" dirty="0"/>
              <a:t>의 도입으로 엄청난 성능 향상을 이뤄냈지만 이에 대한 이유가 정확히 명시되지 않았다</a:t>
            </a:r>
            <a:r>
              <a:rPr lang="en-US" altLang="ko-KR" sz="2400" dirty="0"/>
              <a:t>. </a:t>
            </a:r>
          </a:p>
          <a:p>
            <a:endParaRPr lang="en-US" altLang="ko-KR" sz="2400" dirty="0"/>
          </a:p>
          <a:p>
            <a:pPr marL="800100" lvl="1" indent="-342900">
              <a:buFontTx/>
              <a:buChar char="-"/>
            </a:pPr>
            <a:r>
              <a:rPr lang="ko-KR" altLang="en-US" sz="2400" dirty="0"/>
              <a:t>우리는 성능 향상의 원인과 과연 이것이 사람의 논리</a:t>
            </a:r>
            <a:r>
              <a:rPr lang="en-US" altLang="ko-KR" sz="2400" dirty="0"/>
              <a:t>(</a:t>
            </a:r>
            <a:r>
              <a:rPr lang="ko-KR" altLang="en-US" sz="2400" dirty="0"/>
              <a:t>추론</a:t>
            </a:r>
            <a:r>
              <a:rPr lang="en-US" altLang="ko-KR" sz="2400" dirty="0"/>
              <a:t>)</a:t>
            </a:r>
            <a:r>
              <a:rPr lang="ko-KR" altLang="en-US" sz="2400" dirty="0"/>
              <a:t>대로 정답을 도출하는지에 관심을 가졌으며 이것을 확인하기 위해 그래프의 구조를 관찰하기 시작했다</a:t>
            </a:r>
            <a:r>
              <a:rPr lang="en-US" altLang="ko-KR" sz="2400" dirty="0"/>
              <a:t>.</a:t>
            </a:r>
          </a:p>
          <a:p>
            <a:pPr marL="800100" lvl="1" indent="-342900">
              <a:buFontTx/>
              <a:buChar char="-"/>
            </a:pPr>
            <a:r>
              <a:rPr lang="en" altLang="ko-Kore-KR" sz="2400" dirty="0"/>
              <a:t>context node</a:t>
            </a:r>
            <a:r>
              <a:rPr lang="ko-KR" altLang="en-US" sz="2400" dirty="0"/>
              <a:t>는 </a:t>
            </a:r>
            <a:r>
              <a:rPr lang="en" altLang="ko-Kore-KR" sz="2400" dirty="0"/>
              <a:t>question node, answer node</a:t>
            </a:r>
            <a:r>
              <a:rPr lang="ko-KR" altLang="en-US" sz="2400" dirty="0"/>
              <a:t>와 양방향으로 연결되어 순환 그래프가 필연적으로 발생하는데 이것은 정답을 도출하는데 있어 순환 논법에 빠질 수 있다는 전제를 가지고 연구를 시작하였다</a:t>
            </a:r>
            <a:r>
              <a:rPr lang="en-US" altLang="ko-KR" sz="24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BFA71C5-5D63-D8C1-4EF5-4FDD9576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CE15469-9606-9275-16D6-F18394EDC183}"/>
              </a:ext>
            </a:extLst>
          </p:cNvPr>
          <p:cNvSpPr txBox="1"/>
          <p:nvPr/>
        </p:nvSpPr>
        <p:spPr>
          <a:xfrm>
            <a:off x="478226" y="24484"/>
            <a:ext cx="7852936" cy="73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Summary of Research progress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951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2790" y="496928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15876" y="1315408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진행 상황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3</a:t>
            </a:r>
            <a:endParaRPr lang="en-US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30FC74DA-7E65-AB37-535C-00EE9F23E8E6}"/>
              </a:ext>
            </a:extLst>
          </p:cNvPr>
          <p:cNvSpPr txBox="1"/>
          <p:nvPr/>
        </p:nvSpPr>
        <p:spPr>
          <a:xfrm>
            <a:off x="609524" y="1959050"/>
            <a:ext cx="15392476" cy="873880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ore-KR" sz="2400" dirty="0"/>
              <a:t>I</a:t>
            </a:r>
            <a:r>
              <a:rPr lang="en" altLang="ko-Kore-KR" sz="2400" dirty="0"/>
              <a:t>D-GNN</a:t>
            </a:r>
            <a:r>
              <a:rPr lang="ko-KR" altLang="en-US" sz="2400" dirty="0"/>
              <a:t>의 </a:t>
            </a:r>
            <a:r>
              <a:rPr lang="en" altLang="ko-Kore-KR" sz="2400" dirty="0"/>
              <a:t>fast feature</a:t>
            </a:r>
            <a:r>
              <a:rPr lang="ko-KR" altLang="en-US" sz="2400" dirty="0"/>
              <a:t>을 </a:t>
            </a:r>
            <a:r>
              <a:rPr lang="en" altLang="ko-Kore-KR" sz="2400" dirty="0"/>
              <a:t>KG+LM </a:t>
            </a:r>
            <a:r>
              <a:rPr lang="ko-KR" altLang="en-US" sz="2400" dirty="0"/>
              <a:t>모델에 적용한 </a:t>
            </a:r>
            <a:r>
              <a:rPr lang="en" altLang="ko-Kore-KR" sz="2400" b="1" dirty="0">
                <a:solidFill>
                  <a:srgbClr val="FF0000"/>
                </a:solidFill>
              </a:rPr>
              <a:t>cycle encoder</a:t>
            </a:r>
            <a:r>
              <a:rPr lang="ko-KR" altLang="en-US" sz="2400" dirty="0"/>
              <a:t>은 성능 향상이 있었다</a:t>
            </a:r>
            <a:r>
              <a:rPr lang="en-US" altLang="ko-KR" sz="2400" dirty="0"/>
              <a:t>. → 2022 </a:t>
            </a:r>
            <a:r>
              <a:rPr lang="en" altLang="ko-Kore-KR" sz="2400" dirty="0"/>
              <a:t>KSC </a:t>
            </a:r>
            <a:r>
              <a:rPr lang="ko-KR" altLang="en-US" sz="2400" dirty="0"/>
              <a:t>제출</a:t>
            </a:r>
            <a:endParaRPr lang="en-US" altLang="ko-KR" sz="2400" dirty="0"/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하지만 이 결과에 대한 </a:t>
            </a:r>
            <a:r>
              <a:rPr lang="ko-KR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증명 및 설명이 부족한</a:t>
            </a:r>
            <a:r>
              <a:rPr lang="ko-KR" altLang="en-US" sz="2400" dirty="0"/>
              <a:t> 상황이다</a:t>
            </a:r>
            <a:r>
              <a:rPr lang="en-US" altLang="ko-KR" sz="2400" dirty="0"/>
              <a:t>. </a:t>
            </a:r>
            <a:r>
              <a:rPr lang="ko-KR" altLang="en-US" sz="2400" dirty="0"/>
              <a:t>현재 알아내고자 하는 것은 다음과 같다</a:t>
            </a:r>
            <a:r>
              <a:rPr lang="en-US" altLang="ko-KR" sz="2400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2400" dirty="0"/>
          </a:p>
          <a:p>
            <a:pPr marL="742950" lvl="1" indent="-285750">
              <a:buFontTx/>
              <a:buChar char="-"/>
            </a:pPr>
            <a:r>
              <a:rPr lang="ko-KR" altLang="en-US" sz="2400" dirty="0"/>
              <a:t>순환 그래프가 </a:t>
            </a:r>
            <a:r>
              <a:rPr lang="ko-KR" altLang="en-US" sz="2400" b="1" dirty="0">
                <a:solidFill>
                  <a:srgbClr val="FF0000"/>
                </a:solidFill>
              </a:rPr>
              <a:t>사람의 생각 과정처럼 </a:t>
            </a:r>
            <a:r>
              <a:rPr lang="ko-KR" altLang="en-US" sz="2400" dirty="0"/>
              <a:t>순환 오류를 유발하여 답을 도출하는데 문제가 있는지</a:t>
            </a:r>
            <a:r>
              <a:rPr lang="en-US" altLang="ko-KR" sz="2400" dirty="0"/>
              <a:t>,</a:t>
            </a:r>
            <a:r>
              <a:rPr lang="ko-KR" altLang="en-US" sz="2400" dirty="0"/>
              <a:t> 순환 인코더가 이것을 해결한 것인지에 대한 확인이 필요하다</a:t>
            </a:r>
            <a:r>
              <a:rPr lang="en-US" altLang="ko-KR" sz="2400" dirty="0"/>
              <a:t>. </a:t>
            </a:r>
          </a:p>
          <a:p>
            <a:pPr lvl="1"/>
            <a:endParaRPr lang="en-US" altLang="ko-KR" sz="2400" dirty="0"/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이를 확인하고자 </a:t>
            </a:r>
            <a:r>
              <a:rPr lang="en" altLang="ko-Kore-KR" sz="2400" dirty="0"/>
              <a:t>cycle encoder</a:t>
            </a:r>
            <a:r>
              <a:rPr lang="ko-Kore-KR" altLang="en-US" sz="2400" dirty="0"/>
              <a:t>를</a:t>
            </a:r>
            <a:r>
              <a:rPr lang="ko-KR" altLang="en-US" sz="2400" dirty="0"/>
              <a:t> 사용한 모델은 맞췄지만 기존 모델은 틀린 문제를 분석하고자 하였다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왜 성능이 잘 나왔는지</a:t>
            </a:r>
            <a:r>
              <a:rPr lang="en-US" altLang="ko-KR" sz="2400" dirty="0"/>
              <a:t>, </a:t>
            </a:r>
            <a:r>
              <a:rPr lang="ko-KR" altLang="en-US" sz="2400" dirty="0"/>
              <a:t>어떤 과정을 통해 문제를 해결한 것인지를 확인해야한다</a:t>
            </a:r>
            <a:r>
              <a:rPr lang="en-US" altLang="ko-KR" sz="2400" dirty="0"/>
              <a:t>.</a:t>
            </a:r>
          </a:p>
          <a:p>
            <a:pPr marL="1200150" lvl="2" indent="-28575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이것을 알아내기 위해 </a:t>
            </a:r>
            <a:r>
              <a:rPr lang="en" altLang="ko-Kore-KR" sz="2400" dirty="0"/>
              <a:t>cycle count feature</a:t>
            </a:r>
            <a:r>
              <a:rPr lang="ko-KR" altLang="en-US" sz="2400" dirty="0"/>
              <a:t>을 </a:t>
            </a:r>
            <a:r>
              <a:rPr lang="en-US" altLang="ko-KR" sz="2400" dirty="0" err="1"/>
              <a:t>concat</a:t>
            </a:r>
            <a:r>
              <a:rPr lang="ko-KR" altLang="en-US" sz="2400" dirty="0"/>
              <a:t>하고 </a:t>
            </a:r>
            <a:r>
              <a:rPr lang="en" altLang="ko-Kore-KR" sz="2400" dirty="0"/>
              <a:t>MLP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거친 후의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message passing</a:t>
            </a:r>
            <a:r>
              <a:rPr lang="ko-KR" altLang="en-US" sz="2400" dirty="0"/>
              <a:t>을 다 지난 후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message passing</a:t>
            </a:r>
            <a:r>
              <a:rPr lang="ko-KR" altLang="en-US" sz="2400" dirty="0"/>
              <a:t>을 다 지난 값을 </a:t>
            </a:r>
            <a:r>
              <a:rPr lang="en" altLang="ko-Kore-KR" sz="2400" dirty="0"/>
              <a:t>MLP</a:t>
            </a:r>
            <a:r>
              <a:rPr lang="ko-KR" altLang="en-US" sz="2400" dirty="0"/>
              <a:t>에 넣었을 때 나온 </a:t>
            </a:r>
            <a:r>
              <a:rPr lang="ko-KR" altLang="en-US" sz="2400" dirty="0" err="1"/>
              <a:t>임베딩</a:t>
            </a:r>
            <a:r>
              <a:rPr lang="ko-KR" altLang="en-US" sz="2400" dirty="0"/>
              <a:t> 값</a:t>
            </a:r>
            <a:r>
              <a:rPr lang="en-US" altLang="ko-KR" sz="2400" dirty="0"/>
              <a:t>, </a:t>
            </a:r>
            <a:r>
              <a:rPr lang="en" altLang="ko-Kore-KR" sz="2400" dirty="0"/>
              <a:t>LM</a:t>
            </a:r>
            <a:r>
              <a:rPr lang="ko-KR" altLang="en-US" sz="2400" dirty="0"/>
              <a:t>의 값</a:t>
            </a:r>
            <a:r>
              <a:rPr lang="en-US" altLang="ko-KR" sz="2400" dirty="0"/>
              <a:t>(context score)</a:t>
            </a:r>
            <a:r>
              <a:rPr lang="ko-KR" altLang="en-US" sz="2400" dirty="0"/>
              <a:t>과 더한 최종 값을 분석하는 중이다</a:t>
            </a:r>
            <a:r>
              <a:rPr lang="en-US" altLang="ko-KR" sz="2400" dirty="0"/>
              <a:t>.</a:t>
            </a:r>
          </a:p>
          <a:p>
            <a:pPr lvl="2"/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b="1" dirty="0">
                <a:solidFill>
                  <a:srgbClr val="0070C0"/>
                </a:solidFill>
              </a:rPr>
              <a:t>위 내용이 확인된다면 다양한 경우에 따라</a:t>
            </a:r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en" altLang="ko-Kore-KR" sz="2400" b="1" dirty="0">
                <a:solidFill>
                  <a:srgbClr val="0070C0"/>
                </a:solidFill>
              </a:rPr>
              <a:t>e.g. negation, conjunction</a:t>
            </a:r>
            <a:r>
              <a:rPr lang="ko-KR" altLang="en-US" sz="2400" b="1" dirty="0">
                <a:solidFill>
                  <a:srgbClr val="0070C0"/>
                </a:solidFill>
              </a:rPr>
              <a:t>등</a:t>
            </a:r>
            <a:r>
              <a:rPr lang="en-US" altLang="ko-KR" sz="2400" b="1" dirty="0">
                <a:solidFill>
                  <a:srgbClr val="0070C0"/>
                </a:solidFill>
              </a:rPr>
              <a:t>) </a:t>
            </a:r>
            <a:r>
              <a:rPr lang="ko-KR" altLang="en-US" sz="2400" b="1" dirty="0">
                <a:solidFill>
                  <a:srgbClr val="0070C0"/>
                </a:solidFill>
              </a:rPr>
              <a:t>어떻게 해석이 진행 되는지도 분석이 필요하다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dirty="0"/>
          </a:p>
          <a:p>
            <a:pPr marL="285750" indent="-285750">
              <a:buFontTx/>
              <a:buChar char="-"/>
            </a:pPr>
            <a:r>
              <a:rPr lang="ko-KR" altLang="en-US" sz="2400" dirty="0"/>
              <a:t>더 발전된 </a:t>
            </a:r>
            <a:r>
              <a:rPr lang="en" altLang="ko-Kore-KR" sz="2400" dirty="0"/>
              <a:t>Cycle Encoder</a:t>
            </a: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200" dirty="0">
                <a:solidFill>
                  <a:srgbClr val="121D49"/>
                </a:solidFill>
                <a:latin typeface="GulimChe" panose="020B0609000101010101" pitchFamily="49" charset="-127"/>
                <a:ea typeface="GulimChe" panose="020B0609000101010101" pitchFamily="49" charset="-127"/>
                <a:cs typeface="Pretendard Medium" pitchFamily="34" charset="0"/>
              </a:rPr>
              <a:t> </a:t>
            </a:r>
            <a:endParaRPr lang="en-US" altLang="ko-KR" sz="2200" dirty="0">
              <a:solidFill>
                <a:srgbClr val="121D49"/>
              </a:solidFill>
              <a:latin typeface="GulimChe" panose="020B0609000101010101" pitchFamily="49" charset="-127"/>
              <a:ea typeface="GulimChe" panose="020B0609000101010101" pitchFamily="49" charset="-127"/>
              <a:cs typeface="Pretendard Medium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E15469-9606-9275-16D6-F18394EDC183}"/>
              </a:ext>
            </a:extLst>
          </p:cNvPr>
          <p:cNvSpPr txBox="1"/>
          <p:nvPr/>
        </p:nvSpPr>
        <p:spPr>
          <a:xfrm>
            <a:off x="478226" y="24484"/>
            <a:ext cx="7852936" cy="739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Summary of Research progress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DDC7F64-DFC7-9876-8C19-288D36F88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7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제출 목표 학회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4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781FE-D013-C590-A5AC-AFB027AF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83038-653A-9642-77C5-A1973640A812}"/>
              </a:ext>
            </a:extLst>
          </p:cNvPr>
          <p:cNvSpPr txBox="1"/>
          <p:nvPr/>
        </p:nvSpPr>
        <p:spPr>
          <a:xfrm>
            <a:off x="16731916" y="-24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8A184-D048-4162-AABB-78FD62BCE116}"/>
              </a:ext>
            </a:extLst>
          </p:cNvPr>
          <p:cNvSpPr txBox="1"/>
          <p:nvPr/>
        </p:nvSpPr>
        <p:spPr>
          <a:xfrm>
            <a:off x="478226" y="24484"/>
            <a:ext cx="785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Winter vacation research plan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54AAE9-8A57-A6E7-6C4E-39CC1FB3F937}"/>
              </a:ext>
            </a:extLst>
          </p:cNvPr>
          <p:cNvSpPr txBox="1"/>
          <p:nvPr/>
        </p:nvSpPr>
        <p:spPr>
          <a:xfrm>
            <a:off x="685800" y="2330654"/>
            <a:ext cx="9144000" cy="71096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 err="1"/>
              <a:t>NeurIPs</a:t>
            </a:r>
            <a:r>
              <a:rPr lang="en" altLang="ko-Kore-KR" sz="2400" dirty="0"/>
              <a:t> : 5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6"/>
              </a:rPr>
              <a:t>https://nips.cc/Conferences/FutureMeetings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COLING : 5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NAACL : </a:t>
            </a:r>
            <a:r>
              <a:rPr lang="ko-KR" altLang="en-US" sz="2400" dirty="0"/>
              <a:t>작년에는 </a:t>
            </a:r>
            <a:r>
              <a:rPr lang="en-US" altLang="ko-KR" sz="2400" dirty="0"/>
              <a:t>1</a:t>
            </a:r>
            <a:r>
              <a:rPr lang="ko-KR" altLang="en-US" sz="2400" dirty="0"/>
              <a:t>월</a:t>
            </a:r>
            <a:r>
              <a:rPr lang="en-US" altLang="ko-KR" sz="2400" dirty="0"/>
              <a:t>, </a:t>
            </a:r>
            <a:r>
              <a:rPr lang="ko-KR" altLang="en-US" sz="2400" dirty="0"/>
              <a:t>근데 올해는 아직 안 나옴</a:t>
            </a:r>
            <a:r>
              <a:rPr lang="en-US" altLang="ko-KR" sz="2400" dirty="0"/>
              <a:t>, 1</a:t>
            </a:r>
            <a:r>
              <a:rPr lang="ko-KR" altLang="en-US" sz="2400" dirty="0"/>
              <a:t>월은 아닐 것 같음</a:t>
            </a:r>
            <a:endParaRPr lang="en-US" altLang="ko-KR" sz="2400" dirty="0"/>
          </a:p>
          <a:p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ACL : 1</a:t>
            </a:r>
            <a:r>
              <a:rPr lang="ko-KR" altLang="en-US" sz="2400" dirty="0"/>
              <a:t>월 </a:t>
            </a:r>
            <a:r>
              <a:rPr lang="en-US" altLang="ko-KR" sz="2400" dirty="0"/>
              <a:t>21</a:t>
            </a:r>
            <a:r>
              <a:rPr lang="ko-KR" altLang="en-US" sz="2400" dirty="0"/>
              <a:t>일 까지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7"/>
              </a:rPr>
              <a:t>https://aideadlin.es/conference/?id=acl23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ICML : 1</a:t>
            </a:r>
            <a:r>
              <a:rPr lang="ko-KR" altLang="en-US" sz="2400" dirty="0"/>
              <a:t>월 </a:t>
            </a:r>
            <a:r>
              <a:rPr lang="en-US" altLang="ko-KR" sz="2400" dirty="0"/>
              <a:t>27</a:t>
            </a:r>
            <a:r>
              <a:rPr lang="ko-KR" altLang="en-US" sz="2400" dirty="0"/>
              <a:t>일 까지</a:t>
            </a:r>
            <a:endParaRPr lang="en-US" altLang="ko-KR" sz="2400" dirty="0"/>
          </a:p>
          <a:p>
            <a:endParaRPr lang="ko-KR" alt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SIGIR : 2</a:t>
            </a:r>
            <a:r>
              <a:rPr lang="ko-KR" altLang="en-US" sz="2400" dirty="0"/>
              <a:t>월 </a:t>
            </a:r>
            <a:r>
              <a:rPr lang="en-US" altLang="ko-KR" sz="2400" dirty="0"/>
              <a:t>14</a:t>
            </a:r>
            <a:r>
              <a:rPr lang="ko-KR" altLang="en-US" sz="2400" dirty="0"/>
              <a:t>일 까지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ore-KR" sz="2400" dirty="0">
                <a:hlinkClick r:id="rId8"/>
              </a:rPr>
              <a:t>https://sigir.org/sigir2023/submit/call-for-short-papers/</a:t>
            </a:r>
            <a:endParaRPr lang="en" altLang="ko-Kore-KR" sz="2400" dirty="0"/>
          </a:p>
          <a:p>
            <a:pPr lvl="1"/>
            <a:endParaRPr lang="en" altLang="ko-Kore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</a:t>
            </a:r>
            <a:r>
              <a:rPr lang="en" altLang="ko-Kore-KR" sz="2400" dirty="0"/>
              <a:t>EMNLP : 6</a:t>
            </a:r>
            <a:r>
              <a:rPr lang="ko-KR" altLang="en-US" sz="2400" dirty="0"/>
              <a:t>월</a:t>
            </a:r>
            <a:r>
              <a:rPr lang="en-US" altLang="ko-KR" sz="2400" dirty="0"/>
              <a:t>(</a:t>
            </a:r>
            <a:r>
              <a:rPr lang="ko-KR" altLang="en-US" sz="2400" dirty="0"/>
              <a:t>예상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 한국 인공지능학회 추계</a:t>
            </a:r>
            <a:r>
              <a:rPr lang="en-US" altLang="ko-KR" sz="2400" dirty="0"/>
              <a:t>: 11</a:t>
            </a:r>
            <a:r>
              <a:rPr lang="ko-KR" altLang="en-US" sz="2400" dirty="0"/>
              <a:t>월 중</a:t>
            </a:r>
          </a:p>
        </p:txBody>
      </p:sp>
    </p:spTree>
    <p:extLst>
      <p:ext uri="{BB962C8B-B14F-4D97-AF65-F5344CB8AC3E}">
        <p14:creationId xmlns:p14="http://schemas.microsoft.com/office/powerpoint/2010/main" val="166218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600000" y="1475295"/>
            <a:ext cx="6157664" cy="63094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3500" b="1" dirty="0">
                <a:solidFill>
                  <a:srgbClr val="000000"/>
                </a:solidFill>
                <a:latin typeface="Pretendard ExtraBold" pitchFamily="34" charset="0"/>
              </a:rPr>
              <a:t>구체적 계획</a:t>
            </a:r>
            <a:endParaRPr lang="en-US" b="1" dirty="0"/>
          </a:p>
        </p:txBody>
      </p:sp>
      <p:grpSp>
        <p:nvGrpSpPr>
          <p:cNvPr id="1003" name="그룹 1003"/>
          <p:cNvGrpSpPr/>
          <p:nvPr/>
        </p:nvGrpSpPr>
        <p:grpSpPr>
          <a:xfrm>
            <a:off x="1315905" y="573402"/>
            <a:ext cx="16360613" cy="430465"/>
            <a:chOff x="1315905" y="573402"/>
            <a:chExt cx="16360613" cy="430465"/>
          </a:xfrm>
        </p:grpSpPr>
        <p:sp>
          <p:nvSpPr>
            <p:cNvPr id="13" name="Object 13"/>
            <p:cNvSpPr txBox="1"/>
            <p:nvPr/>
          </p:nvSpPr>
          <p:spPr>
            <a:xfrm>
              <a:off x="1315905" y="573402"/>
              <a:ext cx="2054714" cy="3385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Pretendard Light" pitchFamily="34" charset="0"/>
                  <a:cs typeface="Pretendard Light" pitchFamily="34" charset="0"/>
                </a:rPr>
                <a:t>Study Meeting</a:t>
              </a:r>
              <a:endParaRPr lang="en-US" dirty="0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14295741" y="573402"/>
              <a:ext cx="3380777" cy="43046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n-US" sz="1600" dirty="0">
                  <a:solidFill>
                    <a:srgbClr val="FFFFFF"/>
                  </a:solidFill>
                  <a:latin typeface="Pretendard Light" pitchFamily="34" charset="0"/>
                  <a:cs typeface="Pretendard Light" pitchFamily="34" charset="0"/>
                </a:rPr>
                <a:t> LearnData Lab  @SKKU </a:t>
              </a:r>
              <a:endParaRPr lang="en-US" dirty="0"/>
            </a:p>
          </p:txBody>
        </p:sp>
      </p:grpSp>
      <p:sp>
        <p:nvSpPr>
          <p:cNvPr id="19" name="Object 9">
            <a:extLst>
              <a:ext uri="{FF2B5EF4-FFF2-40B4-BE49-F238E27FC236}">
                <a16:creationId xmlns:a16="http://schemas.microsoft.com/office/drawing/2014/main" id="{4DB900D9-52DC-4871-9A57-9FE13B975261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D5577A5F-DBB3-4DC4-8E92-5978BB26500A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5</a:t>
            </a:r>
            <a:endParaRPr 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38781FE-D013-C590-A5AC-AFB027AF6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583038-653A-9642-77C5-A1973640A812}"/>
              </a:ext>
            </a:extLst>
          </p:cNvPr>
          <p:cNvSpPr txBox="1"/>
          <p:nvPr/>
        </p:nvSpPr>
        <p:spPr>
          <a:xfrm>
            <a:off x="16731916" y="-2406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8A184-D048-4162-AABB-78FD62BCE116}"/>
              </a:ext>
            </a:extLst>
          </p:cNvPr>
          <p:cNvSpPr txBox="1"/>
          <p:nvPr/>
        </p:nvSpPr>
        <p:spPr>
          <a:xfrm>
            <a:off x="478226" y="24484"/>
            <a:ext cx="78529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KoPubWorld바탕체 Bold" panose="00000800000000000000" pitchFamily="2" charset="-127"/>
                <a:ea typeface="KoPubWorld바탕체 Bold" panose="00000800000000000000" pitchFamily="2" charset="-127"/>
                <a:cs typeface="KoPubWorld바탕체 Bold" panose="00000800000000000000" pitchFamily="2" charset="-127"/>
              </a:rPr>
              <a:t>Winter vacation research plan</a:t>
            </a:r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KoPubWorld바탕체 Bold" panose="00000800000000000000" pitchFamily="2" charset="-127"/>
              <a:ea typeface="KoPubWorld바탕체 Bold" panose="00000800000000000000" pitchFamily="2" charset="-127"/>
              <a:cs typeface="KoPubWorld바탕체 Bold" panose="00000800000000000000" pitchFamily="2" charset="-127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FBD67111-C73E-2E0F-E88E-D314F89FBC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884888"/>
              </p:ext>
            </p:extLst>
          </p:nvPr>
        </p:nvGraphicFramePr>
        <p:xfrm>
          <a:off x="685800" y="2310203"/>
          <a:ext cx="10383814" cy="674747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83402">
                  <a:extLst>
                    <a:ext uri="{9D8B030D-6E8A-4147-A177-3AD203B41FA5}">
                      <a16:colId xmlns:a16="http://schemas.microsoft.com/office/drawing/2014/main" val="1982948393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1673760036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4267842700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892090355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248032911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3521417992"/>
                    </a:ext>
                  </a:extLst>
                </a:gridCol>
                <a:gridCol w="1483402">
                  <a:extLst>
                    <a:ext uri="{9D8B030D-6E8A-4147-A177-3AD203B41FA5}">
                      <a16:colId xmlns:a16="http://schemas.microsoft.com/office/drawing/2014/main" val="3073668096"/>
                    </a:ext>
                  </a:extLst>
                </a:gridCol>
              </a:tblGrid>
              <a:tr h="445818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6779843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797240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365545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405727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8337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en-US" altLang="ko-KR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ko-Kore-KR" altLang="en-US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856242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30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6900614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11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654909"/>
                  </a:ext>
                </a:extLst>
              </a:tr>
              <a:tr h="66085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14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SIGIR Abstract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18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19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52413"/>
                  </a:ext>
                </a:extLst>
              </a:tr>
              <a:tr h="660857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1" dirty="0">
                          <a:solidFill>
                            <a:srgbClr val="FF0000"/>
                          </a:solidFill>
                        </a:rPr>
                        <a:t>21 SIGIR due</a:t>
                      </a:r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22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23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25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26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913035"/>
                  </a:ext>
                </a:extLst>
              </a:tr>
              <a:tr h="62249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27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033848"/>
                  </a:ext>
                </a:extLst>
              </a:tr>
            </a:tbl>
          </a:graphicData>
        </a:graphic>
      </p:graphicFrame>
      <p:sp>
        <p:nvSpPr>
          <p:cNvPr id="6" name="텍스트 개체 틀 6">
            <a:extLst>
              <a:ext uri="{FF2B5EF4-FFF2-40B4-BE49-F238E27FC236}">
                <a16:creationId xmlns:a16="http://schemas.microsoft.com/office/drawing/2014/main" id="{3F9FDE9D-D1E1-38CE-378A-71CB7F0B3091}"/>
              </a:ext>
            </a:extLst>
          </p:cNvPr>
          <p:cNvSpPr txBox="1">
            <a:spLocks/>
          </p:cNvSpPr>
          <p:nvPr/>
        </p:nvSpPr>
        <p:spPr>
          <a:xfrm>
            <a:off x="11703401" y="2476499"/>
            <a:ext cx="5973117" cy="6524035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1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spc="-15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  <a:hlinkClick r:id="rId6" action="ppaction://hlinksldjump"/>
              </a:rPr>
              <a:t>목표 과정까지 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진행하여 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월에 있는 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SIGIR Short paper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제출이 목표입니다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1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월까지 실험 완성</a:t>
            </a:r>
            <a:endParaRPr lang="en-US" altLang="ko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2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월부터 논문 작성</a:t>
            </a:r>
            <a:endParaRPr lang="en-US" altLang="ko-KR" sz="2000" spc="0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실패할 경우 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5,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6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월에 있는 </a:t>
            </a:r>
            <a:r>
              <a:rPr lang="en-US" altLang="ko-KR" sz="2000" spc="0" dirty="0" err="1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NeurIPS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, EMNLP, COLING</a:t>
            </a:r>
            <a:r>
              <a:rPr lang="ko-KR" altLang="en-US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 제출</a:t>
            </a:r>
            <a:r>
              <a:rPr lang="en-US" altLang="ko-KR" sz="2000" spc="0" dirty="0">
                <a:solidFill>
                  <a:srgbClr val="000000"/>
                </a:solidFill>
                <a:latin typeface="KoPubWorld바탕체 Light" panose="00000300000000000000" pitchFamily="2" charset="-127"/>
                <a:ea typeface="KoPubWorld바탕체 Light" panose="00000300000000000000" pitchFamily="2" charset="-127"/>
                <a:cs typeface="KoPubWorld바탕체 Light" panose="00000300000000000000" pitchFamily="2" charset="-127"/>
              </a:rPr>
              <a:t>(Full Paper)</a:t>
            </a:r>
          </a:p>
          <a:p>
            <a:pPr algn="just">
              <a:lnSpc>
                <a:spcPct val="150000"/>
              </a:lnSpc>
            </a:pPr>
            <a:endParaRPr lang="ko-KR" altLang="en-US" dirty="0">
              <a:solidFill>
                <a:srgbClr val="000000"/>
              </a:solidFill>
              <a:latin typeface="KoPubWorld바탕체 Light" panose="00000300000000000000" pitchFamily="2" charset="-127"/>
              <a:ea typeface="KoPubWorld바탕체 Light" panose="00000300000000000000" pitchFamily="2" charset="-127"/>
              <a:cs typeface="KoPubWorld바탕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120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90476" y="478164"/>
            <a:ext cx="588861" cy="57143"/>
            <a:chOff x="590476" y="478164"/>
            <a:chExt cx="588861" cy="57143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476" y="478164"/>
              <a:ext cx="588861" cy="57143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296853" y="478164"/>
            <a:ext cx="16398718" cy="57143"/>
            <a:chOff x="1296853" y="478164"/>
            <a:chExt cx="16398718" cy="57143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6853" y="478164"/>
              <a:ext cx="16398718" cy="5714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315905" y="573402"/>
            <a:ext cx="2054714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Pretendard Light" pitchFamily="34" charset="0"/>
                <a:cs typeface="Pretendard Light" pitchFamily="34" charset="0"/>
              </a:rPr>
              <a:t>Study Meeting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989973" y="4127837"/>
            <a:ext cx="14308054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7200" b="1" dirty="0">
                <a:solidFill>
                  <a:srgbClr val="000000"/>
                </a:solidFill>
                <a:latin typeface="Pretendard ExtraBold" pitchFamily="34" charset="0"/>
                <a:cs typeface="Pretendard ExtraBold" pitchFamily="34" charset="0"/>
              </a:rPr>
              <a:t>Thank </a:t>
            </a:r>
            <a:r>
              <a:rPr lang="en-US" sz="7200" b="1" dirty="0">
                <a:latin typeface="Pretendard ExtraBold" pitchFamily="34" charset="0"/>
                <a:cs typeface="Pretendard ExtraBold" pitchFamily="34" charset="0"/>
              </a:rPr>
              <a:t>you</a:t>
            </a:r>
            <a:r>
              <a:rPr lang="en-US" sz="7200" b="1" dirty="0">
                <a:solidFill>
                  <a:srgbClr val="344BBE"/>
                </a:solidFill>
                <a:latin typeface="Pretendard ExtraBold" pitchFamily="34" charset="0"/>
                <a:cs typeface="Pretendard ExtraBold" pitchFamily="34" charset="0"/>
              </a:rPr>
              <a:t>!</a:t>
            </a:r>
            <a:endParaRPr lang="en-US" sz="2400" b="1" dirty="0">
              <a:solidFill>
                <a:srgbClr val="344BBE"/>
              </a:solidFill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295741" y="573402"/>
            <a:ext cx="3380777" cy="4304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r"/>
            <a:r>
              <a:rPr lang="en-US" sz="1600" dirty="0">
                <a:solidFill>
                  <a:srgbClr val="FFFFFF"/>
                </a:solidFill>
                <a:latin typeface="Pretendard Light" pitchFamily="34" charset="0"/>
                <a:cs typeface="Pretendard Light" pitchFamily="34" charset="0"/>
              </a:rPr>
              <a:t> LearnData Lab  @SKKU </a:t>
            </a:r>
            <a:endParaRPr lang="en-US" dirty="0"/>
          </a:p>
        </p:txBody>
      </p:sp>
      <p:sp>
        <p:nvSpPr>
          <p:cNvPr id="14" name="Object 9">
            <a:extLst>
              <a:ext uri="{FF2B5EF4-FFF2-40B4-BE49-F238E27FC236}">
                <a16:creationId xmlns:a16="http://schemas.microsoft.com/office/drawing/2014/main" id="{FF1E77D6-2EF4-4565-AA08-392D6C849685}"/>
              </a:ext>
            </a:extLst>
          </p:cNvPr>
          <p:cNvSpPr txBox="1"/>
          <p:nvPr/>
        </p:nvSpPr>
        <p:spPr>
          <a:xfrm>
            <a:off x="16002000" y="573400"/>
            <a:ext cx="1674518" cy="338554"/>
          </a:xfrm>
          <a:prstGeom prst="rect">
            <a:avLst/>
          </a:prstGeom>
          <a:solidFill>
            <a:srgbClr val="344BBE"/>
          </a:solidFill>
        </p:spPr>
        <p:txBody>
          <a:bodyPr wrap="square" rtlCol="0" anchor="t">
            <a:spAutoFit/>
          </a:bodyPr>
          <a:lstStyle/>
          <a:p>
            <a:pPr algn="ctr"/>
            <a:r>
              <a:rPr lang="en-US" sz="1600" b="1" dirty="0" err="1">
                <a:solidFill>
                  <a:schemeClr val="bg1"/>
                </a:solidFill>
                <a:latin typeface="Pretendard Light" pitchFamily="34" charset="0"/>
              </a:rPr>
              <a:t>LearnData</a:t>
            </a:r>
            <a:r>
              <a:rPr lang="en-US" sz="1600" b="1" dirty="0">
                <a:solidFill>
                  <a:schemeClr val="bg1"/>
                </a:solidFill>
                <a:latin typeface="Pretendard Light" pitchFamily="34" charset="0"/>
              </a:rPr>
              <a:t> Lab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78876A-7474-90D8-53D1-CDEF88A4A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3" y="9057679"/>
            <a:ext cx="1115021" cy="1115021"/>
          </a:xfrm>
          <a:prstGeom prst="rect">
            <a:avLst/>
          </a:prstGeom>
        </p:spPr>
      </p:pic>
      <p:sp>
        <p:nvSpPr>
          <p:cNvPr id="5" name="Object 2">
            <a:extLst>
              <a:ext uri="{FF2B5EF4-FFF2-40B4-BE49-F238E27FC236}">
                <a16:creationId xmlns:a16="http://schemas.microsoft.com/office/drawing/2014/main" id="{D66F8C00-9F09-68DC-E13E-B88DC1BEC9AC}"/>
              </a:ext>
            </a:extLst>
          </p:cNvPr>
          <p:cNvSpPr txBox="1"/>
          <p:nvPr/>
        </p:nvSpPr>
        <p:spPr>
          <a:xfrm>
            <a:off x="609524" y="573402"/>
            <a:ext cx="528571" cy="3385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600" dirty="0">
                <a:solidFill>
                  <a:srgbClr val="121D49"/>
                </a:solidFill>
                <a:latin typeface="Pretendard Light" pitchFamily="34" charset="0"/>
              </a:rPr>
              <a:t>0</a:t>
            </a:r>
            <a:r>
              <a:rPr lang="en-US" altLang="ko-KR" sz="1600" dirty="0">
                <a:solidFill>
                  <a:srgbClr val="121D49"/>
                </a:solidFill>
                <a:latin typeface="Pretendard Light" pitchFamily="34" charset="0"/>
              </a:rPr>
              <a:t>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3B571563E4FB14F8B840455A54E1F75" ma:contentTypeVersion="3" ma:contentTypeDescription="새 문서를 만듭니다." ma:contentTypeScope="" ma:versionID="8e5aeef29cbe86596f3f6cbf2a526aad">
  <xsd:schema xmlns:xsd="http://www.w3.org/2001/XMLSchema" xmlns:xs="http://www.w3.org/2001/XMLSchema" xmlns:p="http://schemas.microsoft.com/office/2006/metadata/properties" xmlns:ns2="2fda2b4d-2c4a-4a9f-a03c-78e7a7149ecd" targetNamespace="http://schemas.microsoft.com/office/2006/metadata/properties" ma:root="true" ma:fieldsID="8f7d7bb64d55041751658afc66278bbe" ns2:_="">
    <xsd:import namespace="2fda2b4d-2c4a-4a9f-a03c-78e7a7149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da2b4d-2c4a-4a9f-a03c-78e7a7149e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4C764A-29BB-4041-8742-1C30C3F0FF28}"/>
</file>

<file path=customXml/itemProps2.xml><?xml version="1.0" encoding="utf-8"?>
<ds:datastoreItem xmlns:ds="http://schemas.openxmlformats.org/officeDocument/2006/customXml" ds:itemID="{3AA37308-0898-4E77-8430-F4C01250E3F4}"/>
</file>

<file path=customXml/itemProps3.xml><?xml version="1.0" encoding="utf-8"?>
<ds:datastoreItem xmlns:ds="http://schemas.openxmlformats.org/officeDocument/2006/customXml" ds:itemID="{29354F98-1B40-417B-9326-347ECED643CC}"/>
</file>

<file path=docProps/app.xml><?xml version="1.0" encoding="utf-8"?>
<Properties xmlns="http://schemas.openxmlformats.org/officeDocument/2006/extended-properties" xmlns:vt="http://schemas.openxmlformats.org/officeDocument/2006/docPropsVTypes">
  <TotalTime>6737</TotalTime>
  <Words>709</Words>
  <Application>Microsoft Macintosh PowerPoint</Application>
  <PresentationFormat>사용자 지정</PresentationFormat>
  <Paragraphs>181</Paragraphs>
  <Slides>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8" baseType="lpstr">
      <vt:lpstr>GulimChe</vt:lpstr>
      <vt:lpstr>KoPubWorld돋움체 Bold</vt:lpstr>
      <vt:lpstr>KoPubWorld바탕체 Bold</vt:lpstr>
      <vt:lpstr>KoPubWorld바탕체 Light</vt:lpstr>
      <vt:lpstr>KoPubWorld바탕체 Medium</vt:lpstr>
      <vt:lpstr>맑은 고딕</vt:lpstr>
      <vt:lpstr>Pretendard ExtraBold</vt:lpstr>
      <vt:lpstr>Pretendard Light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정지원</cp:lastModifiedBy>
  <cp:revision>29</cp:revision>
  <dcterms:created xsi:type="dcterms:W3CDTF">2021-12-28T00:31:40Z</dcterms:created>
  <dcterms:modified xsi:type="dcterms:W3CDTF">2022-12-15T16:25:16Z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0x010100A3B571563E4FB14F8B840455A54E1F75</vt:lpwstr>
  </property>
</Properties>
</file>