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6" r:id="rId2"/>
    <p:sldId id="298" r:id="rId3"/>
    <p:sldId id="257" r:id="rId4"/>
    <p:sldId id="279" r:id="rId5"/>
    <p:sldId id="299" r:id="rId6"/>
    <p:sldId id="300" r:id="rId7"/>
    <p:sldId id="301" r:id="rId8"/>
    <p:sldId id="304" r:id="rId9"/>
    <p:sldId id="303" r:id="rId10"/>
    <p:sldId id="305" r:id="rId11"/>
    <p:sldId id="306" r:id="rId12"/>
    <p:sldId id="307" r:id="rId13"/>
    <p:sldId id="308" r:id="rId14"/>
    <p:sldId id="314" r:id="rId15"/>
    <p:sldId id="315" r:id="rId16"/>
    <p:sldId id="316" r:id="rId17"/>
    <p:sldId id="317" r:id="rId18"/>
    <p:sldId id="318" r:id="rId19"/>
    <p:sldId id="319" r:id="rId20"/>
    <p:sldId id="258" r:id="rId21"/>
    <p:sldId id="320" r:id="rId22"/>
    <p:sldId id="321" r:id="rId23"/>
    <p:sldId id="322" r:id="rId24"/>
    <p:sldId id="323" r:id="rId25"/>
    <p:sldId id="324" r:id="rId26"/>
    <p:sldId id="325" r:id="rId27"/>
    <p:sldId id="326" r:id="rId28"/>
    <p:sldId id="327" r:id="rId29"/>
    <p:sldId id="328" r:id="rId30"/>
    <p:sldId id="329" r:id="rId31"/>
    <p:sldId id="330" r:id="rId32"/>
    <p:sldId id="331" r:id="rId33"/>
    <p:sldId id="332" r:id="rId34"/>
    <p:sldId id="333" r:id="rId35"/>
    <p:sldId id="334" r:id="rId36"/>
    <p:sldId id="335" r:id="rId37"/>
    <p:sldId id="336" r:id="rId38"/>
    <p:sldId id="262" r:id="rId39"/>
    <p:sldId id="337" r:id="rId40"/>
    <p:sldId id="338" r:id="rId41"/>
    <p:sldId id="339" r:id="rId42"/>
    <p:sldId id="276" r:id="rId43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BBE"/>
    <a:srgbClr val="CD7FEA"/>
    <a:srgbClr val="FF7E7F"/>
    <a:srgbClr val="7FD9F8"/>
    <a:srgbClr val="121D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50"/>
    <p:restoredTop sz="28036"/>
  </p:normalViewPr>
  <p:slideViewPr>
    <p:cSldViewPr>
      <p:cViewPr varScale="1">
        <p:scale>
          <a:sx n="21" d="100"/>
          <a:sy n="21" d="100"/>
        </p:scale>
        <p:origin x="128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customXml" Target="../customXml/item2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F5AC475-C63B-4C65-A5A0-AC389FF031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763EA3-5F80-4A76-BD24-56BDB22F90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407CF-5E81-456E-98FF-CEE5FBB6DC96}" type="datetimeFigureOut">
              <a:rPr lang="ko-KR" altLang="en-US" smtClean="0"/>
              <a:t>2023. 1. 5.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351E0C-E202-4587-9A32-C114AABADD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18A06E-8202-491E-AB4B-5E68D6FDF2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54636-EA24-4B90-84EE-4B9159FC15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1954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07705-D577-4CD8-B91E-4D11AE5EC1F0}" type="datetimeFigureOut">
              <a:rPr lang="ko-KR" altLang="en-US" smtClean="0"/>
              <a:t>2023. 1. 5.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41F10-25EC-472F-883D-8F1F221134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6062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7093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1575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5322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4546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482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681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7508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0A781-A904-2D44-BF50-E10F449783D3}" type="slidenum">
              <a:rPr kumimoji="1" lang="ko-Kore-KR" altLang="en-US" smtClean="0"/>
              <a:t>38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344624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0A781-A904-2D44-BF50-E10F449783D3}" type="slidenum">
              <a:rPr kumimoji="1" lang="ko-Kore-KR" altLang="en-US" smtClean="0"/>
              <a:t>39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603309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지식</a:t>
            </a:r>
            <a:r>
              <a:rPr kumimoji="1" lang="ko-KR" altLang="en-US" dirty="0"/>
              <a:t> 그래프에서 순환이 </a:t>
            </a:r>
            <a:r>
              <a:rPr kumimoji="1" lang="ko-KR" altLang="en-US" dirty="0" err="1"/>
              <a:t>많은것이</a:t>
            </a:r>
            <a:r>
              <a:rPr kumimoji="1" lang="ko-KR" altLang="en-US" dirty="0"/>
              <a:t> 무슨 의미인가</a:t>
            </a:r>
            <a:r>
              <a:rPr kumimoji="1" lang="en-US" altLang="ko-KR" dirty="0"/>
              <a:t>?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triangle....</a:t>
            </a:r>
          </a:p>
          <a:p>
            <a:r>
              <a:rPr kumimoji="1" lang="en-US" altLang="ko-KR" dirty="0"/>
              <a:t>QA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triangle</a:t>
            </a:r>
            <a:r>
              <a:rPr kumimoji="1" lang="ko-KR" altLang="en-US" dirty="0"/>
              <a:t>이</a:t>
            </a:r>
            <a:endParaRPr kumimoji="1" lang="en-US" altLang="ko-KR" dirty="0"/>
          </a:p>
          <a:p>
            <a:r>
              <a:rPr kumimoji="1" lang="ko-KR" altLang="en-US" dirty="0"/>
              <a:t>더 다양한 데이터 분석이 필요함 </a:t>
            </a:r>
            <a:endParaRPr kumimoji="1" lang="en-US" altLang="ko-KR" dirty="0"/>
          </a:p>
          <a:p>
            <a:r>
              <a:rPr kumimoji="1" lang="ko-KR" altLang="en-US" dirty="0"/>
              <a:t>사이클 인코더가 실패했을 경우 </a:t>
            </a:r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4424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196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731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820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486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742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919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5148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817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94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B6CA-EA2A-4726-BA6A-3E18E17B7FE3}" type="datetime1">
              <a:rPr lang="en-US" altLang="ko-KR" smtClean="0"/>
              <a:t>1/5/23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BBD37-BE51-4B04-9B46-4E5BC014BB2F}" type="datetime1">
              <a:rPr lang="en-US" altLang="ko-KR" smtClean="0"/>
              <a:t>1/5/23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A226-FFE0-4216-B5AB-9E0404939ECA}" type="datetime1">
              <a:rPr lang="en-US" altLang="ko-KR" smtClean="0"/>
              <a:t>1/5/23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소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6A5B3A9-47B0-456A-9953-839E895C1822}"/>
              </a:ext>
            </a:extLst>
          </p:cNvPr>
          <p:cNvSpPr/>
          <p:nvPr userDrawn="1"/>
        </p:nvSpPr>
        <p:spPr>
          <a:xfrm>
            <a:off x="0" y="5503762"/>
            <a:ext cx="18288000" cy="4783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BEB83E7-14FD-4CE7-BFB1-731B2DB5F430}"/>
              </a:ext>
            </a:extLst>
          </p:cNvPr>
          <p:cNvSpPr/>
          <p:nvPr userDrawn="1"/>
        </p:nvSpPr>
        <p:spPr>
          <a:xfrm>
            <a:off x="1764564" y="723589"/>
            <a:ext cx="5592495" cy="88398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9" name="그래픽 4">
            <a:extLst>
              <a:ext uri="{FF2B5EF4-FFF2-40B4-BE49-F238E27FC236}">
                <a16:creationId xmlns:a16="http://schemas.microsoft.com/office/drawing/2014/main" id="{FDF15714-D29F-4D57-84FC-8D5839938B51}"/>
              </a:ext>
            </a:extLst>
          </p:cNvPr>
          <p:cNvGrpSpPr/>
          <p:nvPr userDrawn="1"/>
        </p:nvGrpSpPr>
        <p:grpSpPr>
          <a:xfrm>
            <a:off x="10664770" y="3213730"/>
            <a:ext cx="5858669" cy="3859538"/>
            <a:chOff x="6126431" y="1916635"/>
            <a:chExt cx="5167120" cy="3403964"/>
          </a:xfrm>
          <a:solidFill>
            <a:srgbClr val="090A0A"/>
          </a:solidFill>
        </p:grpSpPr>
        <p:grpSp>
          <p:nvGrpSpPr>
            <p:cNvPr id="40" name="그래픽 4">
              <a:extLst>
                <a:ext uri="{FF2B5EF4-FFF2-40B4-BE49-F238E27FC236}">
                  <a16:creationId xmlns:a16="http://schemas.microsoft.com/office/drawing/2014/main" id="{6085ECF2-DD6B-4E25-9BDA-F9D32578887B}"/>
                </a:ext>
              </a:extLst>
            </p:cNvPr>
            <p:cNvGrpSpPr/>
            <p:nvPr/>
          </p:nvGrpSpPr>
          <p:grpSpPr>
            <a:xfrm>
              <a:off x="6126431" y="1916635"/>
              <a:ext cx="3532521" cy="3403964"/>
              <a:chOff x="6126431" y="1916635"/>
              <a:chExt cx="3532521" cy="3403964"/>
            </a:xfrm>
            <a:solidFill>
              <a:srgbClr val="090A0A"/>
            </a:solidFill>
          </p:grpSpPr>
          <p:sp>
            <p:nvSpPr>
              <p:cNvPr id="57" name="자유형: 도형 56">
                <a:extLst>
                  <a:ext uri="{FF2B5EF4-FFF2-40B4-BE49-F238E27FC236}">
                    <a16:creationId xmlns:a16="http://schemas.microsoft.com/office/drawing/2014/main" id="{EDC2A94E-BBB4-4157-8813-286D807B592F}"/>
                  </a:ext>
                </a:extLst>
              </p:cNvPr>
              <p:cNvSpPr/>
              <p:nvPr/>
            </p:nvSpPr>
            <p:spPr>
              <a:xfrm>
                <a:off x="7120729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306" y="33537"/>
                      <a:pt x="1289917" y="9937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58" name="자유형: 도형 57">
                <a:extLst>
                  <a:ext uri="{FF2B5EF4-FFF2-40B4-BE49-F238E27FC236}">
                    <a16:creationId xmlns:a16="http://schemas.microsoft.com/office/drawing/2014/main" id="{DE105C19-3643-4747-89E9-26A4D7E52326}"/>
                  </a:ext>
                </a:extLst>
              </p:cNvPr>
              <p:cNvSpPr/>
              <p:nvPr/>
            </p:nvSpPr>
            <p:spPr>
              <a:xfrm>
                <a:off x="6753689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1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1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094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634720FA-5FA7-4D7A-905D-D0721725FF0E}"/>
                  </a:ext>
                </a:extLst>
              </p:cNvPr>
              <p:cNvSpPr/>
              <p:nvPr/>
            </p:nvSpPr>
            <p:spPr>
              <a:xfrm>
                <a:off x="6520175" y="2379937"/>
                <a:ext cx="2722674" cy="124209"/>
              </a:xfrm>
              <a:custGeom>
                <a:avLst/>
                <a:gdLst>
                  <a:gd name="connsiteX0" fmla="*/ 0 w 2722674"/>
                  <a:gd name="connsiteY0" fmla="*/ 124210 h 124209"/>
                  <a:gd name="connsiteX1" fmla="*/ 2722675 w 2722674"/>
                  <a:gd name="connsiteY1" fmla="*/ 96884 h 124209"/>
                  <a:gd name="connsiteX2" fmla="*/ 2658707 w 2722674"/>
                  <a:gd name="connsiteY2" fmla="*/ 25463 h 124209"/>
                  <a:gd name="connsiteX3" fmla="*/ 111789 w 2722674"/>
                  <a:gd name="connsiteY3" fmla="*/ 0 h 124209"/>
                  <a:gd name="connsiteX4" fmla="*/ 0 w 2722674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4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789" y="0"/>
                    </a:lnTo>
                    <a:cubicBezTo>
                      <a:pt x="72663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60" name="자유형: 도형 59">
                <a:extLst>
                  <a:ext uri="{FF2B5EF4-FFF2-40B4-BE49-F238E27FC236}">
                    <a16:creationId xmlns:a16="http://schemas.microsoft.com/office/drawing/2014/main" id="{2DF92D4B-EB63-4C71-AE30-A7A9B3D2EE01}"/>
                  </a:ext>
                </a:extLst>
              </p:cNvPr>
              <p:cNvSpPr/>
              <p:nvPr/>
            </p:nvSpPr>
            <p:spPr>
              <a:xfrm>
                <a:off x="6358082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8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5463" y="83841"/>
                      <a:pt x="0" y="127936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61" name="자유형: 도형 60">
                <a:extLst>
                  <a:ext uri="{FF2B5EF4-FFF2-40B4-BE49-F238E27FC236}">
                    <a16:creationId xmlns:a16="http://schemas.microsoft.com/office/drawing/2014/main" id="{705A3D05-34C5-4281-AF5A-2A8D9C24B13F}"/>
                  </a:ext>
                </a:extLst>
              </p:cNvPr>
              <p:cNvSpPr/>
              <p:nvPr/>
            </p:nvSpPr>
            <p:spPr>
              <a:xfrm>
                <a:off x="6245672" y="2846965"/>
                <a:ext cx="3281618" cy="131041"/>
              </a:xfrm>
              <a:custGeom>
                <a:avLst/>
                <a:gdLst>
                  <a:gd name="connsiteX0" fmla="*/ 0 w 3281618"/>
                  <a:gd name="connsiteY0" fmla="*/ 131041 h 131041"/>
                  <a:gd name="connsiteX1" fmla="*/ 3281618 w 3281618"/>
                  <a:gd name="connsiteY1" fmla="*/ 98126 h 131041"/>
                  <a:gd name="connsiteX2" fmla="*/ 3253050 w 3281618"/>
                  <a:gd name="connsiteY2" fmla="*/ 32295 h 131041"/>
                  <a:gd name="connsiteX3" fmla="*/ 56515 w 3281618"/>
                  <a:gd name="connsiteY3" fmla="*/ 0 h 131041"/>
                  <a:gd name="connsiteX4" fmla="*/ 0 w 3281618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8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3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021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0D2D06F7-7392-4434-BE1C-16B27B179BAF}"/>
                  </a:ext>
                </a:extLst>
              </p:cNvPr>
              <p:cNvSpPr/>
              <p:nvPr/>
            </p:nvSpPr>
            <p:spPr>
              <a:xfrm>
                <a:off x="6172388" y="3081721"/>
                <a:ext cx="3432532" cy="132283"/>
              </a:xfrm>
              <a:custGeom>
                <a:avLst/>
                <a:gdLst>
                  <a:gd name="connsiteX0" fmla="*/ 0 w 3432532"/>
                  <a:gd name="connsiteY0" fmla="*/ 132283 h 132283"/>
                  <a:gd name="connsiteX1" fmla="*/ 3432533 w 3432532"/>
                  <a:gd name="connsiteY1" fmla="*/ 98126 h 132283"/>
                  <a:gd name="connsiteX2" fmla="*/ 3415144 w 3432532"/>
                  <a:gd name="connsiteY2" fmla="*/ 34158 h 132283"/>
                  <a:gd name="connsiteX3" fmla="*/ 36642 w 3432532"/>
                  <a:gd name="connsiteY3" fmla="*/ 0 h 132283"/>
                  <a:gd name="connsiteX4" fmla="*/ 0 w 3432532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283">
                    <a:moveTo>
                      <a:pt x="0" y="132283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979" y="43473"/>
                      <a:pt x="10558" y="87568"/>
                      <a:pt x="0" y="132283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id="{A94D22CB-7709-4696-88ED-8A312D3184C3}"/>
                  </a:ext>
                </a:extLst>
              </p:cNvPr>
              <p:cNvSpPr/>
              <p:nvPr/>
            </p:nvSpPr>
            <p:spPr>
              <a:xfrm>
                <a:off x="6134504" y="3316477"/>
                <a:ext cx="3513269" cy="133525"/>
              </a:xfrm>
              <a:custGeom>
                <a:avLst/>
                <a:gdLst>
                  <a:gd name="connsiteX0" fmla="*/ 0 w 3513269"/>
                  <a:gd name="connsiteY0" fmla="*/ 133525 h 133525"/>
                  <a:gd name="connsiteX1" fmla="*/ 3513269 w 3513269"/>
                  <a:gd name="connsiteY1" fmla="*/ 98126 h 133525"/>
                  <a:gd name="connsiteX2" fmla="*/ 3505195 w 3513269"/>
                  <a:gd name="connsiteY2" fmla="*/ 35400 h 133525"/>
                  <a:gd name="connsiteX3" fmla="*/ 17389 w 3513269"/>
                  <a:gd name="connsiteY3" fmla="*/ 0 h 133525"/>
                  <a:gd name="connsiteX4" fmla="*/ 0 w 3513269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9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5" y="35400"/>
                    </a:cubicBezTo>
                    <a:lnTo>
                      <a:pt x="17389" y="0"/>
                    </a:lnTo>
                    <a:cubicBezTo>
                      <a:pt x="9937" y="44094"/>
                      <a:pt x="4347" y="88810"/>
                      <a:pt x="0" y="133525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95088B49-7255-48DB-9CEF-30809BDCB0B3}"/>
                  </a:ext>
                </a:extLst>
              </p:cNvPr>
              <p:cNvSpPr/>
              <p:nvPr/>
            </p:nvSpPr>
            <p:spPr>
              <a:xfrm>
                <a:off x="6126431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1863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1863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65" name="자유형: 도형 64">
                <a:extLst>
                  <a:ext uri="{FF2B5EF4-FFF2-40B4-BE49-F238E27FC236}">
                    <a16:creationId xmlns:a16="http://schemas.microsoft.com/office/drawing/2014/main" id="{19A5DBC8-1AF9-4B81-9F27-AE4756169C83}"/>
                  </a:ext>
                </a:extLst>
              </p:cNvPr>
              <p:cNvSpPr/>
              <p:nvPr/>
            </p:nvSpPr>
            <p:spPr>
              <a:xfrm>
                <a:off x="6135126" y="3787232"/>
                <a:ext cx="3512026" cy="133525"/>
              </a:xfrm>
              <a:custGeom>
                <a:avLst/>
                <a:gdLst>
                  <a:gd name="connsiteX0" fmla="*/ 18010 w 3512026"/>
                  <a:gd name="connsiteY0" fmla="*/ 133525 h 133525"/>
                  <a:gd name="connsiteX1" fmla="*/ 3503954 w 3512026"/>
                  <a:gd name="connsiteY1" fmla="*/ 98747 h 133525"/>
                  <a:gd name="connsiteX2" fmla="*/ 3512027 w 3512026"/>
                  <a:gd name="connsiteY2" fmla="*/ 36021 h 133525"/>
                  <a:gd name="connsiteX3" fmla="*/ 0 w 3512026"/>
                  <a:gd name="connsiteY3" fmla="*/ 0 h 133525"/>
                  <a:gd name="connsiteX4" fmla="*/ 18010 w 3512026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026" h="133525">
                    <a:moveTo>
                      <a:pt x="18010" y="133525"/>
                    </a:moveTo>
                    <a:lnTo>
                      <a:pt x="3503954" y="98747"/>
                    </a:lnTo>
                    <a:cubicBezTo>
                      <a:pt x="3507059" y="77631"/>
                      <a:pt x="3510164" y="57136"/>
                      <a:pt x="3512027" y="36021"/>
                    </a:cubicBezTo>
                    <a:lnTo>
                      <a:pt x="0" y="0"/>
                    </a:lnTo>
                    <a:cubicBezTo>
                      <a:pt x="4347" y="45337"/>
                      <a:pt x="9937" y="89431"/>
                      <a:pt x="18010" y="133525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66" name="자유형: 도형 65">
                <a:extLst>
                  <a:ext uri="{FF2B5EF4-FFF2-40B4-BE49-F238E27FC236}">
                    <a16:creationId xmlns:a16="http://schemas.microsoft.com/office/drawing/2014/main" id="{4B7EA507-B2C3-4CD0-93C9-41BAF3565AAE}"/>
                  </a:ext>
                </a:extLst>
              </p:cNvPr>
              <p:cNvSpPr/>
              <p:nvPr/>
            </p:nvSpPr>
            <p:spPr>
              <a:xfrm>
                <a:off x="6174252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358" y="88810"/>
                      <a:pt x="36642" y="132283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67" name="자유형: 도형 66">
                <a:extLst>
                  <a:ext uri="{FF2B5EF4-FFF2-40B4-BE49-F238E27FC236}">
                    <a16:creationId xmlns:a16="http://schemas.microsoft.com/office/drawing/2014/main" id="{2A6F9997-5637-4A34-AD11-27FA8071E4EE}"/>
                  </a:ext>
                </a:extLst>
              </p:cNvPr>
              <p:cNvSpPr/>
              <p:nvPr/>
            </p:nvSpPr>
            <p:spPr>
              <a:xfrm>
                <a:off x="6247535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1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7389" y="44716"/>
                      <a:pt x="36642" y="88189"/>
                      <a:pt x="57757" y="131041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68" name="자유형: 도형 67">
                <a:extLst>
                  <a:ext uri="{FF2B5EF4-FFF2-40B4-BE49-F238E27FC236}">
                    <a16:creationId xmlns:a16="http://schemas.microsoft.com/office/drawing/2014/main" id="{5F67DE12-2014-4DC8-A211-8948232BC177}"/>
                  </a:ext>
                </a:extLst>
              </p:cNvPr>
              <p:cNvSpPr/>
              <p:nvPr/>
            </p:nvSpPr>
            <p:spPr>
              <a:xfrm>
                <a:off x="6361187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6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6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5463" y="44094"/>
                      <a:pt x="52789" y="86947"/>
                      <a:pt x="81357" y="127936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BE47C3C3-7669-437D-A0F0-918F36DF73E7}"/>
                  </a:ext>
                </a:extLst>
              </p:cNvPr>
              <p:cNvSpPr/>
              <p:nvPr/>
            </p:nvSpPr>
            <p:spPr>
              <a:xfrm>
                <a:off x="6525144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4779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FD3E0770-A591-47E2-BAD1-4645A84FBDB6}"/>
                  </a:ext>
                </a:extLst>
              </p:cNvPr>
              <p:cNvSpPr/>
              <p:nvPr/>
            </p:nvSpPr>
            <p:spPr>
              <a:xfrm>
                <a:off x="6759900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4 w 2238878"/>
                  <a:gd name="connsiteY1" fmla="*/ 99368 h 119240"/>
                  <a:gd name="connsiteX2" fmla="*/ 2238878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4" y="99368"/>
                    </a:lnTo>
                    <a:cubicBezTo>
                      <a:pt x="2171184" y="75147"/>
                      <a:pt x="2205342" y="49063"/>
                      <a:pt x="2238878" y="22358"/>
                    </a:cubicBezTo>
                    <a:lnTo>
                      <a:pt x="0" y="0"/>
                    </a:lnTo>
                    <a:cubicBezTo>
                      <a:pt x="50926" y="42852"/>
                      <a:pt x="104336" y="82599"/>
                      <a:pt x="160230" y="119241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71" name="자유형: 도형 70">
                <a:extLst>
                  <a:ext uri="{FF2B5EF4-FFF2-40B4-BE49-F238E27FC236}">
                    <a16:creationId xmlns:a16="http://schemas.microsoft.com/office/drawing/2014/main" id="{164F5F1D-ABB1-4181-A055-F64EA3533E3E}"/>
                  </a:ext>
                </a:extLst>
              </p:cNvPr>
              <p:cNvSpPr/>
              <p:nvPr/>
            </p:nvSpPr>
            <p:spPr>
              <a:xfrm>
                <a:off x="7131287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4399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</p:grpSp>
        <p:grpSp>
          <p:nvGrpSpPr>
            <p:cNvPr id="41" name="그래픽 4">
              <a:extLst>
                <a:ext uri="{FF2B5EF4-FFF2-40B4-BE49-F238E27FC236}">
                  <a16:creationId xmlns:a16="http://schemas.microsoft.com/office/drawing/2014/main" id="{09E87846-E83C-4B62-B66B-796DA6770B4B}"/>
                </a:ext>
              </a:extLst>
            </p:cNvPr>
            <p:cNvGrpSpPr/>
            <p:nvPr/>
          </p:nvGrpSpPr>
          <p:grpSpPr>
            <a:xfrm>
              <a:off x="7761029" y="1916635"/>
              <a:ext cx="3532521" cy="3403964"/>
              <a:chOff x="7761029" y="1916635"/>
              <a:chExt cx="3532521" cy="3403964"/>
            </a:xfrm>
            <a:solidFill>
              <a:srgbClr val="090A0A"/>
            </a:solidFill>
          </p:grpSpPr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9FC125B2-57CE-42CA-956B-C05D6692E436}"/>
                  </a:ext>
                </a:extLst>
              </p:cNvPr>
              <p:cNvSpPr/>
              <p:nvPr/>
            </p:nvSpPr>
            <p:spPr>
              <a:xfrm>
                <a:off x="8754706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927" y="33537"/>
                      <a:pt x="1289917" y="9937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43" name="자유형: 도형 42">
                <a:extLst>
                  <a:ext uri="{FF2B5EF4-FFF2-40B4-BE49-F238E27FC236}">
                    <a16:creationId xmlns:a16="http://schemas.microsoft.com/office/drawing/2014/main" id="{F7B0640B-97A8-44C5-B55A-36CD6CB04E10}"/>
                  </a:ext>
                </a:extLst>
              </p:cNvPr>
              <p:cNvSpPr/>
              <p:nvPr/>
            </p:nvSpPr>
            <p:spPr>
              <a:xfrm>
                <a:off x="8387667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0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0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715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396823A5-66CC-4D7E-BE5A-B75F66D0DF57}"/>
                  </a:ext>
                </a:extLst>
              </p:cNvPr>
              <p:cNvSpPr/>
              <p:nvPr/>
            </p:nvSpPr>
            <p:spPr>
              <a:xfrm>
                <a:off x="8154774" y="2379937"/>
                <a:ext cx="2722675" cy="124209"/>
              </a:xfrm>
              <a:custGeom>
                <a:avLst/>
                <a:gdLst>
                  <a:gd name="connsiteX0" fmla="*/ 0 w 2722675"/>
                  <a:gd name="connsiteY0" fmla="*/ 124210 h 124209"/>
                  <a:gd name="connsiteX1" fmla="*/ 2722675 w 2722675"/>
                  <a:gd name="connsiteY1" fmla="*/ 96884 h 124209"/>
                  <a:gd name="connsiteX2" fmla="*/ 2658707 w 2722675"/>
                  <a:gd name="connsiteY2" fmla="*/ 25463 h 124209"/>
                  <a:gd name="connsiteX3" fmla="*/ 111168 w 2722675"/>
                  <a:gd name="connsiteY3" fmla="*/ 0 h 124209"/>
                  <a:gd name="connsiteX4" fmla="*/ 0 w 2722675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5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168" y="0"/>
                    </a:lnTo>
                    <a:cubicBezTo>
                      <a:pt x="72042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45" name="자유형: 도형 44">
                <a:extLst>
                  <a:ext uri="{FF2B5EF4-FFF2-40B4-BE49-F238E27FC236}">
                    <a16:creationId xmlns:a16="http://schemas.microsoft.com/office/drawing/2014/main" id="{F8C08500-FC74-42BB-A167-AA61CF3ADADB}"/>
                  </a:ext>
                </a:extLst>
              </p:cNvPr>
              <p:cNvSpPr/>
              <p:nvPr/>
            </p:nvSpPr>
            <p:spPr>
              <a:xfrm>
                <a:off x="7992680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7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4842" y="83841"/>
                      <a:pt x="0" y="127936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46" name="자유형: 도형 45">
                <a:extLst>
                  <a:ext uri="{FF2B5EF4-FFF2-40B4-BE49-F238E27FC236}">
                    <a16:creationId xmlns:a16="http://schemas.microsoft.com/office/drawing/2014/main" id="{6CB4D134-C9A1-4DB6-BDAF-16A0735065E1}"/>
                  </a:ext>
                </a:extLst>
              </p:cNvPr>
              <p:cNvSpPr/>
              <p:nvPr/>
            </p:nvSpPr>
            <p:spPr>
              <a:xfrm>
                <a:off x="7879650" y="2846965"/>
                <a:ext cx="3281617" cy="131041"/>
              </a:xfrm>
              <a:custGeom>
                <a:avLst/>
                <a:gdLst>
                  <a:gd name="connsiteX0" fmla="*/ 0 w 3281617"/>
                  <a:gd name="connsiteY0" fmla="*/ 131041 h 131041"/>
                  <a:gd name="connsiteX1" fmla="*/ 3281618 w 3281617"/>
                  <a:gd name="connsiteY1" fmla="*/ 98126 h 131041"/>
                  <a:gd name="connsiteX2" fmla="*/ 3253050 w 3281617"/>
                  <a:gd name="connsiteY2" fmla="*/ 32295 h 131041"/>
                  <a:gd name="connsiteX3" fmla="*/ 56515 w 3281617"/>
                  <a:gd name="connsiteY3" fmla="*/ 0 h 131041"/>
                  <a:gd name="connsiteX4" fmla="*/ 0 w 3281617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7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2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642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DA9350EC-12D1-48DC-9887-A1ABB2C8DB83}"/>
                  </a:ext>
                </a:extLst>
              </p:cNvPr>
              <p:cNvSpPr/>
              <p:nvPr/>
            </p:nvSpPr>
            <p:spPr>
              <a:xfrm>
                <a:off x="7806987" y="3081100"/>
                <a:ext cx="3432532" cy="132904"/>
              </a:xfrm>
              <a:custGeom>
                <a:avLst/>
                <a:gdLst>
                  <a:gd name="connsiteX0" fmla="*/ 0 w 3432532"/>
                  <a:gd name="connsiteY0" fmla="*/ 132904 h 132904"/>
                  <a:gd name="connsiteX1" fmla="*/ 3432533 w 3432532"/>
                  <a:gd name="connsiteY1" fmla="*/ 98126 h 132904"/>
                  <a:gd name="connsiteX2" fmla="*/ 3415144 w 3432532"/>
                  <a:gd name="connsiteY2" fmla="*/ 34158 h 132904"/>
                  <a:gd name="connsiteX3" fmla="*/ 36642 w 3432532"/>
                  <a:gd name="connsiteY3" fmla="*/ 0 h 132904"/>
                  <a:gd name="connsiteX4" fmla="*/ 0 w 3432532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904">
                    <a:moveTo>
                      <a:pt x="0" y="132904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358" y="44094"/>
                      <a:pt x="10558" y="88189"/>
                      <a:pt x="0" y="132904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6A4D23B9-CBD0-42B6-AA8B-7403B34DD0A0}"/>
                  </a:ext>
                </a:extLst>
              </p:cNvPr>
              <p:cNvSpPr/>
              <p:nvPr/>
            </p:nvSpPr>
            <p:spPr>
              <a:xfrm>
                <a:off x="7769103" y="3316477"/>
                <a:ext cx="3513268" cy="133525"/>
              </a:xfrm>
              <a:custGeom>
                <a:avLst/>
                <a:gdLst>
                  <a:gd name="connsiteX0" fmla="*/ 0 w 3513268"/>
                  <a:gd name="connsiteY0" fmla="*/ 133525 h 133525"/>
                  <a:gd name="connsiteX1" fmla="*/ 3513269 w 3513268"/>
                  <a:gd name="connsiteY1" fmla="*/ 98126 h 133525"/>
                  <a:gd name="connsiteX2" fmla="*/ 3505196 w 3513268"/>
                  <a:gd name="connsiteY2" fmla="*/ 35400 h 133525"/>
                  <a:gd name="connsiteX3" fmla="*/ 17389 w 3513268"/>
                  <a:gd name="connsiteY3" fmla="*/ 0 h 133525"/>
                  <a:gd name="connsiteX4" fmla="*/ 0 w 3513268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8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6" y="35400"/>
                    </a:cubicBezTo>
                    <a:lnTo>
                      <a:pt x="17389" y="0"/>
                    </a:lnTo>
                    <a:cubicBezTo>
                      <a:pt x="9937" y="44094"/>
                      <a:pt x="3726" y="88810"/>
                      <a:pt x="0" y="133525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ED97B2E2-783C-4DA3-AD0E-2AE075CA5BFF}"/>
                  </a:ext>
                </a:extLst>
              </p:cNvPr>
              <p:cNvSpPr/>
              <p:nvPr/>
            </p:nvSpPr>
            <p:spPr>
              <a:xfrm>
                <a:off x="7761029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621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621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50" name="자유형: 도형 49">
                <a:extLst>
                  <a:ext uri="{FF2B5EF4-FFF2-40B4-BE49-F238E27FC236}">
                    <a16:creationId xmlns:a16="http://schemas.microsoft.com/office/drawing/2014/main" id="{553D6CE9-F701-47CF-B4E3-7929FC5123B9}"/>
                  </a:ext>
                </a:extLst>
              </p:cNvPr>
              <p:cNvSpPr/>
              <p:nvPr/>
            </p:nvSpPr>
            <p:spPr>
              <a:xfrm>
                <a:off x="7768482" y="3787853"/>
                <a:ext cx="3512648" cy="132904"/>
              </a:xfrm>
              <a:custGeom>
                <a:avLst/>
                <a:gdLst>
                  <a:gd name="connsiteX0" fmla="*/ 18631 w 3512648"/>
                  <a:gd name="connsiteY0" fmla="*/ 132904 h 132904"/>
                  <a:gd name="connsiteX1" fmla="*/ 3504574 w 3512648"/>
                  <a:gd name="connsiteY1" fmla="*/ 98126 h 132904"/>
                  <a:gd name="connsiteX2" fmla="*/ 3512648 w 3512648"/>
                  <a:gd name="connsiteY2" fmla="*/ 35400 h 132904"/>
                  <a:gd name="connsiteX3" fmla="*/ 0 w 3512648"/>
                  <a:gd name="connsiteY3" fmla="*/ 0 h 132904"/>
                  <a:gd name="connsiteX4" fmla="*/ 18631 w 3512648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648" h="132904">
                    <a:moveTo>
                      <a:pt x="18631" y="132904"/>
                    </a:moveTo>
                    <a:lnTo>
                      <a:pt x="3504574" y="98126"/>
                    </a:lnTo>
                    <a:cubicBezTo>
                      <a:pt x="3507680" y="77010"/>
                      <a:pt x="3510785" y="56515"/>
                      <a:pt x="3512648" y="35400"/>
                    </a:cubicBezTo>
                    <a:lnTo>
                      <a:pt x="0" y="0"/>
                    </a:lnTo>
                    <a:cubicBezTo>
                      <a:pt x="4968" y="44716"/>
                      <a:pt x="11179" y="88810"/>
                      <a:pt x="18631" y="132904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51" name="자유형: 도형 50">
                <a:extLst>
                  <a:ext uri="{FF2B5EF4-FFF2-40B4-BE49-F238E27FC236}">
                    <a16:creationId xmlns:a16="http://schemas.microsoft.com/office/drawing/2014/main" id="{426E7B3C-BEE9-4694-AB1B-98952A6C9A2A}"/>
                  </a:ext>
                </a:extLst>
              </p:cNvPr>
              <p:cNvSpPr/>
              <p:nvPr/>
            </p:nvSpPr>
            <p:spPr>
              <a:xfrm>
                <a:off x="7808229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979" y="88810"/>
                      <a:pt x="36642" y="132283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52" name="자유형: 도형 51">
                <a:extLst>
                  <a:ext uri="{FF2B5EF4-FFF2-40B4-BE49-F238E27FC236}">
                    <a16:creationId xmlns:a16="http://schemas.microsoft.com/office/drawing/2014/main" id="{DCDC295F-C612-456A-B3BC-DDE1CEAFAD69}"/>
                  </a:ext>
                </a:extLst>
              </p:cNvPr>
              <p:cNvSpPr/>
              <p:nvPr/>
            </p:nvSpPr>
            <p:spPr>
              <a:xfrm>
                <a:off x="7881513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0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8010" y="44716"/>
                      <a:pt x="37263" y="88189"/>
                      <a:pt x="57757" y="131041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53" name="자유형: 도형 52">
                <a:extLst>
                  <a:ext uri="{FF2B5EF4-FFF2-40B4-BE49-F238E27FC236}">
                    <a16:creationId xmlns:a16="http://schemas.microsoft.com/office/drawing/2014/main" id="{9A83B70E-3B16-4BAE-B0E5-37BE68570A5C}"/>
                  </a:ext>
                </a:extLst>
              </p:cNvPr>
              <p:cNvSpPr/>
              <p:nvPr/>
            </p:nvSpPr>
            <p:spPr>
              <a:xfrm>
                <a:off x="7995786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7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7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4842" y="44094"/>
                      <a:pt x="52168" y="86947"/>
                      <a:pt x="81357" y="127936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54" name="자유형: 도형 53">
                <a:extLst>
                  <a:ext uri="{FF2B5EF4-FFF2-40B4-BE49-F238E27FC236}">
                    <a16:creationId xmlns:a16="http://schemas.microsoft.com/office/drawing/2014/main" id="{7111C0FB-00E0-4C68-975C-8F6EB11D0283}"/>
                  </a:ext>
                </a:extLst>
              </p:cNvPr>
              <p:cNvSpPr/>
              <p:nvPr/>
            </p:nvSpPr>
            <p:spPr>
              <a:xfrm>
                <a:off x="8159121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5400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EF32B564-8FD2-418C-8AFD-1DEC0DC9A6B9}"/>
                  </a:ext>
                </a:extLst>
              </p:cNvPr>
              <p:cNvSpPr/>
              <p:nvPr/>
            </p:nvSpPr>
            <p:spPr>
              <a:xfrm>
                <a:off x="8393877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5 w 2238878"/>
                  <a:gd name="connsiteY1" fmla="*/ 99368 h 119240"/>
                  <a:gd name="connsiteX2" fmla="*/ 2238879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5" y="99368"/>
                    </a:lnTo>
                    <a:cubicBezTo>
                      <a:pt x="2171184" y="75147"/>
                      <a:pt x="2205342" y="49063"/>
                      <a:pt x="2238879" y="22358"/>
                    </a:cubicBezTo>
                    <a:lnTo>
                      <a:pt x="0" y="0"/>
                    </a:lnTo>
                    <a:cubicBezTo>
                      <a:pt x="51547" y="42852"/>
                      <a:pt x="104957" y="82599"/>
                      <a:pt x="160230" y="119241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56" name="자유형: 도형 55">
                <a:extLst>
                  <a:ext uri="{FF2B5EF4-FFF2-40B4-BE49-F238E27FC236}">
                    <a16:creationId xmlns:a16="http://schemas.microsoft.com/office/drawing/2014/main" id="{54149D16-B33B-4FC3-A96A-6F809A3DC5E4}"/>
                  </a:ext>
                </a:extLst>
              </p:cNvPr>
              <p:cNvSpPr/>
              <p:nvPr/>
            </p:nvSpPr>
            <p:spPr>
              <a:xfrm>
                <a:off x="8765264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5020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98962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EADA-7A31-4EFA-AE62-C85F54AF973D}" type="datetime1">
              <a:rPr lang="en-US" altLang="ko-KR" smtClean="0"/>
              <a:t>1/5/23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4437-C1FA-48B5-92A3-BCF68A305DAE}" type="datetime1">
              <a:rPr lang="en-US" altLang="ko-KR" smtClean="0"/>
              <a:t>1/5/23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7795-0117-4CA5-B339-23F53FA9746E}" type="datetime1">
              <a:rPr lang="en-US" altLang="ko-KR" smtClean="0"/>
              <a:t>1/5/23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C7361-4684-4A55-A180-99CF2E0A58CA}" type="datetime1">
              <a:rPr lang="en-US" altLang="ko-KR" smtClean="0"/>
              <a:t>1/5/23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3B19A-C7B5-43A6-8B37-CBF7C393C5FA}" type="datetime1">
              <a:rPr lang="en-US" altLang="ko-KR" smtClean="0"/>
              <a:t>1/5/23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7058F-9EA8-4D7A-ABEB-5A2118AD9EB9}" type="datetime1">
              <a:rPr lang="en-US" altLang="ko-KR" smtClean="0"/>
              <a:t>1/5/23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272E-7622-43A7-A201-2473DE75D168}" type="datetime1">
              <a:rPr lang="en-US" altLang="ko-KR" smtClean="0"/>
              <a:t>1/5/23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C37F-B46D-4AEF-8AFA-B080DC0071A5}" type="datetime1">
              <a:rPr lang="en-US" altLang="ko-KR" smtClean="0"/>
              <a:t>1/5/23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167F1-1348-417F-AE0C-0F2AF9B8FC4A}" type="datetime1">
              <a:rPr lang="en-US" altLang="ko-KR" smtClean="0"/>
              <a:t>1/5/23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4304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00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315905" y="573402"/>
            <a:ext cx="2054714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Pretendard Light" pitchFamily="34" charset="0"/>
              </a:rPr>
              <a:t>Study Meeting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988830" y="3695274"/>
            <a:ext cx="14308054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60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1</a:t>
            </a:r>
            <a:r>
              <a:rPr lang="ko-KR" altLang="en-US" sz="60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월 </a:t>
            </a:r>
            <a:r>
              <a:rPr lang="en-US" altLang="ko-KR" sz="60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5</a:t>
            </a:r>
            <a:r>
              <a:rPr lang="ko-KR" altLang="en-US" sz="60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일 연구 미팅</a:t>
            </a:r>
            <a:endParaRPr lang="en-US" b="1" dirty="0"/>
          </a:p>
        </p:txBody>
      </p:sp>
      <p:sp>
        <p:nvSpPr>
          <p:cNvPr id="12" name="Object 12"/>
          <p:cNvSpPr txBox="1"/>
          <p:nvPr/>
        </p:nvSpPr>
        <p:spPr>
          <a:xfrm>
            <a:off x="14295741" y="573402"/>
            <a:ext cx="3380777" cy="4304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00" dirty="0">
                <a:solidFill>
                  <a:srgbClr val="FFFFFF"/>
                </a:solidFill>
                <a:latin typeface="Pretendard Light" pitchFamily="34" charset="0"/>
                <a:cs typeface="Pretendard Light" pitchFamily="34" charset="0"/>
              </a:rPr>
              <a:t> LearnData Lab  @SKKU </a:t>
            </a:r>
            <a:endParaRPr lang="en-US" dirty="0"/>
          </a:p>
        </p:txBody>
      </p:sp>
      <p:sp>
        <p:nvSpPr>
          <p:cNvPr id="14" name="Object 9">
            <a:extLst>
              <a:ext uri="{FF2B5EF4-FFF2-40B4-BE49-F238E27FC236}">
                <a16:creationId xmlns:a16="http://schemas.microsoft.com/office/drawing/2014/main" id="{AE7B8675-D6ED-4995-B4D3-4595A5D15FD9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1D789E-F6C5-C2AA-F3BA-73151955EF91}"/>
              </a:ext>
            </a:extLst>
          </p:cNvPr>
          <p:cNvSpPr txBox="1"/>
          <p:nvPr/>
        </p:nvSpPr>
        <p:spPr>
          <a:xfrm>
            <a:off x="4443130" y="6723133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R" sz="1800" dirty="0"/>
              <a:t>Natural Language Processing and Commonsense Reasoning for the Next of </a:t>
            </a:r>
            <a:r>
              <a:rPr lang="en" altLang="ko-KR" sz="1800" dirty="0" err="1"/>
              <a:t>QnA</a:t>
            </a:r>
            <a:r>
              <a:rPr lang="en" altLang="ko-KR" sz="1800" dirty="0"/>
              <a:t> System</a:t>
            </a:r>
            <a:endParaRPr lang="en-US" altLang="ko-KR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67E6D7-08C9-3DD5-8A1A-C13939B876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3" y="9057679"/>
            <a:ext cx="1115021" cy="1115021"/>
          </a:xfrm>
          <a:prstGeom prst="rect">
            <a:avLst/>
          </a:prstGeom>
        </p:spPr>
      </p:pic>
      <p:sp>
        <p:nvSpPr>
          <p:cNvPr id="6" name="Object 10">
            <a:extLst>
              <a:ext uri="{FF2B5EF4-FFF2-40B4-BE49-F238E27FC236}">
                <a16:creationId xmlns:a16="http://schemas.microsoft.com/office/drawing/2014/main" id="{C32BC4C3-E9FD-6558-1B69-213889BB2488}"/>
              </a:ext>
            </a:extLst>
          </p:cNvPr>
          <p:cNvSpPr txBox="1"/>
          <p:nvPr/>
        </p:nvSpPr>
        <p:spPr>
          <a:xfrm>
            <a:off x="14859000" y="9377949"/>
            <a:ext cx="7651170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2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정지원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09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76200" y="896854"/>
            <a:ext cx="539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1-layer</a:t>
            </a:r>
            <a:r>
              <a:rPr kumimoji="1" lang="ko-Kore-KR" altLang="en-US" dirty="0"/>
              <a:t>을 지난 후의 임베딩 값</a:t>
            </a:r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76200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[ 1.6245e-02],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[-1.4538e-04],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[ 1.6496e-02],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[ 1.0144e+00],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[ 1.1705e-02],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[ 9.7224e-02],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4993506" y="896854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-layer</a:t>
            </a:r>
            <a:r>
              <a:rPr kumimoji="1" lang="ko-Kore-KR" altLang="en-US" dirty="0"/>
              <a:t>을 지난 후의 임베딩 값</a:t>
            </a:r>
            <a:r>
              <a:rPr kumimoji="1" lang="en-US" altLang="ko-Kore-KR" dirty="0"/>
              <a:t>(Not MLP)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5343332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[ 1.1791e+00],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[ 2.3582e-02],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[ 1.0744e+00],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[ 1.3524e+00],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[ 5.2404e-02],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[ 3.1785e+00],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11133710" y="887458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2-layer</a:t>
            </a:r>
            <a:r>
              <a:rPr kumimoji="1" lang="ko-Kore-KR" altLang="en-US" dirty="0"/>
              <a:t>을 지난 후</a:t>
            </a:r>
            <a:r>
              <a:rPr kumimoji="1" lang="en-US" altLang="ko-Kore-KR" dirty="0"/>
              <a:t> + MLP </a:t>
            </a:r>
            <a:r>
              <a:rPr kumimoji="1" lang="ko-Kore-KR" altLang="en-US" dirty="0"/>
              <a:t>의 임베딩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11483536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	[[ 0.8579], -&gt; context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[-1.4402], -&gt; breathing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[ 0.7296], -&gt; human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[ 1.0247], -&gt; humans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[-1.4253], -&gt; take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[ 1.5397], -&gt; oxygen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[-1.4486]],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4B4037-589C-125C-9B2F-0829929BEBF6}"/>
              </a:ext>
            </a:extLst>
          </p:cNvPr>
          <p:cNvSpPr txBox="1"/>
          <p:nvPr/>
        </p:nvSpPr>
        <p:spPr>
          <a:xfrm>
            <a:off x="7355463" y="-96386"/>
            <a:ext cx="4058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Cycle Encoder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465619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10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76200" y="896854"/>
            <a:ext cx="539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2-layer</a:t>
            </a:r>
            <a:r>
              <a:rPr kumimoji="1" lang="ko-Kore-KR" altLang="en-US" dirty="0"/>
              <a:t>을 지난 후</a:t>
            </a:r>
            <a:r>
              <a:rPr kumimoji="1" lang="en-US" altLang="ko-Kore-KR" dirty="0"/>
              <a:t> + MLP </a:t>
            </a:r>
            <a:r>
              <a:rPr kumimoji="1" lang="ko-Kore-KR" altLang="en-US" dirty="0"/>
              <a:t>의 임베딩 값</a:t>
            </a:r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76200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	[[ 0.8579], -&gt; context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[-1.4402], -&gt; breathing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[ 0.7296], -&gt; human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[ 1.0247], -&gt; humans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[-1.4253], -&gt; take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[ 1.5397], -&gt; oxygen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[-1.4486]],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7392066" y="805538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5558793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	     [ 1.5434], </a:t>
            </a:r>
            <a:r>
              <a:rPr lang="en-US" altLang="ko-Kore-KR" b="1" dirty="0">
                <a:solidFill>
                  <a:schemeClr val="tx1"/>
                </a:solidFill>
                <a:latin typeface="Courier New" panose="02070309020205020404" pitchFamily="49" charset="0"/>
              </a:rPr>
              <a:t>a-context</a:t>
            </a:r>
            <a:endParaRPr lang="en" altLang="ko-Kore-KR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   </a:t>
            </a:r>
            <a:r>
              <a:rPr lang="en" altLang="ko-Kore-KR" b="1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[ 0.8579], </a:t>
            </a:r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b-context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   [ 1.4250], c-context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   [ 0.9410], d-context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   [ 0.9774], e-context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11896454" y="874527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11483536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 0.6852, a </a:t>
            </a:r>
          </a:p>
          <a:p>
            <a:pPr algn="ctr"/>
            <a:r>
              <a:rPr lang="en" altLang="ko-Kore-KR" b="1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8.0377</a:t>
            </a:r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,  b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-2.7154, c 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7.9037, d 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0.6379], 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4058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Cycle Encoder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793498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11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76200" y="896854"/>
            <a:ext cx="539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1-layer</a:t>
            </a:r>
            <a:r>
              <a:rPr kumimoji="1" lang="ko-Kore-KR" altLang="en-US" dirty="0"/>
              <a:t>을 지난 후의 임베딩 값</a:t>
            </a:r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76200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    [[2.9273e-02], context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[3.1609e-04], breathing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[5.4658e-03], human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[7.6362e-02], humans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[2.8897e-03], take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[3.5838e-01], oxygen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[0.0000e+00]], device='cuda:0')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4993506" y="896854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-layer</a:t>
            </a:r>
            <a:r>
              <a:rPr kumimoji="1" lang="ko-Kore-KR" altLang="en-US" dirty="0"/>
              <a:t>을 지난 후의 임베딩 값</a:t>
            </a:r>
            <a:r>
              <a:rPr kumimoji="1" lang="en-US" altLang="ko-Kore-KR" dirty="0"/>
              <a:t>(Not MLP)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5343332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[0.4727], context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[0.0296], breathing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[0.1140], human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[1.1862], humans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[0.0376], take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[0.6167], oxygen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11133710" y="887458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2-layer</a:t>
            </a:r>
            <a:r>
              <a:rPr kumimoji="1" lang="ko-Kore-KR" altLang="en-US" dirty="0"/>
              <a:t>을 지난 후</a:t>
            </a:r>
            <a:r>
              <a:rPr kumimoji="1" lang="en-US" altLang="ko-Kore-KR" dirty="0"/>
              <a:t> + MLP </a:t>
            </a:r>
            <a:r>
              <a:rPr kumimoji="1" lang="ko-Kore-KR" altLang="en-US" dirty="0"/>
              <a:t>의 임베딩 값</a:t>
            </a:r>
          </a:p>
          <a:p>
            <a:endParaRPr kumimoji="1"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11483536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	[[ 0.8040], context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[-1.4197], breathing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[-0.9041], human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[ 1.9463], humans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[-1.3718], take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[ 1.1966], oxygen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[-1.5911]],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748A8B-DE78-3727-0DA1-597C5F17FACA}"/>
              </a:ext>
            </a:extLst>
          </p:cNvPr>
          <p:cNvSpPr txBox="1"/>
          <p:nvPr/>
        </p:nvSpPr>
        <p:spPr>
          <a:xfrm>
            <a:off x="8125774" y="-134486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GSC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929880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12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76200" y="896854"/>
            <a:ext cx="539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2-layer</a:t>
            </a:r>
            <a:r>
              <a:rPr kumimoji="1" lang="ko-Kore-KR" altLang="en-US" dirty="0"/>
              <a:t>을 지난 후</a:t>
            </a:r>
            <a:r>
              <a:rPr kumimoji="1" lang="en-US" altLang="ko-Kore-KR" dirty="0"/>
              <a:t> + MLP </a:t>
            </a:r>
            <a:r>
              <a:rPr kumimoji="1" lang="ko-Kore-KR" altLang="en-US" dirty="0"/>
              <a:t>의 임베딩 값</a:t>
            </a:r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76200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	 [[ 0.8040], context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[-1.4197], breathing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[-0.9041], human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[ 1.9463], humans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[-1.3718], take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[ 1.1966], oxygen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[-1.5911]],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7392066" y="805538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5558793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	 [ 2.0555], -&gt; 3-a context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[ 0.8040], -&gt; 3-b context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[ 1.5217], -&gt; 3-c context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[ 0.8757], -&gt; 3-d context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[ 0.9996], -&gt; 3-e context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11896454" y="874527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11483536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 4.9649, a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11.1233, b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2.2334, c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11.4383, d 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3.2093], 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89F11C-208F-E10F-F6BA-06558778DB31}"/>
              </a:ext>
            </a:extLst>
          </p:cNvPr>
          <p:cNvSpPr txBox="1"/>
          <p:nvPr/>
        </p:nvSpPr>
        <p:spPr>
          <a:xfrm>
            <a:off x="8125774" y="-134486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GSC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786390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13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76200" y="896854"/>
            <a:ext cx="539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count feature</a:t>
            </a:r>
            <a:r>
              <a:rPr kumimoji="1" lang="ko-Kore-KR" altLang="en-US" dirty="0"/>
              <a:t>을 </a:t>
            </a:r>
            <a:r>
              <a:rPr kumimoji="1" lang="en-US" altLang="ko-Kore-KR" dirty="0" err="1"/>
              <a:t>concat</a:t>
            </a:r>
            <a:r>
              <a:rPr kumimoji="1" lang="ko-Kore-KR" altLang="en-US" dirty="0"/>
              <a:t>한 값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76200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[[ 0., 10., 10., 10., 10., 10.], context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 0.,  0.,  0.,  0.,  0.], breathing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 4.,  4.,  4.,  4.,  4.], human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 6.,  6.,  6.,  6.,  6.], humans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 4.,  4.,  4.,  4.,  4.], take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 6.,  6.,  6.,  6.,  6.], air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 0.,  0.,  0.,  0.,  0.]]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4993506" y="896854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dirty="0"/>
              <a:t>Cycle count feature</a:t>
            </a:r>
            <a:r>
              <a:rPr lang="ko-KR" altLang="en-US" dirty="0"/>
              <a:t>을 </a:t>
            </a:r>
            <a:r>
              <a:rPr lang="en" altLang="ko-Kore-KR" dirty="0" err="1"/>
              <a:t>concat</a:t>
            </a:r>
            <a:r>
              <a:rPr lang="ko-KR" altLang="en-US" dirty="0"/>
              <a:t>하고 </a:t>
            </a:r>
            <a:r>
              <a:rPr lang="en-US" altLang="ko-KR" dirty="0"/>
              <a:t>2-</a:t>
            </a:r>
            <a:r>
              <a:rPr lang="en" altLang="ko-Kore-KR" dirty="0"/>
              <a:t>layer MLP</a:t>
            </a:r>
            <a:r>
              <a:rPr lang="ko-KR" altLang="en-US" dirty="0" err="1"/>
              <a:t>를</a:t>
            </a:r>
            <a:r>
              <a:rPr lang="ko-KR" altLang="en-US" dirty="0"/>
              <a:t> 거친 후의 값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5343332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[[-0.0075], context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 </a:t>
            </a:r>
            <a:r>
              <a:rPr kumimoji="1" lang="en-US" altLang="ko-Kore-KR" dirty="0" err="1">
                <a:solidFill>
                  <a:schemeClr val="tx1"/>
                </a:solidFill>
              </a:rPr>
              <a:t>brething</a:t>
            </a:r>
            <a:endParaRPr kumimoji="1" lang="en-US" altLang="ko-Kore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[-0.0005], human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[-0.0019], humans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[-0.0005], take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[-0.0019], air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[-0.0127]]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11133710" y="887458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1-layer</a:t>
            </a:r>
            <a:r>
              <a:rPr kumimoji="1" lang="ko-Kore-KR" altLang="en-US" dirty="0"/>
              <a:t>을 지난 후의 임베딩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11483536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[ 2.1922e-02],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[-1.4538e-04],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[ 2.2173e-02],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[ 1.0072e+00],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[ 5.8199e-02],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[ 1.3208e-01],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748A8B-DE78-3727-0DA1-597C5F17FACA}"/>
              </a:ext>
            </a:extLst>
          </p:cNvPr>
          <p:cNvSpPr txBox="1"/>
          <p:nvPr/>
        </p:nvSpPr>
        <p:spPr>
          <a:xfrm>
            <a:off x="7355463" y="-96386"/>
            <a:ext cx="40949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D in Cycle Encoder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143236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14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76200" y="896854"/>
            <a:ext cx="539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1-layer</a:t>
            </a:r>
            <a:r>
              <a:rPr kumimoji="1" lang="ko-Kore-KR" altLang="en-US" dirty="0"/>
              <a:t>을 지난 후의 임베딩 값</a:t>
            </a:r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76200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[ 2.1922e-02],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[-1.4538e-04],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[ 2.2173e-02],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[ 1.0072e+00],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[ 5.8199e-02],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[ 1.3208e-01],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4993506" y="896854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-layer</a:t>
            </a:r>
            <a:r>
              <a:rPr kumimoji="1" lang="ko-Kore-KR" altLang="en-US" dirty="0"/>
              <a:t>을 지난 후의 임베딩 값</a:t>
            </a:r>
            <a:r>
              <a:rPr kumimoji="1" lang="en-US" altLang="ko-Kore-KR" dirty="0"/>
              <a:t>(Not MLP)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5343332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[1.2589],context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[0.0293], breathing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[1.1193], human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[1.3272], humans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[0.2442], take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[2.2383], air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11133710" y="887458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2-layer</a:t>
            </a:r>
            <a:r>
              <a:rPr kumimoji="1" lang="ko-Kore-KR" altLang="en-US" dirty="0"/>
              <a:t>을 지난 후</a:t>
            </a:r>
            <a:r>
              <a:rPr kumimoji="1" lang="en-US" altLang="ko-Kore-KR" dirty="0"/>
              <a:t> + MLP </a:t>
            </a:r>
            <a:r>
              <a:rPr kumimoji="1" lang="ko-Kore-KR" altLang="en-US" dirty="0"/>
              <a:t>의 임베딩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11483536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	[[ 0.9410], context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[-1.4377], breathing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[ 0.7877], human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[ 1.0034], humans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[-1.1725], take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[ 1.4147], air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[-1.4486]],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4B4037-589C-125C-9B2F-0829929BEBF6}"/>
              </a:ext>
            </a:extLst>
          </p:cNvPr>
          <p:cNvSpPr txBox="1"/>
          <p:nvPr/>
        </p:nvSpPr>
        <p:spPr>
          <a:xfrm>
            <a:off x="7355463" y="-96386"/>
            <a:ext cx="40949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D in Cycle Encoder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476942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15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76200" y="896854"/>
            <a:ext cx="539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2-layer</a:t>
            </a:r>
            <a:r>
              <a:rPr kumimoji="1" lang="ko-Kore-KR" altLang="en-US" dirty="0"/>
              <a:t>을 지난 후</a:t>
            </a:r>
            <a:r>
              <a:rPr kumimoji="1" lang="en-US" altLang="ko-Kore-KR" dirty="0"/>
              <a:t> + MLP </a:t>
            </a:r>
            <a:r>
              <a:rPr kumimoji="1" lang="ko-Kore-KR" altLang="en-US" dirty="0"/>
              <a:t>의 임베딩 값</a:t>
            </a:r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76200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	[[ 0.9410], context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[-1.4377], breathing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[ 0.7877], human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[ 1.0034], humans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[-1.1725], take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[ 1.4147], air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[-1.4486]],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7392066" y="805538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5558793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	     [ 1.5434], </a:t>
            </a:r>
            <a:r>
              <a:rPr lang="en-US" altLang="ko-Kore-KR" b="1" dirty="0">
                <a:solidFill>
                  <a:schemeClr val="tx1"/>
                </a:solidFill>
                <a:latin typeface="Courier New" panose="02070309020205020404" pitchFamily="49" charset="0"/>
              </a:rPr>
              <a:t>a-context</a:t>
            </a:r>
            <a:endParaRPr lang="en" altLang="ko-Kore-KR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   </a:t>
            </a:r>
            <a:r>
              <a:rPr lang="en" altLang="ko-Kore-KR" b="1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[ 0.8579], </a:t>
            </a:r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b-context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   [ 1.4250], c-context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   [ 0.9410], d-context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   [ 0.9774], e-context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11896454" y="874527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11483536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 0.6852, a </a:t>
            </a:r>
          </a:p>
          <a:p>
            <a:pPr algn="ctr"/>
            <a:r>
              <a:rPr lang="en" altLang="ko-Kore-KR" b="1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8.0377</a:t>
            </a:r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,  b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-2.7154, c 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7.9037, d 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0.6379], 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40949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D in Cycle Encoder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548594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16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76200" y="896854"/>
            <a:ext cx="539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1-layer</a:t>
            </a:r>
            <a:r>
              <a:rPr kumimoji="1" lang="ko-Kore-KR" altLang="en-US" dirty="0"/>
              <a:t>을 지난 후의 임베딩 값</a:t>
            </a:r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76200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[[2.9273e-02],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[3.1609e-04],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[5.4658e-03],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[7.5259e-02],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[1.0642e-02],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[3.7467e-01],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[0.0000e+00]]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4993506" y="896854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-layer</a:t>
            </a:r>
            <a:r>
              <a:rPr kumimoji="1" lang="ko-Kore-KR" altLang="en-US" dirty="0"/>
              <a:t>을 지난 후의 임베딩 값</a:t>
            </a:r>
            <a:r>
              <a:rPr kumimoji="1" lang="en-US" altLang="ko-Kore-KR" dirty="0"/>
              <a:t>(Not MLP)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5343332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[0.4956],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[0.0296],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[0.1206],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[0.8593],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[0.4201],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[0.5651],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11133710" y="887458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2-layer</a:t>
            </a:r>
            <a:r>
              <a:rPr kumimoji="1" lang="ko-Kore-KR" altLang="en-US" dirty="0"/>
              <a:t>을 지난 후</a:t>
            </a:r>
            <a:r>
              <a:rPr kumimoji="1" lang="en-US" altLang="ko-Kore-KR" dirty="0"/>
              <a:t> + MLP </a:t>
            </a:r>
            <a:r>
              <a:rPr kumimoji="1" lang="ko-Kore-KR" altLang="en-US" dirty="0"/>
              <a:t>의 임베딩 값</a:t>
            </a:r>
          </a:p>
          <a:p>
            <a:endParaRPr kumimoji="1"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11483536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	 [[ 0.8757],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[-1.4197],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[-0.8633],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[ 1.6249],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[ 0.6243],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[ 1.0708],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[-1.5911]],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748A8B-DE78-3727-0DA1-597C5F17FACA}"/>
              </a:ext>
            </a:extLst>
          </p:cNvPr>
          <p:cNvSpPr txBox="1"/>
          <p:nvPr/>
        </p:nvSpPr>
        <p:spPr>
          <a:xfrm>
            <a:off x="8125774" y="-134486"/>
            <a:ext cx="19816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D in GSC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521717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17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76200" y="896854"/>
            <a:ext cx="539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2-layer</a:t>
            </a:r>
            <a:r>
              <a:rPr kumimoji="1" lang="ko-Kore-KR" altLang="en-US" dirty="0"/>
              <a:t>을 지난 후</a:t>
            </a:r>
            <a:r>
              <a:rPr kumimoji="1" lang="en-US" altLang="ko-Kore-KR" dirty="0"/>
              <a:t> + MLP </a:t>
            </a:r>
            <a:r>
              <a:rPr kumimoji="1" lang="ko-Kore-KR" altLang="en-US" dirty="0"/>
              <a:t>의 임베딩 값</a:t>
            </a:r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76200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	 [[ 0.8757],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[-1.4197],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[-0.8633],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[ 1.6249],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[ 0.6243],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[ 1.0708],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[-1.5911]],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7392066" y="805538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5558793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	 [ 2.0555], -&gt; 3-a context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[ 0.8040], -&gt; 3-b context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[ 1.5217], -&gt; 3-c context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[ 0.8757], -&gt; 3-d context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[ 0.9996], -&gt; 3-e context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11896454" y="874527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11483536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 4.9649, a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11.1233, b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2.2334, c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11.4383, d 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3.2093], 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89F11C-208F-E10F-F6BA-06558778DB31}"/>
              </a:ext>
            </a:extLst>
          </p:cNvPr>
          <p:cNvSpPr txBox="1"/>
          <p:nvPr/>
        </p:nvSpPr>
        <p:spPr>
          <a:xfrm>
            <a:off x="8125774" y="-134486"/>
            <a:ext cx="19816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D in GSC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599555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18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진행 상황</a:t>
            </a:r>
            <a:endParaRPr lang="en-US" b="1" dirty="0"/>
          </a:p>
        </p:txBody>
      </p:sp>
      <p:sp>
        <p:nvSpPr>
          <p:cNvPr id="10" name="Object 10"/>
          <p:cNvSpPr txBox="1"/>
          <p:nvPr/>
        </p:nvSpPr>
        <p:spPr>
          <a:xfrm>
            <a:off x="580952" y="2815505"/>
            <a:ext cx="618623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 err="1">
                <a:latin typeface="Pretendard" pitchFamily="34" charset="0"/>
              </a:rPr>
              <a:t>비교</a:t>
            </a:r>
            <a:endParaRPr lang="en-US" sz="2000" b="1" dirty="0"/>
          </a:p>
        </p:txBody>
      </p:sp>
      <p:sp>
        <p:nvSpPr>
          <p:cNvPr id="11" name="Object 11"/>
          <p:cNvSpPr txBox="1"/>
          <p:nvPr/>
        </p:nvSpPr>
        <p:spPr>
          <a:xfrm>
            <a:off x="600000" y="3382410"/>
            <a:ext cx="11134800" cy="20712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ore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Cycle encoder b, GSC </a:t>
            </a:r>
            <a:r>
              <a:rPr lang="en-US" altLang="ko-Kore-KR" sz="2200" dirty="0" err="1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b의</a:t>
            </a:r>
            <a:r>
              <a:rPr lang="en-US" altLang="ko-Kore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altLang="ko-Kore-KR" sz="2200" dirty="0" err="1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노드</a:t>
            </a:r>
            <a:r>
              <a:rPr lang="en-US" altLang="ko-Kore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altLang="ko-Kore-KR" sz="2200" dirty="0" err="1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결과</a:t>
            </a:r>
            <a:r>
              <a:rPr lang="en-US" altLang="ko-Kore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altLang="ko-Kore-KR" sz="2200" dirty="0" err="1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비교</a:t>
            </a:r>
            <a:endParaRPr lang="en-US" altLang="ko-Kore-KR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Cycle encoder</a:t>
            </a:r>
            <a:r>
              <a:rPr lang="ko-Kore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의 </a:t>
            </a:r>
            <a:r>
              <a:rPr lang="en-US" altLang="ko-Kore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b</a:t>
            </a:r>
            <a:r>
              <a:rPr lang="ko-Kore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와 </a:t>
            </a:r>
            <a:r>
              <a:rPr lang="en-US" altLang="ko-Kore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d</a:t>
            </a:r>
            <a:r>
              <a:rPr lang="ko-Kore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의 노드 결과 비교</a:t>
            </a:r>
            <a:endParaRPr lang="en-US" altLang="ko-Kore-KR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GSC</a:t>
            </a:r>
            <a:r>
              <a:rPr lang="ko-Kore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의 </a:t>
            </a:r>
            <a:r>
              <a:rPr lang="en-US" altLang="ko-Kore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b</a:t>
            </a:r>
            <a:r>
              <a:rPr lang="ko-Kore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와 </a:t>
            </a:r>
            <a:r>
              <a:rPr lang="en-US" altLang="ko-Kore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d</a:t>
            </a:r>
            <a:r>
              <a:rPr lang="ko-Kore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의 노드 결과 비교</a:t>
            </a:r>
            <a:endParaRPr lang="en-US" altLang="ko-Kore-KR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E92641CE-3042-5E2A-A97B-6E558E69F94A}"/>
              </a:ext>
            </a:extLst>
          </p:cNvPr>
          <p:cNvSpPr/>
          <p:nvPr/>
        </p:nvSpPr>
        <p:spPr>
          <a:xfrm>
            <a:off x="7010400" y="3368695"/>
            <a:ext cx="10028865" cy="1056778"/>
          </a:xfrm>
          <a:prstGeom prst="roundRect">
            <a:avLst/>
          </a:prstGeom>
          <a:solidFill>
            <a:srgbClr val="DEE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EF464F-9168-20DB-B9D0-BA3AD3838E6F}"/>
              </a:ext>
            </a:extLst>
          </p:cNvPr>
          <p:cNvSpPr txBox="1"/>
          <p:nvPr/>
        </p:nvSpPr>
        <p:spPr>
          <a:xfrm>
            <a:off x="7042312" y="3455843"/>
            <a:ext cx="9681644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Q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What do humans take in while breathing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?</a:t>
            </a:r>
          </a:p>
          <a:p>
            <a:endParaRPr kumimoji="1" lang="en-US" altLang="ko-Kore-KR" sz="1100" b="1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A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l</a:t>
            </a:r>
            <a:r>
              <a:rPr kumimoji="1" lang="en-US" altLang="ko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ungs and diaphragm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B. </a:t>
            </a: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oxygen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C. abdominal muscles</a:t>
            </a:r>
            <a:r>
              <a:rPr kumimoji="1" lang="ko-KR" altLang="en-US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D. </a:t>
            </a: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air</a:t>
            </a:r>
            <a:r>
              <a:rPr kumimoji="1" lang="ko-KR" altLang="en-US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E. open throat</a:t>
            </a:r>
            <a:endParaRPr kumimoji="1" lang="ko-Kore-KR" altLang="en-US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</p:txBody>
      </p:sp>
      <p:sp>
        <p:nvSpPr>
          <p:cNvPr id="3" name="AutoShape 2" descr="Untitled">
            <a:extLst>
              <a:ext uri="{FF2B5EF4-FFF2-40B4-BE49-F238E27FC236}">
                <a16:creationId xmlns:a16="http://schemas.microsoft.com/office/drawing/2014/main" id="{A2E1812B-13FA-F214-B3B3-ABB65C4734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534556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D3FBF2-2613-C452-5FF6-34990B520CE2}"/>
              </a:ext>
            </a:extLst>
          </p:cNvPr>
          <p:cNvSpPr txBox="1"/>
          <p:nvPr/>
        </p:nvSpPr>
        <p:spPr>
          <a:xfrm>
            <a:off x="2343262" y="9781271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Encoder(B)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87603-2B12-76E6-FD27-1B00DB42E044}"/>
              </a:ext>
            </a:extLst>
          </p:cNvPr>
          <p:cNvSpPr txBox="1"/>
          <p:nvPr/>
        </p:nvSpPr>
        <p:spPr>
          <a:xfrm>
            <a:off x="12877800" y="9625467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GSC(D)</a:t>
            </a:r>
            <a:endParaRPr kumimoji="1" lang="ko-Kore-KR" altLang="en-US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3B4BBF69-26B9-A520-01EF-518E1C000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737" y="5143500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5F1E51A-8922-3039-25EB-B2DB09352F1D}"/>
              </a:ext>
            </a:extLst>
          </p:cNvPr>
          <p:cNvSpPr txBox="1"/>
          <p:nvPr/>
        </p:nvSpPr>
        <p:spPr>
          <a:xfrm>
            <a:off x="1447800" y="6907311"/>
            <a:ext cx="1117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breathing</a:t>
            </a:r>
            <a:endParaRPr kumimoji="1" lang="ko-Kore-KR" alt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D09164-F693-EF27-E0E9-631AF9817F0C}"/>
              </a:ext>
            </a:extLst>
          </p:cNvPr>
          <p:cNvSpPr txBox="1"/>
          <p:nvPr/>
        </p:nvSpPr>
        <p:spPr>
          <a:xfrm>
            <a:off x="6198757" y="6107567"/>
            <a:ext cx="1117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human</a:t>
            </a:r>
            <a:endParaRPr kumimoji="1" lang="ko-Kore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D53D51-1F94-A7C0-C147-8762ECB2232F}"/>
              </a:ext>
            </a:extLst>
          </p:cNvPr>
          <p:cNvSpPr txBox="1"/>
          <p:nvPr/>
        </p:nvSpPr>
        <p:spPr>
          <a:xfrm>
            <a:off x="6477000" y="7450909"/>
            <a:ext cx="1117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humans</a:t>
            </a:r>
            <a:endParaRPr kumimoji="1" lang="ko-Kore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1551A6-38C2-93E5-D54D-C0517F682728}"/>
              </a:ext>
            </a:extLst>
          </p:cNvPr>
          <p:cNvSpPr txBox="1"/>
          <p:nvPr/>
        </p:nvSpPr>
        <p:spPr>
          <a:xfrm>
            <a:off x="4324462" y="5081811"/>
            <a:ext cx="1117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take</a:t>
            </a:r>
            <a:endParaRPr kumimoji="1" lang="ko-Kore-KR" altLang="en-US" b="1" dirty="0"/>
          </a:p>
        </p:txBody>
      </p:sp>
      <p:pic>
        <p:nvPicPr>
          <p:cNvPr id="21" name="Picture 6">
            <a:extLst>
              <a:ext uri="{FF2B5EF4-FFF2-40B4-BE49-F238E27FC236}">
                <a16:creationId xmlns:a16="http://schemas.microsoft.com/office/drawing/2014/main" id="{BC50E731-180C-2715-E8E3-8AF5728B2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2988" y="5143499"/>
            <a:ext cx="5348891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F5F0B79-FCAE-EF2B-2872-E609C9B1DF77}"/>
              </a:ext>
            </a:extLst>
          </p:cNvPr>
          <p:cNvSpPr txBox="1"/>
          <p:nvPr/>
        </p:nvSpPr>
        <p:spPr>
          <a:xfrm>
            <a:off x="13021504" y="5121043"/>
            <a:ext cx="1117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breathing</a:t>
            </a:r>
            <a:endParaRPr kumimoji="1" lang="ko-Kore-KR" alt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E59FB4-043A-F0AE-13F9-74554410E56C}"/>
              </a:ext>
            </a:extLst>
          </p:cNvPr>
          <p:cNvSpPr txBox="1"/>
          <p:nvPr/>
        </p:nvSpPr>
        <p:spPr>
          <a:xfrm>
            <a:off x="14478000" y="8647210"/>
            <a:ext cx="1117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human</a:t>
            </a:r>
            <a:endParaRPr kumimoji="1" lang="ko-Kore-KR" alt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BB12FF-6416-C58E-E305-635F6BD2C267}"/>
              </a:ext>
            </a:extLst>
          </p:cNvPr>
          <p:cNvSpPr txBox="1"/>
          <p:nvPr/>
        </p:nvSpPr>
        <p:spPr>
          <a:xfrm>
            <a:off x="15595814" y="7450909"/>
            <a:ext cx="1117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humans</a:t>
            </a:r>
            <a:endParaRPr kumimoji="1" lang="ko-Kore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63104E-84B1-FDB2-400C-F6BE34742C5A}"/>
              </a:ext>
            </a:extLst>
          </p:cNvPr>
          <p:cNvSpPr txBox="1"/>
          <p:nvPr/>
        </p:nvSpPr>
        <p:spPr>
          <a:xfrm>
            <a:off x="11165434" y="8647209"/>
            <a:ext cx="1117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take</a:t>
            </a:r>
            <a:endParaRPr kumimoji="1" lang="ko-Kore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19C692-4597-BC01-006A-D74B03C3EA4A}"/>
              </a:ext>
            </a:extLst>
          </p:cNvPr>
          <p:cNvSpPr txBox="1"/>
          <p:nvPr/>
        </p:nvSpPr>
        <p:spPr>
          <a:xfrm>
            <a:off x="5035769" y="8823523"/>
            <a:ext cx="1117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Oxygen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D3EB5E-600F-202A-15DA-7818E57412D9}"/>
              </a:ext>
            </a:extLst>
          </p:cNvPr>
          <p:cNvSpPr txBox="1"/>
          <p:nvPr/>
        </p:nvSpPr>
        <p:spPr>
          <a:xfrm>
            <a:off x="10561976" y="7438328"/>
            <a:ext cx="1117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00B0F0"/>
                </a:solidFill>
              </a:rPr>
              <a:t>air</a:t>
            </a:r>
            <a:endParaRPr kumimoji="1" lang="ko-Kore-KR" alt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140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01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b="1" dirty="0">
                <a:solidFill>
                  <a:srgbClr val="000000"/>
                </a:solidFill>
                <a:latin typeface="Pretendard ExtraBold" pitchFamily="34" charset="0"/>
              </a:rPr>
              <a:t>Contents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DDB9A86-871D-A5C6-C8B4-B175BDBAD8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3" y="9057679"/>
            <a:ext cx="1115021" cy="1115021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9BE91F82-A25E-D8E4-2B70-2AEFB95A4D49}"/>
              </a:ext>
            </a:extLst>
          </p:cNvPr>
          <p:cNvGrpSpPr/>
          <p:nvPr/>
        </p:nvGrpSpPr>
        <p:grpSpPr>
          <a:xfrm>
            <a:off x="1315905" y="3162300"/>
            <a:ext cx="9319416" cy="2459053"/>
            <a:chOff x="2475230" y="2099331"/>
            <a:chExt cx="5766727" cy="132966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C5589D5-12C1-B44A-F7A1-C1A38AC08C41}"/>
                </a:ext>
              </a:extLst>
            </p:cNvPr>
            <p:cNvSpPr txBox="1"/>
            <p:nvPr/>
          </p:nvSpPr>
          <p:spPr>
            <a:xfrm>
              <a:off x="3382668" y="2099331"/>
              <a:ext cx="4859289" cy="216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Bold" panose="00000800000000000000" pitchFamily="2" charset="-127"/>
                  <a:ea typeface="KoPubWorld바탕체 Bold" panose="00000800000000000000" pitchFamily="2" charset="-127"/>
                  <a:cs typeface="KoPubWorld바탕체 Bold" panose="00000800000000000000" pitchFamily="2" charset="-127"/>
                </a:rPr>
                <a:t>진행 상황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FEADC05-9261-CFD6-AC1C-1482CB72043D}"/>
                </a:ext>
              </a:extLst>
            </p:cNvPr>
            <p:cNvSpPr txBox="1"/>
            <p:nvPr/>
          </p:nvSpPr>
          <p:spPr>
            <a:xfrm>
              <a:off x="3382669" y="2452074"/>
              <a:ext cx="2422299" cy="417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7800" indent="-177800" algn="l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Previous</a:t>
              </a:r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 </a:t>
              </a:r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works</a:t>
              </a:r>
            </a:p>
            <a:p>
              <a:pPr marL="177800" indent="-177800" algn="l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Current works</a:t>
              </a: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418F3513-8200-CE08-7AA7-B78595A6FB67}"/>
                </a:ext>
              </a:extLst>
            </p:cNvPr>
            <p:cNvGrpSpPr/>
            <p:nvPr/>
          </p:nvGrpSpPr>
          <p:grpSpPr>
            <a:xfrm>
              <a:off x="2475230" y="2099331"/>
              <a:ext cx="749300" cy="1329669"/>
              <a:chOff x="3919220" y="2099331"/>
              <a:chExt cx="749300" cy="1329669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24854A3-D543-7932-7B8E-8D017E2C5797}"/>
                  </a:ext>
                </a:extLst>
              </p:cNvPr>
              <p:cNvSpPr txBox="1"/>
              <p:nvPr/>
            </p:nvSpPr>
            <p:spPr>
              <a:xfrm>
                <a:off x="3919220" y="2099331"/>
                <a:ext cx="749300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3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01</a:t>
                </a:r>
                <a:endParaRPr lang="ko-KR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cxnSp>
            <p:nvCxnSpPr>
              <p:cNvPr id="15" name="직선 연결선 2">
                <a:extLst>
                  <a:ext uri="{FF2B5EF4-FFF2-40B4-BE49-F238E27FC236}">
                    <a16:creationId xmlns:a16="http://schemas.microsoft.com/office/drawing/2014/main" id="{5D8D6E3E-C06A-0AE4-5F12-F0E8CBF2B9DE}"/>
                  </a:ext>
                </a:extLst>
              </p:cNvPr>
              <p:cNvCxnSpPr/>
              <p:nvPr/>
            </p:nvCxnSpPr>
            <p:spPr>
              <a:xfrm>
                <a:off x="4668520" y="2183130"/>
                <a:ext cx="0" cy="1245870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FC31C34-063D-8DE7-CE5D-A9FD2AF711E5}"/>
              </a:ext>
            </a:extLst>
          </p:cNvPr>
          <p:cNvGrpSpPr/>
          <p:nvPr/>
        </p:nvGrpSpPr>
        <p:grpSpPr>
          <a:xfrm>
            <a:off x="899209" y="5929393"/>
            <a:ext cx="5858451" cy="2035529"/>
            <a:chOff x="5900738" y="2099331"/>
            <a:chExt cx="2634321" cy="134153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8D3A95-0760-C29B-7B58-13F901D176A4}"/>
                </a:ext>
              </a:extLst>
            </p:cNvPr>
            <p:cNvSpPr txBox="1"/>
            <p:nvPr/>
          </p:nvSpPr>
          <p:spPr>
            <a:xfrm>
              <a:off x="6782459" y="2104122"/>
              <a:ext cx="1752600" cy="2636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Bold" panose="00000800000000000000" pitchFamily="2" charset="-127"/>
                  <a:ea typeface="KoPubWorld바탕체 Bold" panose="00000800000000000000" pitchFamily="2" charset="-127"/>
                  <a:cs typeface="KoPubWorld바탕체 Bold" panose="00000800000000000000" pitchFamily="2" charset="-127"/>
                </a:rPr>
                <a:t>Current works</a:t>
              </a:r>
              <a:endPara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1301021-AB89-6006-26DF-D2B8617E5EDA}"/>
                </a:ext>
              </a:extLst>
            </p:cNvPr>
            <p:cNvSpPr txBox="1"/>
            <p:nvPr/>
          </p:nvSpPr>
          <p:spPr>
            <a:xfrm>
              <a:off x="6782459" y="2456865"/>
              <a:ext cx="1602100" cy="98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7800" indent="-177800" algn="l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결과</a:t>
              </a:r>
              <a:endPara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endParaRPr>
            </a:p>
            <a:p>
              <a:pPr marL="177800" indent="-177800" algn="l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결과 비교</a:t>
              </a:r>
              <a:endPara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endParaRPr>
            </a:p>
            <a:p>
              <a:pPr marL="177800" indent="-177800" algn="l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시각화</a:t>
              </a:r>
              <a:endPara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endParaRPr>
            </a:p>
            <a:p>
              <a:pPr marL="177800" indent="-177800" algn="l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견해</a:t>
              </a:r>
              <a:endPara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847CD85D-E69C-1E2F-C1CD-947A9F356CE3}"/>
                </a:ext>
              </a:extLst>
            </p:cNvPr>
            <p:cNvGrpSpPr/>
            <p:nvPr/>
          </p:nvGrpSpPr>
          <p:grpSpPr>
            <a:xfrm>
              <a:off x="5900738" y="2099331"/>
              <a:ext cx="749300" cy="1329669"/>
              <a:chOff x="3919220" y="2099331"/>
              <a:chExt cx="749300" cy="1329669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2603CF2-457A-20B7-690F-2751A0557F31}"/>
                  </a:ext>
                </a:extLst>
              </p:cNvPr>
              <p:cNvSpPr txBox="1"/>
              <p:nvPr/>
            </p:nvSpPr>
            <p:spPr>
              <a:xfrm>
                <a:off x="3919220" y="2099331"/>
                <a:ext cx="749300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3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02</a:t>
                </a:r>
                <a:endParaRPr lang="ko-KR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cxnSp>
            <p:nvCxnSpPr>
              <p:cNvPr id="22" name="직선 연결선 34">
                <a:extLst>
                  <a:ext uri="{FF2B5EF4-FFF2-40B4-BE49-F238E27FC236}">
                    <a16:creationId xmlns:a16="http://schemas.microsoft.com/office/drawing/2014/main" id="{61F366BB-BC5D-FD4D-065C-E1B21A9CF2DA}"/>
                  </a:ext>
                </a:extLst>
              </p:cNvPr>
              <p:cNvCxnSpPr/>
              <p:nvPr/>
            </p:nvCxnSpPr>
            <p:spPr>
              <a:xfrm>
                <a:off x="4668520" y="2183130"/>
                <a:ext cx="0" cy="1245870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89546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D48B30-9133-4B5A-BCCB-0107D9C132F5}"/>
              </a:ext>
            </a:extLst>
          </p:cNvPr>
          <p:cNvSpPr txBox="1"/>
          <p:nvPr/>
        </p:nvSpPr>
        <p:spPr>
          <a:xfrm>
            <a:off x="3211410" y="1412843"/>
            <a:ext cx="3829050" cy="274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7250" dirty="0">
                <a:solidFill>
                  <a:schemeClr val="bg1">
                    <a:lumMod val="85000"/>
                  </a:schemeClr>
                </a:solidFill>
                <a:latin typeface="KoPubWorld돋움체 Medium" panose="00000600000000000000" pitchFamily="2" charset="-127"/>
              </a:rPr>
              <a:t>0</a:t>
            </a:r>
            <a:r>
              <a:rPr lang="en-US" altLang="ko-KR" sz="17250" dirty="0">
                <a:solidFill>
                  <a:schemeClr val="bg1"/>
                </a:solidFill>
                <a:latin typeface="KoPubWorld돋움체 Medium" panose="00000600000000000000" pitchFamily="2" charset="-127"/>
              </a:rPr>
              <a:t>1</a:t>
            </a:r>
            <a:endParaRPr lang="ko-KR" altLang="en-US" sz="14400" dirty="0">
              <a:solidFill>
                <a:schemeClr val="bg1"/>
              </a:solidFill>
              <a:latin typeface="KoPubWorld돋움체 Medium" panose="000006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C85710-C356-465A-B72A-032361491FC5}"/>
              </a:ext>
            </a:extLst>
          </p:cNvPr>
          <p:cNvSpPr txBox="1"/>
          <p:nvPr/>
        </p:nvSpPr>
        <p:spPr>
          <a:xfrm>
            <a:off x="2885495" y="3842010"/>
            <a:ext cx="3829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5400" dirty="0">
                <a:solidFill>
                  <a:schemeClr val="bg1"/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결과비교</a:t>
            </a:r>
            <a:endParaRPr lang="ko-KR" altLang="en-US" sz="4800" dirty="0">
              <a:solidFill>
                <a:schemeClr val="bg1"/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2A67A32-F022-4378-94E3-C39038115EC9}"/>
              </a:ext>
            </a:extLst>
          </p:cNvPr>
          <p:cNvGrpSpPr/>
          <p:nvPr/>
        </p:nvGrpSpPr>
        <p:grpSpPr>
          <a:xfrm>
            <a:off x="-25400" y="6137742"/>
            <a:ext cx="7466267" cy="1128963"/>
            <a:chOff x="6100094" y="3157402"/>
            <a:chExt cx="4977511" cy="75264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B95E19-59C0-482F-A45A-92FA0A59C857}"/>
                </a:ext>
              </a:extLst>
            </p:cNvPr>
            <p:cNvSpPr txBox="1"/>
            <p:nvPr/>
          </p:nvSpPr>
          <p:spPr>
            <a:xfrm>
              <a:off x="6100094" y="3157402"/>
              <a:ext cx="4977511" cy="752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66700" indent="-26670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ore-KR" sz="2400" dirty="0">
                  <a:solidFill>
                    <a:schemeClr val="bg1"/>
                  </a:solidFill>
                  <a:latin typeface="Pretendard Medium" pitchFamily="34" charset="0"/>
                  <a:cs typeface="Pretendard Medium" pitchFamily="34" charset="0"/>
                </a:rPr>
                <a:t>Cycle encoder b, GSC </a:t>
              </a:r>
              <a:r>
                <a:rPr lang="en-US" altLang="ko-Kore-KR" sz="2400" dirty="0" err="1">
                  <a:solidFill>
                    <a:schemeClr val="bg1"/>
                  </a:solidFill>
                  <a:latin typeface="Pretendard Medium" pitchFamily="34" charset="0"/>
                  <a:cs typeface="Pretendard Medium" pitchFamily="34" charset="0"/>
                </a:rPr>
                <a:t>b의</a:t>
              </a:r>
              <a:r>
                <a:rPr lang="en-US" altLang="ko-Kore-KR" sz="2400" dirty="0">
                  <a:solidFill>
                    <a:schemeClr val="bg1"/>
                  </a:solidFill>
                  <a:latin typeface="Pretendard Medium" pitchFamily="34" charset="0"/>
                  <a:cs typeface="Pretendard Medium" pitchFamily="34" charset="0"/>
                </a:rPr>
                <a:t> </a:t>
              </a:r>
              <a:r>
                <a:rPr lang="en-US" altLang="ko-Kore-KR" sz="2400" dirty="0" err="1">
                  <a:solidFill>
                    <a:schemeClr val="bg1"/>
                  </a:solidFill>
                  <a:latin typeface="Pretendard Medium" pitchFamily="34" charset="0"/>
                  <a:cs typeface="Pretendard Medium" pitchFamily="34" charset="0"/>
                </a:rPr>
                <a:t>노드</a:t>
              </a:r>
              <a:r>
                <a:rPr lang="en-US" altLang="ko-Kore-KR" sz="2400" dirty="0">
                  <a:solidFill>
                    <a:schemeClr val="bg1"/>
                  </a:solidFill>
                  <a:latin typeface="Pretendard Medium" pitchFamily="34" charset="0"/>
                  <a:cs typeface="Pretendard Medium" pitchFamily="34" charset="0"/>
                </a:rPr>
                <a:t> </a:t>
              </a:r>
              <a:r>
                <a:rPr lang="en-US" altLang="ko-Kore-KR" sz="2400" dirty="0" err="1">
                  <a:solidFill>
                    <a:schemeClr val="bg1"/>
                  </a:solidFill>
                  <a:latin typeface="Pretendard Medium" pitchFamily="34" charset="0"/>
                  <a:cs typeface="Pretendard Medium" pitchFamily="34" charset="0"/>
                </a:rPr>
                <a:t>결과</a:t>
              </a:r>
              <a:r>
                <a:rPr lang="en-US" altLang="ko-Kore-KR" sz="2400" dirty="0">
                  <a:solidFill>
                    <a:schemeClr val="bg1"/>
                  </a:solidFill>
                  <a:latin typeface="Pretendard Medium" pitchFamily="34" charset="0"/>
                  <a:cs typeface="Pretendard Medium" pitchFamily="34" charset="0"/>
                </a:rPr>
                <a:t> </a:t>
              </a:r>
              <a:r>
                <a:rPr lang="en-US" altLang="ko-Kore-KR" sz="2400" dirty="0" err="1">
                  <a:solidFill>
                    <a:schemeClr val="bg1"/>
                  </a:solidFill>
                  <a:latin typeface="Pretendard Medium" pitchFamily="34" charset="0"/>
                  <a:cs typeface="Pretendard Medium" pitchFamily="34" charset="0"/>
                </a:rPr>
                <a:t>비교</a:t>
              </a:r>
              <a:endParaRPr lang="en-US" altLang="ko-Kore-KR" sz="2400" dirty="0">
                <a:solidFill>
                  <a:schemeClr val="bg1"/>
                </a:solidFill>
                <a:latin typeface="Pretendard Medium" pitchFamily="34" charset="0"/>
                <a:cs typeface="Pretendard Medium" pitchFamily="34" charset="0"/>
              </a:endParaRPr>
            </a:p>
            <a:p>
              <a:pPr marL="266700" indent="-26670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400" dirty="0">
                <a:solidFill>
                  <a:schemeClr val="bg1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60CA8EC5-2108-46EB-B80A-19813C0FE65A}"/>
                </a:ext>
              </a:extLst>
            </p:cNvPr>
            <p:cNvCxnSpPr>
              <a:cxnSpLocks/>
            </p:cNvCxnSpPr>
            <p:nvPr/>
          </p:nvCxnSpPr>
          <p:spPr>
            <a:xfrm>
              <a:off x="7387027" y="3157402"/>
              <a:ext cx="2083753" cy="0"/>
            </a:xfrm>
            <a:prstGeom prst="line">
              <a:avLst/>
            </a:prstGeom>
            <a:ln w="635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35488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20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Untitled">
            <a:extLst>
              <a:ext uri="{FF2B5EF4-FFF2-40B4-BE49-F238E27FC236}">
                <a16:creationId xmlns:a16="http://schemas.microsoft.com/office/drawing/2014/main" id="{4C59D719-2D2C-DE84-6C68-7755185CBA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68B24F-FDFE-4529-DF73-9FB5ECE5E9EF}"/>
              </a:ext>
            </a:extLst>
          </p:cNvPr>
          <p:cNvSpPr txBox="1"/>
          <p:nvPr/>
        </p:nvSpPr>
        <p:spPr>
          <a:xfrm>
            <a:off x="3548429" y="819201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1-layer</a:t>
            </a:r>
            <a:r>
              <a:rPr kumimoji="1" lang="ko-Kore-KR" altLang="en-US" dirty="0"/>
              <a:t>을 지난 후의 임베딩 값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8313280-5D56-0AC2-0ADA-898B472FA1C5}"/>
              </a:ext>
            </a:extLst>
          </p:cNvPr>
          <p:cNvSpPr/>
          <p:nvPr/>
        </p:nvSpPr>
        <p:spPr>
          <a:xfrm>
            <a:off x="3847819" y="1185283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[ 1.6245e-02], context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[-1.4538e-04], breathing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[ 1.6496e-02], human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[ 1.0144e+00], humans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[ 1.1705e-02], take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[ 9.7224e-02], oxygen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endParaRPr lang="en" altLang="ko-Kore-KR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310EEB-B881-2DA0-6928-1638C107F2FC}"/>
              </a:ext>
            </a:extLst>
          </p:cNvPr>
          <p:cNvSpPr txBox="1"/>
          <p:nvPr/>
        </p:nvSpPr>
        <p:spPr>
          <a:xfrm>
            <a:off x="9749351" y="819201"/>
            <a:ext cx="539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1-layer</a:t>
            </a:r>
            <a:r>
              <a:rPr kumimoji="1" lang="ko-Kore-KR" altLang="en-US" dirty="0"/>
              <a:t>을 지난 후의 임베딩 값</a:t>
            </a:r>
          </a:p>
          <a:p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010D2DB-2BFE-A8BC-F253-BB13A6715C97}"/>
              </a:ext>
            </a:extLst>
          </p:cNvPr>
          <p:cNvSpPr/>
          <p:nvPr/>
        </p:nvSpPr>
        <p:spPr>
          <a:xfrm>
            <a:off x="9749351" y="1185283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    [[2.9273e-02], context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[3.1609e-04], breathing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[5.4658e-03], human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[7.6362e-02], humans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[2.8897e-03], take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[3.5838e-01], oxygen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[0.0000e+00]], device='cuda:0')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421FC7-1256-018B-4B92-639F69D27EF9}"/>
              </a:ext>
            </a:extLst>
          </p:cNvPr>
          <p:cNvSpPr txBox="1"/>
          <p:nvPr/>
        </p:nvSpPr>
        <p:spPr>
          <a:xfrm>
            <a:off x="5076878" y="114300"/>
            <a:ext cx="231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encoder</a:t>
            </a:r>
            <a:endParaRPr kumimoji="1"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0691AC-B6A0-982E-37A2-37F5213608ED}"/>
              </a:ext>
            </a:extLst>
          </p:cNvPr>
          <p:cNvSpPr txBox="1"/>
          <p:nvPr/>
        </p:nvSpPr>
        <p:spPr>
          <a:xfrm>
            <a:off x="11887200" y="37023"/>
            <a:ext cx="231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GSC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810722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21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Untitled">
            <a:extLst>
              <a:ext uri="{FF2B5EF4-FFF2-40B4-BE49-F238E27FC236}">
                <a16:creationId xmlns:a16="http://schemas.microsoft.com/office/drawing/2014/main" id="{4C59D719-2D2C-DE84-6C68-7755185CBA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421FC7-1256-018B-4B92-639F69D27EF9}"/>
              </a:ext>
            </a:extLst>
          </p:cNvPr>
          <p:cNvSpPr txBox="1"/>
          <p:nvPr/>
        </p:nvSpPr>
        <p:spPr>
          <a:xfrm>
            <a:off x="5076878" y="114300"/>
            <a:ext cx="231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encoder</a:t>
            </a:r>
            <a:endParaRPr kumimoji="1"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0691AC-B6A0-982E-37A2-37F5213608ED}"/>
              </a:ext>
            </a:extLst>
          </p:cNvPr>
          <p:cNvSpPr txBox="1"/>
          <p:nvPr/>
        </p:nvSpPr>
        <p:spPr>
          <a:xfrm>
            <a:off x="11887200" y="37023"/>
            <a:ext cx="231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GSC</a:t>
            </a:r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0BA0AD-4E3C-AE1D-9296-CEC05439DEFB}"/>
              </a:ext>
            </a:extLst>
          </p:cNvPr>
          <p:cNvSpPr txBox="1"/>
          <p:nvPr/>
        </p:nvSpPr>
        <p:spPr>
          <a:xfrm>
            <a:off x="3082732" y="783412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-layer</a:t>
            </a:r>
            <a:r>
              <a:rPr kumimoji="1" lang="ko-Kore-KR" altLang="en-US" dirty="0"/>
              <a:t>을 지난 후의 임베딩 값</a:t>
            </a:r>
            <a:r>
              <a:rPr kumimoji="1" lang="en-US" altLang="ko-Kore-KR" dirty="0"/>
              <a:t>(Not MLP)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B42AB2-29E8-2893-CB35-E9E31FFBFFCD}"/>
              </a:ext>
            </a:extLst>
          </p:cNvPr>
          <p:cNvSpPr/>
          <p:nvPr/>
        </p:nvSpPr>
        <p:spPr>
          <a:xfrm>
            <a:off x="3432558" y="1149494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[ 1.1791e+00], context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[ 2.3582e-02], breathing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[ 1.0744e+00], human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[ 1.3524e+00], humans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[ 5.2404e-02], take</a:t>
            </a:r>
          </a:p>
          <a:p>
            <a:pPr algn="ctr"/>
            <a:r>
              <a:rPr lang="en" altLang="ko-Kore-KR" b="1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[ 3.1785e+00], oxygen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706C63-663E-95F7-18FE-8A1C8B32B029}"/>
              </a:ext>
            </a:extLst>
          </p:cNvPr>
          <p:cNvSpPr txBox="1"/>
          <p:nvPr/>
        </p:nvSpPr>
        <p:spPr>
          <a:xfrm>
            <a:off x="9321800" y="770219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-layer</a:t>
            </a:r>
            <a:r>
              <a:rPr kumimoji="1" lang="ko-Kore-KR" altLang="en-US" dirty="0"/>
              <a:t>을 지난 후의 임베딩 값</a:t>
            </a:r>
            <a:r>
              <a:rPr kumimoji="1" lang="en-US" altLang="ko-Kore-KR" dirty="0"/>
              <a:t>(Not MLP)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C396755-60D6-FDE0-BB6F-EA7615F3176B}"/>
              </a:ext>
            </a:extLst>
          </p:cNvPr>
          <p:cNvSpPr/>
          <p:nvPr/>
        </p:nvSpPr>
        <p:spPr>
          <a:xfrm>
            <a:off x="9671626" y="1136301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[0.4727], context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[0.0296], breathing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[0.1140], human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[1.1862], humans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[0.0376], take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[0.6167], oxygen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1314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22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Untitled">
            <a:extLst>
              <a:ext uri="{FF2B5EF4-FFF2-40B4-BE49-F238E27FC236}">
                <a16:creationId xmlns:a16="http://schemas.microsoft.com/office/drawing/2014/main" id="{4C59D719-2D2C-DE84-6C68-7755185CBA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421FC7-1256-018B-4B92-639F69D27EF9}"/>
              </a:ext>
            </a:extLst>
          </p:cNvPr>
          <p:cNvSpPr txBox="1"/>
          <p:nvPr/>
        </p:nvSpPr>
        <p:spPr>
          <a:xfrm>
            <a:off x="5076878" y="114300"/>
            <a:ext cx="231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encoder</a:t>
            </a:r>
            <a:endParaRPr kumimoji="1"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0691AC-B6A0-982E-37A2-37F5213608ED}"/>
              </a:ext>
            </a:extLst>
          </p:cNvPr>
          <p:cNvSpPr txBox="1"/>
          <p:nvPr/>
        </p:nvSpPr>
        <p:spPr>
          <a:xfrm>
            <a:off x="11887200" y="37023"/>
            <a:ext cx="231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GSC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35F5E8-747E-DF06-743B-ED191B1E5D6B}"/>
              </a:ext>
            </a:extLst>
          </p:cNvPr>
          <p:cNvSpPr txBox="1"/>
          <p:nvPr/>
        </p:nvSpPr>
        <p:spPr>
          <a:xfrm>
            <a:off x="3433660" y="845050"/>
            <a:ext cx="539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2-layer</a:t>
            </a:r>
            <a:r>
              <a:rPr kumimoji="1" lang="ko-Kore-KR" altLang="en-US" dirty="0"/>
              <a:t>을 지난 후</a:t>
            </a:r>
            <a:r>
              <a:rPr kumimoji="1" lang="en-US" altLang="ko-Kore-KR" dirty="0"/>
              <a:t> + MLP </a:t>
            </a:r>
            <a:r>
              <a:rPr kumimoji="1" lang="ko-Kore-KR" altLang="en-US" dirty="0"/>
              <a:t>의 임베딩 값</a:t>
            </a:r>
          </a:p>
          <a:p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239DB5-D81B-C4AE-818D-206907C9A7A5}"/>
              </a:ext>
            </a:extLst>
          </p:cNvPr>
          <p:cNvSpPr/>
          <p:nvPr/>
        </p:nvSpPr>
        <p:spPr>
          <a:xfrm>
            <a:off x="3433660" y="1211132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	[[ 0.8579], -&gt; context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[-1.4402], -&gt; breathing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[ 0.7296], -&gt; human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[ 1.0247], -&gt; humans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[-1.4253], -&gt; take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[ 1.5397], -&gt; oxygen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[-1.4486]],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33391D-4055-81C6-A283-E0B77F860957}"/>
              </a:ext>
            </a:extLst>
          </p:cNvPr>
          <p:cNvSpPr txBox="1"/>
          <p:nvPr/>
        </p:nvSpPr>
        <p:spPr>
          <a:xfrm>
            <a:off x="9749351" y="826500"/>
            <a:ext cx="539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2-layer</a:t>
            </a:r>
            <a:r>
              <a:rPr kumimoji="1" lang="ko-Kore-KR" altLang="en-US" dirty="0"/>
              <a:t>을 지난 후</a:t>
            </a:r>
            <a:r>
              <a:rPr kumimoji="1" lang="en-US" altLang="ko-Kore-KR" dirty="0"/>
              <a:t> + MLP </a:t>
            </a:r>
            <a:r>
              <a:rPr kumimoji="1" lang="ko-Kore-KR" altLang="en-US" dirty="0"/>
              <a:t>의 임베딩 값</a:t>
            </a:r>
          </a:p>
          <a:p>
            <a:endParaRPr kumimoji="1"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79EE861-0857-6BAB-99F0-D4B1C18F10F3}"/>
              </a:ext>
            </a:extLst>
          </p:cNvPr>
          <p:cNvSpPr/>
          <p:nvPr/>
        </p:nvSpPr>
        <p:spPr>
          <a:xfrm>
            <a:off x="9749351" y="1192582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	 [[ 0.8040], context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[-1.4197], breathing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[-0.9041], human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[ 1.9463], humans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[-1.3718], take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[ 1.1966], oxygen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[-1.5911]],</a:t>
            </a:r>
          </a:p>
        </p:txBody>
      </p:sp>
    </p:spTree>
    <p:extLst>
      <p:ext uri="{BB962C8B-B14F-4D97-AF65-F5344CB8AC3E}">
        <p14:creationId xmlns:p14="http://schemas.microsoft.com/office/powerpoint/2010/main" val="37135379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23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Untitled">
            <a:extLst>
              <a:ext uri="{FF2B5EF4-FFF2-40B4-BE49-F238E27FC236}">
                <a16:creationId xmlns:a16="http://schemas.microsoft.com/office/drawing/2014/main" id="{4C59D719-2D2C-DE84-6C68-7755185CBA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421FC7-1256-018B-4B92-639F69D27EF9}"/>
              </a:ext>
            </a:extLst>
          </p:cNvPr>
          <p:cNvSpPr txBox="1"/>
          <p:nvPr/>
        </p:nvSpPr>
        <p:spPr>
          <a:xfrm>
            <a:off x="5076878" y="114300"/>
            <a:ext cx="231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encoder</a:t>
            </a:r>
            <a:endParaRPr kumimoji="1"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0691AC-B6A0-982E-37A2-37F5213608ED}"/>
              </a:ext>
            </a:extLst>
          </p:cNvPr>
          <p:cNvSpPr txBox="1"/>
          <p:nvPr/>
        </p:nvSpPr>
        <p:spPr>
          <a:xfrm>
            <a:off x="11887200" y="37023"/>
            <a:ext cx="231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GSC</a:t>
            </a:r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4CA5E6-7A8E-ADC7-73D5-93074DE9496C}"/>
              </a:ext>
            </a:extLst>
          </p:cNvPr>
          <p:cNvSpPr txBox="1"/>
          <p:nvPr/>
        </p:nvSpPr>
        <p:spPr>
          <a:xfrm>
            <a:off x="5203892" y="719942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A9BC1B-7E2C-3EB3-9A95-B680ED8A31C2}"/>
              </a:ext>
            </a:extLst>
          </p:cNvPr>
          <p:cNvSpPr/>
          <p:nvPr/>
        </p:nvSpPr>
        <p:spPr>
          <a:xfrm>
            <a:off x="3370619" y="11773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	     [ 1.5434], </a:t>
            </a:r>
            <a:r>
              <a:rPr lang="en-US" altLang="ko-Kore-KR" b="1" dirty="0">
                <a:solidFill>
                  <a:schemeClr val="tx1"/>
                </a:solidFill>
                <a:latin typeface="Courier New" panose="02070309020205020404" pitchFamily="49" charset="0"/>
              </a:rPr>
              <a:t>a-context</a:t>
            </a:r>
            <a:endParaRPr lang="en" altLang="ko-Kore-KR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   </a:t>
            </a:r>
            <a:r>
              <a:rPr lang="en" altLang="ko-Kore-KR" b="1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[ 0.8579], </a:t>
            </a:r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b-context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   [ 1.4250], c-context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   [ 0.9410], d-context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   [ 0.9774], e-context</a:t>
            </a:r>
          </a:p>
          <a:p>
            <a:r>
              <a:rPr lang="ko-Kore-KR" altLang="en-US" b="1" dirty="0">
                <a:solidFill>
                  <a:schemeClr val="tx1"/>
                </a:solidFill>
                <a:latin typeface="Courier New" panose="02070309020205020404" pitchFamily="49" charset="0"/>
              </a:rPr>
              <a:t>평균값</a:t>
            </a:r>
            <a:r>
              <a:rPr lang="en-US" altLang="ko-Kore-KR" b="1" dirty="0">
                <a:solidFill>
                  <a:schemeClr val="tx1"/>
                </a:solidFill>
                <a:latin typeface="Courier New" panose="02070309020205020404" pitchFamily="49" charset="0"/>
              </a:rPr>
              <a:t>: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</a:rPr>
              <a:t>1.14894</a:t>
            </a:r>
            <a:endParaRPr lang="en" altLang="ko-Kore-KR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C476B4-93DA-7D05-3E03-32F684F2368F}"/>
              </a:ext>
            </a:extLst>
          </p:cNvPr>
          <p:cNvSpPr txBox="1"/>
          <p:nvPr/>
        </p:nvSpPr>
        <p:spPr>
          <a:xfrm>
            <a:off x="11521255" y="645216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8F7AC2-C761-D66A-DD95-AED02629BFAD}"/>
              </a:ext>
            </a:extLst>
          </p:cNvPr>
          <p:cNvSpPr/>
          <p:nvPr/>
        </p:nvSpPr>
        <p:spPr>
          <a:xfrm>
            <a:off x="9687982" y="11773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	 [ 2.0555], -&gt; 3-a context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[ 0.8040], -&gt; 3-b context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[ 1.5217], -&gt; 3-c context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[ 0.8757], -&gt; 3-d context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[ 0.9996], -&gt; 3-e context</a:t>
            </a:r>
          </a:p>
          <a:p>
            <a:r>
              <a:rPr lang="ko-Kore-KR" altLang="en-US" b="1" dirty="0">
                <a:solidFill>
                  <a:schemeClr val="tx1"/>
                </a:solidFill>
                <a:latin typeface="Courier New" panose="02070309020205020404" pitchFamily="49" charset="0"/>
              </a:rPr>
              <a:t>평균값</a:t>
            </a:r>
            <a:r>
              <a:rPr lang="en-US" altLang="ko-Kore-KR" b="1" dirty="0">
                <a:solidFill>
                  <a:schemeClr val="tx1"/>
                </a:solidFill>
                <a:latin typeface="Courier New" panose="02070309020205020404" pitchFamily="49" charset="0"/>
              </a:rPr>
              <a:t>: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</a:rPr>
              <a:t>1.2513</a:t>
            </a:r>
            <a:endParaRPr lang="en" altLang="ko-Kore-KR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827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24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Untitled">
            <a:extLst>
              <a:ext uri="{FF2B5EF4-FFF2-40B4-BE49-F238E27FC236}">
                <a16:creationId xmlns:a16="http://schemas.microsoft.com/office/drawing/2014/main" id="{4C59D719-2D2C-DE84-6C68-7755185CBA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421FC7-1256-018B-4B92-639F69D27EF9}"/>
              </a:ext>
            </a:extLst>
          </p:cNvPr>
          <p:cNvSpPr txBox="1"/>
          <p:nvPr/>
        </p:nvSpPr>
        <p:spPr>
          <a:xfrm>
            <a:off x="5076878" y="114300"/>
            <a:ext cx="231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encoder</a:t>
            </a:r>
            <a:endParaRPr kumimoji="1"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0691AC-B6A0-982E-37A2-37F5213608ED}"/>
              </a:ext>
            </a:extLst>
          </p:cNvPr>
          <p:cNvSpPr txBox="1"/>
          <p:nvPr/>
        </p:nvSpPr>
        <p:spPr>
          <a:xfrm>
            <a:off x="11887200" y="37023"/>
            <a:ext cx="231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GSC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476D7F-CCFA-2435-273A-09B11696DDA3}"/>
              </a:ext>
            </a:extLst>
          </p:cNvPr>
          <p:cNvSpPr txBox="1"/>
          <p:nvPr/>
        </p:nvSpPr>
        <p:spPr>
          <a:xfrm>
            <a:off x="4114800" y="94752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D564BC-A14D-2076-181A-C6155C4F2EB4}"/>
              </a:ext>
            </a:extLst>
          </p:cNvPr>
          <p:cNvSpPr/>
          <p:nvPr/>
        </p:nvSpPr>
        <p:spPr>
          <a:xfrm>
            <a:off x="3701882" y="1326538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 0.6852, a </a:t>
            </a:r>
          </a:p>
          <a:p>
            <a:pPr algn="ctr"/>
            <a:r>
              <a:rPr lang="en" altLang="ko-Kore-KR" b="1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8.0377</a:t>
            </a:r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,  b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-2.7154, c 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7.9037, d 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0.6379], e</a:t>
            </a:r>
          </a:p>
          <a:p>
            <a:pPr algn="ctr"/>
            <a:endParaRPr lang="en" altLang="ko-Kore-KR" b="1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r>
              <a:rPr lang="ko-Kore-KR" altLang="en-US" b="1" dirty="0">
                <a:solidFill>
                  <a:schemeClr val="tx1"/>
                </a:solidFill>
                <a:latin typeface="Courier New" panose="02070309020205020404" pitchFamily="49" charset="0"/>
              </a:rPr>
              <a:t>평균값</a:t>
            </a:r>
            <a:r>
              <a:rPr lang="en-US" altLang="ko-Kore-KR" b="1" dirty="0">
                <a:solidFill>
                  <a:schemeClr val="tx1"/>
                </a:solidFill>
                <a:latin typeface="Courier New" panose="02070309020205020404" pitchFamily="49" charset="0"/>
              </a:rPr>
              <a:t>: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</a:rPr>
              <a:t>2.90982</a:t>
            </a:r>
            <a:endParaRPr lang="en" altLang="ko-Kore-KR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5E5697-C515-5FBF-D644-ABCDEA59BDE8}"/>
              </a:ext>
            </a:extLst>
          </p:cNvPr>
          <p:cNvSpPr txBox="1"/>
          <p:nvPr/>
        </p:nvSpPr>
        <p:spPr>
          <a:xfrm>
            <a:off x="10515326" y="924571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0C3239-9611-2AF3-3EC3-C223CEA09E33}"/>
              </a:ext>
            </a:extLst>
          </p:cNvPr>
          <p:cNvSpPr/>
          <p:nvPr/>
        </p:nvSpPr>
        <p:spPr>
          <a:xfrm>
            <a:off x="10102408" y="1303584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 4.9649, a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11.1233, b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2.2334, c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11.4383, d 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3.2093], e</a:t>
            </a:r>
          </a:p>
          <a:p>
            <a:r>
              <a:rPr lang="ko-Kore-KR" altLang="en-US" b="1" dirty="0">
                <a:solidFill>
                  <a:schemeClr val="tx1"/>
                </a:solidFill>
                <a:latin typeface="Courier New" panose="02070309020205020404" pitchFamily="49" charset="0"/>
              </a:rPr>
              <a:t>평균값</a:t>
            </a:r>
            <a:r>
              <a:rPr lang="en-US" altLang="ko-Kore-KR" b="1" dirty="0">
                <a:solidFill>
                  <a:schemeClr val="tx1"/>
                </a:solidFill>
                <a:latin typeface="Courier New" panose="02070309020205020404" pitchFamily="49" charset="0"/>
              </a:rPr>
              <a:t>: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</a:rPr>
              <a:t>6.59384</a:t>
            </a:r>
            <a:endParaRPr lang="en" altLang="ko-Kore-KR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4688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D48B30-9133-4B5A-BCCB-0107D9C132F5}"/>
              </a:ext>
            </a:extLst>
          </p:cNvPr>
          <p:cNvSpPr txBox="1"/>
          <p:nvPr/>
        </p:nvSpPr>
        <p:spPr>
          <a:xfrm>
            <a:off x="3211410" y="1412843"/>
            <a:ext cx="3829050" cy="274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7250" dirty="0">
                <a:solidFill>
                  <a:schemeClr val="bg1">
                    <a:lumMod val="85000"/>
                  </a:schemeClr>
                </a:solidFill>
                <a:latin typeface="KoPubWorld돋움체 Medium" panose="00000600000000000000" pitchFamily="2" charset="-127"/>
              </a:rPr>
              <a:t>0</a:t>
            </a:r>
            <a:r>
              <a:rPr lang="en-US" altLang="ko-KR" sz="17250" dirty="0">
                <a:solidFill>
                  <a:schemeClr val="bg1"/>
                </a:solidFill>
                <a:latin typeface="KoPubWorld돋움체 Medium" panose="00000600000000000000" pitchFamily="2" charset="-127"/>
              </a:rPr>
              <a:t>2</a:t>
            </a:r>
            <a:endParaRPr lang="ko-KR" altLang="en-US" sz="14400" dirty="0">
              <a:solidFill>
                <a:schemeClr val="bg1"/>
              </a:solidFill>
              <a:latin typeface="KoPubWorld돋움체 Medium" panose="000006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C85710-C356-465A-B72A-032361491FC5}"/>
              </a:ext>
            </a:extLst>
          </p:cNvPr>
          <p:cNvSpPr txBox="1"/>
          <p:nvPr/>
        </p:nvSpPr>
        <p:spPr>
          <a:xfrm>
            <a:off x="2885495" y="3842010"/>
            <a:ext cx="3829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5400" dirty="0">
                <a:solidFill>
                  <a:schemeClr val="bg1"/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결과비교</a:t>
            </a:r>
            <a:endParaRPr lang="ko-KR" altLang="en-US" sz="4800" dirty="0">
              <a:solidFill>
                <a:schemeClr val="bg1"/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2A67A32-F022-4378-94E3-C39038115EC9}"/>
              </a:ext>
            </a:extLst>
          </p:cNvPr>
          <p:cNvGrpSpPr/>
          <p:nvPr/>
        </p:nvGrpSpPr>
        <p:grpSpPr>
          <a:xfrm>
            <a:off x="-25400" y="6137742"/>
            <a:ext cx="7466267" cy="1128963"/>
            <a:chOff x="6100094" y="3157402"/>
            <a:chExt cx="4977511" cy="75264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B95E19-59C0-482F-A45A-92FA0A59C857}"/>
                </a:ext>
              </a:extLst>
            </p:cNvPr>
            <p:cNvSpPr txBox="1"/>
            <p:nvPr/>
          </p:nvSpPr>
          <p:spPr>
            <a:xfrm>
              <a:off x="6100094" y="3157402"/>
              <a:ext cx="4977511" cy="752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66700" indent="-26670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ore-KR" sz="2400" dirty="0">
                  <a:solidFill>
                    <a:schemeClr val="bg1"/>
                  </a:solidFill>
                  <a:latin typeface="Pretendard Medium" pitchFamily="34" charset="0"/>
                  <a:cs typeface="Pretendard Medium" pitchFamily="34" charset="0"/>
                </a:rPr>
                <a:t>Cycle encoder</a:t>
              </a:r>
              <a:r>
                <a:rPr lang="ko-Kore-KR" altLang="en-US" sz="2400" dirty="0">
                  <a:solidFill>
                    <a:schemeClr val="bg1"/>
                  </a:solidFill>
                  <a:latin typeface="Pretendard Medium" pitchFamily="34" charset="0"/>
                  <a:cs typeface="Pretendard Medium" pitchFamily="34" charset="0"/>
                </a:rPr>
                <a:t>의 </a:t>
              </a:r>
              <a:r>
                <a:rPr lang="en-US" altLang="ko-Kore-KR" sz="2400" dirty="0">
                  <a:solidFill>
                    <a:schemeClr val="bg1"/>
                  </a:solidFill>
                  <a:latin typeface="Pretendard Medium" pitchFamily="34" charset="0"/>
                  <a:cs typeface="Pretendard Medium" pitchFamily="34" charset="0"/>
                </a:rPr>
                <a:t>b</a:t>
              </a:r>
              <a:r>
                <a:rPr lang="ko-Kore-KR" altLang="en-US" sz="2400" dirty="0">
                  <a:solidFill>
                    <a:schemeClr val="bg1"/>
                  </a:solidFill>
                  <a:latin typeface="Pretendard Medium" pitchFamily="34" charset="0"/>
                  <a:cs typeface="Pretendard Medium" pitchFamily="34" charset="0"/>
                </a:rPr>
                <a:t>와 </a:t>
              </a:r>
              <a:r>
                <a:rPr lang="en-US" altLang="ko-Kore-KR" sz="2400" dirty="0">
                  <a:solidFill>
                    <a:schemeClr val="bg1"/>
                  </a:solidFill>
                  <a:latin typeface="Pretendard Medium" pitchFamily="34" charset="0"/>
                  <a:cs typeface="Pretendard Medium" pitchFamily="34" charset="0"/>
                </a:rPr>
                <a:t>d</a:t>
              </a:r>
              <a:r>
                <a:rPr lang="ko-Kore-KR" altLang="en-US" sz="2400" dirty="0">
                  <a:solidFill>
                    <a:schemeClr val="bg1"/>
                  </a:solidFill>
                  <a:latin typeface="Pretendard Medium" pitchFamily="34" charset="0"/>
                  <a:cs typeface="Pretendard Medium" pitchFamily="34" charset="0"/>
                </a:rPr>
                <a:t>의 노드 결과 비교</a:t>
              </a:r>
              <a:endParaRPr lang="en-US" altLang="ko-Kore-KR" sz="2400" dirty="0">
                <a:solidFill>
                  <a:schemeClr val="bg1"/>
                </a:solidFill>
                <a:latin typeface="Pretendard Medium" pitchFamily="34" charset="0"/>
                <a:cs typeface="Pretendard Medium" pitchFamily="34" charset="0"/>
              </a:endParaRPr>
            </a:p>
            <a:p>
              <a:pPr marL="266700" indent="-26670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400" dirty="0">
                <a:solidFill>
                  <a:schemeClr val="bg1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60CA8EC5-2108-46EB-B80A-19813C0FE65A}"/>
                </a:ext>
              </a:extLst>
            </p:cNvPr>
            <p:cNvCxnSpPr>
              <a:cxnSpLocks/>
            </p:cNvCxnSpPr>
            <p:nvPr/>
          </p:nvCxnSpPr>
          <p:spPr>
            <a:xfrm>
              <a:off x="7387027" y="3157402"/>
              <a:ext cx="2083753" cy="0"/>
            </a:xfrm>
            <a:prstGeom prst="line">
              <a:avLst/>
            </a:prstGeom>
            <a:ln w="635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15904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26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Untitled">
            <a:extLst>
              <a:ext uri="{FF2B5EF4-FFF2-40B4-BE49-F238E27FC236}">
                <a16:creationId xmlns:a16="http://schemas.microsoft.com/office/drawing/2014/main" id="{4C59D719-2D2C-DE84-6C68-7755185CBA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68B24F-FDFE-4529-DF73-9FB5ECE5E9EF}"/>
              </a:ext>
            </a:extLst>
          </p:cNvPr>
          <p:cNvSpPr txBox="1"/>
          <p:nvPr/>
        </p:nvSpPr>
        <p:spPr>
          <a:xfrm>
            <a:off x="4354845" y="819201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count feature</a:t>
            </a:r>
            <a:r>
              <a:rPr kumimoji="1" lang="ko-Kore-KR" altLang="en-US" dirty="0"/>
              <a:t>을 </a:t>
            </a:r>
            <a:r>
              <a:rPr kumimoji="1" lang="en-US" altLang="ko-Kore-KR" dirty="0" err="1"/>
              <a:t>concat</a:t>
            </a:r>
            <a:r>
              <a:rPr kumimoji="1" lang="ko-Kore-KR" altLang="en-US" dirty="0"/>
              <a:t>한 값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8313280-5D56-0AC2-0ADA-898B472FA1C5}"/>
              </a:ext>
            </a:extLst>
          </p:cNvPr>
          <p:cNvSpPr/>
          <p:nvPr/>
        </p:nvSpPr>
        <p:spPr>
          <a:xfrm>
            <a:off x="3847819" y="1185283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[[ 0., 10., 10., 10., 10., 10.], -&gt; context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   [ 0.,  0.,  0.,  0.,  0.,  0.], -&gt; breathing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[ 0.,  4.,  4.,  4.,  4.,  4.], -&gt; human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 8.,  8.,  8.,  8.,  8.], -&gt; humans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 2.,  2.,  2.,  2.,  2.], -&gt; take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[ 0.,  6.,  6.,  6.,  6.,  6.], -&gt; oxygen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 0.,  0.,  0.,  0.,  0.], 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 0.,  0.,  0.,  0.,  0.]],</a:t>
            </a:r>
            <a:endParaRPr lang="en" altLang="ko-Kore-KR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310EEB-B881-2DA0-6928-1638C107F2FC}"/>
              </a:ext>
            </a:extLst>
          </p:cNvPr>
          <p:cNvSpPr txBox="1"/>
          <p:nvPr/>
        </p:nvSpPr>
        <p:spPr>
          <a:xfrm>
            <a:off x="11046864" y="763596"/>
            <a:ext cx="539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count feature</a:t>
            </a:r>
            <a:r>
              <a:rPr kumimoji="1" lang="ko-Kore-KR" altLang="en-US" dirty="0"/>
              <a:t>을 </a:t>
            </a:r>
            <a:r>
              <a:rPr kumimoji="1" lang="en-US" altLang="ko-Kore-KR" dirty="0" err="1"/>
              <a:t>concat</a:t>
            </a:r>
            <a:r>
              <a:rPr kumimoji="1" lang="ko-Kore-KR" altLang="en-US" dirty="0"/>
              <a:t>한 값</a:t>
            </a:r>
          </a:p>
          <a:p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010D2DB-2BFE-A8BC-F253-BB13A6715C97}"/>
              </a:ext>
            </a:extLst>
          </p:cNvPr>
          <p:cNvSpPr/>
          <p:nvPr/>
        </p:nvSpPr>
        <p:spPr>
          <a:xfrm>
            <a:off x="10363200" y="1197983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[[ 0., 10., 10., 10., 10., 10.], context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 0.,  0.,  0.,  0.,  0.], breathing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 4.,  4.,  4.,  4.,  4.], human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 6.,  6.,  6.,  6.,  6.], humans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 4.,  4.,  4.,  4.,  4.], take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 6.,  6.,  6.,  6.,  6.], air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 0.,  0.,  0.,  0.,  0.]]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421FC7-1256-018B-4B92-639F69D27EF9}"/>
              </a:ext>
            </a:extLst>
          </p:cNvPr>
          <p:cNvSpPr txBox="1"/>
          <p:nvPr/>
        </p:nvSpPr>
        <p:spPr>
          <a:xfrm>
            <a:off x="5076878" y="114300"/>
            <a:ext cx="231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encoder(b)</a:t>
            </a:r>
            <a:endParaRPr kumimoji="1"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0691AC-B6A0-982E-37A2-37F5213608ED}"/>
              </a:ext>
            </a:extLst>
          </p:cNvPr>
          <p:cNvSpPr txBox="1"/>
          <p:nvPr/>
        </p:nvSpPr>
        <p:spPr>
          <a:xfrm>
            <a:off x="11887200" y="37023"/>
            <a:ext cx="231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encoder(d)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9319613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27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Untitled">
            <a:extLst>
              <a:ext uri="{FF2B5EF4-FFF2-40B4-BE49-F238E27FC236}">
                <a16:creationId xmlns:a16="http://schemas.microsoft.com/office/drawing/2014/main" id="{4C59D719-2D2C-DE84-6C68-7755185CBA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68B24F-FDFE-4529-DF73-9FB5ECE5E9EF}"/>
              </a:ext>
            </a:extLst>
          </p:cNvPr>
          <p:cNvSpPr txBox="1"/>
          <p:nvPr/>
        </p:nvSpPr>
        <p:spPr>
          <a:xfrm>
            <a:off x="3548429" y="81920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dirty="0"/>
              <a:t>Cycle count feature</a:t>
            </a:r>
            <a:r>
              <a:rPr lang="ko-KR" altLang="en-US" dirty="0"/>
              <a:t>을 </a:t>
            </a:r>
            <a:r>
              <a:rPr lang="en" altLang="ko-Kore-KR" dirty="0" err="1"/>
              <a:t>concat</a:t>
            </a:r>
            <a:r>
              <a:rPr lang="ko-KR" altLang="en-US" dirty="0"/>
              <a:t>하고 </a:t>
            </a:r>
            <a:r>
              <a:rPr lang="en-US" altLang="ko-KR" dirty="0"/>
              <a:t>2-</a:t>
            </a:r>
            <a:r>
              <a:rPr lang="en" altLang="ko-Kore-KR" dirty="0"/>
              <a:t>layer MLP</a:t>
            </a:r>
            <a:r>
              <a:rPr lang="ko-KR" altLang="en-US" dirty="0" err="1"/>
              <a:t>를</a:t>
            </a:r>
            <a:r>
              <a:rPr lang="ko-KR" altLang="en-US" dirty="0"/>
              <a:t> 거친 후의 값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8313280-5D56-0AC2-0ADA-898B472FA1C5}"/>
              </a:ext>
            </a:extLst>
          </p:cNvPr>
          <p:cNvSpPr/>
          <p:nvPr/>
        </p:nvSpPr>
        <p:spPr>
          <a:xfrm>
            <a:off x="3847819" y="1185283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[-0.0075], context</a:t>
            </a:r>
            <a:endParaRPr lang="ko-Kore-KR" altLang="en-US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algn="ctr"/>
            <a:r>
              <a:rPr lang="en-US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[-0.0127], breathing</a:t>
            </a:r>
            <a:endParaRPr lang="ko-Kore-KR" altLang="en-US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algn="ctr"/>
            <a:r>
              <a:rPr lang="en-US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[-0.0005], human</a:t>
            </a:r>
            <a:endParaRPr lang="ko-Kore-KR" altLang="en-US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algn="ctr"/>
            <a:r>
              <a:rPr lang="en-US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[-0.0048], humans</a:t>
            </a:r>
            <a:endParaRPr lang="ko-Kore-KR" altLang="en-US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algn="ctr"/>
            <a:r>
              <a:rPr lang="en-US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[-0.0032], take</a:t>
            </a:r>
            <a:endParaRPr lang="ko-Kore-KR" altLang="en-US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algn="ctr"/>
            <a:r>
              <a:rPr lang="en-US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[-0.0019], oxygen</a:t>
            </a:r>
            <a:endParaRPr lang="ko-Kore-KR" altLang="en-US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algn="ctr"/>
            <a:r>
              <a:rPr lang="en-US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[-0.0127],</a:t>
            </a:r>
            <a:endParaRPr lang="ko-Kore-KR" altLang="en-US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algn="ctr"/>
            <a:r>
              <a:rPr lang="en-US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[-0.0127],</a:t>
            </a:r>
            <a:endParaRPr lang="ko-Kore-KR" altLang="en-US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algn="ctr"/>
            <a:r>
              <a:rPr lang="en-US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[-0.0127],</a:t>
            </a:r>
            <a:endParaRPr lang="ko-Kore-KR" altLang="en-US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algn="ctr"/>
            <a:r>
              <a:rPr lang="en-US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[-0.0127],</a:t>
            </a:r>
            <a:endParaRPr lang="ko-Kore-KR" altLang="en-US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algn="ctr"/>
            <a:r>
              <a:rPr lang="en-US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[-0.0127],</a:t>
            </a:r>
            <a:endParaRPr lang="ko-Kore-KR" altLang="en-US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algn="ctr"/>
            <a:r>
              <a:rPr lang="en-US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[-0.0127],</a:t>
            </a:r>
            <a:endParaRPr lang="ko-Kore-KR" altLang="en-US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algn="ctr"/>
            <a:r>
              <a:rPr lang="en-US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[-0.0127],</a:t>
            </a:r>
            <a:endParaRPr lang="ko-Kore-KR" altLang="en-US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algn="ctr"/>
            <a:r>
              <a:rPr lang="en-US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[-0.0127],</a:t>
            </a:r>
            <a:endParaRPr lang="ko-Kore-KR" altLang="en-US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algn="ctr"/>
            <a:r>
              <a:rPr lang="en-US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[-0.0127],</a:t>
            </a:r>
            <a:endParaRPr lang="ko-Kore-KR" altLang="en-US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algn="ctr"/>
            <a:r>
              <a:rPr lang="en-US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[-0.0127],</a:t>
            </a:r>
            <a:endParaRPr lang="ko-Kore-KR" altLang="en-US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algn="ctr"/>
            <a:r>
              <a:rPr lang="en-US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[-0.0127],</a:t>
            </a:r>
            <a:endParaRPr lang="ko-Kore-KR" altLang="en-US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algn="ctr"/>
            <a:r>
              <a:rPr lang="en-US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[-0.0127],</a:t>
            </a:r>
            <a:endParaRPr lang="ko-Kore-KR" altLang="en-US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algn="ctr"/>
            <a:r>
              <a:rPr lang="en-US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[-0.0127],</a:t>
            </a:r>
            <a:endParaRPr lang="ko-Kore-KR" altLang="en-US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algn="ctr"/>
            <a:r>
              <a:rPr lang="en-US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[-0.0127],</a:t>
            </a:r>
            <a:endParaRPr lang="ko-Kore-KR" altLang="en-US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algn="ctr"/>
            <a:r>
              <a:rPr lang="en-US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[-0.0127],</a:t>
            </a:r>
            <a:endParaRPr lang="ko-Kore-KR" altLang="en-US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algn="ctr"/>
            <a:r>
              <a:rPr lang="en-US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[-0.0127],</a:t>
            </a:r>
            <a:endParaRPr lang="ko-Kore-KR" altLang="en-US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algn="ctr"/>
            <a:r>
              <a:rPr lang="en-US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[-0.0127],</a:t>
            </a:r>
            <a:endParaRPr lang="ko-Kore-KR" altLang="en-US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algn="ctr"/>
            <a:r>
              <a:rPr lang="en-US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[-0.0127],</a:t>
            </a:r>
            <a:endParaRPr lang="ko-Kore-KR" altLang="en-US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algn="ctr"/>
            <a:r>
              <a:rPr lang="en-US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[-0.0127],</a:t>
            </a:r>
            <a:endParaRPr lang="ko-Kore-KR" altLang="en-US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algn="ctr"/>
            <a:r>
              <a:rPr lang="en-US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[-0.0127],</a:t>
            </a:r>
            <a:endParaRPr lang="ko-Kore-KR" altLang="en-US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algn="ctr"/>
            <a:r>
              <a:rPr lang="en-US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[-0.0127],</a:t>
            </a:r>
            <a:endParaRPr lang="ko-Kore-KR" altLang="en-US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algn="ctr"/>
            <a:r>
              <a:rPr lang="en-US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[-0.0127],</a:t>
            </a:r>
            <a:endParaRPr lang="ko-Kore-KR" altLang="en-US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algn="ctr"/>
            <a:r>
              <a:rPr lang="en-US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[-0.0127],</a:t>
            </a:r>
            <a:endParaRPr lang="ko-Kore-KR" altLang="en-US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algn="ctr"/>
            <a:r>
              <a:rPr lang="en-US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[-0.0127],</a:t>
            </a:r>
            <a:endParaRPr lang="ko-Kore-KR" altLang="en-US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algn="ctr"/>
            <a:r>
              <a:rPr lang="en-US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[-0.0127],</a:t>
            </a:r>
            <a:endParaRPr lang="ko-Kore-KR" altLang="en-US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algn="ctr"/>
            <a:r>
              <a:rPr lang="en-US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[-0.0127]</a:t>
            </a:r>
            <a:endParaRPr lang="ko-Kore-KR" altLang="en-US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310EEB-B881-2DA0-6928-1638C107F2FC}"/>
              </a:ext>
            </a:extLst>
          </p:cNvPr>
          <p:cNvSpPr txBox="1"/>
          <p:nvPr/>
        </p:nvSpPr>
        <p:spPr>
          <a:xfrm>
            <a:off x="9749350" y="819201"/>
            <a:ext cx="6239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dirty="0"/>
              <a:t>Cycle count feature</a:t>
            </a:r>
            <a:r>
              <a:rPr lang="ko-KR" altLang="en-US" dirty="0"/>
              <a:t>을 </a:t>
            </a:r>
            <a:r>
              <a:rPr lang="en" altLang="ko-Kore-KR" dirty="0" err="1"/>
              <a:t>concat</a:t>
            </a:r>
            <a:r>
              <a:rPr lang="ko-KR" altLang="en-US" dirty="0"/>
              <a:t>하고 </a:t>
            </a:r>
            <a:r>
              <a:rPr lang="en-US" altLang="ko-KR" dirty="0"/>
              <a:t>2-</a:t>
            </a:r>
            <a:r>
              <a:rPr lang="en" altLang="ko-Kore-KR" dirty="0"/>
              <a:t>layer MLP</a:t>
            </a:r>
            <a:r>
              <a:rPr lang="ko-KR" altLang="en-US" dirty="0" err="1"/>
              <a:t>를</a:t>
            </a:r>
            <a:r>
              <a:rPr lang="ko-KR" altLang="en-US" dirty="0"/>
              <a:t> 거친 후의 값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010D2DB-2BFE-A8BC-F253-BB13A6715C97}"/>
              </a:ext>
            </a:extLst>
          </p:cNvPr>
          <p:cNvSpPr/>
          <p:nvPr/>
        </p:nvSpPr>
        <p:spPr>
          <a:xfrm>
            <a:off x="10410230" y="1185283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[[-0.0075], context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 </a:t>
            </a:r>
            <a:r>
              <a:rPr kumimoji="1" lang="en-US" altLang="ko-Kore-KR" dirty="0" err="1">
                <a:solidFill>
                  <a:schemeClr val="tx1"/>
                </a:solidFill>
              </a:rPr>
              <a:t>brething</a:t>
            </a:r>
            <a:endParaRPr kumimoji="1" lang="en-US" altLang="ko-Kore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[-0.0005], human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[-0.0019], humans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[-0.0005], take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[-0.0019], air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[-0.0127]]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421FC7-1256-018B-4B92-639F69D27EF9}"/>
              </a:ext>
            </a:extLst>
          </p:cNvPr>
          <p:cNvSpPr txBox="1"/>
          <p:nvPr/>
        </p:nvSpPr>
        <p:spPr>
          <a:xfrm>
            <a:off x="5076878" y="114300"/>
            <a:ext cx="231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encoder(b)</a:t>
            </a:r>
            <a:endParaRPr kumimoji="1"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0691AC-B6A0-982E-37A2-37F5213608ED}"/>
              </a:ext>
            </a:extLst>
          </p:cNvPr>
          <p:cNvSpPr txBox="1"/>
          <p:nvPr/>
        </p:nvSpPr>
        <p:spPr>
          <a:xfrm>
            <a:off x="11887200" y="37023"/>
            <a:ext cx="231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encoder(d)</a:t>
            </a:r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AED484-C171-9872-EBCA-558C9D76E51B}"/>
              </a:ext>
            </a:extLst>
          </p:cNvPr>
          <p:cNvSpPr txBox="1"/>
          <p:nvPr/>
        </p:nvSpPr>
        <p:spPr>
          <a:xfrm>
            <a:off x="45653" y="6972300"/>
            <a:ext cx="715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큰 순서</a:t>
            </a:r>
            <a:r>
              <a:rPr kumimoji="1" lang="en-US" altLang="ko-Kore-KR" dirty="0"/>
              <a:t>:human &gt; oxygen&gt;take&gt;humans&gt;context&gt;breathing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D34D54-DEB0-9FB6-FB2D-74BC638A3B0E}"/>
              </a:ext>
            </a:extLst>
          </p:cNvPr>
          <p:cNvSpPr txBox="1"/>
          <p:nvPr/>
        </p:nvSpPr>
        <p:spPr>
          <a:xfrm>
            <a:off x="13263568" y="5905500"/>
            <a:ext cx="715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큰 순서</a:t>
            </a:r>
            <a:r>
              <a:rPr kumimoji="1" lang="en-US" altLang="ko-Kore-KR" dirty="0"/>
              <a:t>:human=take &gt; humans=air&gt;context&gt;breathing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7570151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28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Untitled">
            <a:extLst>
              <a:ext uri="{FF2B5EF4-FFF2-40B4-BE49-F238E27FC236}">
                <a16:creationId xmlns:a16="http://schemas.microsoft.com/office/drawing/2014/main" id="{4C59D719-2D2C-DE84-6C68-7755185CBA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68B24F-FDFE-4529-DF73-9FB5ECE5E9EF}"/>
              </a:ext>
            </a:extLst>
          </p:cNvPr>
          <p:cNvSpPr txBox="1"/>
          <p:nvPr/>
        </p:nvSpPr>
        <p:spPr>
          <a:xfrm>
            <a:off x="3548429" y="819201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1-layer</a:t>
            </a:r>
            <a:r>
              <a:rPr kumimoji="1" lang="ko-Kore-KR" altLang="en-US" dirty="0"/>
              <a:t>을 지난 후의 임베딩 값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8313280-5D56-0AC2-0ADA-898B472FA1C5}"/>
              </a:ext>
            </a:extLst>
          </p:cNvPr>
          <p:cNvSpPr/>
          <p:nvPr/>
        </p:nvSpPr>
        <p:spPr>
          <a:xfrm>
            <a:off x="3847819" y="1185283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[ 1.6245e-02], context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[-1.4538e-04], breathing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[ 1.6496e-02], human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[ 1.0144e+00], humans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[ 1.1705e-02], take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[ 9.7224e-02], oxygen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endParaRPr lang="en" altLang="ko-Kore-KR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310EEB-B881-2DA0-6928-1638C107F2FC}"/>
              </a:ext>
            </a:extLst>
          </p:cNvPr>
          <p:cNvSpPr txBox="1"/>
          <p:nvPr/>
        </p:nvSpPr>
        <p:spPr>
          <a:xfrm>
            <a:off x="9749351" y="819201"/>
            <a:ext cx="539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1-layer</a:t>
            </a:r>
            <a:r>
              <a:rPr kumimoji="1" lang="ko-Kore-KR" altLang="en-US" dirty="0"/>
              <a:t>을 지난 후의 임베딩 값</a:t>
            </a:r>
          </a:p>
          <a:p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010D2DB-2BFE-A8BC-F253-BB13A6715C97}"/>
              </a:ext>
            </a:extLst>
          </p:cNvPr>
          <p:cNvSpPr/>
          <p:nvPr/>
        </p:nvSpPr>
        <p:spPr>
          <a:xfrm>
            <a:off x="9749351" y="1185283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[ 2.1922e-02],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[-1.4538e-04],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[ 2.2173e-02],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[ 1.0072e+00],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[ 5.8199e-02],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[ 1.3208e-01],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[ 0.0000e+00]]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421FC7-1256-018B-4B92-639F69D27EF9}"/>
              </a:ext>
            </a:extLst>
          </p:cNvPr>
          <p:cNvSpPr txBox="1"/>
          <p:nvPr/>
        </p:nvSpPr>
        <p:spPr>
          <a:xfrm>
            <a:off x="5076878" y="114300"/>
            <a:ext cx="231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encoder(b)</a:t>
            </a:r>
            <a:endParaRPr kumimoji="1"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0691AC-B6A0-982E-37A2-37F5213608ED}"/>
              </a:ext>
            </a:extLst>
          </p:cNvPr>
          <p:cNvSpPr txBox="1"/>
          <p:nvPr/>
        </p:nvSpPr>
        <p:spPr>
          <a:xfrm>
            <a:off x="11887200" y="37023"/>
            <a:ext cx="231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encoder(d)</a:t>
            </a:r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FA8C9C-BB26-5858-C4F7-59AD3AE43328}"/>
              </a:ext>
            </a:extLst>
          </p:cNvPr>
          <p:cNvSpPr txBox="1"/>
          <p:nvPr/>
        </p:nvSpPr>
        <p:spPr>
          <a:xfrm>
            <a:off x="45653" y="6972300"/>
            <a:ext cx="715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큰 순서</a:t>
            </a:r>
            <a:r>
              <a:rPr kumimoji="1" lang="en-US" altLang="ko-Kore-KR" dirty="0"/>
              <a:t>:humans&gt;oxygen&gt;human&gt;context&gt;take&gt;breathing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D626B5-0934-0F81-7824-7804AD1A3ABD}"/>
              </a:ext>
            </a:extLst>
          </p:cNvPr>
          <p:cNvSpPr txBox="1"/>
          <p:nvPr/>
        </p:nvSpPr>
        <p:spPr>
          <a:xfrm>
            <a:off x="13487400" y="6787634"/>
            <a:ext cx="715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큰 순서</a:t>
            </a:r>
            <a:r>
              <a:rPr kumimoji="1" lang="en-US" altLang="ko-Kore-KR" dirty="0"/>
              <a:t>:humans&gt;oxygen&gt;take&gt;human&gt;context&gt;breathing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81611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02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500" b="1" dirty="0">
                <a:solidFill>
                  <a:srgbClr val="000000"/>
                </a:solidFill>
                <a:latin typeface="Pretendard ExtraBold" pitchFamily="34" charset="0"/>
              </a:rPr>
              <a:t>진행 상황</a:t>
            </a:r>
            <a:endParaRPr lang="en-US" b="1" dirty="0"/>
          </a:p>
        </p:txBody>
      </p:sp>
      <p:sp>
        <p:nvSpPr>
          <p:cNvPr id="10" name="Object 10"/>
          <p:cNvSpPr txBox="1"/>
          <p:nvPr/>
        </p:nvSpPr>
        <p:spPr>
          <a:xfrm>
            <a:off x="580952" y="2815505"/>
            <a:ext cx="618623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>
                <a:solidFill>
                  <a:srgbClr val="121D49"/>
                </a:solidFill>
                <a:latin typeface="Pretendard" pitchFamily="34" charset="0"/>
              </a:rPr>
              <a:t>Previous Works</a:t>
            </a:r>
            <a:endParaRPr lang="en-US" sz="2000" b="1" dirty="0">
              <a:solidFill>
                <a:srgbClr val="344BBE"/>
              </a:solidFill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0000" y="3382410"/>
            <a:ext cx="8896212" cy="25790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학회 참석 전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,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cycle encoder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을 거친 노드 </a:t>
            </a:r>
            <a:r>
              <a:rPr lang="ko-KR" altLang="en-US" sz="2200" dirty="0" err="1">
                <a:latin typeface="Pretendard Medium" pitchFamily="34" charset="0"/>
                <a:cs typeface="Pretendard Medium" pitchFamily="34" charset="0"/>
              </a:rPr>
              <a:t>임베딩이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0</a:t>
            </a:r>
            <a:r>
              <a:rPr lang="ko-KR" altLang="en-US" sz="2200" dirty="0" err="1">
                <a:latin typeface="Pretendard Medium" pitchFamily="34" charset="0"/>
                <a:cs typeface="Pretendard Medium" pitchFamily="34" charset="0"/>
              </a:rPr>
              <a:t>으로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 되어 문제가 발생함</a:t>
            </a: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이를 파악하지 못한채로 시험기간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+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학회</a:t>
            </a: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학회 참석함</a:t>
            </a: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29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Untitled">
            <a:extLst>
              <a:ext uri="{FF2B5EF4-FFF2-40B4-BE49-F238E27FC236}">
                <a16:creationId xmlns:a16="http://schemas.microsoft.com/office/drawing/2014/main" id="{4C59D719-2D2C-DE84-6C68-7755185CBA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421FC7-1256-018B-4B92-639F69D27EF9}"/>
              </a:ext>
            </a:extLst>
          </p:cNvPr>
          <p:cNvSpPr txBox="1"/>
          <p:nvPr/>
        </p:nvSpPr>
        <p:spPr>
          <a:xfrm>
            <a:off x="5076878" y="114300"/>
            <a:ext cx="231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encoder(b)</a:t>
            </a:r>
            <a:endParaRPr kumimoji="1"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0691AC-B6A0-982E-37A2-37F5213608ED}"/>
              </a:ext>
            </a:extLst>
          </p:cNvPr>
          <p:cNvSpPr txBox="1"/>
          <p:nvPr/>
        </p:nvSpPr>
        <p:spPr>
          <a:xfrm>
            <a:off x="11887200" y="37023"/>
            <a:ext cx="231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encoder(d)</a:t>
            </a:r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0BA0AD-4E3C-AE1D-9296-CEC05439DEFB}"/>
              </a:ext>
            </a:extLst>
          </p:cNvPr>
          <p:cNvSpPr txBox="1"/>
          <p:nvPr/>
        </p:nvSpPr>
        <p:spPr>
          <a:xfrm>
            <a:off x="3082732" y="783412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-layer</a:t>
            </a:r>
            <a:r>
              <a:rPr kumimoji="1" lang="ko-Kore-KR" altLang="en-US" dirty="0"/>
              <a:t>을 지난 후의 임베딩 값</a:t>
            </a:r>
            <a:r>
              <a:rPr kumimoji="1" lang="en-US" altLang="ko-Kore-KR" dirty="0"/>
              <a:t>(Not MLP)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B42AB2-29E8-2893-CB35-E9E31FFBFFCD}"/>
              </a:ext>
            </a:extLst>
          </p:cNvPr>
          <p:cNvSpPr/>
          <p:nvPr/>
        </p:nvSpPr>
        <p:spPr>
          <a:xfrm>
            <a:off x="3432558" y="1149494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[ 1.1791e+00], context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[ 2.3582e-02], breathing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[ 1.0744e+00], human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[ 1.3524e+00], humans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[ 5.2404e-02], take</a:t>
            </a:r>
          </a:p>
          <a:p>
            <a:pPr algn="ctr"/>
            <a:r>
              <a:rPr lang="en" altLang="ko-Kore-KR" b="1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[ 3.1785e+00], oxygen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706C63-663E-95F7-18FE-8A1C8B32B029}"/>
              </a:ext>
            </a:extLst>
          </p:cNvPr>
          <p:cNvSpPr txBox="1"/>
          <p:nvPr/>
        </p:nvSpPr>
        <p:spPr>
          <a:xfrm>
            <a:off x="9321800" y="770219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-layer</a:t>
            </a:r>
            <a:r>
              <a:rPr kumimoji="1" lang="ko-Kore-KR" altLang="en-US" dirty="0"/>
              <a:t>을 지난 후의 임베딩 값</a:t>
            </a:r>
            <a:r>
              <a:rPr kumimoji="1" lang="en-US" altLang="ko-Kore-KR" dirty="0"/>
              <a:t>(Not MLP)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C396755-60D6-FDE0-BB6F-EA7615F3176B}"/>
              </a:ext>
            </a:extLst>
          </p:cNvPr>
          <p:cNvSpPr/>
          <p:nvPr/>
        </p:nvSpPr>
        <p:spPr>
          <a:xfrm>
            <a:off x="9671626" y="1136301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[1.2589],context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[0.0293], breathing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[1.1193], human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[1.3272], humans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[0.2442], take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[2.2383], air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[0.0000]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74D206-B35B-ED75-1FBD-914B3E18D97A}"/>
              </a:ext>
            </a:extLst>
          </p:cNvPr>
          <p:cNvSpPr txBox="1"/>
          <p:nvPr/>
        </p:nvSpPr>
        <p:spPr>
          <a:xfrm>
            <a:off x="45653" y="6972300"/>
            <a:ext cx="715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큰 순서</a:t>
            </a:r>
            <a:r>
              <a:rPr kumimoji="1" lang="en-US" altLang="ko-Kore-KR" dirty="0"/>
              <a:t>:oxygen&gt;humans&gt;context&gt;human&gt;take&gt;breathing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D77E0A-75BD-9CD7-6A9E-C496FB09BEF7}"/>
              </a:ext>
            </a:extLst>
          </p:cNvPr>
          <p:cNvSpPr txBox="1"/>
          <p:nvPr/>
        </p:nvSpPr>
        <p:spPr>
          <a:xfrm>
            <a:off x="13487400" y="6787634"/>
            <a:ext cx="715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큰 순서</a:t>
            </a:r>
            <a:r>
              <a:rPr kumimoji="1" lang="en-US" altLang="ko-Kore-KR" dirty="0"/>
              <a:t>:air&gt;humans&gt;context&gt;human&gt;take&gt;breathing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7397867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30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Untitled">
            <a:extLst>
              <a:ext uri="{FF2B5EF4-FFF2-40B4-BE49-F238E27FC236}">
                <a16:creationId xmlns:a16="http://schemas.microsoft.com/office/drawing/2014/main" id="{4C59D719-2D2C-DE84-6C68-7755185CBA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421FC7-1256-018B-4B92-639F69D27EF9}"/>
              </a:ext>
            </a:extLst>
          </p:cNvPr>
          <p:cNvSpPr txBox="1"/>
          <p:nvPr/>
        </p:nvSpPr>
        <p:spPr>
          <a:xfrm>
            <a:off x="5076878" y="114300"/>
            <a:ext cx="231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encoder(b)</a:t>
            </a:r>
            <a:endParaRPr kumimoji="1"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0691AC-B6A0-982E-37A2-37F5213608ED}"/>
              </a:ext>
            </a:extLst>
          </p:cNvPr>
          <p:cNvSpPr txBox="1"/>
          <p:nvPr/>
        </p:nvSpPr>
        <p:spPr>
          <a:xfrm>
            <a:off x="11887200" y="37023"/>
            <a:ext cx="231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encoder(d)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35F5E8-747E-DF06-743B-ED191B1E5D6B}"/>
              </a:ext>
            </a:extLst>
          </p:cNvPr>
          <p:cNvSpPr txBox="1"/>
          <p:nvPr/>
        </p:nvSpPr>
        <p:spPr>
          <a:xfrm>
            <a:off x="3433660" y="845050"/>
            <a:ext cx="539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2-layer</a:t>
            </a:r>
            <a:r>
              <a:rPr kumimoji="1" lang="ko-Kore-KR" altLang="en-US" dirty="0"/>
              <a:t>을 지난 후</a:t>
            </a:r>
            <a:r>
              <a:rPr kumimoji="1" lang="en-US" altLang="ko-Kore-KR" dirty="0"/>
              <a:t> + MLP </a:t>
            </a:r>
            <a:r>
              <a:rPr kumimoji="1" lang="ko-Kore-KR" altLang="en-US" dirty="0"/>
              <a:t>의 임베딩 값</a:t>
            </a:r>
          </a:p>
          <a:p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239DB5-D81B-C4AE-818D-206907C9A7A5}"/>
              </a:ext>
            </a:extLst>
          </p:cNvPr>
          <p:cNvSpPr/>
          <p:nvPr/>
        </p:nvSpPr>
        <p:spPr>
          <a:xfrm>
            <a:off x="3433660" y="1211132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	[[ 0.8579], -&gt; context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[-1.4402], -&gt; breathing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[ 0.7296], -&gt; human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[ 1.0247], -&gt; humans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[-1.4253], -&gt; take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[ 1.5397], -&gt; oxygen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[-1.4486]],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33391D-4055-81C6-A283-E0B77F860957}"/>
              </a:ext>
            </a:extLst>
          </p:cNvPr>
          <p:cNvSpPr txBox="1"/>
          <p:nvPr/>
        </p:nvSpPr>
        <p:spPr>
          <a:xfrm>
            <a:off x="9749351" y="826500"/>
            <a:ext cx="539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2-layer</a:t>
            </a:r>
            <a:r>
              <a:rPr kumimoji="1" lang="ko-Kore-KR" altLang="en-US" dirty="0"/>
              <a:t>을 지난 후</a:t>
            </a:r>
            <a:r>
              <a:rPr kumimoji="1" lang="en-US" altLang="ko-Kore-KR" dirty="0"/>
              <a:t> + MLP </a:t>
            </a:r>
            <a:r>
              <a:rPr kumimoji="1" lang="ko-Kore-KR" altLang="en-US" dirty="0"/>
              <a:t>의 임베딩 값</a:t>
            </a:r>
          </a:p>
          <a:p>
            <a:endParaRPr kumimoji="1"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79EE861-0857-6BAB-99F0-D4B1C18F10F3}"/>
              </a:ext>
            </a:extLst>
          </p:cNvPr>
          <p:cNvSpPr/>
          <p:nvPr/>
        </p:nvSpPr>
        <p:spPr>
          <a:xfrm>
            <a:off x="9749351" y="1192582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[[ 0.9410], context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[-1.4377], breathing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[ 0.7877], human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[ 1.0034], humans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[-1.1725], take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[ 1.4147], air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4FBA1A-C13B-AD1D-33B5-E6A19D13F926}"/>
              </a:ext>
            </a:extLst>
          </p:cNvPr>
          <p:cNvSpPr txBox="1"/>
          <p:nvPr/>
        </p:nvSpPr>
        <p:spPr>
          <a:xfrm>
            <a:off x="45653" y="6972300"/>
            <a:ext cx="715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큰 순서</a:t>
            </a:r>
            <a:r>
              <a:rPr kumimoji="1" lang="en-US" altLang="ko-Kore-KR" dirty="0"/>
              <a:t>:oxygen&gt;humans&gt;context&gt;human&gt;take&gt;breathing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012525-0C85-A71C-7A07-70B7D178A07B}"/>
              </a:ext>
            </a:extLst>
          </p:cNvPr>
          <p:cNvSpPr txBox="1"/>
          <p:nvPr/>
        </p:nvSpPr>
        <p:spPr>
          <a:xfrm>
            <a:off x="13487400" y="6787634"/>
            <a:ext cx="715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큰 순서</a:t>
            </a:r>
            <a:r>
              <a:rPr kumimoji="1" lang="en-US" altLang="ko-Kore-KR" dirty="0"/>
              <a:t>:air&gt;humans&gt;context&gt;human&gt;take&gt;breathing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739788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31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Untitled">
            <a:extLst>
              <a:ext uri="{FF2B5EF4-FFF2-40B4-BE49-F238E27FC236}">
                <a16:creationId xmlns:a16="http://schemas.microsoft.com/office/drawing/2014/main" id="{4C59D719-2D2C-DE84-6C68-7755185CBA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421FC7-1256-018B-4B92-639F69D27EF9}"/>
              </a:ext>
            </a:extLst>
          </p:cNvPr>
          <p:cNvSpPr txBox="1"/>
          <p:nvPr/>
        </p:nvSpPr>
        <p:spPr>
          <a:xfrm>
            <a:off x="4533877" y="12700"/>
            <a:ext cx="231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encoder</a:t>
            </a:r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4CA5E6-7A8E-ADC7-73D5-93074DE9496C}"/>
              </a:ext>
            </a:extLst>
          </p:cNvPr>
          <p:cNvSpPr txBox="1"/>
          <p:nvPr/>
        </p:nvSpPr>
        <p:spPr>
          <a:xfrm>
            <a:off x="4660891" y="618342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A9BC1B-7E2C-3EB3-9A95-B680ED8A31C2}"/>
              </a:ext>
            </a:extLst>
          </p:cNvPr>
          <p:cNvSpPr/>
          <p:nvPr/>
        </p:nvSpPr>
        <p:spPr>
          <a:xfrm>
            <a:off x="2827618" y="10757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	     [ 1.5434], </a:t>
            </a:r>
            <a:r>
              <a:rPr lang="en-US" altLang="ko-Kore-KR" b="1" dirty="0">
                <a:solidFill>
                  <a:schemeClr val="tx1"/>
                </a:solidFill>
                <a:latin typeface="Courier New" panose="02070309020205020404" pitchFamily="49" charset="0"/>
              </a:rPr>
              <a:t>a-context</a:t>
            </a:r>
            <a:endParaRPr lang="en" altLang="ko-Kore-KR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   </a:t>
            </a:r>
            <a:r>
              <a:rPr lang="en" altLang="ko-Kore-KR" b="1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[ 0.8579], </a:t>
            </a:r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b-context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   [ 1.4250], c-context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   [ 0.9410], d-context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   [ 0.9774], e-context</a:t>
            </a:r>
          </a:p>
          <a:p>
            <a:r>
              <a:rPr lang="ko-Kore-KR" altLang="en-US" b="1" dirty="0">
                <a:solidFill>
                  <a:schemeClr val="tx1"/>
                </a:solidFill>
                <a:latin typeface="Courier New" panose="02070309020205020404" pitchFamily="49" charset="0"/>
              </a:rPr>
              <a:t>평균값</a:t>
            </a:r>
            <a:r>
              <a:rPr lang="en-US" altLang="ko-Kore-KR" b="1" dirty="0">
                <a:solidFill>
                  <a:schemeClr val="tx1"/>
                </a:solidFill>
                <a:latin typeface="Courier New" panose="02070309020205020404" pitchFamily="49" charset="0"/>
              </a:rPr>
              <a:t>: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</a:rPr>
              <a:t>1.14894</a:t>
            </a:r>
            <a:endParaRPr lang="en" altLang="ko-Kore-KR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232490-E5EB-391D-0C97-153732D5EE4F}"/>
              </a:ext>
            </a:extLst>
          </p:cNvPr>
          <p:cNvSpPr txBox="1"/>
          <p:nvPr/>
        </p:nvSpPr>
        <p:spPr>
          <a:xfrm>
            <a:off x="10518996" y="0"/>
            <a:ext cx="231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encoder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EB837B-464C-D332-50A0-9184CF819FDC}"/>
              </a:ext>
            </a:extLst>
          </p:cNvPr>
          <p:cNvSpPr txBox="1"/>
          <p:nvPr/>
        </p:nvSpPr>
        <p:spPr>
          <a:xfrm>
            <a:off x="9556918" y="83322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B090359-3F0B-0904-2CDF-06F233F75F34}"/>
              </a:ext>
            </a:extLst>
          </p:cNvPr>
          <p:cNvSpPr/>
          <p:nvPr/>
        </p:nvSpPr>
        <p:spPr>
          <a:xfrm>
            <a:off x="9144000" y="1212238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 0.6852, a </a:t>
            </a:r>
          </a:p>
          <a:p>
            <a:pPr algn="ctr"/>
            <a:r>
              <a:rPr lang="en" altLang="ko-Kore-KR" b="1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8.0377</a:t>
            </a:r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,  b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-2.7154, c 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7.9037, d 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0.6379], e</a:t>
            </a:r>
          </a:p>
          <a:p>
            <a:pPr algn="ctr"/>
            <a:endParaRPr lang="en" altLang="ko-Kore-KR" b="1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r>
              <a:rPr lang="ko-Kore-KR" altLang="en-US" b="1" dirty="0">
                <a:solidFill>
                  <a:schemeClr val="tx1"/>
                </a:solidFill>
                <a:latin typeface="Courier New" panose="02070309020205020404" pitchFamily="49" charset="0"/>
              </a:rPr>
              <a:t>평균값</a:t>
            </a:r>
            <a:r>
              <a:rPr lang="en-US" altLang="ko-Kore-KR" b="1" dirty="0">
                <a:solidFill>
                  <a:schemeClr val="tx1"/>
                </a:solidFill>
                <a:latin typeface="Courier New" panose="02070309020205020404" pitchFamily="49" charset="0"/>
              </a:rPr>
              <a:t>: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</a:rPr>
              <a:t>2.90982</a:t>
            </a:r>
            <a:endParaRPr lang="en" altLang="ko-Kore-KR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5259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D48B30-9133-4B5A-BCCB-0107D9C132F5}"/>
              </a:ext>
            </a:extLst>
          </p:cNvPr>
          <p:cNvSpPr txBox="1"/>
          <p:nvPr/>
        </p:nvSpPr>
        <p:spPr>
          <a:xfrm>
            <a:off x="3211410" y="1412843"/>
            <a:ext cx="3829050" cy="274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7250" dirty="0">
                <a:solidFill>
                  <a:schemeClr val="bg1">
                    <a:lumMod val="85000"/>
                  </a:schemeClr>
                </a:solidFill>
                <a:latin typeface="KoPubWorld돋움체 Medium" panose="00000600000000000000" pitchFamily="2" charset="-127"/>
              </a:rPr>
              <a:t>0</a:t>
            </a:r>
            <a:r>
              <a:rPr lang="en-US" altLang="ko-KR" sz="17250" dirty="0">
                <a:solidFill>
                  <a:schemeClr val="bg1"/>
                </a:solidFill>
                <a:latin typeface="KoPubWorld돋움체 Medium" panose="00000600000000000000" pitchFamily="2" charset="-127"/>
              </a:rPr>
              <a:t>3</a:t>
            </a:r>
            <a:endParaRPr lang="ko-KR" altLang="en-US" sz="14400" dirty="0">
              <a:solidFill>
                <a:schemeClr val="bg1"/>
              </a:solidFill>
              <a:latin typeface="KoPubWorld돋움체 Medium" panose="000006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C85710-C356-465A-B72A-032361491FC5}"/>
              </a:ext>
            </a:extLst>
          </p:cNvPr>
          <p:cNvSpPr txBox="1"/>
          <p:nvPr/>
        </p:nvSpPr>
        <p:spPr>
          <a:xfrm>
            <a:off x="2885495" y="3842010"/>
            <a:ext cx="3829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5400" dirty="0">
                <a:solidFill>
                  <a:schemeClr val="bg1"/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결과비교</a:t>
            </a:r>
            <a:endParaRPr lang="ko-KR" altLang="en-US" sz="4800" dirty="0">
              <a:solidFill>
                <a:schemeClr val="bg1"/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2A67A32-F022-4378-94E3-C39038115EC9}"/>
              </a:ext>
            </a:extLst>
          </p:cNvPr>
          <p:cNvGrpSpPr/>
          <p:nvPr/>
        </p:nvGrpSpPr>
        <p:grpSpPr>
          <a:xfrm>
            <a:off x="-25400" y="6137742"/>
            <a:ext cx="7466267" cy="1128963"/>
            <a:chOff x="6100094" y="3157402"/>
            <a:chExt cx="4977511" cy="75264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B95E19-59C0-482F-A45A-92FA0A59C857}"/>
                </a:ext>
              </a:extLst>
            </p:cNvPr>
            <p:cNvSpPr txBox="1"/>
            <p:nvPr/>
          </p:nvSpPr>
          <p:spPr>
            <a:xfrm>
              <a:off x="6100094" y="3157402"/>
              <a:ext cx="4977511" cy="752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66700" indent="-26670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ore-KR" sz="2400" dirty="0">
                  <a:solidFill>
                    <a:schemeClr val="bg1"/>
                  </a:solidFill>
                  <a:latin typeface="Pretendard Medium" pitchFamily="34" charset="0"/>
                  <a:cs typeface="Pretendard Medium" pitchFamily="34" charset="0"/>
                </a:rPr>
                <a:t>GSC</a:t>
              </a:r>
              <a:r>
                <a:rPr lang="ko-Kore-KR" altLang="en-US" sz="2400" dirty="0">
                  <a:solidFill>
                    <a:schemeClr val="bg1"/>
                  </a:solidFill>
                  <a:latin typeface="Pretendard Medium" pitchFamily="34" charset="0"/>
                  <a:cs typeface="Pretendard Medium" pitchFamily="34" charset="0"/>
                </a:rPr>
                <a:t>의 </a:t>
              </a:r>
              <a:r>
                <a:rPr lang="en-US" altLang="ko-Kore-KR" sz="2400" dirty="0">
                  <a:solidFill>
                    <a:schemeClr val="bg1"/>
                  </a:solidFill>
                  <a:latin typeface="Pretendard Medium" pitchFamily="34" charset="0"/>
                  <a:cs typeface="Pretendard Medium" pitchFamily="34" charset="0"/>
                </a:rPr>
                <a:t>b</a:t>
              </a:r>
              <a:r>
                <a:rPr lang="ko-Kore-KR" altLang="en-US" sz="2400" dirty="0">
                  <a:solidFill>
                    <a:schemeClr val="bg1"/>
                  </a:solidFill>
                  <a:latin typeface="Pretendard Medium" pitchFamily="34" charset="0"/>
                  <a:cs typeface="Pretendard Medium" pitchFamily="34" charset="0"/>
                </a:rPr>
                <a:t>와 </a:t>
              </a:r>
              <a:r>
                <a:rPr lang="en-US" altLang="ko-Kore-KR" sz="2400" dirty="0">
                  <a:solidFill>
                    <a:schemeClr val="bg1"/>
                  </a:solidFill>
                  <a:latin typeface="Pretendard Medium" pitchFamily="34" charset="0"/>
                  <a:cs typeface="Pretendard Medium" pitchFamily="34" charset="0"/>
                </a:rPr>
                <a:t>d</a:t>
              </a:r>
              <a:r>
                <a:rPr lang="ko-Kore-KR" altLang="en-US" sz="2400" dirty="0">
                  <a:solidFill>
                    <a:schemeClr val="bg1"/>
                  </a:solidFill>
                  <a:latin typeface="Pretendard Medium" pitchFamily="34" charset="0"/>
                  <a:cs typeface="Pretendard Medium" pitchFamily="34" charset="0"/>
                </a:rPr>
                <a:t>의 노드 결과 비교</a:t>
              </a:r>
              <a:endParaRPr lang="en-US" altLang="ko-Kore-KR" sz="2400" dirty="0">
                <a:solidFill>
                  <a:schemeClr val="bg1"/>
                </a:solidFill>
                <a:latin typeface="Pretendard Medium" pitchFamily="34" charset="0"/>
                <a:cs typeface="Pretendard Medium" pitchFamily="34" charset="0"/>
              </a:endParaRPr>
            </a:p>
            <a:p>
              <a:pPr marL="266700" indent="-26670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400" dirty="0">
                <a:solidFill>
                  <a:schemeClr val="bg1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60CA8EC5-2108-46EB-B80A-19813C0FE65A}"/>
                </a:ext>
              </a:extLst>
            </p:cNvPr>
            <p:cNvCxnSpPr>
              <a:cxnSpLocks/>
            </p:cNvCxnSpPr>
            <p:nvPr/>
          </p:nvCxnSpPr>
          <p:spPr>
            <a:xfrm>
              <a:off x="8403027" y="3157402"/>
              <a:ext cx="2083753" cy="0"/>
            </a:xfrm>
            <a:prstGeom prst="line">
              <a:avLst/>
            </a:prstGeom>
            <a:ln w="635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5875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33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Untitled">
            <a:extLst>
              <a:ext uri="{FF2B5EF4-FFF2-40B4-BE49-F238E27FC236}">
                <a16:creationId xmlns:a16="http://schemas.microsoft.com/office/drawing/2014/main" id="{4C59D719-2D2C-DE84-6C68-7755185CBA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68B24F-FDFE-4529-DF73-9FB5ECE5E9EF}"/>
              </a:ext>
            </a:extLst>
          </p:cNvPr>
          <p:cNvSpPr txBox="1"/>
          <p:nvPr/>
        </p:nvSpPr>
        <p:spPr>
          <a:xfrm>
            <a:off x="3548429" y="819201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1-layer</a:t>
            </a:r>
            <a:r>
              <a:rPr kumimoji="1" lang="ko-Kore-KR" altLang="en-US" dirty="0"/>
              <a:t>을 지난 후의 임베딩 값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8313280-5D56-0AC2-0ADA-898B472FA1C5}"/>
              </a:ext>
            </a:extLst>
          </p:cNvPr>
          <p:cNvSpPr/>
          <p:nvPr/>
        </p:nvSpPr>
        <p:spPr>
          <a:xfrm>
            <a:off x="9749351" y="1287761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[[2.9273e-02],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[3.1609e-04],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[5.4658e-03],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[7.5259e-02],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[1.0642e-02],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[3.7467e-01],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[0.0000e+00]]</a:t>
            </a:r>
            <a:endParaRPr lang="en" altLang="ko-Kore-KR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310EEB-B881-2DA0-6928-1638C107F2FC}"/>
              </a:ext>
            </a:extLst>
          </p:cNvPr>
          <p:cNvSpPr txBox="1"/>
          <p:nvPr/>
        </p:nvSpPr>
        <p:spPr>
          <a:xfrm>
            <a:off x="9749351" y="819201"/>
            <a:ext cx="539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1-layer</a:t>
            </a:r>
            <a:r>
              <a:rPr kumimoji="1" lang="ko-Kore-KR" altLang="en-US" dirty="0"/>
              <a:t>을 지난 후의 임베딩 값</a:t>
            </a:r>
          </a:p>
          <a:p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010D2DB-2BFE-A8BC-F253-BB13A6715C97}"/>
              </a:ext>
            </a:extLst>
          </p:cNvPr>
          <p:cNvSpPr/>
          <p:nvPr/>
        </p:nvSpPr>
        <p:spPr>
          <a:xfrm>
            <a:off x="3573829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    [[2.9273e-02], context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[3.1609e-04], breathing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[5.4658e-03], human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[7.6362e-02], humans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[2.8897e-03], take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[3.5838e-01], oxygen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[0.0000e+00]], device='cuda:0')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421FC7-1256-018B-4B92-639F69D27EF9}"/>
              </a:ext>
            </a:extLst>
          </p:cNvPr>
          <p:cNvSpPr txBox="1"/>
          <p:nvPr/>
        </p:nvSpPr>
        <p:spPr>
          <a:xfrm>
            <a:off x="11582400" y="92359"/>
            <a:ext cx="231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GSC(d)</a:t>
            </a:r>
            <a:endParaRPr kumimoji="1"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0691AC-B6A0-982E-37A2-37F5213608ED}"/>
              </a:ext>
            </a:extLst>
          </p:cNvPr>
          <p:cNvSpPr txBox="1"/>
          <p:nvPr/>
        </p:nvSpPr>
        <p:spPr>
          <a:xfrm>
            <a:off x="5510702" y="76329"/>
            <a:ext cx="231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GSC(b)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B3D66C-CEC9-A588-F129-5A347DBECA50}"/>
              </a:ext>
            </a:extLst>
          </p:cNvPr>
          <p:cNvSpPr txBox="1"/>
          <p:nvPr/>
        </p:nvSpPr>
        <p:spPr>
          <a:xfrm>
            <a:off x="45653" y="6972300"/>
            <a:ext cx="715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큰 순서</a:t>
            </a:r>
            <a:r>
              <a:rPr kumimoji="1" lang="en-US" altLang="ko-Kore-KR" dirty="0"/>
              <a:t>:oxygen&gt;humans&gt;context&gt;human&gt;take&gt;breathing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F5FBFC-26D6-F7B7-ED75-F7CA9293CB00}"/>
              </a:ext>
            </a:extLst>
          </p:cNvPr>
          <p:cNvSpPr txBox="1"/>
          <p:nvPr/>
        </p:nvSpPr>
        <p:spPr>
          <a:xfrm>
            <a:off x="13030200" y="6997700"/>
            <a:ext cx="715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큰 순서</a:t>
            </a:r>
            <a:r>
              <a:rPr kumimoji="1" lang="en-US" altLang="ko-Kore-KR" dirty="0"/>
              <a:t>:air&gt;humans&gt;context&gt;take&gt;human&gt;breathing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626405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34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Untitled">
            <a:extLst>
              <a:ext uri="{FF2B5EF4-FFF2-40B4-BE49-F238E27FC236}">
                <a16:creationId xmlns:a16="http://schemas.microsoft.com/office/drawing/2014/main" id="{4C59D719-2D2C-DE84-6C68-7755185CBA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68B24F-FDFE-4529-DF73-9FB5ECE5E9EF}"/>
              </a:ext>
            </a:extLst>
          </p:cNvPr>
          <p:cNvSpPr txBox="1"/>
          <p:nvPr/>
        </p:nvSpPr>
        <p:spPr>
          <a:xfrm>
            <a:off x="3548429" y="819201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-layer</a:t>
            </a:r>
            <a:r>
              <a:rPr kumimoji="1" lang="ko-Kore-KR" altLang="en-US" dirty="0"/>
              <a:t>을 지난 후의 임베딩 값</a:t>
            </a:r>
            <a:r>
              <a:rPr kumimoji="1" lang="en-US" altLang="ko-Kore-KR" dirty="0"/>
              <a:t>(Not MLP)</a:t>
            </a:r>
            <a:endParaRPr kumimoji="1"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310EEB-B881-2DA0-6928-1638C107F2FC}"/>
              </a:ext>
            </a:extLst>
          </p:cNvPr>
          <p:cNvSpPr txBox="1"/>
          <p:nvPr/>
        </p:nvSpPr>
        <p:spPr>
          <a:xfrm>
            <a:off x="9749350" y="819201"/>
            <a:ext cx="5643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-layer</a:t>
            </a:r>
            <a:r>
              <a:rPr kumimoji="1" lang="ko-Kore-KR" altLang="en-US" dirty="0"/>
              <a:t>을 지난 후의 임베딩 값</a:t>
            </a:r>
            <a:r>
              <a:rPr kumimoji="1" lang="en-US" altLang="ko-Kore-KR" dirty="0"/>
              <a:t>(Not MLP)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421FC7-1256-018B-4B92-639F69D27EF9}"/>
              </a:ext>
            </a:extLst>
          </p:cNvPr>
          <p:cNvSpPr txBox="1"/>
          <p:nvPr/>
        </p:nvSpPr>
        <p:spPr>
          <a:xfrm>
            <a:off x="12570874" y="52436"/>
            <a:ext cx="231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GSC(d)</a:t>
            </a:r>
            <a:endParaRPr kumimoji="1"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0691AC-B6A0-982E-37A2-37F5213608ED}"/>
              </a:ext>
            </a:extLst>
          </p:cNvPr>
          <p:cNvSpPr txBox="1"/>
          <p:nvPr/>
        </p:nvSpPr>
        <p:spPr>
          <a:xfrm>
            <a:off x="5510702" y="76329"/>
            <a:ext cx="231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GSC(b)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6170204-B46F-AC71-F443-72A23E19F837}"/>
              </a:ext>
            </a:extLst>
          </p:cNvPr>
          <p:cNvSpPr/>
          <p:nvPr/>
        </p:nvSpPr>
        <p:spPr>
          <a:xfrm>
            <a:off x="3985389" y="1188533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[0.4727], context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[0.0296], breathing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[0.1140], human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[1.1862], humans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[0.0376], take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[0.6167], oxygen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367CAA4-E436-73E0-954F-D3B8FB38AB97}"/>
              </a:ext>
            </a:extLst>
          </p:cNvPr>
          <p:cNvSpPr/>
          <p:nvPr/>
        </p:nvSpPr>
        <p:spPr>
          <a:xfrm>
            <a:off x="10580015" y="1188533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[0.4956],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[0.0296],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[0.1206],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[0.8593],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[0.4201],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[0.5651],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[0.0000],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        [0.0000]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9F5B6F-0DA2-3B30-F9F9-D96E8861CA06}"/>
              </a:ext>
            </a:extLst>
          </p:cNvPr>
          <p:cNvSpPr txBox="1"/>
          <p:nvPr/>
        </p:nvSpPr>
        <p:spPr>
          <a:xfrm>
            <a:off x="45653" y="6972300"/>
            <a:ext cx="715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큰 순서</a:t>
            </a:r>
            <a:r>
              <a:rPr kumimoji="1" lang="en-US" altLang="ko-Kore-KR" dirty="0"/>
              <a:t>:humans&gt;oxygen&gt;context&gt;human&gt;take&gt;breathing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CF2D7F-04BD-AE2B-8779-B15BF6302D77}"/>
              </a:ext>
            </a:extLst>
          </p:cNvPr>
          <p:cNvSpPr txBox="1"/>
          <p:nvPr/>
        </p:nvSpPr>
        <p:spPr>
          <a:xfrm>
            <a:off x="13702735" y="6515100"/>
            <a:ext cx="715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큰 순서</a:t>
            </a:r>
            <a:r>
              <a:rPr kumimoji="1" lang="en-US" altLang="ko-Kore-KR" dirty="0"/>
              <a:t>:humans&gt;air&gt;context&gt;take&gt;human&gt;breathing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202924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35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Untitled">
            <a:extLst>
              <a:ext uri="{FF2B5EF4-FFF2-40B4-BE49-F238E27FC236}">
                <a16:creationId xmlns:a16="http://schemas.microsoft.com/office/drawing/2014/main" id="{4C59D719-2D2C-DE84-6C68-7755185CBA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68B24F-FDFE-4529-DF73-9FB5ECE5E9EF}"/>
              </a:ext>
            </a:extLst>
          </p:cNvPr>
          <p:cNvSpPr txBox="1"/>
          <p:nvPr/>
        </p:nvSpPr>
        <p:spPr>
          <a:xfrm>
            <a:off x="3447242" y="81920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2-layer</a:t>
            </a:r>
            <a:r>
              <a:rPr kumimoji="1" lang="ko-Kore-KR" altLang="en-US" dirty="0"/>
              <a:t>을 지난 후</a:t>
            </a:r>
            <a:r>
              <a:rPr kumimoji="1" lang="en-US" altLang="ko-Kore-KR" dirty="0"/>
              <a:t> + MLP </a:t>
            </a:r>
            <a:r>
              <a:rPr kumimoji="1" lang="ko-Kore-KR" altLang="en-US" dirty="0"/>
              <a:t>의 임베딩 값</a:t>
            </a:r>
          </a:p>
          <a:p>
            <a:endParaRPr kumimoji="1"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310EEB-B881-2DA0-6928-1638C107F2FC}"/>
              </a:ext>
            </a:extLst>
          </p:cNvPr>
          <p:cNvSpPr txBox="1"/>
          <p:nvPr/>
        </p:nvSpPr>
        <p:spPr>
          <a:xfrm>
            <a:off x="9749350" y="819201"/>
            <a:ext cx="5643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2-layer</a:t>
            </a:r>
            <a:r>
              <a:rPr kumimoji="1" lang="ko-Kore-KR" altLang="en-US" dirty="0"/>
              <a:t>을 지난 후</a:t>
            </a:r>
            <a:r>
              <a:rPr kumimoji="1" lang="en-US" altLang="ko-Kore-KR" dirty="0"/>
              <a:t> + MLP </a:t>
            </a:r>
            <a:r>
              <a:rPr kumimoji="1" lang="ko-Kore-KR" altLang="en-US" dirty="0"/>
              <a:t>의 임베딩 값</a:t>
            </a:r>
          </a:p>
          <a:p>
            <a:endParaRPr kumimoji="1"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421FC7-1256-018B-4B92-639F69D27EF9}"/>
              </a:ext>
            </a:extLst>
          </p:cNvPr>
          <p:cNvSpPr txBox="1"/>
          <p:nvPr/>
        </p:nvSpPr>
        <p:spPr>
          <a:xfrm>
            <a:off x="12192000" y="65007"/>
            <a:ext cx="231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GSC(d)</a:t>
            </a:r>
            <a:endParaRPr kumimoji="1"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0691AC-B6A0-982E-37A2-37F5213608ED}"/>
              </a:ext>
            </a:extLst>
          </p:cNvPr>
          <p:cNvSpPr txBox="1"/>
          <p:nvPr/>
        </p:nvSpPr>
        <p:spPr>
          <a:xfrm>
            <a:off x="5510702" y="76329"/>
            <a:ext cx="231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GSC(b)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584738E-645A-8322-8DB0-E305F58BB4DF}"/>
              </a:ext>
            </a:extLst>
          </p:cNvPr>
          <p:cNvSpPr/>
          <p:nvPr/>
        </p:nvSpPr>
        <p:spPr>
          <a:xfrm>
            <a:off x="10112221" y="12408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	 [[ 0.8757],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[-1.4197],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[-0.8633],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[ 1.6249],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[ 0.6243],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[ 1.0708],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[-1.5911]],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0B190CE-AC29-B7EA-44ED-BB134D070A92}"/>
              </a:ext>
            </a:extLst>
          </p:cNvPr>
          <p:cNvSpPr/>
          <p:nvPr/>
        </p:nvSpPr>
        <p:spPr>
          <a:xfrm>
            <a:off x="3711422" y="1186151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	 [[ 0.8040], context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[-1.4197], breathing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[-0.9041], human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[ 1.9463], humans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[-1.3718], take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[ 1.1966], oxygen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[-1.5911]],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AD9B1F-004E-6C32-C6B1-6729C40336DB}"/>
              </a:ext>
            </a:extLst>
          </p:cNvPr>
          <p:cNvSpPr txBox="1"/>
          <p:nvPr/>
        </p:nvSpPr>
        <p:spPr>
          <a:xfrm>
            <a:off x="45653" y="6972300"/>
            <a:ext cx="715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큰 순서</a:t>
            </a:r>
            <a:r>
              <a:rPr kumimoji="1" lang="en-US" altLang="ko-Kore-KR" dirty="0"/>
              <a:t>:humans&gt;oxygen&gt;context&gt;human&gt;take&gt;breathing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4768E5-6C57-89C3-3908-E187D93F5C99}"/>
              </a:ext>
            </a:extLst>
          </p:cNvPr>
          <p:cNvSpPr txBox="1"/>
          <p:nvPr/>
        </p:nvSpPr>
        <p:spPr>
          <a:xfrm>
            <a:off x="13487400" y="6959600"/>
            <a:ext cx="715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큰 순서</a:t>
            </a:r>
            <a:r>
              <a:rPr kumimoji="1" lang="en-US" altLang="ko-Kore-KR" dirty="0"/>
              <a:t>:humans&gt;air&gt;context&gt;take&gt;human&gt;breathing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3342377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36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Untitled">
            <a:extLst>
              <a:ext uri="{FF2B5EF4-FFF2-40B4-BE49-F238E27FC236}">
                <a16:creationId xmlns:a16="http://schemas.microsoft.com/office/drawing/2014/main" id="{4C59D719-2D2C-DE84-6C68-7755185CBA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0691AC-B6A0-982E-37A2-37F5213608ED}"/>
              </a:ext>
            </a:extLst>
          </p:cNvPr>
          <p:cNvSpPr txBox="1"/>
          <p:nvPr/>
        </p:nvSpPr>
        <p:spPr>
          <a:xfrm>
            <a:off x="9144000" y="100021"/>
            <a:ext cx="231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GSC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2841E2-A1EC-CEC6-8A0D-A0F30371BD8B}"/>
              </a:ext>
            </a:extLst>
          </p:cNvPr>
          <p:cNvSpPr txBox="1"/>
          <p:nvPr/>
        </p:nvSpPr>
        <p:spPr>
          <a:xfrm>
            <a:off x="5679097" y="771331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ECE1FBE-5529-66C2-B7DC-89CBAB550ED7}"/>
              </a:ext>
            </a:extLst>
          </p:cNvPr>
          <p:cNvSpPr/>
          <p:nvPr/>
        </p:nvSpPr>
        <p:spPr>
          <a:xfrm>
            <a:off x="3913436" y="12281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	 [ 2.0555], -&gt; 3-a context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[ 0.8040], -&gt; 3-b context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[ 1.5217], -&gt; 3-c context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[ 0.8757], -&gt; 3-d context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[ 0.9996], -&gt; 3-e context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00232A-7B51-BE04-4D72-1F2F0B9E9D50}"/>
              </a:ext>
            </a:extLst>
          </p:cNvPr>
          <p:cNvSpPr txBox="1"/>
          <p:nvPr/>
        </p:nvSpPr>
        <p:spPr>
          <a:xfrm>
            <a:off x="10251097" y="839731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52ECED-1381-1860-5F88-705C8ED0B002}"/>
              </a:ext>
            </a:extLst>
          </p:cNvPr>
          <p:cNvSpPr/>
          <p:nvPr/>
        </p:nvSpPr>
        <p:spPr>
          <a:xfrm>
            <a:off x="9838179" y="1218744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 4.9649, a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11.1233, b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2.2334, c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11.4383, d 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3.2093], e</a:t>
            </a:r>
          </a:p>
        </p:txBody>
      </p:sp>
    </p:spTree>
    <p:extLst>
      <p:ext uri="{BB962C8B-B14F-4D97-AF65-F5344CB8AC3E}">
        <p14:creationId xmlns:p14="http://schemas.microsoft.com/office/powerpoint/2010/main" val="9021637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그룹 96">
            <a:extLst>
              <a:ext uri="{FF2B5EF4-FFF2-40B4-BE49-F238E27FC236}">
                <a16:creationId xmlns:a16="http://schemas.microsoft.com/office/drawing/2014/main" id="{A68500E3-6FC4-CE4A-961C-F68F22601F39}"/>
              </a:ext>
            </a:extLst>
          </p:cNvPr>
          <p:cNvGrpSpPr/>
          <p:nvPr/>
        </p:nvGrpSpPr>
        <p:grpSpPr>
          <a:xfrm>
            <a:off x="1487804" y="2226541"/>
            <a:ext cx="3081834" cy="1549569"/>
            <a:chOff x="784762" y="3273445"/>
            <a:chExt cx="3314685" cy="1252177"/>
          </a:xfrm>
        </p:grpSpPr>
        <p:sp>
          <p:nvSpPr>
            <p:cNvPr id="98" name="모서리가 둥근 직사각형 97">
              <a:extLst>
                <a:ext uri="{FF2B5EF4-FFF2-40B4-BE49-F238E27FC236}">
                  <a16:creationId xmlns:a16="http://schemas.microsoft.com/office/drawing/2014/main" id="{1850396E-AF61-774E-962E-7233E8208C26}"/>
                </a:ext>
              </a:extLst>
            </p:cNvPr>
            <p:cNvSpPr/>
            <p:nvPr/>
          </p:nvSpPr>
          <p:spPr>
            <a:xfrm>
              <a:off x="795750" y="3273445"/>
              <a:ext cx="3271667" cy="125217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2100" b="1" dirty="0">
                <a:solidFill>
                  <a:schemeClr val="tx1"/>
                </a:solidFill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04D0D92-E28E-DF46-9826-549A79B1EF49}"/>
                </a:ext>
              </a:extLst>
            </p:cNvPr>
            <p:cNvSpPr txBox="1"/>
            <p:nvPr/>
          </p:nvSpPr>
          <p:spPr>
            <a:xfrm>
              <a:off x="1005840" y="3287247"/>
              <a:ext cx="1302093" cy="335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2100" dirty="0"/>
                <a:t>Context</a:t>
              </a:r>
              <a:endParaRPr kumimoji="1" lang="ko-Kore-KR" altLang="en-US" sz="2100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CABB377A-FE20-BB4E-A7B8-0CA30C1B6221}"/>
                </a:ext>
              </a:extLst>
            </p:cNvPr>
            <p:cNvSpPr txBox="1"/>
            <p:nvPr/>
          </p:nvSpPr>
          <p:spPr>
            <a:xfrm>
              <a:off x="784762" y="3672382"/>
              <a:ext cx="3314685" cy="596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2100" b="1" dirty="0"/>
                <a:t>Oxygen do humans take in while breathing</a:t>
              </a:r>
              <a:endParaRPr kumimoji="1" lang="ko-Kore-KR" altLang="en-US" sz="21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12" name="모서리가 둥근 직사각형 111">
            <a:extLst>
              <a:ext uri="{FF2B5EF4-FFF2-40B4-BE49-F238E27FC236}">
                <a16:creationId xmlns:a16="http://schemas.microsoft.com/office/drawing/2014/main" id="{6CA99695-214A-E344-9373-0CC5E859807A}"/>
              </a:ext>
            </a:extLst>
          </p:cNvPr>
          <p:cNvSpPr/>
          <p:nvPr/>
        </p:nvSpPr>
        <p:spPr>
          <a:xfrm>
            <a:off x="4722393" y="5623908"/>
            <a:ext cx="1003419" cy="616503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1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CCF4E15-6CCA-254D-B531-08D54E34F10C}"/>
              </a:ext>
            </a:extLst>
          </p:cNvPr>
          <p:cNvSpPr txBox="1"/>
          <p:nvPr/>
        </p:nvSpPr>
        <p:spPr>
          <a:xfrm>
            <a:off x="4565726" y="6293903"/>
            <a:ext cx="1390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oxygen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93326062-14B1-9D68-A714-198D34FA1F1F}"/>
              </a:ext>
            </a:extLst>
          </p:cNvPr>
          <p:cNvSpPr/>
          <p:nvPr/>
        </p:nvSpPr>
        <p:spPr>
          <a:xfrm>
            <a:off x="10373" y="5535675"/>
            <a:ext cx="1003419" cy="616503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100"/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BF89583C-0561-BB92-BBFE-B04E6EC621BB}"/>
              </a:ext>
            </a:extLst>
          </p:cNvPr>
          <p:cNvSpPr/>
          <p:nvPr/>
        </p:nvSpPr>
        <p:spPr>
          <a:xfrm>
            <a:off x="514026" y="7243127"/>
            <a:ext cx="1003419" cy="616503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100"/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81493680-735B-26B9-2C1C-32C1F25C30CB}"/>
              </a:ext>
            </a:extLst>
          </p:cNvPr>
          <p:cNvSpPr/>
          <p:nvPr/>
        </p:nvSpPr>
        <p:spPr>
          <a:xfrm>
            <a:off x="2316645" y="8260059"/>
            <a:ext cx="1003419" cy="61650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1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682723-1840-26EA-688F-377F0487B4BC}"/>
              </a:ext>
            </a:extLst>
          </p:cNvPr>
          <p:cNvSpPr txBox="1"/>
          <p:nvPr/>
        </p:nvSpPr>
        <p:spPr>
          <a:xfrm>
            <a:off x="-211263" y="6201314"/>
            <a:ext cx="1390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>
                <a:solidFill>
                  <a:srgbClr val="0070C0"/>
                </a:solidFill>
              </a:rPr>
              <a:t>human</a:t>
            </a:r>
            <a:endParaRPr kumimoji="1" lang="ko-Kore-KR" altLang="en-US" dirty="0">
              <a:solidFill>
                <a:srgbClr val="0070C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93698F-2E7E-6D50-5433-6643CEC85C93}"/>
              </a:ext>
            </a:extLst>
          </p:cNvPr>
          <p:cNvSpPr txBox="1"/>
          <p:nvPr/>
        </p:nvSpPr>
        <p:spPr>
          <a:xfrm>
            <a:off x="355964" y="7957308"/>
            <a:ext cx="1390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>
                <a:solidFill>
                  <a:srgbClr val="0070C0"/>
                </a:solidFill>
              </a:rPr>
              <a:t>humans</a:t>
            </a:r>
            <a:endParaRPr kumimoji="1" lang="ko-Kore-KR" altLang="en-US" dirty="0">
              <a:solidFill>
                <a:srgbClr val="0070C0"/>
              </a:solidFill>
            </a:endParaRPr>
          </a:p>
        </p:txBody>
      </p: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E88D8D82-45D3-A47F-B1BD-F7747A14F6C6}"/>
              </a:ext>
            </a:extLst>
          </p:cNvPr>
          <p:cNvCxnSpPr>
            <a:stCxn id="8" idx="3"/>
            <a:endCxn id="112" idx="1"/>
          </p:cNvCxnSpPr>
          <p:nvPr/>
        </p:nvCxnSpPr>
        <p:spPr>
          <a:xfrm>
            <a:off x="1013792" y="5843927"/>
            <a:ext cx="3708602" cy="882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삼각형 23">
            <a:extLst>
              <a:ext uri="{FF2B5EF4-FFF2-40B4-BE49-F238E27FC236}">
                <a16:creationId xmlns:a16="http://schemas.microsoft.com/office/drawing/2014/main" id="{E2992E7C-C809-F490-C73D-416B2D26F459}"/>
              </a:ext>
            </a:extLst>
          </p:cNvPr>
          <p:cNvSpPr/>
          <p:nvPr/>
        </p:nvSpPr>
        <p:spPr>
          <a:xfrm rot="1022415">
            <a:off x="1272129" y="3724643"/>
            <a:ext cx="295518" cy="1807406"/>
          </a:xfrm>
          <a:prstGeom prst="triangle">
            <a:avLst/>
          </a:prstGeom>
          <a:solidFill>
            <a:srgbClr val="B852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sp>
        <p:nvSpPr>
          <p:cNvPr id="26" name="삼각형 25">
            <a:extLst>
              <a:ext uri="{FF2B5EF4-FFF2-40B4-BE49-F238E27FC236}">
                <a16:creationId xmlns:a16="http://schemas.microsoft.com/office/drawing/2014/main" id="{09C26DB5-4107-2132-EA3E-D481BF9ECD75}"/>
              </a:ext>
            </a:extLst>
          </p:cNvPr>
          <p:cNvSpPr/>
          <p:nvPr/>
        </p:nvSpPr>
        <p:spPr>
          <a:xfrm rot="1022415">
            <a:off x="1823622" y="3748587"/>
            <a:ext cx="332535" cy="3484308"/>
          </a:xfrm>
          <a:prstGeom prst="triangle">
            <a:avLst/>
          </a:prstGeom>
          <a:solidFill>
            <a:srgbClr val="B852FF">
              <a:alpha val="83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sp>
        <p:nvSpPr>
          <p:cNvPr id="29" name="삼각형 28">
            <a:extLst>
              <a:ext uri="{FF2B5EF4-FFF2-40B4-BE49-F238E27FC236}">
                <a16:creationId xmlns:a16="http://schemas.microsoft.com/office/drawing/2014/main" id="{3F96B85C-0AF5-419E-2AEB-93AE6F0D716A}"/>
              </a:ext>
            </a:extLst>
          </p:cNvPr>
          <p:cNvSpPr/>
          <p:nvPr/>
        </p:nvSpPr>
        <p:spPr>
          <a:xfrm rot="20103775">
            <a:off x="4198509" y="3779648"/>
            <a:ext cx="367101" cy="1914884"/>
          </a:xfrm>
          <a:prstGeom prst="triangle">
            <a:avLst/>
          </a:prstGeom>
          <a:solidFill>
            <a:srgbClr val="FFFF00">
              <a:alpha val="3981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B129AC3-955B-8EB8-5569-31C900398554}"/>
              </a:ext>
            </a:extLst>
          </p:cNvPr>
          <p:cNvSpPr txBox="1"/>
          <p:nvPr/>
        </p:nvSpPr>
        <p:spPr>
          <a:xfrm>
            <a:off x="1825985" y="9256493"/>
            <a:ext cx="380421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700" dirty="0"/>
              <a:t>GNN 1</a:t>
            </a:r>
            <a:r>
              <a:rPr kumimoji="1" lang="en-US" altLang="ko-Kore-KR" sz="2700" baseline="30000" dirty="0"/>
              <a:t>st</a:t>
            </a:r>
            <a:r>
              <a:rPr kumimoji="1" lang="en-US" altLang="ko-Kore-KR" sz="2700" dirty="0"/>
              <a:t> Layer</a:t>
            </a:r>
            <a:endParaRPr kumimoji="1" lang="ko-Kore-KR" altLang="en-US" sz="2700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DC3A83A2-E296-16B7-D904-5591E96FB35C}"/>
              </a:ext>
            </a:extLst>
          </p:cNvPr>
          <p:cNvGrpSpPr/>
          <p:nvPr/>
        </p:nvGrpSpPr>
        <p:grpSpPr>
          <a:xfrm>
            <a:off x="7860657" y="2259223"/>
            <a:ext cx="3081834" cy="1549569"/>
            <a:chOff x="784762" y="3273445"/>
            <a:chExt cx="3314685" cy="1252177"/>
          </a:xfrm>
        </p:grpSpPr>
        <p:sp>
          <p:nvSpPr>
            <p:cNvPr id="41" name="모서리가 둥근 직사각형 40">
              <a:extLst>
                <a:ext uri="{FF2B5EF4-FFF2-40B4-BE49-F238E27FC236}">
                  <a16:creationId xmlns:a16="http://schemas.microsoft.com/office/drawing/2014/main" id="{FDAE9C49-CF7E-98F8-4E82-A596F9D4A81F}"/>
                </a:ext>
              </a:extLst>
            </p:cNvPr>
            <p:cNvSpPr/>
            <p:nvPr/>
          </p:nvSpPr>
          <p:spPr>
            <a:xfrm>
              <a:off x="795750" y="3273445"/>
              <a:ext cx="3271667" cy="125217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2100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FB3C88D-8319-0296-2EF9-D9CC584778F5}"/>
                </a:ext>
              </a:extLst>
            </p:cNvPr>
            <p:cNvSpPr txBox="1"/>
            <p:nvPr/>
          </p:nvSpPr>
          <p:spPr>
            <a:xfrm>
              <a:off x="1005840" y="3287247"/>
              <a:ext cx="1302093" cy="335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2100" dirty="0"/>
                <a:t>Context</a:t>
              </a:r>
              <a:endParaRPr kumimoji="1" lang="ko-Kore-KR" altLang="en-US" sz="21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51BA631-E359-EC82-977B-C047A566D6D1}"/>
                </a:ext>
              </a:extLst>
            </p:cNvPr>
            <p:cNvSpPr txBox="1"/>
            <p:nvPr/>
          </p:nvSpPr>
          <p:spPr>
            <a:xfrm>
              <a:off x="784762" y="3672382"/>
              <a:ext cx="3314685" cy="596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2100" b="1" dirty="0"/>
                <a:t>Oxygen do humans take in while breathing</a:t>
              </a:r>
              <a:endParaRPr kumimoji="1" lang="ko-Kore-KR" altLang="en-US" sz="21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F8270313-6888-EA13-EE2F-33F52FC0F492}"/>
              </a:ext>
            </a:extLst>
          </p:cNvPr>
          <p:cNvSpPr/>
          <p:nvPr/>
        </p:nvSpPr>
        <p:spPr>
          <a:xfrm>
            <a:off x="11095247" y="5656590"/>
            <a:ext cx="1003419" cy="616503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1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12DD671-AC10-E72D-8EF0-24878CC6E287}"/>
              </a:ext>
            </a:extLst>
          </p:cNvPr>
          <p:cNvSpPr txBox="1"/>
          <p:nvPr/>
        </p:nvSpPr>
        <p:spPr>
          <a:xfrm>
            <a:off x="10938580" y="6326585"/>
            <a:ext cx="1390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oxygen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8C169F65-CCB9-075C-AEED-5C27D7E0A681}"/>
              </a:ext>
            </a:extLst>
          </p:cNvPr>
          <p:cNvSpPr/>
          <p:nvPr/>
        </p:nvSpPr>
        <p:spPr>
          <a:xfrm>
            <a:off x="6383226" y="5568357"/>
            <a:ext cx="1003419" cy="616503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100"/>
          </a:p>
        </p:txBody>
      </p:sp>
      <p:sp>
        <p:nvSpPr>
          <p:cNvPr id="48" name="모서리가 둥근 직사각형 47">
            <a:extLst>
              <a:ext uri="{FF2B5EF4-FFF2-40B4-BE49-F238E27FC236}">
                <a16:creationId xmlns:a16="http://schemas.microsoft.com/office/drawing/2014/main" id="{46D04391-FA49-1D86-6733-8B416F66DA81}"/>
              </a:ext>
            </a:extLst>
          </p:cNvPr>
          <p:cNvSpPr/>
          <p:nvPr/>
        </p:nvSpPr>
        <p:spPr>
          <a:xfrm>
            <a:off x="6886880" y="7275809"/>
            <a:ext cx="1003419" cy="616503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100"/>
          </a:p>
        </p:txBody>
      </p:sp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E15098C9-E654-6FDC-A626-A9E228A7D97E}"/>
              </a:ext>
            </a:extLst>
          </p:cNvPr>
          <p:cNvSpPr/>
          <p:nvPr/>
        </p:nvSpPr>
        <p:spPr>
          <a:xfrm>
            <a:off x="8689499" y="8292741"/>
            <a:ext cx="1003419" cy="61650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1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0EC6A33-2853-4474-65CE-AF7F4502C8F3}"/>
              </a:ext>
            </a:extLst>
          </p:cNvPr>
          <p:cNvSpPr txBox="1"/>
          <p:nvPr/>
        </p:nvSpPr>
        <p:spPr>
          <a:xfrm>
            <a:off x="6161591" y="6233996"/>
            <a:ext cx="1390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>
                <a:solidFill>
                  <a:srgbClr val="0070C0"/>
                </a:solidFill>
              </a:rPr>
              <a:t>human</a:t>
            </a:r>
            <a:endParaRPr kumimoji="1" lang="ko-Kore-KR" altLang="en-US" dirty="0">
              <a:solidFill>
                <a:srgbClr val="0070C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B495A3F-2F69-8A1A-E595-B19A8DE0B431}"/>
              </a:ext>
            </a:extLst>
          </p:cNvPr>
          <p:cNvSpPr txBox="1"/>
          <p:nvPr/>
        </p:nvSpPr>
        <p:spPr>
          <a:xfrm>
            <a:off x="6728818" y="7989990"/>
            <a:ext cx="1390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>
                <a:solidFill>
                  <a:srgbClr val="0070C0"/>
                </a:solidFill>
              </a:rPr>
              <a:t>humans</a:t>
            </a:r>
            <a:endParaRPr kumimoji="1" lang="ko-Kore-KR" altLang="en-US" dirty="0">
              <a:solidFill>
                <a:srgbClr val="0070C0"/>
              </a:solidFill>
            </a:endParaRPr>
          </a:p>
        </p:txBody>
      </p: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9B642DF4-3762-BD39-30FB-1AEEB2E26AB4}"/>
              </a:ext>
            </a:extLst>
          </p:cNvPr>
          <p:cNvCxnSpPr>
            <a:stCxn id="47" idx="3"/>
            <a:endCxn id="44" idx="1"/>
          </p:cNvCxnSpPr>
          <p:nvPr/>
        </p:nvCxnSpPr>
        <p:spPr>
          <a:xfrm>
            <a:off x="7386646" y="5876609"/>
            <a:ext cx="3708602" cy="882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삼각형 54">
            <a:extLst>
              <a:ext uri="{FF2B5EF4-FFF2-40B4-BE49-F238E27FC236}">
                <a16:creationId xmlns:a16="http://schemas.microsoft.com/office/drawing/2014/main" id="{410280D8-4998-1646-1663-3BE5C58CEB4F}"/>
              </a:ext>
            </a:extLst>
          </p:cNvPr>
          <p:cNvSpPr/>
          <p:nvPr/>
        </p:nvSpPr>
        <p:spPr>
          <a:xfrm rot="1022415">
            <a:off x="7644983" y="3757325"/>
            <a:ext cx="295518" cy="1807406"/>
          </a:xfrm>
          <a:prstGeom prst="triangle">
            <a:avLst/>
          </a:prstGeom>
          <a:solidFill>
            <a:srgbClr val="B852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sp>
        <p:nvSpPr>
          <p:cNvPr id="56" name="삼각형 55">
            <a:extLst>
              <a:ext uri="{FF2B5EF4-FFF2-40B4-BE49-F238E27FC236}">
                <a16:creationId xmlns:a16="http://schemas.microsoft.com/office/drawing/2014/main" id="{F5B36442-7254-610F-0DA3-6BF62023E512}"/>
              </a:ext>
            </a:extLst>
          </p:cNvPr>
          <p:cNvSpPr/>
          <p:nvPr/>
        </p:nvSpPr>
        <p:spPr>
          <a:xfrm rot="1022415">
            <a:off x="8196476" y="3781269"/>
            <a:ext cx="332535" cy="3484308"/>
          </a:xfrm>
          <a:prstGeom prst="triangle">
            <a:avLst/>
          </a:prstGeom>
          <a:solidFill>
            <a:srgbClr val="B852FF">
              <a:alpha val="523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sp>
        <p:nvSpPr>
          <p:cNvPr id="57" name="삼각형 56">
            <a:extLst>
              <a:ext uri="{FF2B5EF4-FFF2-40B4-BE49-F238E27FC236}">
                <a16:creationId xmlns:a16="http://schemas.microsoft.com/office/drawing/2014/main" id="{559681FE-58FF-D7B7-16A8-5E518FC38655}"/>
              </a:ext>
            </a:extLst>
          </p:cNvPr>
          <p:cNvSpPr/>
          <p:nvPr/>
        </p:nvSpPr>
        <p:spPr>
          <a:xfrm rot="20103775">
            <a:off x="10571363" y="3812330"/>
            <a:ext cx="367101" cy="1914884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7BF162D-F5ED-321B-2EA9-99C46B8380B0}"/>
              </a:ext>
            </a:extLst>
          </p:cNvPr>
          <p:cNvSpPr txBox="1"/>
          <p:nvPr/>
        </p:nvSpPr>
        <p:spPr>
          <a:xfrm>
            <a:off x="8198839" y="9289175"/>
            <a:ext cx="380421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700" dirty="0"/>
              <a:t>GNN 2</a:t>
            </a:r>
            <a:r>
              <a:rPr kumimoji="1" lang="en-US" altLang="ko-Kore-KR" sz="2700" baseline="30000" dirty="0"/>
              <a:t>nd</a:t>
            </a:r>
            <a:r>
              <a:rPr kumimoji="1" lang="en-US" altLang="ko-Kore-KR" sz="2700" dirty="0"/>
              <a:t> Layer</a:t>
            </a:r>
            <a:endParaRPr kumimoji="1" lang="ko-Kore-KR" altLang="en-US" sz="2700" dirty="0"/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B79F0683-065E-E1F6-506D-D553A23C85D2}"/>
              </a:ext>
            </a:extLst>
          </p:cNvPr>
          <p:cNvGrpSpPr/>
          <p:nvPr/>
        </p:nvGrpSpPr>
        <p:grpSpPr>
          <a:xfrm>
            <a:off x="13885772" y="2321349"/>
            <a:ext cx="3081834" cy="1549569"/>
            <a:chOff x="784762" y="3273445"/>
            <a:chExt cx="3314685" cy="1252177"/>
          </a:xfrm>
        </p:grpSpPr>
        <p:sp>
          <p:nvSpPr>
            <p:cNvPr id="62" name="모서리가 둥근 직사각형 61">
              <a:extLst>
                <a:ext uri="{FF2B5EF4-FFF2-40B4-BE49-F238E27FC236}">
                  <a16:creationId xmlns:a16="http://schemas.microsoft.com/office/drawing/2014/main" id="{6F17847F-D41D-C77C-734F-26F11F2DC4A9}"/>
                </a:ext>
              </a:extLst>
            </p:cNvPr>
            <p:cNvSpPr/>
            <p:nvPr/>
          </p:nvSpPr>
          <p:spPr>
            <a:xfrm>
              <a:off x="795750" y="3273445"/>
              <a:ext cx="3271667" cy="125217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2100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75CB0D9-63A4-41F9-9EA9-559B4A4B98C8}"/>
                </a:ext>
              </a:extLst>
            </p:cNvPr>
            <p:cNvSpPr txBox="1"/>
            <p:nvPr/>
          </p:nvSpPr>
          <p:spPr>
            <a:xfrm>
              <a:off x="1005840" y="3287247"/>
              <a:ext cx="1302093" cy="335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2100" dirty="0"/>
                <a:t>Context</a:t>
              </a:r>
              <a:endParaRPr kumimoji="1" lang="ko-Kore-KR" altLang="en-US" sz="21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8A22E8E-D0BA-F6D9-2B31-485EB07C5501}"/>
                </a:ext>
              </a:extLst>
            </p:cNvPr>
            <p:cNvSpPr txBox="1"/>
            <p:nvPr/>
          </p:nvSpPr>
          <p:spPr>
            <a:xfrm>
              <a:off x="784762" y="3672382"/>
              <a:ext cx="3314685" cy="596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2100" b="1" dirty="0"/>
                <a:t>Oxygen do humans take in while breathing</a:t>
              </a:r>
              <a:endParaRPr kumimoji="1" lang="ko-Kore-KR" altLang="en-US" sz="21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65" name="모서리가 둥근 직사각형 64">
            <a:extLst>
              <a:ext uri="{FF2B5EF4-FFF2-40B4-BE49-F238E27FC236}">
                <a16:creationId xmlns:a16="http://schemas.microsoft.com/office/drawing/2014/main" id="{1B776B02-DCEF-0B3A-8440-F9B1D157862A}"/>
              </a:ext>
            </a:extLst>
          </p:cNvPr>
          <p:cNvSpPr/>
          <p:nvPr/>
        </p:nvSpPr>
        <p:spPr>
          <a:xfrm>
            <a:off x="17120361" y="5718716"/>
            <a:ext cx="1003419" cy="616503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10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AA1F91C-745B-768E-CA5E-3A0699291EBA}"/>
              </a:ext>
            </a:extLst>
          </p:cNvPr>
          <p:cNvSpPr txBox="1"/>
          <p:nvPr/>
        </p:nvSpPr>
        <p:spPr>
          <a:xfrm>
            <a:off x="16963694" y="6388710"/>
            <a:ext cx="1390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oxygen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68" name="모서리가 둥근 직사각형 67">
            <a:extLst>
              <a:ext uri="{FF2B5EF4-FFF2-40B4-BE49-F238E27FC236}">
                <a16:creationId xmlns:a16="http://schemas.microsoft.com/office/drawing/2014/main" id="{7D15B4D3-30D4-9E2F-8560-50103E4E1982}"/>
              </a:ext>
            </a:extLst>
          </p:cNvPr>
          <p:cNvSpPr/>
          <p:nvPr/>
        </p:nvSpPr>
        <p:spPr>
          <a:xfrm>
            <a:off x="12408341" y="5630483"/>
            <a:ext cx="1003419" cy="616503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100"/>
          </a:p>
        </p:txBody>
      </p:sp>
      <p:sp>
        <p:nvSpPr>
          <p:cNvPr id="69" name="모서리가 둥근 직사각형 68">
            <a:extLst>
              <a:ext uri="{FF2B5EF4-FFF2-40B4-BE49-F238E27FC236}">
                <a16:creationId xmlns:a16="http://schemas.microsoft.com/office/drawing/2014/main" id="{19E01139-9D15-9A95-7DC3-08B15DD3C174}"/>
              </a:ext>
            </a:extLst>
          </p:cNvPr>
          <p:cNvSpPr/>
          <p:nvPr/>
        </p:nvSpPr>
        <p:spPr>
          <a:xfrm>
            <a:off x="12911994" y="7337934"/>
            <a:ext cx="1003419" cy="616503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100"/>
          </a:p>
        </p:txBody>
      </p:sp>
      <p:sp>
        <p:nvSpPr>
          <p:cNvPr id="70" name="모서리가 둥근 직사각형 69">
            <a:extLst>
              <a:ext uri="{FF2B5EF4-FFF2-40B4-BE49-F238E27FC236}">
                <a16:creationId xmlns:a16="http://schemas.microsoft.com/office/drawing/2014/main" id="{CCFD11BC-A855-76EB-9403-60B5E58F6A6B}"/>
              </a:ext>
            </a:extLst>
          </p:cNvPr>
          <p:cNvSpPr/>
          <p:nvPr/>
        </p:nvSpPr>
        <p:spPr>
          <a:xfrm>
            <a:off x="14714613" y="8354867"/>
            <a:ext cx="1003419" cy="61650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10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0F286AE-84FA-619E-87A3-0A89ED364566}"/>
              </a:ext>
            </a:extLst>
          </p:cNvPr>
          <p:cNvSpPr txBox="1"/>
          <p:nvPr/>
        </p:nvSpPr>
        <p:spPr>
          <a:xfrm>
            <a:off x="12186706" y="6296121"/>
            <a:ext cx="1390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>
                <a:solidFill>
                  <a:srgbClr val="0070C0"/>
                </a:solidFill>
              </a:rPr>
              <a:t>human</a:t>
            </a:r>
            <a:endParaRPr kumimoji="1" lang="ko-Kore-KR" altLang="en-US" dirty="0">
              <a:solidFill>
                <a:srgbClr val="0070C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AB383B-74F3-5DD0-4894-32EF9551704C}"/>
              </a:ext>
            </a:extLst>
          </p:cNvPr>
          <p:cNvSpPr txBox="1"/>
          <p:nvPr/>
        </p:nvSpPr>
        <p:spPr>
          <a:xfrm>
            <a:off x="12753932" y="8052116"/>
            <a:ext cx="1390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>
                <a:solidFill>
                  <a:srgbClr val="0070C0"/>
                </a:solidFill>
              </a:rPr>
              <a:t>humans</a:t>
            </a:r>
            <a:endParaRPr kumimoji="1" lang="ko-Kore-KR" altLang="en-US" dirty="0">
              <a:solidFill>
                <a:srgbClr val="0070C0"/>
              </a:solidFill>
            </a:endParaRPr>
          </a:p>
        </p:txBody>
      </p:sp>
      <p:cxnSp>
        <p:nvCxnSpPr>
          <p:cNvPr id="74" name="직선 연결선[R] 73">
            <a:extLst>
              <a:ext uri="{FF2B5EF4-FFF2-40B4-BE49-F238E27FC236}">
                <a16:creationId xmlns:a16="http://schemas.microsoft.com/office/drawing/2014/main" id="{487530B1-ACAD-55CF-AEDD-8213383AC0EC}"/>
              </a:ext>
            </a:extLst>
          </p:cNvPr>
          <p:cNvCxnSpPr>
            <a:stCxn id="68" idx="3"/>
            <a:endCxn id="65" idx="1"/>
          </p:cNvCxnSpPr>
          <p:nvPr/>
        </p:nvCxnSpPr>
        <p:spPr>
          <a:xfrm>
            <a:off x="13411760" y="5938734"/>
            <a:ext cx="3708602" cy="882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삼각형 75">
            <a:extLst>
              <a:ext uri="{FF2B5EF4-FFF2-40B4-BE49-F238E27FC236}">
                <a16:creationId xmlns:a16="http://schemas.microsoft.com/office/drawing/2014/main" id="{740CAC2F-BBD9-CF61-072A-751DA1433825}"/>
              </a:ext>
            </a:extLst>
          </p:cNvPr>
          <p:cNvSpPr/>
          <p:nvPr/>
        </p:nvSpPr>
        <p:spPr>
          <a:xfrm rot="1022415">
            <a:off x="13670097" y="3819451"/>
            <a:ext cx="295518" cy="1807406"/>
          </a:xfrm>
          <a:prstGeom prst="triangle">
            <a:avLst/>
          </a:prstGeom>
          <a:solidFill>
            <a:srgbClr val="B852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sp>
        <p:nvSpPr>
          <p:cNvPr id="77" name="삼각형 76">
            <a:extLst>
              <a:ext uri="{FF2B5EF4-FFF2-40B4-BE49-F238E27FC236}">
                <a16:creationId xmlns:a16="http://schemas.microsoft.com/office/drawing/2014/main" id="{838EEC64-471E-D71C-BE75-4E5F23841435}"/>
              </a:ext>
            </a:extLst>
          </p:cNvPr>
          <p:cNvSpPr/>
          <p:nvPr/>
        </p:nvSpPr>
        <p:spPr>
          <a:xfrm rot="1022415">
            <a:off x="14221590" y="3843395"/>
            <a:ext cx="332535" cy="3484308"/>
          </a:xfrm>
          <a:prstGeom prst="triangle">
            <a:avLst/>
          </a:prstGeom>
          <a:solidFill>
            <a:srgbClr val="B852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sp>
        <p:nvSpPr>
          <p:cNvPr id="78" name="삼각형 77">
            <a:extLst>
              <a:ext uri="{FF2B5EF4-FFF2-40B4-BE49-F238E27FC236}">
                <a16:creationId xmlns:a16="http://schemas.microsoft.com/office/drawing/2014/main" id="{0773E613-A064-8DA1-8581-6D5403236BEA}"/>
              </a:ext>
            </a:extLst>
          </p:cNvPr>
          <p:cNvSpPr/>
          <p:nvPr/>
        </p:nvSpPr>
        <p:spPr>
          <a:xfrm rot="20103775">
            <a:off x="16596477" y="3874456"/>
            <a:ext cx="367101" cy="1914884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9B874A5-F805-E88A-054B-81846BDC2916}"/>
              </a:ext>
            </a:extLst>
          </p:cNvPr>
          <p:cNvSpPr txBox="1"/>
          <p:nvPr/>
        </p:nvSpPr>
        <p:spPr>
          <a:xfrm>
            <a:off x="14223953" y="9351300"/>
            <a:ext cx="38998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700" dirty="0"/>
              <a:t>GNN final Layer</a:t>
            </a:r>
            <a:r>
              <a:rPr kumimoji="1" lang="en-US" altLang="ko-KR" sz="2700" dirty="0"/>
              <a:t>(fc</a:t>
            </a:r>
            <a:r>
              <a:rPr kumimoji="1" lang="ko-KR" altLang="en-US" sz="2700" dirty="0" err="1"/>
              <a:t>통과후</a:t>
            </a:r>
            <a:r>
              <a:rPr kumimoji="1" lang="en-US" altLang="ko-KR" sz="2700" dirty="0"/>
              <a:t>)</a:t>
            </a:r>
            <a:endParaRPr kumimoji="1" lang="ko-Kore-KR" altLang="en-US" sz="27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1FE6301-7B91-C32B-E46B-4155ED92A7DB}"/>
              </a:ext>
            </a:extLst>
          </p:cNvPr>
          <p:cNvSpPr txBox="1"/>
          <p:nvPr/>
        </p:nvSpPr>
        <p:spPr>
          <a:xfrm>
            <a:off x="15645739" y="543288"/>
            <a:ext cx="25841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700" dirty="0"/>
              <a:t>IN cycle encoder</a:t>
            </a:r>
            <a:endParaRPr kumimoji="1" lang="ko-Kore-KR" altLang="en-US" sz="2700" dirty="0"/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5262EE82-A3B4-FF1D-2595-BA2EA4689A6D}"/>
              </a:ext>
            </a:extLst>
          </p:cNvPr>
          <p:cNvSpPr/>
          <p:nvPr/>
        </p:nvSpPr>
        <p:spPr>
          <a:xfrm>
            <a:off x="246080" y="103392"/>
            <a:ext cx="15043298" cy="1585167"/>
          </a:xfrm>
          <a:prstGeom prst="roundRect">
            <a:avLst/>
          </a:prstGeom>
          <a:solidFill>
            <a:srgbClr val="DEE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7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FFC316-CDFD-744F-10E8-8CC58D5B7038}"/>
              </a:ext>
            </a:extLst>
          </p:cNvPr>
          <p:cNvSpPr txBox="1"/>
          <p:nvPr/>
        </p:nvSpPr>
        <p:spPr>
          <a:xfrm>
            <a:off x="293948" y="234115"/>
            <a:ext cx="14522466" cy="1315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Q</a:t>
            </a:r>
            <a:r>
              <a:rPr kumimoji="1" lang="en-US" altLang="ko-Kore-KR" sz="36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What do humans take in while breathing</a:t>
            </a:r>
            <a:r>
              <a:rPr kumimoji="1" lang="en-US" altLang="ko-Kore-KR" sz="36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?</a:t>
            </a:r>
          </a:p>
          <a:p>
            <a:endParaRPr kumimoji="1" lang="en-US" altLang="ko-Kore-KR" sz="1650" b="1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r>
              <a:rPr kumimoji="1" lang="en-US" altLang="ko-Kore-KR" sz="2700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A</a:t>
            </a:r>
            <a:r>
              <a:rPr kumimoji="1" lang="en-US" altLang="ko-Kore-KR" sz="2700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lungs and diaphragm B. </a:t>
            </a:r>
            <a:r>
              <a:rPr kumimoji="1" lang="en-US" altLang="ko-Kore-KR" sz="2700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oxygen</a:t>
            </a:r>
            <a:r>
              <a:rPr kumimoji="1" lang="en-US" altLang="ko-Kore-KR" sz="2700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C. abdominal muscles</a:t>
            </a:r>
            <a:r>
              <a:rPr kumimoji="1" lang="ko-KR" altLang="en-US" sz="2700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 </a:t>
            </a:r>
            <a:r>
              <a:rPr kumimoji="1" lang="en-US" altLang="ko-Kore-KR" sz="2700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D. air</a:t>
            </a:r>
            <a:r>
              <a:rPr kumimoji="1" lang="ko-KR" altLang="en-US" sz="2700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 </a:t>
            </a:r>
            <a:r>
              <a:rPr kumimoji="1" lang="en-US" altLang="ko-Kore-KR" sz="2700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E. open throat</a:t>
            </a:r>
            <a:endParaRPr kumimoji="1" lang="ko-Kore-KR" altLang="en-US" sz="2700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558EF2-B722-2DEF-3F14-B582FC51810F}"/>
              </a:ext>
            </a:extLst>
          </p:cNvPr>
          <p:cNvSpPr txBox="1"/>
          <p:nvPr/>
        </p:nvSpPr>
        <p:spPr>
          <a:xfrm>
            <a:off x="1013792" y="9785913"/>
            <a:ext cx="4228166" cy="34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50" dirty="0"/>
              <a:t>큰 순위 </a:t>
            </a:r>
            <a:r>
              <a:rPr lang="en-US" altLang="ko-KR" sz="1650" dirty="0"/>
              <a:t>: </a:t>
            </a:r>
            <a:r>
              <a:rPr lang="en" altLang="ko-Kore-KR" sz="1650" dirty="0"/>
              <a:t>humans &gt; oxygen &gt; human </a:t>
            </a:r>
            <a:endParaRPr lang="ko-Kore-KR" altLang="en-US" sz="16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B294DD-2D6F-34BB-9BB9-8A234900620C}"/>
              </a:ext>
            </a:extLst>
          </p:cNvPr>
          <p:cNvSpPr txBox="1"/>
          <p:nvPr/>
        </p:nvSpPr>
        <p:spPr>
          <a:xfrm>
            <a:off x="7386645" y="9785913"/>
            <a:ext cx="4196751" cy="34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50" dirty="0"/>
              <a:t>큰 순위 </a:t>
            </a:r>
            <a:r>
              <a:rPr lang="en-US" altLang="ko-KR" sz="1650" dirty="0"/>
              <a:t>: </a:t>
            </a:r>
            <a:r>
              <a:rPr lang="en" altLang="ko-KR" sz="1650" dirty="0"/>
              <a:t>oxygen</a:t>
            </a:r>
            <a:r>
              <a:rPr lang="en" altLang="ko-Kore-KR" sz="1650" dirty="0"/>
              <a:t> &gt; humans &gt; human </a:t>
            </a:r>
            <a:endParaRPr lang="ko-Kore-KR" altLang="en-US" sz="16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7B0C7F-B78B-3A7F-53D7-4E38F54BDCA5}"/>
              </a:ext>
            </a:extLst>
          </p:cNvPr>
          <p:cNvSpPr txBox="1"/>
          <p:nvPr/>
        </p:nvSpPr>
        <p:spPr>
          <a:xfrm>
            <a:off x="14206770" y="9833295"/>
            <a:ext cx="3911097" cy="34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50" dirty="0"/>
              <a:t>큰 순위 </a:t>
            </a:r>
            <a:r>
              <a:rPr lang="en-US" altLang="ko-KR" sz="1650" dirty="0"/>
              <a:t>: </a:t>
            </a:r>
            <a:r>
              <a:rPr lang="en" altLang="ko-Kore-KR" sz="1650" dirty="0"/>
              <a:t>oxygen &gt; humans &gt; human</a:t>
            </a:r>
            <a:endParaRPr lang="ko-Kore-KR" altLang="en-US" sz="1650" dirty="0"/>
          </a:p>
        </p:txBody>
      </p:sp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4D041D25-2157-BC9C-1257-052A76D8817B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811007" y="6201314"/>
            <a:ext cx="204729" cy="10418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7ABB9FF9-7B4B-BA12-4DC5-5550245C6699}"/>
              </a:ext>
            </a:extLst>
          </p:cNvPr>
          <p:cNvCxnSpPr>
            <a:cxnSpLocks/>
          </p:cNvCxnSpPr>
          <p:nvPr/>
        </p:nvCxnSpPr>
        <p:spPr>
          <a:xfrm flipV="1">
            <a:off x="1551377" y="6155204"/>
            <a:ext cx="3171016" cy="13675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A088749D-85BB-C24F-A79B-8B57E086CA12}"/>
              </a:ext>
            </a:extLst>
          </p:cNvPr>
          <p:cNvCxnSpPr>
            <a:cxnSpLocks/>
          </p:cNvCxnSpPr>
          <p:nvPr/>
        </p:nvCxnSpPr>
        <p:spPr>
          <a:xfrm flipV="1">
            <a:off x="7913604" y="6179764"/>
            <a:ext cx="3171016" cy="13675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C93687EB-51C7-D033-0609-FCE8833E949C}"/>
              </a:ext>
            </a:extLst>
          </p:cNvPr>
          <p:cNvCxnSpPr>
            <a:cxnSpLocks/>
          </p:cNvCxnSpPr>
          <p:nvPr/>
        </p:nvCxnSpPr>
        <p:spPr>
          <a:xfrm>
            <a:off x="7162651" y="6215001"/>
            <a:ext cx="204729" cy="10418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21581160-8BC8-1B60-5796-1537FA583042}"/>
              </a:ext>
            </a:extLst>
          </p:cNvPr>
          <p:cNvCxnSpPr>
            <a:cxnSpLocks/>
          </p:cNvCxnSpPr>
          <p:nvPr/>
        </p:nvCxnSpPr>
        <p:spPr>
          <a:xfrm>
            <a:off x="13233978" y="6293903"/>
            <a:ext cx="204729" cy="10418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249FCA25-F122-0E07-698F-7C8D368CD536}"/>
              </a:ext>
            </a:extLst>
          </p:cNvPr>
          <p:cNvCxnSpPr>
            <a:cxnSpLocks/>
          </p:cNvCxnSpPr>
          <p:nvPr/>
        </p:nvCxnSpPr>
        <p:spPr>
          <a:xfrm flipV="1">
            <a:off x="13949601" y="6233996"/>
            <a:ext cx="3171016" cy="13675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8355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그룹 96">
            <a:extLst>
              <a:ext uri="{FF2B5EF4-FFF2-40B4-BE49-F238E27FC236}">
                <a16:creationId xmlns:a16="http://schemas.microsoft.com/office/drawing/2014/main" id="{A68500E3-6FC4-CE4A-961C-F68F22601F39}"/>
              </a:ext>
            </a:extLst>
          </p:cNvPr>
          <p:cNvGrpSpPr/>
          <p:nvPr/>
        </p:nvGrpSpPr>
        <p:grpSpPr>
          <a:xfrm>
            <a:off x="1487804" y="2226541"/>
            <a:ext cx="3081834" cy="1549569"/>
            <a:chOff x="784762" y="3273445"/>
            <a:chExt cx="3314685" cy="1252177"/>
          </a:xfrm>
        </p:grpSpPr>
        <p:sp>
          <p:nvSpPr>
            <p:cNvPr id="98" name="모서리가 둥근 직사각형 97">
              <a:extLst>
                <a:ext uri="{FF2B5EF4-FFF2-40B4-BE49-F238E27FC236}">
                  <a16:creationId xmlns:a16="http://schemas.microsoft.com/office/drawing/2014/main" id="{1850396E-AF61-774E-962E-7233E8208C26}"/>
                </a:ext>
              </a:extLst>
            </p:cNvPr>
            <p:cNvSpPr/>
            <p:nvPr/>
          </p:nvSpPr>
          <p:spPr>
            <a:xfrm>
              <a:off x="795750" y="3273445"/>
              <a:ext cx="3271667" cy="125217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2100" b="1" dirty="0">
                <a:solidFill>
                  <a:schemeClr val="tx1"/>
                </a:solidFill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04D0D92-E28E-DF46-9826-549A79B1EF49}"/>
                </a:ext>
              </a:extLst>
            </p:cNvPr>
            <p:cNvSpPr txBox="1"/>
            <p:nvPr/>
          </p:nvSpPr>
          <p:spPr>
            <a:xfrm>
              <a:off x="1005840" y="3287247"/>
              <a:ext cx="1302093" cy="335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2100" dirty="0"/>
                <a:t>Context</a:t>
              </a:r>
              <a:endParaRPr kumimoji="1" lang="ko-Kore-KR" altLang="en-US" sz="2100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CABB377A-FE20-BB4E-A7B8-0CA30C1B6221}"/>
                </a:ext>
              </a:extLst>
            </p:cNvPr>
            <p:cNvSpPr txBox="1"/>
            <p:nvPr/>
          </p:nvSpPr>
          <p:spPr>
            <a:xfrm>
              <a:off x="784762" y="3672382"/>
              <a:ext cx="3314685" cy="596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2100" b="1" dirty="0"/>
                <a:t>Oxygen do humans take in while breathing</a:t>
              </a:r>
              <a:endParaRPr kumimoji="1" lang="ko-Kore-KR" altLang="en-US" sz="21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12" name="모서리가 둥근 직사각형 111">
            <a:extLst>
              <a:ext uri="{FF2B5EF4-FFF2-40B4-BE49-F238E27FC236}">
                <a16:creationId xmlns:a16="http://schemas.microsoft.com/office/drawing/2014/main" id="{6CA99695-214A-E344-9373-0CC5E859807A}"/>
              </a:ext>
            </a:extLst>
          </p:cNvPr>
          <p:cNvSpPr/>
          <p:nvPr/>
        </p:nvSpPr>
        <p:spPr>
          <a:xfrm>
            <a:off x="4722393" y="5623908"/>
            <a:ext cx="1003419" cy="616503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1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CCF4E15-6CCA-254D-B531-08D54E34F10C}"/>
              </a:ext>
            </a:extLst>
          </p:cNvPr>
          <p:cNvSpPr txBox="1"/>
          <p:nvPr/>
        </p:nvSpPr>
        <p:spPr>
          <a:xfrm>
            <a:off x="4565726" y="6293903"/>
            <a:ext cx="1390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oxygen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93326062-14B1-9D68-A714-198D34FA1F1F}"/>
              </a:ext>
            </a:extLst>
          </p:cNvPr>
          <p:cNvSpPr/>
          <p:nvPr/>
        </p:nvSpPr>
        <p:spPr>
          <a:xfrm>
            <a:off x="10373" y="5535675"/>
            <a:ext cx="1003419" cy="616503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100"/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BF89583C-0561-BB92-BBFE-B04E6EC621BB}"/>
              </a:ext>
            </a:extLst>
          </p:cNvPr>
          <p:cNvSpPr/>
          <p:nvPr/>
        </p:nvSpPr>
        <p:spPr>
          <a:xfrm>
            <a:off x="514026" y="7243127"/>
            <a:ext cx="1003419" cy="616503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100"/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81493680-735B-26B9-2C1C-32C1F25C30CB}"/>
              </a:ext>
            </a:extLst>
          </p:cNvPr>
          <p:cNvSpPr/>
          <p:nvPr/>
        </p:nvSpPr>
        <p:spPr>
          <a:xfrm>
            <a:off x="2316645" y="8260059"/>
            <a:ext cx="1003419" cy="61650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1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682723-1840-26EA-688F-377F0487B4BC}"/>
              </a:ext>
            </a:extLst>
          </p:cNvPr>
          <p:cNvSpPr txBox="1"/>
          <p:nvPr/>
        </p:nvSpPr>
        <p:spPr>
          <a:xfrm>
            <a:off x="-211263" y="6201314"/>
            <a:ext cx="1390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>
                <a:solidFill>
                  <a:srgbClr val="0070C0"/>
                </a:solidFill>
              </a:rPr>
              <a:t>human</a:t>
            </a:r>
            <a:endParaRPr kumimoji="1" lang="ko-Kore-KR" altLang="en-US" dirty="0">
              <a:solidFill>
                <a:srgbClr val="0070C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93698F-2E7E-6D50-5433-6643CEC85C93}"/>
              </a:ext>
            </a:extLst>
          </p:cNvPr>
          <p:cNvSpPr txBox="1"/>
          <p:nvPr/>
        </p:nvSpPr>
        <p:spPr>
          <a:xfrm>
            <a:off x="355964" y="7957308"/>
            <a:ext cx="1390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>
                <a:solidFill>
                  <a:srgbClr val="0070C0"/>
                </a:solidFill>
              </a:rPr>
              <a:t>humans</a:t>
            </a:r>
            <a:endParaRPr kumimoji="1" lang="ko-Kore-KR" altLang="en-US" dirty="0">
              <a:solidFill>
                <a:srgbClr val="0070C0"/>
              </a:solidFill>
            </a:endParaRPr>
          </a:p>
        </p:txBody>
      </p: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E88D8D82-45D3-A47F-B1BD-F7747A14F6C6}"/>
              </a:ext>
            </a:extLst>
          </p:cNvPr>
          <p:cNvCxnSpPr>
            <a:stCxn id="8" idx="3"/>
            <a:endCxn id="112" idx="1"/>
          </p:cNvCxnSpPr>
          <p:nvPr/>
        </p:nvCxnSpPr>
        <p:spPr>
          <a:xfrm>
            <a:off x="1013792" y="5843927"/>
            <a:ext cx="3708602" cy="882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삼각형 23">
            <a:extLst>
              <a:ext uri="{FF2B5EF4-FFF2-40B4-BE49-F238E27FC236}">
                <a16:creationId xmlns:a16="http://schemas.microsoft.com/office/drawing/2014/main" id="{E2992E7C-C809-F490-C73D-416B2D26F459}"/>
              </a:ext>
            </a:extLst>
          </p:cNvPr>
          <p:cNvSpPr/>
          <p:nvPr/>
        </p:nvSpPr>
        <p:spPr>
          <a:xfrm rot="1022415">
            <a:off x="1272129" y="3724643"/>
            <a:ext cx="295518" cy="1807406"/>
          </a:xfrm>
          <a:prstGeom prst="triangle">
            <a:avLst/>
          </a:prstGeom>
          <a:solidFill>
            <a:srgbClr val="B852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sp>
        <p:nvSpPr>
          <p:cNvPr id="26" name="삼각형 25">
            <a:extLst>
              <a:ext uri="{FF2B5EF4-FFF2-40B4-BE49-F238E27FC236}">
                <a16:creationId xmlns:a16="http://schemas.microsoft.com/office/drawing/2014/main" id="{09C26DB5-4107-2132-EA3E-D481BF9ECD75}"/>
              </a:ext>
            </a:extLst>
          </p:cNvPr>
          <p:cNvSpPr/>
          <p:nvPr/>
        </p:nvSpPr>
        <p:spPr>
          <a:xfrm rot="1022415">
            <a:off x="1823622" y="3748587"/>
            <a:ext cx="332535" cy="3484308"/>
          </a:xfrm>
          <a:prstGeom prst="triangle">
            <a:avLst/>
          </a:prstGeom>
          <a:solidFill>
            <a:srgbClr val="B852FF">
              <a:alpha val="83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sp>
        <p:nvSpPr>
          <p:cNvPr id="29" name="삼각형 28">
            <a:extLst>
              <a:ext uri="{FF2B5EF4-FFF2-40B4-BE49-F238E27FC236}">
                <a16:creationId xmlns:a16="http://schemas.microsoft.com/office/drawing/2014/main" id="{3F96B85C-0AF5-419E-2AEB-93AE6F0D716A}"/>
              </a:ext>
            </a:extLst>
          </p:cNvPr>
          <p:cNvSpPr/>
          <p:nvPr/>
        </p:nvSpPr>
        <p:spPr>
          <a:xfrm rot="20103775">
            <a:off x="4198509" y="3779648"/>
            <a:ext cx="367101" cy="1914884"/>
          </a:xfrm>
          <a:prstGeom prst="triangle">
            <a:avLst/>
          </a:prstGeom>
          <a:solidFill>
            <a:srgbClr val="FFFF00">
              <a:alpha val="3981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B129AC3-955B-8EB8-5569-31C900398554}"/>
              </a:ext>
            </a:extLst>
          </p:cNvPr>
          <p:cNvSpPr txBox="1"/>
          <p:nvPr/>
        </p:nvSpPr>
        <p:spPr>
          <a:xfrm>
            <a:off x="1825985" y="9256493"/>
            <a:ext cx="380421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700" dirty="0"/>
              <a:t>GNN 1</a:t>
            </a:r>
            <a:r>
              <a:rPr kumimoji="1" lang="en-US" altLang="ko-Kore-KR" sz="2700" baseline="30000" dirty="0"/>
              <a:t>st</a:t>
            </a:r>
            <a:r>
              <a:rPr kumimoji="1" lang="en-US" altLang="ko-Kore-KR" sz="2700" dirty="0"/>
              <a:t> Layer</a:t>
            </a:r>
            <a:endParaRPr kumimoji="1" lang="ko-Kore-KR" altLang="en-US" sz="2700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DC3A83A2-E296-16B7-D904-5591E96FB35C}"/>
              </a:ext>
            </a:extLst>
          </p:cNvPr>
          <p:cNvGrpSpPr/>
          <p:nvPr/>
        </p:nvGrpSpPr>
        <p:grpSpPr>
          <a:xfrm>
            <a:off x="7860657" y="2259223"/>
            <a:ext cx="3081834" cy="1549569"/>
            <a:chOff x="784762" y="3273445"/>
            <a:chExt cx="3314685" cy="1252177"/>
          </a:xfrm>
        </p:grpSpPr>
        <p:sp>
          <p:nvSpPr>
            <p:cNvPr id="41" name="모서리가 둥근 직사각형 40">
              <a:extLst>
                <a:ext uri="{FF2B5EF4-FFF2-40B4-BE49-F238E27FC236}">
                  <a16:creationId xmlns:a16="http://schemas.microsoft.com/office/drawing/2014/main" id="{FDAE9C49-CF7E-98F8-4E82-A596F9D4A81F}"/>
                </a:ext>
              </a:extLst>
            </p:cNvPr>
            <p:cNvSpPr/>
            <p:nvPr/>
          </p:nvSpPr>
          <p:spPr>
            <a:xfrm>
              <a:off x="795750" y="3273445"/>
              <a:ext cx="3271667" cy="125217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2100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FB3C88D-8319-0296-2EF9-D9CC584778F5}"/>
                </a:ext>
              </a:extLst>
            </p:cNvPr>
            <p:cNvSpPr txBox="1"/>
            <p:nvPr/>
          </p:nvSpPr>
          <p:spPr>
            <a:xfrm>
              <a:off x="1005840" y="3287247"/>
              <a:ext cx="1302093" cy="335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2100" dirty="0"/>
                <a:t>Context</a:t>
              </a:r>
              <a:endParaRPr kumimoji="1" lang="ko-Kore-KR" altLang="en-US" sz="21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51BA631-E359-EC82-977B-C047A566D6D1}"/>
                </a:ext>
              </a:extLst>
            </p:cNvPr>
            <p:cNvSpPr txBox="1"/>
            <p:nvPr/>
          </p:nvSpPr>
          <p:spPr>
            <a:xfrm>
              <a:off x="784762" y="3672382"/>
              <a:ext cx="3314685" cy="596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2100" b="1" dirty="0"/>
                <a:t>Oxygen do humans take in while breathing</a:t>
              </a:r>
              <a:endParaRPr kumimoji="1" lang="ko-Kore-KR" altLang="en-US" sz="21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F8270313-6888-EA13-EE2F-33F52FC0F492}"/>
              </a:ext>
            </a:extLst>
          </p:cNvPr>
          <p:cNvSpPr/>
          <p:nvPr/>
        </p:nvSpPr>
        <p:spPr>
          <a:xfrm>
            <a:off x="11095247" y="5656590"/>
            <a:ext cx="1003419" cy="616503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1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12DD671-AC10-E72D-8EF0-24878CC6E287}"/>
              </a:ext>
            </a:extLst>
          </p:cNvPr>
          <p:cNvSpPr txBox="1"/>
          <p:nvPr/>
        </p:nvSpPr>
        <p:spPr>
          <a:xfrm>
            <a:off x="10938580" y="6326585"/>
            <a:ext cx="1390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oxygen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8C169F65-CCB9-075C-AEED-5C27D7E0A681}"/>
              </a:ext>
            </a:extLst>
          </p:cNvPr>
          <p:cNvSpPr/>
          <p:nvPr/>
        </p:nvSpPr>
        <p:spPr>
          <a:xfrm>
            <a:off x="6383226" y="5568357"/>
            <a:ext cx="1003419" cy="616503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100"/>
          </a:p>
        </p:txBody>
      </p:sp>
      <p:sp>
        <p:nvSpPr>
          <p:cNvPr id="48" name="모서리가 둥근 직사각형 47">
            <a:extLst>
              <a:ext uri="{FF2B5EF4-FFF2-40B4-BE49-F238E27FC236}">
                <a16:creationId xmlns:a16="http://schemas.microsoft.com/office/drawing/2014/main" id="{46D04391-FA49-1D86-6733-8B416F66DA81}"/>
              </a:ext>
            </a:extLst>
          </p:cNvPr>
          <p:cNvSpPr/>
          <p:nvPr/>
        </p:nvSpPr>
        <p:spPr>
          <a:xfrm>
            <a:off x="6886880" y="7275809"/>
            <a:ext cx="1003419" cy="616503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100"/>
          </a:p>
        </p:txBody>
      </p:sp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E15098C9-E654-6FDC-A626-A9E228A7D97E}"/>
              </a:ext>
            </a:extLst>
          </p:cNvPr>
          <p:cNvSpPr/>
          <p:nvPr/>
        </p:nvSpPr>
        <p:spPr>
          <a:xfrm>
            <a:off x="8689499" y="8292741"/>
            <a:ext cx="1003419" cy="61650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1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0EC6A33-2853-4474-65CE-AF7F4502C8F3}"/>
              </a:ext>
            </a:extLst>
          </p:cNvPr>
          <p:cNvSpPr txBox="1"/>
          <p:nvPr/>
        </p:nvSpPr>
        <p:spPr>
          <a:xfrm>
            <a:off x="6161591" y="6233996"/>
            <a:ext cx="1390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>
                <a:solidFill>
                  <a:srgbClr val="0070C0"/>
                </a:solidFill>
              </a:rPr>
              <a:t>human</a:t>
            </a:r>
            <a:endParaRPr kumimoji="1" lang="ko-Kore-KR" altLang="en-US" dirty="0">
              <a:solidFill>
                <a:srgbClr val="0070C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B495A3F-2F69-8A1A-E595-B19A8DE0B431}"/>
              </a:ext>
            </a:extLst>
          </p:cNvPr>
          <p:cNvSpPr txBox="1"/>
          <p:nvPr/>
        </p:nvSpPr>
        <p:spPr>
          <a:xfrm>
            <a:off x="6728818" y="7989990"/>
            <a:ext cx="1390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>
                <a:solidFill>
                  <a:srgbClr val="0070C0"/>
                </a:solidFill>
              </a:rPr>
              <a:t>humans</a:t>
            </a:r>
            <a:endParaRPr kumimoji="1" lang="ko-Kore-KR" altLang="en-US" dirty="0">
              <a:solidFill>
                <a:srgbClr val="0070C0"/>
              </a:solidFill>
            </a:endParaRPr>
          </a:p>
        </p:txBody>
      </p: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9B642DF4-3762-BD39-30FB-1AEEB2E26AB4}"/>
              </a:ext>
            </a:extLst>
          </p:cNvPr>
          <p:cNvCxnSpPr>
            <a:stCxn id="47" idx="3"/>
            <a:endCxn id="44" idx="1"/>
          </p:cNvCxnSpPr>
          <p:nvPr/>
        </p:nvCxnSpPr>
        <p:spPr>
          <a:xfrm>
            <a:off x="7386646" y="5876609"/>
            <a:ext cx="3708602" cy="882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삼각형 54">
            <a:extLst>
              <a:ext uri="{FF2B5EF4-FFF2-40B4-BE49-F238E27FC236}">
                <a16:creationId xmlns:a16="http://schemas.microsoft.com/office/drawing/2014/main" id="{410280D8-4998-1646-1663-3BE5C58CEB4F}"/>
              </a:ext>
            </a:extLst>
          </p:cNvPr>
          <p:cNvSpPr/>
          <p:nvPr/>
        </p:nvSpPr>
        <p:spPr>
          <a:xfrm rot="1022415">
            <a:off x="7644983" y="3757325"/>
            <a:ext cx="295518" cy="1807406"/>
          </a:xfrm>
          <a:prstGeom prst="triangle">
            <a:avLst/>
          </a:prstGeom>
          <a:solidFill>
            <a:srgbClr val="B852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sp>
        <p:nvSpPr>
          <p:cNvPr id="56" name="삼각형 55">
            <a:extLst>
              <a:ext uri="{FF2B5EF4-FFF2-40B4-BE49-F238E27FC236}">
                <a16:creationId xmlns:a16="http://schemas.microsoft.com/office/drawing/2014/main" id="{F5B36442-7254-610F-0DA3-6BF62023E512}"/>
              </a:ext>
            </a:extLst>
          </p:cNvPr>
          <p:cNvSpPr/>
          <p:nvPr/>
        </p:nvSpPr>
        <p:spPr>
          <a:xfrm rot="1022415">
            <a:off x="8196476" y="3781269"/>
            <a:ext cx="332535" cy="3484308"/>
          </a:xfrm>
          <a:prstGeom prst="triangle">
            <a:avLst/>
          </a:prstGeom>
          <a:solidFill>
            <a:srgbClr val="B852FF">
              <a:alpha val="523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sp>
        <p:nvSpPr>
          <p:cNvPr id="57" name="삼각형 56">
            <a:extLst>
              <a:ext uri="{FF2B5EF4-FFF2-40B4-BE49-F238E27FC236}">
                <a16:creationId xmlns:a16="http://schemas.microsoft.com/office/drawing/2014/main" id="{559681FE-58FF-D7B7-16A8-5E518FC38655}"/>
              </a:ext>
            </a:extLst>
          </p:cNvPr>
          <p:cNvSpPr/>
          <p:nvPr/>
        </p:nvSpPr>
        <p:spPr>
          <a:xfrm rot="20103775">
            <a:off x="10571363" y="3812330"/>
            <a:ext cx="367101" cy="1914884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7BF162D-F5ED-321B-2EA9-99C46B8380B0}"/>
              </a:ext>
            </a:extLst>
          </p:cNvPr>
          <p:cNvSpPr txBox="1"/>
          <p:nvPr/>
        </p:nvSpPr>
        <p:spPr>
          <a:xfrm>
            <a:off x="8198839" y="9289175"/>
            <a:ext cx="380421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700" dirty="0"/>
              <a:t>GNN 2</a:t>
            </a:r>
            <a:r>
              <a:rPr kumimoji="1" lang="en-US" altLang="ko-Kore-KR" sz="2700" baseline="30000" dirty="0"/>
              <a:t>nd</a:t>
            </a:r>
            <a:r>
              <a:rPr kumimoji="1" lang="en-US" altLang="ko-Kore-KR" sz="2700" dirty="0"/>
              <a:t> Layer</a:t>
            </a:r>
            <a:endParaRPr kumimoji="1" lang="ko-Kore-KR" altLang="en-US" sz="2700" dirty="0"/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B79F0683-065E-E1F6-506D-D553A23C85D2}"/>
              </a:ext>
            </a:extLst>
          </p:cNvPr>
          <p:cNvGrpSpPr/>
          <p:nvPr/>
        </p:nvGrpSpPr>
        <p:grpSpPr>
          <a:xfrm>
            <a:off x="13885772" y="2321349"/>
            <a:ext cx="3081834" cy="1549569"/>
            <a:chOff x="784762" y="3273445"/>
            <a:chExt cx="3314685" cy="1252177"/>
          </a:xfrm>
        </p:grpSpPr>
        <p:sp>
          <p:nvSpPr>
            <p:cNvPr id="62" name="모서리가 둥근 직사각형 61">
              <a:extLst>
                <a:ext uri="{FF2B5EF4-FFF2-40B4-BE49-F238E27FC236}">
                  <a16:creationId xmlns:a16="http://schemas.microsoft.com/office/drawing/2014/main" id="{6F17847F-D41D-C77C-734F-26F11F2DC4A9}"/>
                </a:ext>
              </a:extLst>
            </p:cNvPr>
            <p:cNvSpPr/>
            <p:nvPr/>
          </p:nvSpPr>
          <p:spPr>
            <a:xfrm>
              <a:off x="795750" y="3273445"/>
              <a:ext cx="3271667" cy="125217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2100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75CB0D9-63A4-41F9-9EA9-559B4A4B98C8}"/>
                </a:ext>
              </a:extLst>
            </p:cNvPr>
            <p:cNvSpPr txBox="1"/>
            <p:nvPr/>
          </p:nvSpPr>
          <p:spPr>
            <a:xfrm>
              <a:off x="1005840" y="3287247"/>
              <a:ext cx="1302093" cy="335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2100" dirty="0"/>
                <a:t>Context</a:t>
              </a:r>
              <a:endParaRPr kumimoji="1" lang="ko-Kore-KR" altLang="en-US" sz="21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8A22E8E-D0BA-F6D9-2B31-485EB07C5501}"/>
                </a:ext>
              </a:extLst>
            </p:cNvPr>
            <p:cNvSpPr txBox="1"/>
            <p:nvPr/>
          </p:nvSpPr>
          <p:spPr>
            <a:xfrm>
              <a:off x="784762" y="3672382"/>
              <a:ext cx="3314685" cy="596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2100" b="1" dirty="0"/>
                <a:t>Oxygen do humans take in while breathing</a:t>
              </a:r>
              <a:endParaRPr kumimoji="1" lang="ko-Kore-KR" altLang="en-US" sz="21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65" name="모서리가 둥근 직사각형 64">
            <a:extLst>
              <a:ext uri="{FF2B5EF4-FFF2-40B4-BE49-F238E27FC236}">
                <a16:creationId xmlns:a16="http://schemas.microsoft.com/office/drawing/2014/main" id="{1B776B02-DCEF-0B3A-8440-F9B1D157862A}"/>
              </a:ext>
            </a:extLst>
          </p:cNvPr>
          <p:cNvSpPr/>
          <p:nvPr/>
        </p:nvSpPr>
        <p:spPr>
          <a:xfrm>
            <a:off x="17120361" y="5718716"/>
            <a:ext cx="1003419" cy="616503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10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AA1F91C-745B-768E-CA5E-3A0699291EBA}"/>
              </a:ext>
            </a:extLst>
          </p:cNvPr>
          <p:cNvSpPr txBox="1"/>
          <p:nvPr/>
        </p:nvSpPr>
        <p:spPr>
          <a:xfrm>
            <a:off x="16963694" y="6388710"/>
            <a:ext cx="1390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oxygen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68" name="모서리가 둥근 직사각형 67">
            <a:extLst>
              <a:ext uri="{FF2B5EF4-FFF2-40B4-BE49-F238E27FC236}">
                <a16:creationId xmlns:a16="http://schemas.microsoft.com/office/drawing/2014/main" id="{7D15B4D3-30D4-9E2F-8560-50103E4E1982}"/>
              </a:ext>
            </a:extLst>
          </p:cNvPr>
          <p:cNvSpPr/>
          <p:nvPr/>
        </p:nvSpPr>
        <p:spPr>
          <a:xfrm>
            <a:off x="12408341" y="5630483"/>
            <a:ext cx="1003419" cy="616503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100"/>
          </a:p>
        </p:txBody>
      </p:sp>
      <p:sp>
        <p:nvSpPr>
          <p:cNvPr id="69" name="모서리가 둥근 직사각형 68">
            <a:extLst>
              <a:ext uri="{FF2B5EF4-FFF2-40B4-BE49-F238E27FC236}">
                <a16:creationId xmlns:a16="http://schemas.microsoft.com/office/drawing/2014/main" id="{19E01139-9D15-9A95-7DC3-08B15DD3C174}"/>
              </a:ext>
            </a:extLst>
          </p:cNvPr>
          <p:cNvSpPr/>
          <p:nvPr/>
        </p:nvSpPr>
        <p:spPr>
          <a:xfrm>
            <a:off x="12911994" y="7337934"/>
            <a:ext cx="1003419" cy="616503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100"/>
          </a:p>
        </p:txBody>
      </p:sp>
      <p:sp>
        <p:nvSpPr>
          <p:cNvPr id="70" name="모서리가 둥근 직사각형 69">
            <a:extLst>
              <a:ext uri="{FF2B5EF4-FFF2-40B4-BE49-F238E27FC236}">
                <a16:creationId xmlns:a16="http://schemas.microsoft.com/office/drawing/2014/main" id="{CCFD11BC-A855-76EB-9403-60B5E58F6A6B}"/>
              </a:ext>
            </a:extLst>
          </p:cNvPr>
          <p:cNvSpPr/>
          <p:nvPr/>
        </p:nvSpPr>
        <p:spPr>
          <a:xfrm>
            <a:off x="14714613" y="8354867"/>
            <a:ext cx="1003419" cy="61650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10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0F286AE-84FA-619E-87A3-0A89ED364566}"/>
              </a:ext>
            </a:extLst>
          </p:cNvPr>
          <p:cNvSpPr txBox="1"/>
          <p:nvPr/>
        </p:nvSpPr>
        <p:spPr>
          <a:xfrm>
            <a:off x="12186706" y="6296121"/>
            <a:ext cx="1390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>
                <a:solidFill>
                  <a:srgbClr val="0070C0"/>
                </a:solidFill>
              </a:rPr>
              <a:t>human</a:t>
            </a:r>
            <a:endParaRPr kumimoji="1" lang="ko-Kore-KR" altLang="en-US" dirty="0">
              <a:solidFill>
                <a:srgbClr val="0070C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AB383B-74F3-5DD0-4894-32EF9551704C}"/>
              </a:ext>
            </a:extLst>
          </p:cNvPr>
          <p:cNvSpPr txBox="1"/>
          <p:nvPr/>
        </p:nvSpPr>
        <p:spPr>
          <a:xfrm>
            <a:off x="12753932" y="8052116"/>
            <a:ext cx="1390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>
                <a:solidFill>
                  <a:srgbClr val="0070C0"/>
                </a:solidFill>
              </a:rPr>
              <a:t>humans</a:t>
            </a:r>
            <a:endParaRPr kumimoji="1" lang="ko-Kore-KR" altLang="en-US" dirty="0">
              <a:solidFill>
                <a:srgbClr val="0070C0"/>
              </a:solidFill>
            </a:endParaRPr>
          </a:p>
        </p:txBody>
      </p:sp>
      <p:cxnSp>
        <p:nvCxnSpPr>
          <p:cNvPr id="74" name="직선 연결선[R] 73">
            <a:extLst>
              <a:ext uri="{FF2B5EF4-FFF2-40B4-BE49-F238E27FC236}">
                <a16:creationId xmlns:a16="http://schemas.microsoft.com/office/drawing/2014/main" id="{487530B1-ACAD-55CF-AEDD-8213383AC0EC}"/>
              </a:ext>
            </a:extLst>
          </p:cNvPr>
          <p:cNvCxnSpPr>
            <a:stCxn id="68" idx="3"/>
            <a:endCxn id="65" idx="1"/>
          </p:cNvCxnSpPr>
          <p:nvPr/>
        </p:nvCxnSpPr>
        <p:spPr>
          <a:xfrm>
            <a:off x="13411760" y="5938734"/>
            <a:ext cx="3708602" cy="882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삼각형 75">
            <a:extLst>
              <a:ext uri="{FF2B5EF4-FFF2-40B4-BE49-F238E27FC236}">
                <a16:creationId xmlns:a16="http://schemas.microsoft.com/office/drawing/2014/main" id="{740CAC2F-BBD9-CF61-072A-751DA1433825}"/>
              </a:ext>
            </a:extLst>
          </p:cNvPr>
          <p:cNvSpPr/>
          <p:nvPr/>
        </p:nvSpPr>
        <p:spPr>
          <a:xfrm rot="1022415">
            <a:off x="13670097" y="3819451"/>
            <a:ext cx="295518" cy="1807406"/>
          </a:xfrm>
          <a:prstGeom prst="triangle">
            <a:avLst/>
          </a:prstGeom>
          <a:solidFill>
            <a:srgbClr val="B852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sp>
        <p:nvSpPr>
          <p:cNvPr id="77" name="삼각형 76">
            <a:extLst>
              <a:ext uri="{FF2B5EF4-FFF2-40B4-BE49-F238E27FC236}">
                <a16:creationId xmlns:a16="http://schemas.microsoft.com/office/drawing/2014/main" id="{838EEC64-471E-D71C-BE75-4E5F23841435}"/>
              </a:ext>
            </a:extLst>
          </p:cNvPr>
          <p:cNvSpPr/>
          <p:nvPr/>
        </p:nvSpPr>
        <p:spPr>
          <a:xfrm rot="1022415">
            <a:off x="14221590" y="3843395"/>
            <a:ext cx="332535" cy="3484308"/>
          </a:xfrm>
          <a:prstGeom prst="triangle">
            <a:avLst/>
          </a:prstGeom>
          <a:solidFill>
            <a:srgbClr val="B852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sp>
        <p:nvSpPr>
          <p:cNvPr id="78" name="삼각형 77">
            <a:extLst>
              <a:ext uri="{FF2B5EF4-FFF2-40B4-BE49-F238E27FC236}">
                <a16:creationId xmlns:a16="http://schemas.microsoft.com/office/drawing/2014/main" id="{0773E613-A064-8DA1-8581-6D5403236BEA}"/>
              </a:ext>
            </a:extLst>
          </p:cNvPr>
          <p:cNvSpPr/>
          <p:nvPr/>
        </p:nvSpPr>
        <p:spPr>
          <a:xfrm rot="20103775">
            <a:off x="16596477" y="3874456"/>
            <a:ext cx="367101" cy="1914884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9B874A5-F805-E88A-054B-81846BDC2916}"/>
              </a:ext>
            </a:extLst>
          </p:cNvPr>
          <p:cNvSpPr txBox="1"/>
          <p:nvPr/>
        </p:nvSpPr>
        <p:spPr>
          <a:xfrm>
            <a:off x="14223953" y="9351300"/>
            <a:ext cx="38998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700" dirty="0"/>
              <a:t>GNN final Layer</a:t>
            </a:r>
            <a:r>
              <a:rPr kumimoji="1" lang="en-US" altLang="ko-KR" sz="2700" dirty="0"/>
              <a:t>(fc</a:t>
            </a:r>
            <a:r>
              <a:rPr kumimoji="1" lang="ko-KR" altLang="en-US" sz="2700" dirty="0" err="1"/>
              <a:t>통과후</a:t>
            </a:r>
            <a:r>
              <a:rPr kumimoji="1" lang="en-US" altLang="ko-KR" sz="2700" dirty="0"/>
              <a:t>)</a:t>
            </a:r>
            <a:endParaRPr kumimoji="1" lang="ko-Kore-KR" altLang="en-US" sz="27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1FE6301-7B91-C32B-E46B-4155ED92A7DB}"/>
              </a:ext>
            </a:extLst>
          </p:cNvPr>
          <p:cNvSpPr txBox="1"/>
          <p:nvPr/>
        </p:nvSpPr>
        <p:spPr>
          <a:xfrm>
            <a:off x="15645739" y="543288"/>
            <a:ext cx="25841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700" dirty="0"/>
              <a:t>IN GSC</a:t>
            </a:r>
            <a:endParaRPr kumimoji="1" lang="ko-Kore-KR" altLang="en-US" sz="2700" dirty="0"/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5262EE82-A3B4-FF1D-2595-BA2EA4689A6D}"/>
              </a:ext>
            </a:extLst>
          </p:cNvPr>
          <p:cNvSpPr/>
          <p:nvPr/>
        </p:nvSpPr>
        <p:spPr>
          <a:xfrm>
            <a:off x="246080" y="103392"/>
            <a:ext cx="15043298" cy="1585167"/>
          </a:xfrm>
          <a:prstGeom prst="roundRect">
            <a:avLst/>
          </a:prstGeom>
          <a:solidFill>
            <a:srgbClr val="DEE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7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FFC316-CDFD-744F-10E8-8CC58D5B7038}"/>
              </a:ext>
            </a:extLst>
          </p:cNvPr>
          <p:cNvSpPr txBox="1"/>
          <p:nvPr/>
        </p:nvSpPr>
        <p:spPr>
          <a:xfrm>
            <a:off x="293948" y="234115"/>
            <a:ext cx="14522466" cy="1315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Q</a:t>
            </a:r>
            <a:r>
              <a:rPr kumimoji="1" lang="en-US" altLang="ko-Kore-KR" sz="36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What do humans take in while breathing</a:t>
            </a:r>
            <a:r>
              <a:rPr kumimoji="1" lang="en-US" altLang="ko-Kore-KR" sz="36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?</a:t>
            </a:r>
          </a:p>
          <a:p>
            <a:endParaRPr kumimoji="1" lang="en-US" altLang="ko-Kore-KR" sz="1650" b="1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r>
              <a:rPr kumimoji="1" lang="en-US" altLang="ko-Kore-KR" sz="2700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A</a:t>
            </a:r>
            <a:r>
              <a:rPr kumimoji="1" lang="en-US" altLang="ko-Kore-KR" sz="2700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lungs and diaphragm B. </a:t>
            </a:r>
            <a:r>
              <a:rPr kumimoji="1" lang="en-US" altLang="ko-Kore-KR" sz="2700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oxygen</a:t>
            </a:r>
            <a:r>
              <a:rPr kumimoji="1" lang="en-US" altLang="ko-Kore-KR" sz="2700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C. abdominal muscles</a:t>
            </a:r>
            <a:r>
              <a:rPr kumimoji="1" lang="ko-KR" altLang="en-US" sz="2700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 </a:t>
            </a:r>
            <a:r>
              <a:rPr kumimoji="1" lang="en-US" altLang="ko-Kore-KR" sz="2700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D. air</a:t>
            </a:r>
            <a:r>
              <a:rPr kumimoji="1" lang="ko-KR" altLang="en-US" sz="2700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 </a:t>
            </a:r>
            <a:r>
              <a:rPr kumimoji="1" lang="en-US" altLang="ko-Kore-KR" sz="2700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E. open throat</a:t>
            </a:r>
            <a:endParaRPr kumimoji="1" lang="ko-Kore-KR" altLang="en-US" sz="2700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558EF2-B722-2DEF-3F14-B582FC51810F}"/>
              </a:ext>
            </a:extLst>
          </p:cNvPr>
          <p:cNvSpPr txBox="1"/>
          <p:nvPr/>
        </p:nvSpPr>
        <p:spPr>
          <a:xfrm>
            <a:off x="1013792" y="9785913"/>
            <a:ext cx="4228166" cy="34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50" dirty="0"/>
              <a:t>큰 순위 </a:t>
            </a:r>
            <a:r>
              <a:rPr lang="en-US" altLang="ko-KR" sz="1650" dirty="0"/>
              <a:t>: </a:t>
            </a:r>
            <a:r>
              <a:rPr lang="en" altLang="ko-Kore-KR" sz="1650" dirty="0"/>
              <a:t>oxygen &gt; humans &gt; human </a:t>
            </a:r>
            <a:endParaRPr lang="ko-Kore-KR" altLang="en-US" sz="16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B294DD-2D6F-34BB-9BB9-8A234900620C}"/>
              </a:ext>
            </a:extLst>
          </p:cNvPr>
          <p:cNvSpPr txBox="1"/>
          <p:nvPr/>
        </p:nvSpPr>
        <p:spPr>
          <a:xfrm>
            <a:off x="7386645" y="9785913"/>
            <a:ext cx="4196751" cy="34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50" dirty="0"/>
              <a:t>큰 순위 </a:t>
            </a:r>
            <a:r>
              <a:rPr lang="en-US" altLang="ko-KR" sz="1650" dirty="0"/>
              <a:t>: </a:t>
            </a:r>
            <a:r>
              <a:rPr lang="en" altLang="ko-KR" sz="1650" dirty="0"/>
              <a:t>humans</a:t>
            </a:r>
            <a:r>
              <a:rPr lang="en" altLang="ko-Kore-KR" sz="1650" dirty="0"/>
              <a:t> &gt; oxygen &gt; human </a:t>
            </a:r>
            <a:endParaRPr lang="ko-Kore-KR" altLang="en-US" sz="16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7B0C7F-B78B-3A7F-53D7-4E38F54BDCA5}"/>
              </a:ext>
            </a:extLst>
          </p:cNvPr>
          <p:cNvSpPr txBox="1"/>
          <p:nvPr/>
        </p:nvSpPr>
        <p:spPr>
          <a:xfrm>
            <a:off x="14206770" y="9833295"/>
            <a:ext cx="3911097" cy="34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50" dirty="0"/>
              <a:t>큰 순위 </a:t>
            </a:r>
            <a:r>
              <a:rPr lang="en-US" altLang="ko-KR" sz="1650" dirty="0"/>
              <a:t>: </a:t>
            </a:r>
            <a:r>
              <a:rPr lang="en" altLang="ko-KR" sz="1650" dirty="0"/>
              <a:t>humans</a:t>
            </a:r>
            <a:r>
              <a:rPr lang="en" altLang="ko-Kore-KR" sz="1650" dirty="0"/>
              <a:t> &gt; oxygen &gt; human</a:t>
            </a:r>
            <a:endParaRPr lang="ko-Kore-KR" altLang="en-US" sz="1650" dirty="0"/>
          </a:p>
        </p:txBody>
      </p:sp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4D041D25-2157-BC9C-1257-052A76D8817B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811007" y="6201314"/>
            <a:ext cx="204729" cy="10418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7ABB9FF9-7B4B-BA12-4DC5-5550245C6699}"/>
              </a:ext>
            </a:extLst>
          </p:cNvPr>
          <p:cNvCxnSpPr>
            <a:cxnSpLocks/>
          </p:cNvCxnSpPr>
          <p:nvPr/>
        </p:nvCxnSpPr>
        <p:spPr>
          <a:xfrm flipV="1">
            <a:off x="1551377" y="6155204"/>
            <a:ext cx="3171016" cy="13675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A088749D-85BB-C24F-A79B-8B57E086CA12}"/>
              </a:ext>
            </a:extLst>
          </p:cNvPr>
          <p:cNvCxnSpPr>
            <a:cxnSpLocks/>
          </p:cNvCxnSpPr>
          <p:nvPr/>
        </p:nvCxnSpPr>
        <p:spPr>
          <a:xfrm flipV="1">
            <a:off x="7913604" y="6179764"/>
            <a:ext cx="3171016" cy="13675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C93687EB-51C7-D033-0609-FCE8833E949C}"/>
              </a:ext>
            </a:extLst>
          </p:cNvPr>
          <p:cNvCxnSpPr>
            <a:cxnSpLocks/>
          </p:cNvCxnSpPr>
          <p:nvPr/>
        </p:nvCxnSpPr>
        <p:spPr>
          <a:xfrm>
            <a:off x="7162651" y="6215001"/>
            <a:ext cx="204729" cy="10418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21581160-8BC8-1B60-5796-1537FA583042}"/>
              </a:ext>
            </a:extLst>
          </p:cNvPr>
          <p:cNvCxnSpPr>
            <a:cxnSpLocks/>
          </p:cNvCxnSpPr>
          <p:nvPr/>
        </p:nvCxnSpPr>
        <p:spPr>
          <a:xfrm>
            <a:off x="13233978" y="6293903"/>
            <a:ext cx="204729" cy="10418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249FCA25-F122-0E07-698F-7C8D368CD536}"/>
              </a:ext>
            </a:extLst>
          </p:cNvPr>
          <p:cNvCxnSpPr>
            <a:cxnSpLocks/>
          </p:cNvCxnSpPr>
          <p:nvPr/>
        </p:nvCxnSpPr>
        <p:spPr>
          <a:xfrm flipV="1">
            <a:off x="13949601" y="6233996"/>
            <a:ext cx="3171016" cy="13675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475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</a:t>
            </a:r>
            <a:r>
              <a:rPr lang="en-US" altLang="ko-KR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3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진행 상황</a:t>
            </a:r>
            <a:endParaRPr lang="en-US" b="1" dirty="0"/>
          </a:p>
        </p:txBody>
      </p:sp>
      <p:sp>
        <p:nvSpPr>
          <p:cNvPr id="10" name="Object 10"/>
          <p:cNvSpPr txBox="1"/>
          <p:nvPr/>
        </p:nvSpPr>
        <p:spPr>
          <a:xfrm>
            <a:off x="580952" y="2815505"/>
            <a:ext cx="618623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>
                <a:latin typeface="Pretendard" pitchFamily="34" charset="0"/>
              </a:rPr>
              <a:t>Current Works</a:t>
            </a:r>
            <a:endParaRPr lang="en-US" sz="2000" b="1" dirty="0"/>
          </a:p>
        </p:txBody>
      </p:sp>
      <p:sp>
        <p:nvSpPr>
          <p:cNvPr id="11" name="Object 11"/>
          <p:cNvSpPr txBox="1"/>
          <p:nvPr/>
        </p:nvSpPr>
        <p:spPr>
          <a:xfrm>
            <a:off x="600000" y="3382410"/>
            <a:ext cx="11134800" cy="46103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200" dirty="0">
                <a:latin typeface="Pretendard Medium" pitchFamily="34" charset="0"/>
                <a:cs typeface="Pretendard Medium" pitchFamily="34" charset="0"/>
              </a:rPr>
              <a:t>Cycle encoder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을 거친 노드 </a:t>
            </a:r>
            <a:r>
              <a:rPr lang="ko-KR" altLang="en-US" sz="2200" dirty="0" err="1">
                <a:latin typeface="Pretendard Medium" pitchFamily="34" charset="0"/>
                <a:cs typeface="Pretendard Medium" pitchFamily="34" charset="0"/>
              </a:rPr>
              <a:t>임베딩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 값이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0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이라는 것이 말이 안됨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-&gt; 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학습이 안됐다는 뜻</a:t>
            </a: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200" dirty="0" err="1">
                <a:latin typeface="Pretendard Medium" pitchFamily="34" charset="0"/>
                <a:cs typeface="Pretendard Medium" pitchFamily="34" charset="0"/>
              </a:rPr>
              <a:t>코드</a:t>
            </a:r>
            <a:r>
              <a:rPr lang="en-US" sz="2200" dirty="0"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sz="2200" dirty="0" err="1">
                <a:latin typeface="Pretendard Medium" pitchFamily="34" charset="0"/>
                <a:cs typeface="Pretendard Medium" pitchFamily="34" charset="0"/>
              </a:rPr>
              <a:t>수정중</a:t>
            </a:r>
            <a:r>
              <a:rPr lang="en-US" sz="2200" dirty="0">
                <a:latin typeface="Pretendard Medium" pitchFamily="34" charset="0"/>
                <a:cs typeface="Pretendard Medium" pitchFamily="34" charset="0"/>
              </a:rPr>
              <a:t> to(</a:t>
            </a:r>
            <a:r>
              <a:rPr lang="en-US" sz="2200" dirty="0" err="1">
                <a:latin typeface="Pretendard Medium" pitchFamily="34" charset="0"/>
                <a:cs typeface="Pretendard Medium" pitchFamily="34" charset="0"/>
              </a:rPr>
              <a:t>node_type_ids</a:t>
            </a:r>
            <a:r>
              <a:rPr lang="en-US" sz="2200" dirty="0">
                <a:latin typeface="Pretendard Medium" pitchFamily="34" charset="0"/>
                <a:cs typeface="Pretendard Medium" pitchFamily="34" charset="0"/>
              </a:rPr>
              <a:t>)</a:t>
            </a:r>
            <a:r>
              <a:rPr lang="en-US" sz="2200" dirty="0" err="1">
                <a:latin typeface="Pretendard Medium" pitchFamily="34" charset="0"/>
                <a:cs typeface="Pretendard Medium" pitchFamily="34" charset="0"/>
              </a:rPr>
              <a:t>라</a:t>
            </a:r>
            <a:r>
              <a:rPr lang="en-US" sz="2200" dirty="0"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sz="2200" dirty="0" err="1">
                <a:latin typeface="Pretendard Medium" pitchFamily="34" charset="0"/>
                <a:cs typeface="Pretendard Medium" pitchFamily="34" charset="0"/>
              </a:rPr>
              <a:t>하여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.. 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문제가 발생한 것임</a:t>
            </a: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기존에 모델 코드를 학습용 코드와 결과 분석용 코드 두 가지를 만들었는데 이 과정에서 오타가 발생한 것임</a:t>
            </a: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학습용 코드도 다시 수정하여 재 학습 진행함</a:t>
            </a: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실험 결과</a:t>
            </a: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sz="2200" dirty="0">
                <a:latin typeface="Pretendard Medium" pitchFamily="34" charset="0"/>
                <a:cs typeface="Pretendard Medium" pitchFamily="34" charset="0"/>
              </a:rPr>
              <a:t>GSC : </a:t>
            </a:r>
            <a:r>
              <a:rPr lang="en-US" sz="2200" dirty="0" err="1">
                <a:latin typeface="Pretendard Medium" pitchFamily="34" charset="0"/>
                <a:cs typeface="Pretendard Medium" pitchFamily="34" charset="0"/>
              </a:rPr>
              <a:t>dev_acc</a:t>
            </a:r>
            <a:r>
              <a:rPr lang="en-US" sz="2200" dirty="0">
                <a:latin typeface="Pretendard Medium" pitchFamily="34" charset="0"/>
                <a:cs typeface="Pretendard Medium" pitchFamily="34" charset="0"/>
              </a:rPr>
              <a:t>  0.7878 | </a:t>
            </a:r>
            <a:r>
              <a:rPr lang="en-US" sz="2200" dirty="0" err="1">
                <a:latin typeface="Pretendard Medium" pitchFamily="34" charset="0"/>
                <a:cs typeface="Pretendard Medium" pitchFamily="34" charset="0"/>
              </a:rPr>
              <a:t>test_acc</a:t>
            </a:r>
            <a:r>
              <a:rPr lang="en-US" sz="2200" dirty="0">
                <a:latin typeface="Pretendard Medium" pitchFamily="34" charset="0"/>
                <a:cs typeface="Pretendard Medium" pitchFamily="34" charset="0"/>
              </a:rPr>
              <a:t>  0.7381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sz="2200" dirty="0">
                <a:latin typeface="Pretendard Medium" pitchFamily="34" charset="0"/>
                <a:cs typeface="Pretendard Medium" pitchFamily="34" charset="0"/>
              </a:rPr>
              <a:t>Cycle Encoder : </a:t>
            </a:r>
            <a:r>
              <a:rPr lang="en-US" sz="2200" dirty="0" err="1">
                <a:latin typeface="Pretendard Medium" pitchFamily="34" charset="0"/>
                <a:cs typeface="Pretendard Medium" pitchFamily="34" charset="0"/>
              </a:rPr>
              <a:t>dev_acc</a:t>
            </a:r>
            <a:r>
              <a:rPr lang="en-US" sz="2200" dirty="0">
                <a:latin typeface="Pretendard Medium" pitchFamily="34" charset="0"/>
                <a:cs typeface="Pretendard Medium" pitchFamily="34" charset="0"/>
              </a:rPr>
              <a:t>. 0.7936 | </a:t>
            </a:r>
            <a:r>
              <a:rPr lang="en-US" sz="2200" dirty="0" err="1">
                <a:latin typeface="Pretendard Medium" pitchFamily="34" charset="0"/>
                <a:cs typeface="Pretendard Medium" pitchFamily="34" charset="0"/>
              </a:rPr>
              <a:t>test_acc</a:t>
            </a:r>
            <a:r>
              <a:rPr lang="en-US" sz="2200" dirty="0">
                <a:latin typeface="Pretendard Medium" pitchFamily="34" charset="0"/>
                <a:cs typeface="Pretendard Medium" pitchFamily="34" charset="0"/>
              </a:rPr>
              <a:t> 0.7502</a:t>
            </a:r>
          </a:p>
          <a:p>
            <a:pPr>
              <a:lnSpc>
                <a:spcPct val="150000"/>
              </a:lnSpc>
            </a:pPr>
            <a:endParaRPr lang="en-US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402F086-2A19-C05D-6F5A-327B9D585C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7792890"/>
            <a:ext cx="10802026" cy="16700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83C31DF-E264-0B6F-0F20-701234FB5843}"/>
              </a:ext>
            </a:extLst>
          </p:cNvPr>
          <p:cNvSpPr/>
          <p:nvPr/>
        </p:nvSpPr>
        <p:spPr>
          <a:xfrm>
            <a:off x="13716000" y="8895260"/>
            <a:ext cx="3960518" cy="468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751244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39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b="1" dirty="0" err="1">
                <a:solidFill>
                  <a:srgbClr val="000000"/>
                </a:solidFill>
                <a:latin typeface="Pretendard ExtraBold" pitchFamily="34" charset="0"/>
              </a:rPr>
              <a:t>결과</a:t>
            </a:r>
            <a:r>
              <a:rPr lang="en-US" sz="3500" b="1" dirty="0">
                <a:solidFill>
                  <a:srgbClr val="000000"/>
                </a:solidFill>
                <a:latin typeface="Pretendard ExtraBold" pitchFamily="34" charset="0"/>
              </a:rPr>
              <a:t> </a:t>
            </a:r>
            <a:r>
              <a:rPr lang="en-US" sz="3500" b="1" dirty="0" err="1">
                <a:solidFill>
                  <a:srgbClr val="000000"/>
                </a:solidFill>
                <a:latin typeface="Pretendard ExtraBold" pitchFamily="34" charset="0"/>
              </a:rPr>
              <a:t>수치</a:t>
            </a:r>
            <a:endParaRPr lang="en-US" b="1" dirty="0"/>
          </a:p>
        </p:txBody>
      </p:sp>
      <p:sp>
        <p:nvSpPr>
          <p:cNvPr id="10" name="Object 10"/>
          <p:cNvSpPr txBox="1"/>
          <p:nvPr/>
        </p:nvSpPr>
        <p:spPr>
          <a:xfrm>
            <a:off x="580952" y="2815505"/>
            <a:ext cx="618623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 err="1">
                <a:latin typeface="Pretendard" pitchFamily="34" charset="0"/>
              </a:rPr>
              <a:t>노드</a:t>
            </a:r>
            <a:r>
              <a:rPr lang="en-US" sz="2800" b="1" dirty="0">
                <a:latin typeface="Pretendard" pitchFamily="34" charset="0"/>
              </a:rPr>
              <a:t> </a:t>
            </a:r>
            <a:r>
              <a:rPr lang="en-US" sz="2800" b="1" dirty="0" err="1">
                <a:latin typeface="Pretendard" pitchFamily="34" charset="0"/>
              </a:rPr>
              <a:t>임베딩</a:t>
            </a:r>
            <a:endParaRPr lang="en-US" sz="2000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Untitled">
            <a:extLst>
              <a:ext uri="{FF2B5EF4-FFF2-40B4-BE49-F238E27FC236}">
                <a16:creationId xmlns:a16="http://schemas.microsoft.com/office/drawing/2014/main" id="{4C59D719-2D2C-DE84-6C68-7755185CBA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sp>
        <p:nvSpPr>
          <p:cNvPr id="3" name="Object 11">
            <a:extLst>
              <a:ext uri="{FF2B5EF4-FFF2-40B4-BE49-F238E27FC236}">
                <a16:creationId xmlns:a16="http://schemas.microsoft.com/office/drawing/2014/main" id="{0B193E5D-EF6F-81FF-5A2E-1144B838C1D2}"/>
              </a:ext>
            </a:extLst>
          </p:cNvPr>
          <p:cNvSpPr txBox="1"/>
          <p:nvPr/>
        </p:nvSpPr>
        <p:spPr>
          <a:xfrm>
            <a:off x="639575" y="4130979"/>
            <a:ext cx="11134800" cy="350236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" altLang="ko-Kore-KR" sz="2400" spc="100" dirty="0"/>
              <a:t>human&gt;oxygen&gt;take&gt;humans&gt;context&gt;breathing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" altLang="ko-Kore-KR" sz="2400" spc="100" dirty="0"/>
              <a:t>humans&gt;oxygen&gt;human&gt;context&gt;take&gt;breathing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" altLang="ko-Kore-KR" sz="2400" spc="100" dirty="0">
                <a:solidFill>
                  <a:srgbClr val="FF0000"/>
                </a:solidFill>
              </a:rPr>
              <a:t>oxygen</a:t>
            </a:r>
            <a:r>
              <a:rPr lang="en" altLang="ko-Kore-KR" sz="2400" spc="100" dirty="0"/>
              <a:t>&gt;humans&gt;context&gt;human&gt;take&gt;breathing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" altLang="ko-Kore-KR" sz="2400" spc="100" dirty="0">
                <a:solidFill>
                  <a:srgbClr val="FF0000"/>
                </a:solidFill>
              </a:rPr>
              <a:t>oxygen</a:t>
            </a:r>
            <a:r>
              <a:rPr lang="en" altLang="ko-Kore-KR" sz="2400" spc="100" dirty="0"/>
              <a:t>&gt;humans&gt;context&gt;human&gt;take&gt;breathing</a:t>
            </a:r>
          </a:p>
          <a:p>
            <a:pPr>
              <a:lnSpc>
                <a:spcPct val="150000"/>
              </a:lnSpc>
            </a:pPr>
            <a:endParaRPr lang="en-US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</p:txBody>
      </p:sp>
      <p:sp>
        <p:nvSpPr>
          <p:cNvPr id="5" name="Object 10">
            <a:extLst>
              <a:ext uri="{FF2B5EF4-FFF2-40B4-BE49-F238E27FC236}">
                <a16:creationId xmlns:a16="http://schemas.microsoft.com/office/drawing/2014/main" id="{919BD8EF-9682-59FD-EB52-9D0EDC6304B2}"/>
              </a:ext>
            </a:extLst>
          </p:cNvPr>
          <p:cNvSpPr txBox="1"/>
          <p:nvPr/>
        </p:nvSpPr>
        <p:spPr>
          <a:xfrm>
            <a:off x="570356" y="3603705"/>
            <a:ext cx="6186235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b="1" dirty="0">
                <a:latin typeface="Pretendard" pitchFamily="34" charset="0"/>
              </a:rPr>
              <a:t>Cycle encoder </a:t>
            </a:r>
            <a:r>
              <a:rPr lang="en-US" sz="2000" b="1" dirty="0" err="1">
                <a:latin typeface="Pretendard" pitchFamily="34" charset="0"/>
              </a:rPr>
              <a:t>모델</a:t>
            </a:r>
            <a:r>
              <a:rPr lang="en-US" sz="2000" b="1" dirty="0">
                <a:latin typeface="Pretendard" pitchFamily="34" charset="0"/>
              </a:rPr>
              <a:t> </a:t>
            </a:r>
            <a:r>
              <a:rPr lang="en-US" sz="2000" b="1" dirty="0" err="1">
                <a:latin typeface="Pretendard" pitchFamily="34" charset="0"/>
              </a:rPr>
              <a:t>정답</a:t>
            </a:r>
            <a:r>
              <a:rPr lang="en-US" sz="2000" b="1" dirty="0">
                <a:latin typeface="Pretendard" pitchFamily="34" charset="0"/>
              </a:rPr>
              <a:t> B</a:t>
            </a:r>
            <a:endParaRPr lang="en-US" sz="1600" b="1" dirty="0"/>
          </a:p>
        </p:txBody>
      </p:sp>
      <p:sp>
        <p:nvSpPr>
          <p:cNvPr id="8" name="Object 10">
            <a:extLst>
              <a:ext uri="{FF2B5EF4-FFF2-40B4-BE49-F238E27FC236}">
                <a16:creationId xmlns:a16="http://schemas.microsoft.com/office/drawing/2014/main" id="{68C2664B-3545-904C-5F97-7364B3458A2B}"/>
              </a:ext>
            </a:extLst>
          </p:cNvPr>
          <p:cNvSpPr txBox="1"/>
          <p:nvPr/>
        </p:nvSpPr>
        <p:spPr>
          <a:xfrm>
            <a:off x="9372600" y="3603705"/>
            <a:ext cx="6186235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b="1" dirty="0" err="1">
                <a:latin typeface="Pretendard" pitchFamily="34" charset="0"/>
              </a:rPr>
              <a:t>GSC모델</a:t>
            </a:r>
            <a:r>
              <a:rPr lang="en-US" sz="2000" b="1" dirty="0">
                <a:latin typeface="Pretendard" pitchFamily="34" charset="0"/>
              </a:rPr>
              <a:t> </a:t>
            </a:r>
            <a:r>
              <a:rPr lang="en-US" sz="2000" b="1" dirty="0" err="1">
                <a:latin typeface="Pretendard" pitchFamily="34" charset="0"/>
              </a:rPr>
              <a:t>정답</a:t>
            </a:r>
            <a:r>
              <a:rPr lang="en-US" sz="2000" b="1" dirty="0">
                <a:latin typeface="Pretendard" pitchFamily="34" charset="0"/>
              </a:rPr>
              <a:t> B</a:t>
            </a:r>
            <a:endParaRPr lang="en-US" sz="1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B81E0B-5B54-24EA-1D7A-8FFDD23CD37D}"/>
              </a:ext>
            </a:extLst>
          </p:cNvPr>
          <p:cNvSpPr txBox="1"/>
          <p:nvPr/>
        </p:nvSpPr>
        <p:spPr>
          <a:xfrm>
            <a:off x="9495139" y="4130979"/>
            <a:ext cx="9144000" cy="22048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" altLang="ko-Kore-KR" sz="2400" spc="100" dirty="0"/>
              <a:t>oxygen&gt;humans&gt;context&gt;human&gt;take&gt;breathing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" altLang="ko-Kore-KR" sz="2400" spc="100" dirty="0"/>
              <a:t>humans&gt;oxygen&gt;context&gt;human&gt;take&gt;breathing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" altLang="ko-Kore-KR" sz="2400" spc="100" dirty="0"/>
              <a:t>humans&gt;oxygen&gt;context&gt;human&gt;take&gt;breathing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1F726D-1745-C208-F5B2-3E7C060AD0F2}"/>
              </a:ext>
            </a:extLst>
          </p:cNvPr>
          <p:cNvSpPr txBox="1"/>
          <p:nvPr/>
        </p:nvSpPr>
        <p:spPr>
          <a:xfrm>
            <a:off x="6206975" y="8387463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다른 정답이여도 위 순서 경향성은 같다</a:t>
            </a:r>
            <a:r>
              <a:rPr kumimoji="1" lang="en-US" altLang="ko-Kore-KR" dirty="0"/>
              <a:t>.</a:t>
            </a:r>
            <a:endParaRPr kumimoji="1"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BFB191-27FC-09CF-3B2A-750148C1D4B5}"/>
              </a:ext>
            </a:extLst>
          </p:cNvPr>
          <p:cNvSpPr txBox="1"/>
          <p:nvPr/>
        </p:nvSpPr>
        <p:spPr>
          <a:xfrm>
            <a:off x="5815243" y="1627859"/>
            <a:ext cx="931786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사이클 수</a:t>
            </a:r>
            <a:r>
              <a:rPr lang="en-US" altLang="ko-KR" b="1" dirty="0"/>
              <a:t>(</a:t>
            </a:r>
            <a:r>
              <a:rPr lang="en" altLang="ko-Kore-KR" b="1" dirty="0"/>
              <a:t>b subgraph)</a:t>
            </a:r>
            <a:endParaRPr lang="en" altLang="ko-Kore-KR" dirty="0"/>
          </a:p>
          <a:p>
            <a:r>
              <a:rPr lang="en" altLang="ko-Kore-KR" dirty="0"/>
              <a:t>context &gt; humans &gt; oxygen &gt; human &gt; take &gt; breathing</a:t>
            </a:r>
          </a:p>
          <a:p>
            <a:endParaRPr lang="en" altLang="ko-Kore-KR" dirty="0"/>
          </a:p>
          <a:p>
            <a:r>
              <a:rPr lang="ko-KR" altLang="en-US" b="1" dirty="0"/>
              <a:t>사이클 수</a:t>
            </a:r>
            <a:r>
              <a:rPr lang="en-US" altLang="ko-KR" b="1" dirty="0"/>
              <a:t>(</a:t>
            </a:r>
            <a:r>
              <a:rPr lang="en" altLang="ko-Kore-KR" b="1" dirty="0"/>
              <a:t>d subgraph)</a:t>
            </a:r>
            <a:endParaRPr lang="en" altLang="ko-Kore-KR" dirty="0"/>
          </a:p>
          <a:p>
            <a:r>
              <a:rPr lang="en" altLang="ko-Kore-KR" dirty="0"/>
              <a:t>context &gt; humans=air &gt; human=take &gt; breathing</a:t>
            </a:r>
          </a:p>
        </p:txBody>
      </p:sp>
    </p:spTree>
    <p:extLst>
      <p:ext uri="{BB962C8B-B14F-4D97-AF65-F5344CB8AC3E}">
        <p14:creationId xmlns:p14="http://schemas.microsoft.com/office/powerpoint/2010/main" val="30395742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40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500" b="1" dirty="0">
                <a:solidFill>
                  <a:srgbClr val="000000"/>
                </a:solidFill>
                <a:latin typeface="Pretendard ExtraBold" pitchFamily="34" charset="0"/>
              </a:rPr>
              <a:t>견해</a:t>
            </a:r>
            <a:endParaRPr lang="en-US" b="1" dirty="0"/>
          </a:p>
        </p:txBody>
      </p:sp>
      <p:sp>
        <p:nvSpPr>
          <p:cNvPr id="11" name="Object 11"/>
          <p:cNvSpPr txBox="1"/>
          <p:nvPr/>
        </p:nvSpPr>
        <p:spPr>
          <a:xfrm>
            <a:off x="600000" y="3382410"/>
            <a:ext cx="14182800" cy="54144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sz="2200" dirty="0">
                <a:latin typeface="Pretendard Medium" pitchFamily="34" charset="0"/>
                <a:cs typeface="Pretendard Medium" pitchFamily="34" charset="0"/>
              </a:rPr>
              <a:t>Cycle encoder</a:t>
            </a:r>
            <a:r>
              <a:rPr lang="ko-Kore-KR" altLang="en-US" sz="2200" dirty="0">
                <a:latin typeface="Pretendard Medium" pitchFamily="34" charset="0"/>
                <a:cs typeface="Pretendard Medium" pitchFamily="34" charset="0"/>
              </a:rPr>
              <a:t>의 결과를 확인해보면 사이클 수가 제일 많다고 노드 임베딩</a:t>
            </a:r>
            <a:r>
              <a:rPr lang="en-US" altLang="ko-Kore-KR" sz="2200" dirty="0">
                <a:latin typeface="Pretendard Medium" pitchFamily="34" charset="0"/>
                <a:cs typeface="Pretendard Medium" pitchFamily="34" charset="0"/>
              </a:rPr>
              <a:t>(</a:t>
            </a:r>
            <a:r>
              <a:rPr lang="ko-Kore-KR" altLang="en-US" sz="2200" dirty="0">
                <a:latin typeface="Pretendard Medium" pitchFamily="34" charset="0"/>
                <a:cs typeface="Pretendard Medium" pitchFamily="34" charset="0"/>
              </a:rPr>
              <a:t>순환을 학습한 값</a:t>
            </a:r>
            <a:r>
              <a:rPr lang="en-US" altLang="ko-Kore-KR" sz="2200" dirty="0">
                <a:latin typeface="Pretendard Medium" pitchFamily="34" charset="0"/>
                <a:cs typeface="Pretendard Medium" pitchFamily="34" charset="0"/>
              </a:rPr>
              <a:t>)</a:t>
            </a:r>
            <a:r>
              <a:rPr lang="ko-Kore-KR" altLang="en-US" sz="2200" dirty="0">
                <a:latin typeface="Pretendard Medium" pitchFamily="34" charset="0"/>
                <a:cs typeface="Pretendard Medium" pitchFamily="34" charset="0"/>
              </a:rPr>
              <a:t>값이 제일 크지 않음</a:t>
            </a:r>
            <a:endParaRPr lang="en-US" altLang="ko-Kore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sz="2200" dirty="0">
                <a:latin typeface="Pretendard Medium" pitchFamily="34" charset="0"/>
                <a:cs typeface="Pretendard Medium" pitchFamily="34" charset="0"/>
              </a:rPr>
              <a:t>Message </a:t>
            </a:r>
            <a:r>
              <a:rPr lang="en-US" sz="2200" dirty="0" err="1">
                <a:latin typeface="Pretendard Medium" pitchFamily="34" charset="0"/>
                <a:cs typeface="Pretendard Medium" pitchFamily="34" charset="0"/>
              </a:rPr>
              <a:t>passing을</a:t>
            </a:r>
            <a:r>
              <a:rPr lang="en-US" sz="2200" dirty="0"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sz="2200" dirty="0" err="1">
                <a:latin typeface="Pretendard Medium" pitchFamily="34" charset="0"/>
                <a:cs typeface="Pretendard Medium" pitchFamily="34" charset="0"/>
              </a:rPr>
              <a:t>진행하면서</a:t>
            </a:r>
            <a:r>
              <a:rPr lang="en-US" sz="2200" dirty="0">
                <a:latin typeface="Pretendard Medium" pitchFamily="34" charset="0"/>
                <a:cs typeface="Pretendard Medium" pitchFamily="34" charset="0"/>
              </a:rPr>
              <a:t> answer </a:t>
            </a:r>
            <a:r>
              <a:rPr lang="en-US" sz="2200" dirty="0" err="1">
                <a:latin typeface="Pretendard Medium" pitchFamily="34" charset="0"/>
                <a:cs typeface="Pretendard Medium" pitchFamily="34" charset="0"/>
              </a:rPr>
              <a:t>node의</a:t>
            </a:r>
            <a:r>
              <a:rPr lang="en-US" sz="2200" dirty="0"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sz="2200" dirty="0" err="1">
                <a:latin typeface="Pretendard Medium" pitchFamily="34" charset="0"/>
                <a:cs typeface="Pretendard Medium" pitchFamily="34" charset="0"/>
              </a:rPr>
              <a:t>비중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(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중요도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)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가 증가함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-&gt; 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제일 커짐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(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정답이든 아니든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)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sz="2200" dirty="0" err="1">
                <a:latin typeface="Pretendard Medium" pitchFamily="34" charset="0"/>
                <a:cs typeface="Pretendard Medium" pitchFamily="34" charset="0"/>
              </a:rPr>
              <a:t>그러나</a:t>
            </a:r>
            <a:r>
              <a:rPr lang="en-US" sz="2200" dirty="0"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sz="2200" dirty="0" err="1">
                <a:latin typeface="Pretendard Medium" pitchFamily="34" charset="0"/>
                <a:cs typeface="Pretendard Medium" pitchFamily="34" charset="0"/>
              </a:rPr>
              <a:t>GSC는</a:t>
            </a:r>
            <a:r>
              <a:rPr lang="en-US" sz="2200" dirty="0"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sz="2200" dirty="0" err="1">
                <a:latin typeface="Pretendard Medium" pitchFamily="34" charset="0"/>
                <a:cs typeface="Pretendard Medium" pitchFamily="34" charset="0"/>
              </a:rPr>
              <a:t>사이클</a:t>
            </a:r>
            <a:r>
              <a:rPr lang="en-US" sz="2200" dirty="0"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sz="2200" dirty="0" err="1">
                <a:latin typeface="Pretendard Medium" pitchFamily="34" charset="0"/>
                <a:cs typeface="Pretendard Medium" pitchFamily="34" charset="0"/>
              </a:rPr>
              <a:t>수가</a:t>
            </a:r>
            <a:r>
              <a:rPr lang="en-US" sz="2200" dirty="0"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sz="2200" dirty="0" err="1">
                <a:latin typeface="Pretendard Medium" pitchFamily="34" charset="0"/>
                <a:cs typeface="Pretendard Medium" pitchFamily="34" charset="0"/>
              </a:rPr>
              <a:t>제일</a:t>
            </a:r>
            <a:r>
              <a:rPr lang="en-US" sz="2200" dirty="0"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sz="2200" dirty="0" err="1">
                <a:latin typeface="Pretendard Medium" pitchFamily="34" charset="0"/>
                <a:cs typeface="Pretendard Medium" pitchFamily="34" charset="0"/>
              </a:rPr>
              <a:t>많은</a:t>
            </a:r>
            <a:r>
              <a:rPr lang="en-US" sz="2200" dirty="0"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sz="2200" dirty="0" err="1">
                <a:latin typeface="Pretendard Medium" pitchFamily="34" charset="0"/>
                <a:cs typeface="Pretendard Medium" pitchFamily="34" charset="0"/>
              </a:rPr>
              <a:t>노드</a:t>
            </a:r>
            <a:r>
              <a:rPr lang="en-US" sz="2200" dirty="0"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sz="2200" dirty="0" err="1">
                <a:latin typeface="Pretendard Medium" pitchFamily="34" charset="0"/>
                <a:cs typeface="Pretendard Medium" pitchFamily="34" charset="0"/>
              </a:rPr>
              <a:t>임베딩</a:t>
            </a:r>
            <a:r>
              <a:rPr lang="en-US" sz="2200" dirty="0"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sz="2200" dirty="0" err="1">
                <a:latin typeface="Pretendard Medium" pitchFamily="34" charset="0"/>
                <a:cs typeface="Pretendard Medium" pitchFamily="34" charset="0"/>
              </a:rPr>
              <a:t>값이</a:t>
            </a:r>
            <a:r>
              <a:rPr lang="en-US" sz="2200" dirty="0"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sz="2200" dirty="0" err="1">
                <a:latin typeface="Pretendard Medium" pitchFamily="34" charset="0"/>
                <a:cs typeface="Pretendard Medium" pitchFamily="34" charset="0"/>
              </a:rPr>
              <a:t>처음부터</a:t>
            </a:r>
            <a:r>
              <a:rPr lang="en-US" sz="2200" dirty="0"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sz="2200" dirty="0" err="1">
                <a:latin typeface="Pretendard Medium" pitchFamily="34" charset="0"/>
                <a:cs typeface="Pretendard Medium" pitchFamily="34" charset="0"/>
              </a:rPr>
              <a:t>끝까지</a:t>
            </a:r>
            <a:r>
              <a:rPr lang="en-US" sz="2200" dirty="0"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sz="2200" dirty="0" err="1">
                <a:latin typeface="Pretendard Medium" pitchFamily="34" charset="0"/>
                <a:cs typeface="Pretendard Medium" pitchFamily="34" charset="0"/>
              </a:rPr>
              <a:t>제일</a:t>
            </a:r>
            <a:r>
              <a:rPr lang="en-US" sz="2200" dirty="0"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sz="2200" dirty="0" err="1">
                <a:latin typeface="Pretendard Medium" pitchFamily="34" charset="0"/>
                <a:cs typeface="Pretendard Medium" pitchFamily="34" charset="0"/>
              </a:rPr>
              <a:t>큼</a:t>
            </a:r>
            <a:endParaRPr lang="en-US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sz="2200" dirty="0">
                <a:latin typeface="Pretendard Medium" pitchFamily="34" charset="0"/>
                <a:cs typeface="Pretendard Medium" pitchFamily="34" charset="0"/>
              </a:rPr>
              <a:t>Cycle </a:t>
            </a:r>
            <a:r>
              <a:rPr lang="en-US" sz="2200" dirty="0" err="1">
                <a:latin typeface="Pretendard Medium" pitchFamily="34" charset="0"/>
                <a:cs typeface="Pretendard Medium" pitchFamily="34" charset="0"/>
              </a:rPr>
              <a:t>encode의</a:t>
            </a:r>
            <a:r>
              <a:rPr lang="en-US" sz="2200" dirty="0">
                <a:latin typeface="Pretendard Medium" pitchFamily="34" charset="0"/>
                <a:cs typeface="Pretendard Medium" pitchFamily="34" charset="0"/>
              </a:rPr>
              <a:t> graph </a:t>
            </a:r>
            <a:r>
              <a:rPr lang="en-US" sz="2200" dirty="0" err="1">
                <a:latin typeface="Pretendard Medium" pitchFamily="34" charset="0"/>
                <a:cs typeface="Pretendard Medium" pitchFamily="34" charset="0"/>
              </a:rPr>
              <a:t>score은</a:t>
            </a:r>
            <a:r>
              <a:rPr lang="en-US" sz="2200" dirty="0"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sz="2200" dirty="0" err="1">
                <a:latin typeface="Pretendard Medium" pitchFamily="34" charset="0"/>
                <a:cs typeface="Pretendard Medium" pitchFamily="34" charset="0"/>
              </a:rPr>
              <a:t>정답에</a:t>
            </a:r>
            <a:r>
              <a:rPr lang="en-US" sz="2200" dirty="0"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sz="2200" dirty="0" err="1">
                <a:latin typeface="Pretendard Medium" pitchFamily="34" charset="0"/>
                <a:cs typeface="Pretendard Medium" pitchFamily="34" charset="0"/>
              </a:rPr>
              <a:t>따라</a:t>
            </a:r>
            <a:r>
              <a:rPr lang="en-US" sz="2200" dirty="0"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sz="2200" dirty="0" err="1">
                <a:latin typeface="Pretendard Medium" pitchFamily="34" charset="0"/>
                <a:cs typeface="Pretendard Medium" pitchFamily="34" charset="0"/>
              </a:rPr>
              <a:t>값들이</a:t>
            </a:r>
            <a:r>
              <a:rPr lang="en-US" sz="2200" dirty="0"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sz="2200" dirty="0" err="1">
                <a:latin typeface="Pretendard Medium" pitchFamily="34" charset="0"/>
                <a:cs typeface="Pretendard Medium" pitchFamily="34" charset="0"/>
              </a:rPr>
              <a:t>비슷하다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(smooth), GSC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는 상대적으로 값 차이가 큼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, 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 평균도 큼</a:t>
            </a:r>
            <a:endParaRPr lang="en-US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sz="2200" dirty="0" err="1">
                <a:latin typeface="Pretendard Medium" pitchFamily="34" charset="0"/>
                <a:cs typeface="Pretendard Medium" pitchFamily="34" charset="0"/>
              </a:rPr>
              <a:t>전체적으로</a:t>
            </a:r>
            <a:r>
              <a:rPr lang="en-US" sz="2200" dirty="0">
                <a:latin typeface="Pretendard Medium" pitchFamily="34" charset="0"/>
                <a:cs typeface="Pretendard Medium" pitchFamily="34" charset="0"/>
              </a:rPr>
              <a:t> Language </a:t>
            </a:r>
            <a:r>
              <a:rPr lang="en-US" sz="2200" dirty="0" err="1">
                <a:latin typeface="Pretendard Medium" pitchFamily="34" charset="0"/>
                <a:cs typeface="Pretendard Medium" pitchFamily="34" charset="0"/>
              </a:rPr>
              <a:t>Model의</a:t>
            </a:r>
            <a:r>
              <a:rPr lang="en-US" sz="2200" dirty="0"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sz="2200" dirty="0" err="1">
                <a:latin typeface="Pretendard Medium" pitchFamily="34" charset="0"/>
                <a:cs typeface="Pretendard Medium" pitchFamily="34" charset="0"/>
              </a:rPr>
              <a:t>도움을</a:t>
            </a:r>
            <a:r>
              <a:rPr lang="en-US" sz="2200" dirty="0"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sz="2200" dirty="0" err="1">
                <a:latin typeface="Pretendard Medium" pitchFamily="34" charset="0"/>
                <a:cs typeface="Pretendard Medium" pitchFamily="34" charset="0"/>
              </a:rPr>
              <a:t>많이</a:t>
            </a:r>
            <a:r>
              <a:rPr lang="en-US" sz="2200" dirty="0"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sz="2200" dirty="0" err="1">
                <a:latin typeface="Pretendard Medium" pitchFamily="34" charset="0"/>
                <a:cs typeface="Pretendard Medium" pitchFamily="34" charset="0"/>
              </a:rPr>
              <a:t>받음</a:t>
            </a:r>
            <a:endParaRPr lang="en-US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sz="2200" dirty="0" err="1">
                <a:latin typeface="Pretendard Medium" pitchFamily="34" charset="0"/>
                <a:cs typeface="Pretendard Medium" pitchFamily="34" charset="0"/>
              </a:rPr>
              <a:t>왜냐하면</a:t>
            </a:r>
            <a:r>
              <a:rPr lang="en-US" sz="2200" dirty="0"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sz="2200" dirty="0" err="1">
                <a:latin typeface="Pretendard Medium" pitchFamily="34" charset="0"/>
                <a:cs typeface="Pretendard Medium" pitchFamily="34" charset="0"/>
              </a:rPr>
              <a:t>최종</a:t>
            </a:r>
            <a:r>
              <a:rPr lang="en-US" sz="2200" dirty="0">
                <a:latin typeface="Pretendard Medium" pitchFamily="34" charset="0"/>
                <a:cs typeface="Pretendard Medium" pitchFamily="34" charset="0"/>
              </a:rPr>
              <a:t> Total score(Graph score + LM(context) score)</a:t>
            </a:r>
            <a:r>
              <a:rPr lang="en-US" sz="2200" dirty="0" err="1">
                <a:latin typeface="Pretendard Medium" pitchFamily="34" charset="0"/>
                <a:cs typeface="Pretendard Medium" pitchFamily="34" charset="0"/>
              </a:rPr>
              <a:t>은</a:t>
            </a:r>
            <a:r>
              <a:rPr lang="en-US" sz="2200" dirty="0"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sz="2200" dirty="0" err="1">
                <a:latin typeface="Pretendard Medium" pitchFamily="34" charset="0"/>
                <a:cs typeface="Pretendard Medium" pitchFamily="34" charset="0"/>
              </a:rPr>
              <a:t>정답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(B)</a:t>
            </a:r>
            <a:r>
              <a:rPr lang="en-US" sz="2200" dirty="0" err="1">
                <a:latin typeface="Pretendard Medium" pitchFamily="34" charset="0"/>
                <a:cs typeface="Pretendard Medium" pitchFamily="34" charset="0"/>
              </a:rPr>
              <a:t>이</a:t>
            </a:r>
            <a:r>
              <a:rPr lang="en-US" sz="2200" dirty="0"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sz="2200" dirty="0" err="1">
                <a:latin typeface="Pretendard Medium" pitchFamily="34" charset="0"/>
                <a:cs typeface="Pretendard Medium" pitchFamily="34" charset="0"/>
              </a:rPr>
              <a:t>가장</a:t>
            </a:r>
            <a:r>
              <a:rPr lang="en-US" sz="2200" dirty="0"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sz="2200" dirty="0" err="1">
                <a:latin typeface="Pretendard Medium" pitchFamily="34" charset="0"/>
                <a:cs typeface="Pretendard Medium" pitchFamily="34" charset="0"/>
              </a:rPr>
              <a:t>작았음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(LM score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의 역할이 큼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)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sz="2200" dirty="0" err="1">
                <a:latin typeface="Pretendard Medium" pitchFamily="34" charset="0"/>
                <a:cs typeface="Pretendard Medium" pitchFamily="34" charset="0"/>
              </a:rPr>
              <a:t>위와</a:t>
            </a:r>
            <a:r>
              <a:rPr lang="en-US" sz="2200" dirty="0"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sz="2200" dirty="0" err="1">
                <a:latin typeface="Pretendard Medium" pitchFamily="34" charset="0"/>
                <a:cs typeface="Pretendard Medium" pitchFamily="34" charset="0"/>
              </a:rPr>
              <a:t>같은</a:t>
            </a:r>
            <a:r>
              <a:rPr lang="en-US" sz="2200" dirty="0"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sz="2200" dirty="0" err="1">
                <a:latin typeface="Pretendard Medium" pitchFamily="34" charset="0"/>
                <a:cs typeface="Pretendard Medium" pitchFamily="34" charset="0"/>
              </a:rPr>
              <a:t>내용들이</a:t>
            </a:r>
            <a:r>
              <a:rPr lang="en-US" sz="2200" dirty="0"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sz="2200" dirty="0" err="1">
                <a:latin typeface="Pretendard Medium" pitchFamily="34" charset="0"/>
                <a:cs typeface="Pretendard Medium" pitchFamily="34" charset="0"/>
              </a:rPr>
              <a:t>확실히</a:t>
            </a:r>
            <a:r>
              <a:rPr lang="en-US" sz="2200" dirty="0"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sz="2200" dirty="0" err="1">
                <a:latin typeface="Pretendard Medium" pitchFamily="34" charset="0"/>
                <a:cs typeface="Pretendard Medium" pitchFamily="34" charset="0"/>
              </a:rPr>
              <a:t>증명</a:t>
            </a:r>
            <a:r>
              <a:rPr lang="en-US" sz="2200" dirty="0"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sz="2200" dirty="0" err="1">
                <a:latin typeface="Pretendard Medium" pitchFamily="34" charset="0"/>
                <a:cs typeface="Pretendard Medium" pitchFamily="34" charset="0"/>
              </a:rPr>
              <a:t>되긴</a:t>
            </a:r>
            <a:r>
              <a:rPr lang="en-US" sz="2200" dirty="0"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sz="2200" dirty="0" err="1">
                <a:latin typeface="Pretendard Medium" pitchFamily="34" charset="0"/>
                <a:cs typeface="Pretendard Medium" pitchFamily="34" charset="0"/>
              </a:rPr>
              <a:t>위해선</a:t>
            </a:r>
            <a:r>
              <a:rPr lang="en-US" sz="2200" dirty="0"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sz="2200" dirty="0" err="1">
                <a:latin typeface="Pretendard Medium" pitchFamily="34" charset="0"/>
                <a:cs typeface="Pretendard Medium" pitchFamily="34" charset="0"/>
              </a:rPr>
              <a:t>더</a:t>
            </a:r>
            <a:r>
              <a:rPr lang="en-US" sz="2200" dirty="0"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sz="2200" dirty="0" err="1">
                <a:latin typeface="Pretendard Medium" pitchFamily="34" charset="0"/>
                <a:cs typeface="Pretendard Medium" pitchFamily="34" charset="0"/>
              </a:rPr>
              <a:t>많은</a:t>
            </a:r>
            <a:r>
              <a:rPr lang="en-US" sz="2200" dirty="0"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sz="2200" dirty="0" err="1">
                <a:latin typeface="Pretendard Medium" pitchFamily="34" charset="0"/>
                <a:cs typeface="Pretendard Medium" pitchFamily="34" charset="0"/>
              </a:rPr>
              <a:t>문제를</a:t>
            </a:r>
            <a:r>
              <a:rPr lang="en-US" sz="2200" dirty="0"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sz="2200" dirty="0" err="1">
                <a:latin typeface="Pretendard Medium" pitchFamily="34" charset="0"/>
                <a:cs typeface="Pretendard Medium" pitchFamily="34" charset="0"/>
              </a:rPr>
              <a:t>봐야함</a:t>
            </a:r>
            <a:endParaRPr lang="en-US" sz="2200" dirty="0">
              <a:latin typeface="Pretendard Medium" pitchFamily="34" charset="0"/>
              <a:cs typeface="Pretendard Medium" pitchFamily="34" charset="0"/>
            </a:endParaRPr>
          </a:p>
          <a:p>
            <a:pPr marL="800100" lvl="1" indent="-342900">
              <a:lnSpc>
                <a:spcPct val="200000"/>
              </a:lnSpc>
              <a:buFontTx/>
              <a:buChar char="-"/>
            </a:pPr>
            <a:r>
              <a:rPr lang="en-US" sz="2200" dirty="0">
                <a:latin typeface="Pretendard Medium" pitchFamily="34" charset="0"/>
                <a:cs typeface="Pretendard Medium" pitchFamily="34" charset="0"/>
              </a:rPr>
              <a:t>LM(context) </a:t>
            </a:r>
            <a:r>
              <a:rPr lang="en-US" sz="2200" dirty="0" err="1">
                <a:latin typeface="Pretendard Medium" pitchFamily="34" charset="0"/>
                <a:cs typeface="Pretendard Medium" pitchFamily="34" charset="0"/>
              </a:rPr>
              <a:t>score가</a:t>
            </a:r>
            <a:r>
              <a:rPr lang="en-US" sz="2200" dirty="0"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sz="2200" dirty="0" err="1">
                <a:latin typeface="Pretendard Medium" pitchFamily="34" charset="0"/>
                <a:cs typeface="Pretendard Medium" pitchFamily="34" charset="0"/>
              </a:rPr>
              <a:t>더해지기전</a:t>
            </a:r>
            <a:r>
              <a:rPr lang="en-US" sz="2200" dirty="0">
                <a:latin typeface="Pretendard Medium" pitchFamily="34" charset="0"/>
                <a:cs typeface="Pretendard Medium" pitchFamily="34" charset="0"/>
              </a:rPr>
              <a:t> cycle </a:t>
            </a:r>
            <a:r>
              <a:rPr lang="en-US" sz="2200" dirty="0" err="1">
                <a:latin typeface="Pretendard Medium" pitchFamily="34" charset="0"/>
                <a:cs typeface="Pretendard Medium" pitchFamily="34" charset="0"/>
              </a:rPr>
              <a:t>encode가</a:t>
            </a:r>
            <a:r>
              <a:rPr lang="en-US" sz="2200" dirty="0"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sz="2200" dirty="0" err="1">
                <a:latin typeface="Pretendard Medium" pitchFamily="34" charset="0"/>
                <a:cs typeface="Pretendard Medium" pitchFamily="34" charset="0"/>
              </a:rPr>
              <a:t>더</a:t>
            </a:r>
            <a:r>
              <a:rPr lang="en-US" sz="2200" dirty="0"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sz="2200" dirty="0" err="1">
                <a:latin typeface="Pretendard Medium" pitchFamily="34" charset="0"/>
                <a:cs typeface="Pretendard Medium" pitchFamily="34" charset="0"/>
              </a:rPr>
              <a:t>나은</a:t>
            </a:r>
            <a:r>
              <a:rPr lang="en-US" sz="2200" dirty="0"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sz="2200" dirty="0" err="1">
                <a:latin typeface="Pretendard Medium" pitchFamily="34" charset="0"/>
                <a:cs typeface="Pretendard Medium" pitchFamily="34" charset="0"/>
              </a:rPr>
              <a:t>경우를</a:t>
            </a:r>
            <a:r>
              <a:rPr lang="en-US" sz="2200" dirty="0"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sz="2200" dirty="0" err="1">
                <a:latin typeface="Pretendard Medium" pitchFamily="34" charset="0"/>
                <a:cs typeface="Pretendard Medium" pitchFamily="34" charset="0"/>
              </a:rPr>
              <a:t>보여주는</a:t>
            </a:r>
            <a:r>
              <a:rPr lang="en-US" sz="2200" dirty="0"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sz="2200" dirty="0" err="1">
                <a:latin typeface="Pretendard Medium" pitchFamily="34" charset="0"/>
                <a:cs typeface="Pretendard Medium" pitchFamily="34" charset="0"/>
              </a:rPr>
              <a:t>예시도</a:t>
            </a:r>
            <a:r>
              <a:rPr lang="en-US" sz="2200" dirty="0"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sz="2200" dirty="0" err="1">
                <a:latin typeface="Pretendard Medium" pitchFamily="34" charset="0"/>
                <a:cs typeface="Pretendard Medium" pitchFamily="34" charset="0"/>
              </a:rPr>
              <a:t>필요함</a:t>
            </a:r>
            <a:endParaRPr lang="en-US" sz="2200" dirty="0">
              <a:latin typeface="Pretendard Medium" pitchFamily="34" charset="0"/>
              <a:cs typeface="Pretendard Medium" pitchFamily="34" charset="0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2078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Pretendard Light" pitchFamily="34" charset="0"/>
              </a:rPr>
              <a:t>41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315905" y="573402"/>
            <a:ext cx="2054714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Study Meeting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989973" y="4127837"/>
            <a:ext cx="14308054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72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Thank </a:t>
            </a:r>
            <a:r>
              <a:rPr lang="en-US" sz="7200" b="1" dirty="0">
                <a:latin typeface="Pretendard ExtraBold" pitchFamily="34" charset="0"/>
                <a:cs typeface="Pretendard ExtraBold" pitchFamily="34" charset="0"/>
              </a:rPr>
              <a:t>you</a:t>
            </a:r>
            <a:r>
              <a:rPr lang="en-US" sz="7200" b="1" dirty="0">
                <a:solidFill>
                  <a:srgbClr val="344BBE"/>
                </a:solidFill>
                <a:latin typeface="Pretendard ExtraBold" pitchFamily="34" charset="0"/>
                <a:cs typeface="Pretendard ExtraBold" pitchFamily="34" charset="0"/>
              </a:rPr>
              <a:t>!</a:t>
            </a:r>
            <a:endParaRPr lang="en-US" sz="2400" b="1" dirty="0">
              <a:solidFill>
                <a:srgbClr val="344BBE"/>
              </a:solidFill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295741" y="573402"/>
            <a:ext cx="3380777" cy="4304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00" dirty="0">
                <a:solidFill>
                  <a:srgbClr val="FFFFFF"/>
                </a:solidFill>
                <a:latin typeface="Pretendard Light" pitchFamily="34" charset="0"/>
                <a:cs typeface="Pretendard Light" pitchFamily="34" charset="0"/>
              </a:rPr>
              <a:t> LearnData Lab  @SKKU </a:t>
            </a:r>
            <a:endParaRPr lang="en-US" dirty="0"/>
          </a:p>
        </p:txBody>
      </p:sp>
      <p:sp>
        <p:nvSpPr>
          <p:cNvPr id="14" name="Object 9">
            <a:extLst>
              <a:ext uri="{FF2B5EF4-FFF2-40B4-BE49-F238E27FC236}">
                <a16:creationId xmlns:a16="http://schemas.microsoft.com/office/drawing/2014/main" id="{FF1E77D6-2EF4-4565-AA08-392D6C849685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13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04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진행 상황</a:t>
            </a:r>
            <a:endParaRPr lang="en-US" b="1" dirty="0"/>
          </a:p>
        </p:txBody>
      </p:sp>
      <p:sp>
        <p:nvSpPr>
          <p:cNvPr id="10" name="Object 10"/>
          <p:cNvSpPr txBox="1"/>
          <p:nvPr/>
        </p:nvSpPr>
        <p:spPr>
          <a:xfrm>
            <a:off x="580952" y="2815505"/>
            <a:ext cx="618623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>
                <a:latin typeface="Pretendard" pitchFamily="34" charset="0"/>
              </a:rPr>
              <a:t>Current Works</a:t>
            </a:r>
            <a:endParaRPr lang="en-US" sz="2000" b="1" dirty="0"/>
          </a:p>
        </p:txBody>
      </p:sp>
      <p:sp>
        <p:nvSpPr>
          <p:cNvPr id="11" name="Object 11"/>
          <p:cNvSpPr txBox="1"/>
          <p:nvPr/>
        </p:nvSpPr>
        <p:spPr>
          <a:xfrm>
            <a:off x="600000" y="3382410"/>
            <a:ext cx="11134800" cy="20712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200" dirty="0">
                <a:latin typeface="Pretendard Medium" pitchFamily="34" charset="0"/>
                <a:cs typeface="Pretendard Medium" pitchFamily="34" charset="0"/>
              </a:rPr>
              <a:t>Test data : 1240개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200" dirty="0" err="1">
                <a:latin typeface="Pretendard Medium" pitchFamily="34" charset="0"/>
                <a:cs typeface="Pretendard Medium" pitchFamily="34" charset="0"/>
              </a:rPr>
              <a:t>총</a:t>
            </a:r>
            <a:r>
              <a:rPr lang="en-US" sz="2200" dirty="0"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sz="2200" dirty="0" err="1">
                <a:latin typeface="Pretendard Medium" pitchFamily="34" charset="0"/>
                <a:cs typeface="Pretendard Medium" pitchFamily="34" charset="0"/>
              </a:rPr>
              <a:t>다른</a:t>
            </a:r>
            <a:r>
              <a:rPr lang="en-US" sz="2200" dirty="0"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sz="2200" dirty="0" err="1">
                <a:latin typeface="Pretendard Medium" pitchFamily="34" charset="0"/>
                <a:cs typeface="Pretendard Medium" pitchFamily="34" charset="0"/>
              </a:rPr>
              <a:t>정답을</a:t>
            </a:r>
            <a:r>
              <a:rPr lang="en-US" sz="2200" dirty="0"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sz="2200" dirty="0" err="1">
                <a:latin typeface="Pretendard Medium" pitchFamily="34" charset="0"/>
                <a:cs typeface="Pretendard Medium" pitchFamily="34" charset="0"/>
              </a:rPr>
              <a:t>도출한</a:t>
            </a:r>
            <a:r>
              <a:rPr lang="en-US" sz="2200" dirty="0"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sz="2200" dirty="0" err="1">
                <a:latin typeface="Pretendard Medium" pitchFamily="34" charset="0"/>
                <a:cs typeface="Pretendard Medium" pitchFamily="34" charset="0"/>
              </a:rPr>
              <a:t>문제의</a:t>
            </a:r>
            <a:r>
              <a:rPr lang="en-US" sz="2200" dirty="0"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sz="2200" dirty="0" err="1">
                <a:latin typeface="Pretendard Medium" pitchFamily="34" charset="0"/>
                <a:cs typeface="Pretendard Medium" pitchFamily="34" charset="0"/>
              </a:rPr>
              <a:t>개수</a:t>
            </a:r>
            <a:r>
              <a:rPr lang="en-US" sz="2200" dirty="0"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: 146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개</a:t>
            </a: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sz="2200" dirty="0">
              <a:latin typeface="Pretendard Medium" pitchFamily="34" charset="0"/>
              <a:cs typeface="Pretendard Medium" pitchFamily="34" charset="0"/>
            </a:endParaRPr>
          </a:p>
          <a:p>
            <a:pPr>
              <a:lnSpc>
                <a:spcPct val="150000"/>
              </a:lnSpc>
            </a:pPr>
            <a:endParaRPr lang="en-US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Untitled">
            <a:extLst>
              <a:ext uri="{FF2B5EF4-FFF2-40B4-BE49-F238E27FC236}">
                <a16:creationId xmlns:a16="http://schemas.microsoft.com/office/drawing/2014/main" id="{4C59D719-2D2C-DE84-6C68-7755185CBA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C20E98B-0E5A-58FB-1D44-98BEB62CE8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7000" y="4838700"/>
            <a:ext cx="7772400" cy="262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786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05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진행 상황</a:t>
            </a:r>
            <a:endParaRPr lang="en-US" b="1" dirty="0"/>
          </a:p>
        </p:txBody>
      </p:sp>
      <p:sp>
        <p:nvSpPr>
          <p:cNvPr id="10" name="Object 10"/>
          <p:cNvSpPr txBox="1"/>
          <p:nvPr/>
        </p:nvSpPr>
        <p:spPr>
          <a:xfrm>
            <a:off x="580952" y="2815505"/>
            <a:ext cx="618623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>
                <a:latin typeface="Pretendard" pitchFamily="34" charset="0"/>
              </a:rPr>
              <a:t>Current Works</a:t>
            </a:r>
            <a:endParaRPr lang="en-US" sz="2000" b="1" dirty="0"/>
          </a:p>
        </p:txBody>
      </p:sp>
      <p:sp>
        <p:nvSpPr>
          <p:cNvPr id="11" name="Object 11"/>
          <p:cNvSpPr txBox="1"/>
          <p:nvPr/>
        </p:nvSpPr>
        <p:spPr>
          <a:xfrm>
            <a:off x="9906000" y="3558835"/>
            <a:ext cx="11134800" cy="359470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ore-KR" altLang="en-US" sz="2200" dirty="0">
                <a:latin typeface="Pretendard Medium" pitchFamily="34" charset="0"/>
                <a:cs typeface="Pretendard Medium" pitchFamily="34" charset="0"/>
              </a:rPr>
              <a:t>노드 임베딩값의 변화를 통해 분석을 진행함</a:t>
            </a:r>
            <a:endParaRPr lang="en-US" altLang="ko-Kore-KR" sz="2200" dirty="0">
              <a:latin typeface="Pretendard Medium" pitchFamily="34" charset="0"/>
              <a:cs typeface="Pretendard Medium" pitchFamily="34" charset="0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Message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Passing 1-layer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을 지난 후의 </a:t>
            </a:r>
            <a:r>
              <a:rPr lang="ko-KR" altLang="en-US" sz="2200" dirty="0" err="1">
                <a:latin typeface="Pretendard Medium" pitchFamily="34" charset="0"/>
                <a:cs typeface="Pretendard Medium" pitchFamily="34" charset="0"/>
              </a:rPr>
              <a:t>임베딩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 값</a:t>
            </a: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Message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Passing 2-layer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을 지난 후의 </a:t>
            </a:r>
            <a:r>
              <a:rPr lang="ko-KR" altLang="en-US" sz="2200" dirty="0" err="1">
                <a:latin typeface="Pretendard Medium" pitchFamily="34" charset="0"/>
                <a:cs typeface="Pretendard Medium" pitchFamily="34" charset="0"/>
              </a:rPr>
              <a:t>임베딩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 값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(MLP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는 </a:t>
            </a:r>
            <a:r>
              <a:rPr lang="ko-KR" altLang="en-US" sz="2200" dirty="0" err="1">
                <a:latin typeface="Pretendard Medium" pitchFamily="34" charset="0"/>
                <a:cs typeface="Pretendard Medium" pitchFamily="34" charset="0"/>
              </a:rPr>
              <a:t>안지남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)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Message Passing 2-layer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을 지나고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MLP</a:t>
            </a:r>
            <a:r>
              <a:rPr lang="ko-KR" altLang="en-US" sz="2200" dirty="0" err="1">
                <a:latin typeface="Pretendard Medium" pitchFamily="34" charset="0"/>
                <a:cs typeface="Pretendard Medium" pitchFamily="34" charset="0"/>
              </a:rPr>
              <a:t>를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 거친 </a:t>
            </a:r>
            <a:r>
              <a:rPr lang="ko-KR" altLang="en-US" sz="2200" dirty="0" err="1">
                <a:latin typeface="Pretendard Medium" pitchFamily="34" charset="0"/>
                <a:cs typeface="Pretendard Medium" pitchFamily="34" charset="0"/>
              </a:rPr>
              <a:t>임베딩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 값</a:t>
            </a: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ore-KR" sz="2200" dirty="0">
                <a:latin typeface="Pretendard Medium" pitchFamily="34" charset="0"/>
                <a:cs typeface="Pretendard Medium" pitchFamily="34" charset="0"/>
              </a:rPr>
              <a:t>Graph score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ore-KR" sz="2200" dirty="0">
                <a:latin typeface="Pretendard Medium" pitchFamily="34" charset="0"/>
                <a:cs typeface="Pretendard Medium" pitchFamily="34" charset="0"/>
              </a:rPr>
              <a:t>LM</a:t>
            </a:r>
            <a:r>
              <a:rPr lang="ko-Kore-KR" altLang="en-US" sz="2200" dirty="0">
                <a:latin typeface="Pretendard Medium" pitchFamily="34" charset="0"/>
                <a:cs typeface="Pretendard Medium" pitchFamily="34" charset="0"/>
              </a:rPr>
              <a:t>의 값</a:t>
            </a:r>
            <a:r>
              <a:rPr lang="en-US" altLang="ko-Kore-KR" sz="2200" dirty="0">
                <a:latin typeface="Pretendard Medium" pitchFamily="34" charset="0"/>
                <a:cs typeface="Pretendard Medium" pitchFamily="34" charset="0"/>
              </a:rPr>
              <a:t>(context score)</a:t>
            </a:r>
            <a:r>
              <a:rPr lang="ko-Kore-KR" altLang="en-US" sz="2200" dirty="0">
                <a:latin typeface="Pretendard Medium" pitchFamily="34" charset="0"/>
                <a:cs typeface="Pretendard Medium" pitchFamily="34" charset="0"/>
              </a:rPr>
              <a:t>과 더한 최종값</a:t>
            </a:r>
          </a:p>
          <a:p>
            <a:pPr>
              <a:lnSpc>
                <a:spcPct val="150000"/>
              </a:lnSpc>
            </a:pPr>
            <a:endParaRPr lang="en-US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Untitled">
            <a:extLst>
              <a:ext uri="{FF2B5EF4-FFF2-40B4-BE49-F238E27FC236}">
                <a16:creationId xmlns:a16="http://schemas.microsoft.com/office/drawing/2014/main" id="{4C59D719-2D2C-DE84-6C68-7755185CBA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sp>
        <p:nvSpPr>
          <p:cNvPr id="3" name="Object 11">
            <a:extLst>
              <a:ext uri="{FF2B5EF4-FFF2-40B4-BE49-F238E27FC236}">
                <a16:creationId xmlns:a16="http://schemas.microsoft.com/office/drawing/2014/main" id="{0B193E5D-EF6F-81FF-5A2E-1144B838C1D2}"/>
              </a:ext>
            </a:extLst>
          </p:cNvPr>
          <p:cNvSpPr txBox="1"/>
          <p:nvPr/>
        </p:nvSpPr>
        <p:spPr>
          <a:xfrm>
            <a:off x="752400" y="3534810"/>
            <a:ext cx="11134800" cy="46103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ore-KR" altLang="en-US" sz="2200" dirty="0">
                <a:latin typeface="Pretendard Medium" pitchFamily="34" charset="0"/>
                <a:cs typeface="Pretendard Medium" pitchFamily="34" charset="0"/>
              </a:rPr>
              <a:t>노드 임베딩값의 변화를 통해 분석을 진행함</a:t>
            </a:r>
            <a:endParaRPr lang="en-US" altLang="ko-Kore-KR" sz="2200" dirty="0">
              <a:latin typeface="Pretendard Medium" pitchFamily="34" charset="0"/>
              <a:cs typeface="Pretendard Medium" pitchFamily="34" charset="0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ore-KR" sz="2200" dirty="0">
                <a:latin typeface="Pretendard Medium" pitchFamily="34" charset="0"/>
                <a:cs typeface="Pretendard Medium" pitchFamily="34" charset="0"/>
              </a:rPr>
              <a:t>Cycle count feature</a:t>
            </a:r>
            <a:r>
              <a:rPr lang="ko-Kore-KR" altLang="en-US" sz="2200" dirty="0">
                <a:latin typeface="Pretendard Medium" pitchFamily="34" charset="0"/>
                <a:cs typeface="Pretendard Medium" pitchFamily="34" charset="0"/>
              </a:rPr>
              <a:t>을 </a:t>
            </a:r>
            <a:r>
              <a:rPr lang="en-US" altLang="ko-Kore-KR" sz="2200" dirty="0" err="1">
                <a:latin typeface="Pretendard Medium" pitchFamily="34" charset="0"/>
                <a:cs typeface="Pretendard Medium" pitchFamily="34" charset="0"/>
              </a:rPr>
              <a:t>concat</a:t>
            </a:r>
            <a:r>
              <a:rPr lang="ko-Kore-KR" altLang="en-US" sz="2200" dirty="0">
                <a:latin typeface="Pretendard Medium" pitchFamily="34" charset="0"/>
                <a:cs typeface="Pretendard Medium" pitchFamily="34" charset="0"/>
              </a:rPr>
              <a:t>한 임베딩 값</a:t>
            </a:r>
            <a:endParaRPr lang="en-US" altLang="ko-Kore-KR" sz="2200" dirty="0">
              <a:latin typeface="Pretendard Medium" pitchFamily="34" charset="0"/>
              <a:cs typeface="Pretendard Medium" pitchFamily="34" charset="0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ore-KR" sz="2200" dirty="0">
                <a:latin typeface="Pretendard Medium" pitchFamily="34" charset="0"/>
                <a:cs typeface="Pretendard Medium" pitchFamily="34" charset="0"/>
              </a:rPr>
              <a:t>Cycle count feature</a:t>
            </a:r>
            <a:r>
              <a:rPr lang="ko-Kore-KR" altLang="en-US" sz="2200" dirty="0">
                <a:latin typeface="Pretendard Medium" pitchFamily="34" charset="0"/>
                <a:cs typeface="Pretendard Medium" pitchFamily="34" charset="0"/>
              </a:rPr>
              <a:t>을 </a:t>
            </a:r>
            <a:r>
              <a:rPr lang="en-US" altLang="ko-Kore-KR" sz="2200" dirty="0" err="1">
                <a:latin typeface="Pretendard Medium" pitchFamily="34" charset="0"/>
                <a:cs typeface="Pretendard Medium" pitchFamily="34" charset="0"/>
              </a:rPr>
              <a:t>concat</a:t>
            </a:r>
            <a:r>
              <a:rPr lang="ko-Kore-KR" altLang="en-US" sz="2200" dirty="0">
                <a:latin typeface="Pretendard Medium" pitchFamily="34" charset="0"/>
                <a:cs typeface="Pretendard Medium" pitchFamily="34" charset="0"/>
              </a:rPr>
              <a:t>하고 </a:t>
            </a:r>
            <a:r>
              <a:rPr lang="en-US" altLang="ko-Kore-KR" sz="2200" dirty="0">
                <a:latin typeface="Pretendard Medium" pitchFamily="34" charset="0"/>
                <a:cs typeface="Pretendard Medium" pitchFamily="34" charset="0"/>
              </a:rPr>
              <a:t>2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-layer MLP</a:t>
            </a:r>
            <a:r>
              <a:rPr lang="ko-KR" altLang="en-US" sz="2200" dirty="0" err="1">
                <a:latin typeface="Pretendard Medium" pitchFamily="34" charset="0"/>
                <a:cs typeface="Pretendard Medium" pitchFamily="34" charset="0"/>
              </a:rPr>
              <a:t>를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 거친 </a:t>
            </a:r>
            <a:r>
              <a:rPr lang="ko-KR" altLang="en-US" sz="2200" dirty="0" err="1">
                <a:latin typeface="Pretendard Medium" pitchFamily="34" charset="0"/>
                <a:cs typeface="Pretendard Medium" pitchFamily="34" charset="0"/>
              </a:rPr>
              <a:t>임베딩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 값</a:t>
            </a: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Message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Passing 1-layer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을 지난 후의 </a:t>
            </a:r>
            <a:r>
              <a:rPr lang="ko-KR" altLang="en-US" sz="2200" dirty="0" err="1">
                <a:latin typeface="Pretendard Medium" pitchFamily="34" charset="0"/>
                <a:cs typeface="Pretendard Medium" pitchFamily="34" charset="0"/>
              </a:rPr>
              <a:t>임베딩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 값</a:t>
            </a: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Message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Passing 2-layer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을 지난 후의 </a:t>
            </a:r>
            <a:r>
              <a:rPr lang="ko-KR" altLang="en-US" sz="2200" dirty="0" err="1">
                <a:latin typeface="Pretendard Medium" pitchFamily="34" charset="0"/>
                <a:cs typeface="Pretendard Medium" pitchFamily="34" charset="0"/>
              </a:rPr>
              <a:t>임베딩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 값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(MLP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는 </a:t>
            </a:r>
            <a:r>
              <a:rPr lang="ko-KR" altLang="en-US" sz="2200" dirty="0" err="1">
                <a:latin typeface="Pretendard Medium" pitchFamily="34" charset="0"/>
                <a:cs typeface="Pretendard Medium" pitchFamily="34" charset="0"/>
              </a:rPr>
              <a:t>안지남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)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Message Passing 2-layer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을 지나고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MLP</a:t>
            </a:r>
            <a:r>
              <a:rPr lang="ko-KR" altLang="en-US" sz="2200" dirty="0" err="1">
                <a:latin typeface="Pretendard Medium" pitchFamily="34" charset="0"/>
                <a:cs typeface="Pretendard Medium" pitchFamily="34" charset="0"/>
              </a:rPr>
              <a:t>를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 거친 </a:t>
            </a:r>
            <a:r>
              <a:rPr lang="ko-KR" altLang="en-US" sz="2200" dirty="0" err="1">
                <a:latin typeface="Pretendard Medium" pitchFamily="34" charset="0"/>
                <a:cs typeface="Pretendard Medium" pitchFamily="34" charset="0"/>
              </a:rPr>
              <a:t>임베딩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 값</a:t>
            </a: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ore-KR" sz="2200" dirty="0">
                <a:latin typeface="Pretendard Medium" pitchFamily="34" charset="0"/>
                <a:cs typeface="Pretendard Medium" pitchFamily="34" charset="0"/>
              </a:rPr>
              <a:t>Graph score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ore-KR" sz="2200" dirty="0">
                <a:latin typeface="Pretendard Medium" pitchFamily="34" charset="0"/>
                <a:cs typeface="Pretendard Medium" pitchFamily="34" charset="0"/>
              </a:rPr>
              <a:t>LM</a:t>
            </a:r>
            <a:r>
              <a:rPr lang="ko-Kore-KR" altLang="en-US" sz="2200" dirty="0">
                <a:latin typeface="Pretendard Medium" pitchFamily="34" charset="0"/>
                <a:cs typeface="Pretendard Medium" pitchFamily="34" charset="0"/>
              </a:rPr>
              <a:t>의 값</a:t>
            </a:r>
            <a:r>
              <a:rPr lang="en-US" altLang="ko-Kore-KR" sz="2200" dirty="0">
                <a:latin typeface="Pretendard Medium" pitchFamily="34" charset="0"/>
                <a:cs typeface="Pretendard Medium" pitchFamily="34" charset="0"/>
              </a:rPr>
              <a:t>(context score)</a:t>
            </a:r>
            <a:r>
              <a:rPr lang="ko-Kore-KR" altLang="en-US" sz="2200" dirty="0">
                <a:latin typeface="Pretendard Medium" pitchFamily="34" charset="0"/>
                <a:cs typeface="Pretendard Medium" pitchFamily="34" charset="0"/>
              </a:rPr>
              <a:t>과 더한 최종값</a:t>
            </a:r>
          </a:p>
          <a:p>
            <a:pPr>
              <a:lnSpc>
                <a:spcPct val="150000"/>
              </a:lnSpc>
            </a:pPr>
            <a:endParaRPr lang="en-US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930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진행 상황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Untitled">
            <a:extLst>
              <a:ext uri="{FF2B5EF4-FFF2-40B4-BE49-F238E27FC236}">
                <a16:creationId xmlns:a16="http://schemas.microsoft.com/office/drawing/2014/main" id="{4C59D719-2D2C-DE84-6C68-7755185CBA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B57BB5F8-F6F8-316F-E0CA-FEC21C3D3424}"/>
              </a:ext>
            </a:extLst>
          </p:cNvPr>
          <p:cNvSpPr/>
          <p:nvPr/>
        </p:nvSpPr>
        <p:spPr>
          <a:xfrm>
            <a:off x="584124" y="2159181"/>
            <a:ext cx="10028865" cy="1056778"/>
          </a:xfrm>
          <a:prstGeom prst="roundRect">
            <a:avLst/>
          </a:prstGeom>
          <a:solidFill>
            <a:srgbClr val="DEE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0796E-DCF9-AB07-0BA1-DAF864035CDD}"/>
              </a:ext>
            </a:extLst>
          </p:cNvPr>
          <p:cNvSpPr txBox="1"/>
          <p:nvPr/>
        </p:nvSpPr>
        <p:spPr>
          <a:xfrm>
            <a:off x="616036" y="2246329"/>
            <a:ext cx="9681644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Q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What do humans take in while breathing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?</a:t>
            </a:r>
          </a:p>
          <a:p>
            <a:endParaRPr kumimoji="1" lang="en-US" altLang="ko-Kore-KR" sz="1100" b="1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A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l</a:t>
            </a:r>
            <a:r>
              <a:rPr kumimoji="1" lang="en-US" altLang="ko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ungs and diaphragm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B. </a:t>
            </a: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oxygen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C. abdominal muscles</a:t>
            </a:r>
            <a:r>
              <a:rPr kumimoji="1" lang="ko-KR" altLang="en-US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D. </a:t>
            </a: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air</a:t>
            </a:r>
            <a:r>
              <a:rPr kumimoji="1" lang="ko-KR" altLang="en-US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E. open throat</a:t>
            </a:r>
            <a:endParaRPr kumimoji="1" lang="ko-Kore-KR" altLang="en-US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747E38-7818-05E9-14A9-F625B66FF669}"/>
              </a:ext>
            </a:extLst>
          </p:cNvPr>
          <p:cNvSpPr txBox="1"/>
          <p:nvPr/>
        </p:nvSpPr>
        <p:spPr>
          <a:xfrm>
            <a:off x="2343262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Encoder(B)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69D2D-7250-23C2-574A-7A6D27718D7E}"/>
              </a:ext>
            </a:extLst>
          </p:cNvPr>
          <p:cNvSpPr txBox="1"/>
          <p:nvPr/>
        </p:nvSpPr>
        <p:spPr>
          <a:xfrm>
            <a:off x="12877800" y="92710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GSC(D)</a:t>
            </a:r>
            <a:endParaRPr kumimoji="1" lang="ko-Kore-KR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51F8DB0-5906-7044-3865-708348C72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737" y="4789033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28336A5-16AB-26CC-CE9B-9E907259C288}"/>
              </a:ext>
            </a:extLst>
          </p:cNvPr>
          <p:cNvSpPr txBox="1"/>
          <p:nvPr/>
        </p:nvSpPr>
        <p:spPr>
          <a:xfrm>
            <a:off x="1447800" y="6552844"/>
            <a:ext cx="1117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breathing</a:t>
            </a:r>
            <a:endParaRPr kumimoji="1" lang="ko-Kore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3E979B-701A-BA74-39E2-E447A48E92A7}"/>
              </a:ext>
            </a:extLst>
          </p:cNvPr>
          <p:cNvSpPr txBox="1"/>
          <p:nvPr/>
        </p:nvSpPr>
        <p:spPr>
          <a:xfrm>
            <a:off x="6198757" y="5753100"/>
            <a:ext cx="1117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human</a:t>
            </a:r>
            <a:endParaRPr kumimoji="1" lang="ko-Kore-KR" alt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7530F9-4402-AE92-DDD2-90909ECDD63F}"/>
              </a:ext>
            </a:extLst>
          </p:cNvPr>
          <p:cNvSpPr txBox="1"/>
          <p:nvPr/>
        </p:nvSpPr>
        <p:spPr>
          <a:xfrm>
            <a:off x="6477000" y="7096442"/>
            <a:ext cx="1117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humans</a:t>
            </a:r>
            <a:endParaRPr kumimoji="1" lang="ko-Kore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940288-BCE9-3DA8-E881-734BE9D45CF4}"/>
              </a:ext>
            </a:extLst>
          </p:cNvPr>
          <p:cNvSpPr txBox="1"/>
          <p:nvPr/>
        </p:nvSpPr>
        <p:spPr>
          <a:xfrm>
            <a:off x="4324462" y="4727344"/>
            <a:ext cx="1117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take</a:t>
            </a:r>
            <a:endParaRPr kumimoji="1" lang="ko-Kore-KR" altLang="en-US" b="1" dirty="0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D5D4A809-6FBA-24E4-ABE0-C9D557012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2988" y="4789032"/>
            <a:ext cx="5348891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7170597-A940-4BC4-C7EC-4F7CF485CF4B}"/>
              </a:ext>
            </a:extLst>
          </p:cNvPr>
          <p:cNvSpPr txBox="1"/>
          <p:nvPr/>
        </p:nvSpPr>
        <p:spPr>
          <a:xfrm>
            <a:off x="13021504" y="4766576"/>
            <a:ext cx="1117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breathing</a:t>
            </a:r>
            <a:endParaRPr kumimoji="1" lang="ko-Kore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C57C92-A01A-C011-85F3-B3FE2B5F21F8}"/>
              </a:ext>
            </a:extLst>
          </p:cNvPr>
          <p:cNvSpPr txBox="1"/>
          <p:nvPr/>
        </p:nvSpPr>
        <p:spPr>
          <a:xfrm>
            <a:off x="14478000" y="8292743"/>
            <a:ext cx="1117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human</a:t>
            </a:r>
            <a:endParaRPr kumimoji="1" lang="ko-Kore-KR" alt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78484B-20E1-85FE-0E5A-E3754C4B6CB9}"/>
              </a:ext>
            </a:extLst>
          </p:cNvPr>
          <p:cNvSpPr txBox="1"/>
          <p:nvPr/>
        </p:nvSpPr>
        <p:spPr>
          <a:xfrm>
            <a:off x="15595814" y="7096442"/>
            <a:ext cx="1117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humans</a:t>
            </a:r>
            <a:endParaRPr kumimoji="1" lang="ko-Kore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8E9AE8E-B462-8B36-9519-F897EB472819}"/>
              </a:ext>
            </a:extLst>
          </p:cNvPr>
          <p:cNvSpPr txBox="1"/>
          <p:nvPr/>
        </p:nvSpPr>
        <p:spPr>
          <a:xfrm>
            <a:off x="11165434" y="8292742"/>
            <a:ext cx="1117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take</a:t>
            </a:r>
            <a:endParaRPr kumimoji="1" lang="ko-Kore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EE8D5A9-C846-B6EB-9743-716B9F4BDFD2}"/>
              </a:ext>
            </a:extLst>
          </p:cNvPr>
          <p:cNvSpPr txBox="1"/>
          <p:nvPr/>
        </p:nvSpPr>
        <p:spPr>
          <a:xfrm>
            <a:off x="5035769" y="8469056"/>
            <a:ext cx="1117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Oxygen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81F7EB-BBB8-9500-F4B9-B0F901453687}"/>
              </a:ext>
            </a:extLst>
          </p:cNvPr>
          <p:cNvSpPr txBox="1"/>
          <p:nvPr/>
        </p:nvSpPr>
        <p:spPr>
          <a:xfrm>
            <a:off x="10561976" y="7083861"/>
            <a:ext cx="1117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00B0F0"/>
                </a:solidFill>
              </a:rPr>
              <a:t>air</a:t>
            </a:r>
            <a:endParaRPr kumimoji="1" lang="ko-Kore-KR" alt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843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07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진행 상황</a:t>
            </a:r>
            <a:endParaRPr lang="en-US" b="1" dirty="0"/>
          </a:p>
        </p:txBody>
      </p:sp>
      <p:sp>
        <p:nvSpPr>
          <p:cNvPr id="10" name="Object 10"/>
          <p:cNvSpPr txBox="1"/>
          <p:nvPr/>
        </p:nvSpPr>
        <p:spPr>
          <a:xfrm>
            <a:off x="580952" y="2815505"/>
            <a:ext cx="618623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>
                <a:latin typeface="Pretendard" pitchFamily="34" charset="0"/>
              </a:rPr>
              <a:t>Current Works</a:t>
            </a:r>
            <a:endParaRPr lang="en-US" sz="2000" b="1" dirty="0"/>
          </a:p>
        </p:txBody>
      </p:sp>
      <p:sp>
        <p:nvSpPr>
          <p:cNvPr id="11" name="Object 11"/>
          <p:cNvSpPr txBox="1"/>
          <p:nvPr/>
        </p:nvSpPr>
        <p:spPr>
          <a:xfrm>
            <a:off x="600000" y="3382410"/>
            <a:ext cx="11134800" cy="257628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200" dirty="0">
                <a:latin typeface="Pretendard Medium" pitchFamily="34" charset="0"/>
                <a:cs typeface="Pretendard Medium" pitchFamily="34" charset="0"/>
              </a:rPr>
              <a:t>Cycle encoder </a:t>
            </a:r>
            <a:r>
              <a:rPr lang="en-US" sz="2200" dirty="0" err="1">
                <a:latin typeface="Pretendard Medium" pitchFamily="34" charset="0"/>
                <a:cs typeface="Pretendard Medium" pitchFamily="34" charset="0"/>
              </a:rPr>
              <a:t>모델의</a:t>
            </a:r>
            <a:r>
              <a:rPr lang="en-US" sz="2200" dirty="0">
                <a:latin typeface="Pretendard Medium" pitchFamily="34" charset="0"/>
                <a:cs typeface="Pretendard Medium" pitchFamily="34" charset="0"/>
              </a:rPr>
              <a:t> B Subgraph, D S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ubgraph</a:t>
            </a:r>
            <a:r>
              <a:rPr lang="ko-KR" altLang="en-US" sz="2200" dirty="0" err="1">
                <a:latin typeface="Pretendard Medium" pitchFamily="34" charset="0"/>
                <a:cs typeface="Pretendard Medium" pitchFamily="34" charset="0"/>
              </a:rPr>
              <a:t>를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 분석하고자 함</a:t>
            </a: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Cycle encoder</a:t>
            </a:r>
            <a:r>
              <a:rPr lang="ko-Kore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 모델은</a:t>
            </a:r>
            <a:r>
              <a:rPr lang="en-US" altLang="ko-Kore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 B</a:t>
            </a:r>
            <a:r>
              <a:rPr lang="ko-Kore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를 정답 </a:t>
            </a:r>
            <a:endParaRPr lang="en-US" altLang="ko-Kore-KR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  <a:p>
            <a:pPr>
              <a:lnSpc>
                <a:spcPct val="150000"/>
              </a:lnSpc>
            </a:pPr>
            <a:endParaRPr lang="en-US" altLang="ko-Kore-KR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GSC </a:t>
            </a:r>
            <a:r>
              <a:rPr lang="en-US" sz="2200" dirty="0" err="1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모델의</a:t>
            </a:r>
            <a:r>
              <a:rPr 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 D Subgraph, B </a:t>
            </a:r>
            <a:r>
              <a:rPr lang="en-US" sz="2200" dirty="0" err="1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Subgraph를</a:t>
            </a:r>
            <a:r>
              <a:rPr 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분석하고자 </a:t>
            </a:r>
            <a:r>
              <a:rPr lang="en-US" sz="2200" dirty="0" err="1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함</a:t>
            </a:r>
            <a:endParaRPr lang="en-US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GSC </a:t>
            </a:r>
            <a:r>
              <a:rPr lang="en-US" sz="2200" dirty="0" err="1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모델은</a:t>
            </a:r>
            <a:r>
              <a:rPr 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sz="2200" dirty="0" err="1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D를</a:t>
            </a:r>
            <a:r>
              <a:rPr 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sz="2200" dirty="0" err="1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정답</a:t>
            </a:r>
            <a:endParaRPr lang="en-US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E92641CE-3042-5E2A-A97B-6E558E69F94A}"/>
              </a:ext>
            </a:extLst>
          </p:cNvPr>
          <p:cNvSpPr/>
          <p:nvPr/>
        </p:nvSpPr>
        <p:spPr>
          <a:xfrm>
            <a:off x="7010400" y="2241462"/>
            <a:ext cx="10028865" cy="1056778"/>
          </a:xfrm>
          <a:prstGeom prst="roundRect">
            <a:avLst/>
          </a:prstGeom>
          <a:solidFill>
            <a:srgbClr val="DEE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EF464F-9168-20DB-B9D0-BA3AD3838E6F}"/>
              </a:ext>
            </a:extLst>
          </p:cNvPr>
          <p:cNvSpPr txBox="1"/>
          <p:nvPr/>
        </p:nvSpPr>
        <p:spPr>
          <a:xfrm>
            <a:off x="7042312" y="2328610"/>
            <a:ext cx="9681644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Q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What do humans take in while breathing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?</a:t>
            </a:r>
          </a:p>
          <a:p>
            <a:endParaRPr kumimoji="1" lang="en-US" altLang="ko-Kore-KR" sz="1100" b="1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A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l</a:t>
            </a:r>
            <a:r>
              <a:rPr kumimoji="1" lang="en-US" altLang="ko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ungs and diaphragm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B. </a:t>
            </a: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oxygen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C. abdominal muscles</a:t>
            </a:r>
            <a:r>
              <a:rPr kumimoji="1" lang="ko-KR" altLang="en-US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D. </a:t>
            </a: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air</a:t>
            </a:r>
            <a:r>
              <a:rPr kumimoji="1" lang="ko-KR" altLang="en-US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E. open throat</a:t>
            </a:r>
            <a:endParaRPr kumimoji="1" lang="ko-Kore-KR" altLang="en-US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4462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08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76200" y="896854"/>
            <a:ext cx="539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count feature</a:t>
            </a:r>
            <a:r>
              <a:rPr kumimoji="1" lang="ko-Kore-KR" altLang="en-US" dirty="0"/>
              <a:t>을 </a:t>
            </a:r>
            <a:r>
              <a:rPr kumimoji="1" lang="en-US" altLang="ko-Kore-KR" dirty="0" err="1"/>
              <a:t>concat</a:t>
            </a:r>
            <a:r>
              <a:rPr kumimoji="1" lang="ko-Kore-KR" altLang="en-US" dirty="0"/>
              <a:t>한 값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76200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    [[ 0., 10., 10., 10., 10., 10.], -&gt; context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   [ 0.,  0.,  0.,  0.,  0.,  0.], -&gt; breathing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[ 0.,  4.,  4.,  4.,  4.,  4.], -&gt; human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 8.,  8.,  8.,  8.,  8.], -&gt; humans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 2.,  2.,  2.,  2.,  2.], -&gt; take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[ 0.,  6.,  6.,  6.,  6.,  6.], -&gt; oxygen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 0.,  0.,  0.,  0.,  0.], 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 0.,  0.,  0.,  0.,  0.],</a:t>
            </a:r>
          </a:p>
          <a:p>
            <a:pPr algn="ctr"/>
            <a:r>
              <a:rPr kumimoji="1" lang="en" altLang="ko-Kore-KR" dirty="0">
                <a:solidFill>
                  <a:schemeClr val="tx1"/>
                </a:solidFill>
              </a:rPr>
              <a:t>        [ 0.,  0.,  0.,  0.,  0.,  0.]], 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4993506" y="896854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dirty="0"/>
              <a:t>Cycle count feature</a:t>
            </a:r>
            <a:r>
              <a:rPr lang="ko-KR" altLang="en-US" dirty="0"/>
              <a:t>을 </a:t>
            </a:r>
            <a:r>
              <a:rPr lang="en" altLang="ko-Kore-KR" dirty="0" err="1"/>
              <a:t>concat</a:t>
            </a:r>
            <a:r>
              <a:rPr lang="ko-KR" altLang="en-US" dirty="0"/>
              <a:t>하고 </a:t>
            </a:r>
            <a:r>
              <a:rPr lang="en-US" altLang="ko-KR" dirty="0"/>
              <a:t>2-</a:t>
            </a:r>
            <a:r>
              <a:rPr lang="en" altLang="ko-Kore-KR" dirty="0"/>
              <a:t>layer MLP</a:t>
            </a:r>
            <a:r>
              <a:rPr lang="ko-KR" altLang="en-US" dirty="0" err="1"/>
              <a:t>를</a:t>
            </a:r>
            <a:r>
              <a:rPr lang="ko-KR" altLang="en-US" dirty="0"/>
              <a:t> 거친 후의 값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5343332" y="1262936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[-0.0075],</a:t>
            </a:r>
            <a:endParaRPr lang="ko-Kore-KR" altLang="en-US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algn="ctr"/>
            <a:r>
              <a:rPr lang="en-US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[-0.0127],</a:t>
            </a:r>
            <a:endParaRPr lang="ko-Kore-KR" altLang="en-US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algn="ctr"/>
            <a:r>
              <a:rPr lang="en-US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[-0.0005],</a:t>
            </a:r>
            <a:endParaRPr lang="ko-Kore-KR" altLang="en-US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algn="ctr"/>
            <a:r>
              <a:rPr lang="en-US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[-0.0048],</a:t>
            </a:r>
            <a:endParaRPr lang="ko-Kore-KR" altLang="en-US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algn="ctr"/>
            <a:r>
              <a:rPr lang="en-US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[-0.0032],</a:t>
            </a:r>
            <a:endParaRPr lang="ko-Kore-KR" altLang="en-US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algn="ctr"/>
            <a:r>
              <a:rPr lang="en-US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[-0.0019],</a:t>
            </a:r>
            <a:endParaRPr lang="ko-Kore-KR" altLang="en-US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algn="ctr"/>
            <a:r>
              <a:rPr lang="en-US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[-0.0127],</a:t>
            </a:r>
            <a:endParaRPr lang="ko-Kore-KR" altLang="en-US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algn="ctr"/>
            <a:r>
              <a:rPr lang="en-US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[-0.0127],</a:t>
            </a:r>
            <a:endParaRPr lang="ko-Kore-KR" altLang="en-US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algn="ctr"/>
            <a:r>
              <a:rPr lang="en-US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[-0.0127],</a:t>
            </a:r>
            <a:endParaRPr lang="ko-Kore-KR" altLang="en-US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algn="ctr"/>
            <a:r>
              <a:rPr lang="en-US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[-0.0127],</a:t>
            </a:r>
            <a:endParaRPr lang="ko-Kore-KR" altLang="en-US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algn="ctr"/>
            <a:r>
              <a:rPr lang="en-US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[-0.0127],</a:t>
            </a:r>
            <a:endParaRPr lang="ko-Kore-KR" altLang="en-US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algn="ctr"/>
            <a:r>
              <a:rPr lang="en-US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[-0.0127],</a:t>
            </a:r>
            <a:endParaRPr lang="ko-Kore-KR" altLang="en-US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algn="ctr"/>
            <a:r>
              <a:rPr lang="en-US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[-0.0127],</a:t>
            </a:r>
            <a:endParaRPr lang="ko-Kore-KR" altLang="en-US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algn="ctr"/>
            <a:r>
              <a:rPr lang="en-US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[-0.0127],</a:t>
            </a:r>
            <a:endParaRPr lang="ko-Kore-KR" altLang="en-US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algn="ctr"/>
            <a:r>
              <a:rPr lang="en-US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[-0.0127],</a:t>
            </a:r>
            <a:endParaRPr lang="ko-Kore-KR" altLang="en-US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algn="ctr"/>
            <a:r>
              <a:rPr lang="en-US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[-0.0127],</a:t>
            </a:r>
            <a:endParaRPr lang="ko-Kore-KR" altLang="en-US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algn="ctr"/>
            <a:r>
              <a:rPr lang="en-US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[-0.0127],</a:t>
            </a:r>
            <a:endParaRPr lang="ko-Kore-KR" altLang="en-US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algn="ctr"/>
            <a:r>
              <a:rPr lang="en-US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[-0.0127],</a:t>
            </a:r>
            <a:endParaRPr lang="ko-Kore-KR" altLang="en-US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algn="ctr"/>
            <a:r>
              <a:rPr lang="en-US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[-0.0127],</a:t>
            </a:r>
            <a:endParaRPr lang="ko-Kore-KR" altLang="en-US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algn="ctr"/>
            <a:r>
              <a:rPr lang="en-US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[-0.0127],</a:t>
            </a:r>
            <a:endParaRPr lang="ko-Kore-KR" altLang="en-US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algn="ctr"/>
            <a:r>
              <a:rPr lang="en-US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[-0.0127],</a:t>
            </a:r>
            <a:endParaRPr lang="ko-Kore-KR" altLang="en-US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algn="ctr"/>
            <a:r>
              <a:rPr lang="en-US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[-0.0127],</a:t>
            </a:r>
            <a:endParaRPr lang="ko-Kore-KR" altLang="en-US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algn="ctr"/>
            <a:r>
              <a:rPr lang="en-US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[-0.0127],</a:t>
            </a:r>
            <a:endParaRPr lang="ko-Kore-KR" altLang="en-US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algn="ctr"/>
            <a:r>
              <a:rPr lang="en-US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[-0.0127],</a:t>
            </a:r>
            <a:endParaRPr lang="ko-Kore-KR" altLang="en-US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algn="ctr"/>
            <a:r>
              <a:rPr lang="en-US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[-0.0127],</a:t>
            </a:r>
            <a:endParaRPr lang="ko-Kore-KR" altLang="en-US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algn="ctr"/>
            <a:r>
              <a:rPr lang="en-US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[-0.0127],</a:t>
            </a:r>
            <a:endParaRPr lang="ko-Kore-KR" altLang="en-US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algn="ctr"/>
            <a:r>
              <a:rPr lang="en-US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[-0.0127],</a:t>
            </a:r>
            <a:endParaRPr lang="ko-Kore-KR" altLang="en-US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algn="ctr"/>
            <a:r>
              <a:rPr lang="en-US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[-0.0127],</a:t>
            </a:r>
            <a:endParaRPr lang="ko-Kore-KR" altLang="en-US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algn="ctr"/>
            <a:r>
              <a:rPr lang="en-US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[-0.0127],</a:t>
            </a:r>
            <a:endParaRPr lang="ko-Kore-KR" altLang="en-US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algn="ctr"/>
            <a:r>
              <a:rPr lang="en-US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[-0.0127],</a:t>
            </a:r>
            <a:endParaRPr lang="ko-Kore-KR" altLang="en-US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algn="ctr"/>
            <a:r>
              <a:rPr lang="en-US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[-0.0127],</a:t>
            </a:r>
            <a:endParaRPr lang="ko-Kore-KR" altLang="en-US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algn="ctr"/>
            <a:r>
              <a:rPr lang="en-US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[-0.0127]</a:t>
            </a:r>
            <a:endParaRPr lang="ko-Kore-KR" altLang="en-US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11133710" y="887458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Passing 1-layer</a:t>
            </a:r>
            <a:r>
              <a:rPr kumimoji="1" lang="ko-Kore-KR" altLang="en-US" dirty="0"/>
              <a:t>을 지난 후의 임베딩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11483536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[ 1.6245e-02],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[-1.4538e-04],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[ 1.6496e-02],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[ 1.0144e+00],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[ 1.1705e-02],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[ 9.7224e-02],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[ 0.0000e+00],</a:t>
            </a:r>
          </a:p>
          <a:p>
            <a:pPr algn="ctr"/>
            <a:endParaRPr lang="en" altLang="ko-Kore-KR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748A8B-DE78-3727-0DA1-597C5F17FACA}"/>
              </a:ext>
            </a:extLst>
          </p:cNvPr>
          <p:cNvSpPr txBox="1"/>
          <p:nvPr/>
        </p:nvSpPr>
        <p:spPr>
          <a:xfrm>
            <a:off x="7355463" y="-96386"/>
            <a:ext cx="4058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Cycle Encoder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695217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A3B571563E4FB14F8B840455A54E1F75" ma:contentTypeVersion="3" ma:contentTypeDescription="새 문서를 만듭니다." ma:contentTypeScope="" ma:versionID="8e5aeef29cbe86596f3f6cbf2a526aad">
  <xsd:schema xmlns:xsd="http://www.w3.org/2001/XMLSchema" xmlns:xs="http://www.w3.org/2001/XMLSchema" xmlns:p="http://schemas.microsoft.com/office/2006/metadata/properties" xmlns:ns2="2fda2b4d-2c4a-4a9f-a03c-78e7a7149ecd" targetNamespace="http://schemas.microsoft.com/office/2006/metadata/properties" ma:root="true" ma:fieldsID="8f7d7bb64d55041751658afc66278bbe" ns2:_="">
    <xsd:import namespace="2fda2b4d-2c4a-4a9f-a03c-78e7a7149e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da2b4d-2c4a-4a9f-a03c-78e7a7149e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1E2B482-0859-465E-AB8D-FFFABD6DADE4}"/>
</file>

<file path=customXml/itemProps2.xml><?xml version="1.0" encoding="utf-8"?>
<ds:datastoreItem xmlns:ds="http://schemas.openxmlformats.org/officeDocument/2006/customXml" ds:itemID="{4F258C1D-0DAE-4AEA-AEB2-C6A671B4FF89}"/>
</file>

<file path=customXml/itemProps3.xml><?xml version="1.0" encoding="utf-8"?>
<ds:datastoreItem xmlns:ds="http://schemas.openxmlformats.org/officeDocument/2006/customXml" ds:itemID="{23AC7E70-04A9-4F72-8EAB-68B270EC5405}"/>
</file>

<file path=docProps/app.xml><?xml version="1.0" encoding="utf-8"?>
<Properties xmlns="http://schemas.openxmlformats.org/officeDocument/2006/extended-properties" xmlns:vt="http://schemas.openxmlformats.org/officeDocument/2006/docPropsVTypes">
  <TotalTime>6623</TotalTime>
  <Words>10351</Words>
  <Application>Microsoft Macintosh PowerPoint</Application>
  <PresentationFormat>사용자 지정</PresentationFormat>
  <Paragraphs>1962</Paragraphs>
  <Slides>42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57" baseType="lpstr">
      <vt:lpstr>KoPubWorld돋움체 Bold</vt:lpstr>
      <vt:lpstr>KoPubWorld돋움체 Medium</vt:lpstr>
      <vt:lpstr>KoPubWorld바탕체 Bold</vt:lpstr>
      <vt:lpstr>KoPubWorld바탕체 Light</vt:lpstr>
      <vt:lpstr>KoPubWorld바탕체 Medium</vt:lpstr>
      <vt:lpstr>맑은 고딕</vt:lpstr>
      <vt:lpstr>MARU BuriOTF Beta</vt:lpstr>
      <vt:lpstr>Pretendard</vt:lpstr>
      <vt:lpstr>Pretendard ExtraBold</vt:lpstr>
      <vt:lpstr>Pretendard Light</vt:lpstr>
      <vt:lpstr>Pretendard Medium</vt:lpstr>
      <vt:lpstr>Arial</vt:lpstr>
      <vt:lpstr>Calibri</vt:lpstr>
      <vt:lpstr>Courier New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정지원</cp:lastModifiedBy>
  <cp:revision>14</cp:revision>
  <dcterms:created xsi:type="dcterms:W3CDTF">2021-12-28T00:31:40Z</dcterms:created>
  <dcterms:modified xsi:type="dcterms:W3CDTF">2023-01-05T05:19:14Z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0x010100A3B571563E4FB14F8B840455A54E1F75</vt:lpwstr>
  </property>
</Properties>
</file>