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56" r:id="rId2"/>
    <p:sldId id="301" r:id="rId3"/>
    <p:sldId id="307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96" r:id="rId18"/>
    <p:sldId id="320" r:id="rId19"/>
    <p:sldId id="321" r:id="rId20"/>
    <p:sldId id="322" r:id="rId21"/>
    <p:sldId id="323" r:id="rId22"/>
    <p:sldId id="324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  <p:sldId id="410" r:id="rId37"/>
    <p:sldId id="411" r:id="rId38"/>
    <p:sldId id="412" r:id="rId39"/>
    <p:sldId id="413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421" r:id="rId48"/>
    <p:sldId id="422" r:id="rId49"/>
    <p:sldId id="423" r:id="rId50"/>
    <p:sldId id="424" r:id="rId51"/>
    <p:sldId id="425" r:id="rId52"/>
    <p:sldId id="426" r:id="rId53"/>
    <p:sldId id="427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36" r:id="rId63"/>
    <p:sldId id="437" r:id="rId64"/>
    <p:sldId id="438" r:id="rId65"/>
    <p:sldId id="444" r:id="rId66"/>
    <p:sldId id="445" r:id="rId67"/>
    <p:sldId id="446" r:id="rId68"/>
    <p:sldId id="447" r:id="rId69"/>
    <p:sldId id="448" r:id="rId70"/>
    <p:sldId id="450" r:id="rId71"/>
    <p:sldId id="451" r:id="rId72"/>
    <p:sldId id="452" r:id="rId73"/>
    <p:sldId id="453" r:id="rId74"/>
    <p:sldId id="454" r:id="rId75"/>
    <p:sldId id="440" r:id="rId76"/>
    <p:sldId id="439" r:id="rId77"/>
    <p:sldId id="441" r:id="rId78"/>
    <p:sldId id="442" r:id="rId79"/>
    <p:sldId id="443" r:id="rId80"/>
    <p:sldId id="455" r:id="rId81"/>
    <p:sldId id="449" r:id="rId82"/>
    <p:sldId id="276" r:id="rId8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4830"/>
  </p:normalViewPr>
  <p:slideViewPr>
    <p:cSldViewPr>
      <p:cViewPr varScale="1">
        <p:scale>
          <a:sx n="62" d="100"/>
          <a:sy n="62" d="100"/>
        </p:scale>
        <p:origin x="240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ustomXml" Target="../customXml/item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ustomXml" Target="../customXml/item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2023. 1. 27.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56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9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9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61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95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72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35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23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82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99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4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06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86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28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89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535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71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447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3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437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19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79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0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74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165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27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97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5697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551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773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20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1531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1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688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688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409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1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225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344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330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872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032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356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64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90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255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076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38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473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393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286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075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699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261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500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507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5436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544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078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4542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699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178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2086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3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1945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864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699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214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4187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88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649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11910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181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206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641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585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62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27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84303F4E-0F20-3886-04B4-6B8853699878}"/>
              </a:ext>
            </a:extLst>
          </p:cNvPr>
          <p:cNvSpPr txBox="1"/>
          <p:nvPr/>
        </p:nvSpPr>
        <p:spPr>
          <a:xfrm>
            <a:off x="5317272" y="6590438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sz="1800" dirty="0"/>
              <a:t>Natural Language Processing and Commonsense Reasoning for the Next of </a:t>
            </a:r>
            <a:r>
              <a:rPr lang="en" altLang="ko-KR" sz="1800" dirty="0" err="1"/>
              <a:t>QnA</a:t>
            </a:r>
            <a:r>
              <a:rPr lang="en" altLang="ko-KR" sz="1800" dirty="0"/>
              <a:t> System</a:t>
            </a:r>
            <a:endParaRPr lang="en-US" altLang="ko-KR" sz="1800" dirty="0"/>
          </a:p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7F731-2D69-7B99-2636-4E4EBBBBA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47BD5948-F51C-0104-56E8-4C353ECB2CAF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A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[[-1.3239],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[-1.3439],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[-1.3439],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[-1.3682],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[[-1.1935],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[-1.2244],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[-1.2244],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[[-1.0529],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[-1.1285],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[[ 2.2336],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[ 2.2310],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[ 2.2310],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[ 2.2317],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[ 1.6962],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[[-1.1203],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[-1.2244],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[-1.2244],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[-1.2578],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074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[-1.3239],A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[-1.1935],B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[-1.0529],C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[ 2.2336],D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[-1.1203],E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[-2.7829,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1.6273,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5.4622,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5.9611,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5.6303],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7750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could a solicitor do that would gain revenue?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buy house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claim compensation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write letter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charge according to time</a:t>
            </a:r>
            <a:r>
              <a:rPr kumimoji="1" lang="ko-KR" altLang="en-US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go to court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score(C)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2923229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D &gt; B  -&gt;  B &gt; D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&gt; B  -&gt; D &gt; B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 &gt; B &gt; A = D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2C7955-D97A-419E-9293-BF2073638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4" y="480768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99D885-7CD5-F40F-6F73-B136984D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10" y="49382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6F03CF-BC33-1EC1-FF0E-78F9F3BE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371" y="49382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1" name="TextBox 960">
            <a:extLst>
              <a:ext uri="{FF2B5EF4-FFF2-40B4-BE49-F238E27FC236}">
                <a16:creationId xmlns:a16="http://schemas.microsoft.com/office/drawing/2014/main" id="{7BA20E6B-E7F3-25C2-405D-F897224D8901}"/>
              </a:ext>
            </a:extLst>
          </p:cNvPr>
          <p:cNvSpPr txBox="1"/>
          <p:nvPr/>
        </p:nvSpPr>
        <p:spPr>
          <a:xfrm>
            <a:off x="762000" y="840148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gain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605053-4F7A-7220-79F0-97720A8B3F19}"/>
              </a:ext>
            </a:extLst>
          </p:cNvPr>
          <p:cNvSpPr txBox="1"/>
          <p:nvPr/>
        </p:nvSpPr>
        <p:spPr>
          <a:xfrm>
            <a:off x="6732264" y="538630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gain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5AC9BA-78D7-A464-3904-3D3AC12C13B2}"/>
              </a:ext>
            </a:extLst>
          </p:cNvPr>
          <p:cNvSpPr txBox="1"/>
          <p:nvPr/>
        </p:nvSpPr>
        <p:spPr>
          <a:xfrm>
            <a:off x="15443360" y="4845452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gain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7611B-0E73-DFC1-6124-C3A833B9FF85}"/>
              </a:ext>
            </a:extLst>
          </p:cNvPr>
          <p:cNvSpPr txBox="1"/>
          <p:nvPr/>
        </p:nvSpPr>
        <p:spPr>
          <a:xfrm>
            <a:off x="5116012" y="727710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revenue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F6F44-4370-2DDB-A446-F04877FCEC83}"/>
              </a:ext>
            </a:extLst>
          </p:cNvPr>
          <p:cNvSpPr txBox="1"/>
          <p:nvPr/>
        </p:nvSpPr>
        <p:spPr>
          <a:xfrm>
            <a:off x="10752668" y="5760606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revenue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B0260-7149-C460-2A3E-517C5AE6215A}"/>
              </a:ext>
            </a:extLst>
          </p:cNvPr>
          <p:cNvSpPr txBox="1"/>
          <p:nvPr/>
        </p:nvSpPr>
        <p:spPr>
          <a:xfrm>
            <a:off x="12165204" y="726710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revenue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93FC50-01A0-45CE-FE2F-2EE893D23F20}"/>
              </a:ext>
            </a:extLst>
          </p:cNvPr>
          <p:cNvSpPr txBox="1"/>
          <p:nvPr/>
        </p:nvSpPr>
        <p:spPr>
          <a:xfrm>
            <a:off x="2299219" y="479995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solicitor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C2213-3031-52B3-627A-C53F7E36CBA6}"/>
              </a:ext>
            </a:extLst>
          </p:cNvPr>
          <p:cNvSpPr txBox="1"/>
          <p:nvPr/>
        </p:nvSpPr>
        <p:spPr>
          <a:xfrm>
            <a:off x="6625850" y="783416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solicitor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C76540-1911-2F17-2A16-0361AEDC5EA4}"/>
              </a:ext>
            </a:extLst>
          </p:cNvPr>
          <p:cNvSpPr txBox="1"/>
          <p:nvPr/>
        </p:nvSpPr>
        <p:spPr>
          <a:xfrm>
            <a:off x="16744166" y="6861972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solicitor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E30D97-8FF7-4293-B5E7-D881F7D7D6AB}"/>
              </a:ext>
            </a:extLst>
          </p:cNvPr>
          <p:cNvSpPr txBox="1"/>
          <p:nvPr/>
        </p:nvSpPr>
        <p:spPr>
          <a:xfrm>
            <a:off x="2299219" y="799787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claim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05B0C2-504D-000A-4E3D-6CBF9F5D032D}"/>
              </a:ext>
            </a:extLst>
          </p:cNvPr>
          <p:cNvSpPr txBox="1"/>
          <p:nvPr/>
        </p:nvSpPr>
        <p:spPr>
          <a:xfrm>
            <a:off x="4026533" y="4914562"/>
            <a:ext cx="25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claim_compensation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02B2B-0C50-F420-A8A1-B7A984AF80AE}"/>
              </a:ext>
            </a:extLst>
          </p:cNvPr>
          <p:cNvSpPr txBox="1"/>
          <p:nvPr/>
        </p:nvSpPr>
        <p:spPr>
          <a:xfrm>
            <a:off x="487666" y="655971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compensation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47536-CA58-02B6-DC98-82120A9FA06A}"/>
              </a:ext>
            </a:extLst>
          </p:cNvPr>
          <p:cNvSpPr txBox="1"/>
          <p:nvPr/>
        </p:nvSpPr>
        <p:spPr>
          <a:xfrm>
            <a:off x="8075804" y="847161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accord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A6C25B-D985-D8E0-919D-EAB503C1F27E}"/>
              </a:ext>
            </a:extLst>
          </p:cNvPr>
          <p:cNvSpPr txBox="1"/>
          <p:nvPr/>
        </p:nvSpPr>
        <p:spPr>
          <a:xfrm>
            <a:off x="10730565" y="743457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according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E9DE01-63D3-346A-B739-F609992D6FA9}"/>
              </a:ext>
            </a:extLst>
          </p:cNvPr>
          <p:cNvSpPr txBox="1"/>
          <p:nvPr/>
        </p:nvSpPr>
        <p:spPr>
          <a:xfrm>
            <a:off x="5939733" y="6569809"/>
            <a:ext cx="192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according_to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83F0E4-0164-1F44-9EA0-DEEC0544BC08}"/>
              </a:ext>
            </a:extLst>
          </p:cNvPr>
          <p:cNvSpPr txBox="1"/>
          <p:nvPr/>
        </p:nvSpPr>
        <p:spPr>
          <a:xfrm>
            <a:off x="9784477" y="8298959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charge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F74A3C-5A60-4545-C939-6EFA0499D2C3}"/>
              </a:ext>
            </a:extLst>
          </p:cNvPr>
          <p:cNvSpPr txBox="1"/>
          <p:nvPr/>
        </p:nvSpPr>
        <p:spPr>
          <a:xfrm>
            <a:off x="9376610" y="4959082"/>
            <a:ext cx="337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charge_according_to_time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55E9A6-498A-DF1C-9D36-A129AD925082}"/>
              </a:ext>
            </a:extLst>
          </p:cNvPr>
          <p:cNvSpPr txBox="1"/>
          <p:nvPr/>
        </p:nvSpPr>
        <p:spPr>
          <a:xfrm>
            <a:off x="8023766" y="493013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time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2151C2-ACED-D275-F7CF-1D8B3741C18A}"/>
              </a:ext>
            </a:extLst>
          </p:cNvPr>
          <p:cNvSpPr txBox="1"/>
          <p:nvPr/>
        </p:nvSpPr>
        <p:spPr>
          <a:xfrm>
            <a:off x="13508612" y="832524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letter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70DAD3-CA36-9194-BE0B-706140F58E2D}"/>
              </a:ext>
            </a:extLst>
          </p:cNvPr>
          <p:cNvSpPr txBox="1"/>
          <p:nvPr/>
        </p:nvSpPr>
        <p:spPr>
          <a:xfrm>
            <a:off x="13370397" y="626239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write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7426B-224B-DA26-7091-1DE6814BE118}"/>
              </a:ext>
            </a:extLst>
          </p:cNvPr>
          <p:cNvSpPr txBox="1"/>
          <p:nvPr/>
        </p:nvSpPr>
        <p:spPr>
          <a:xfrm>
            <a:off x="16056408" y="8564012"/>
            <a:ext cx="141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write_letter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5E2FC4F-03C5-B2C2-8FB0-7D540647D2FC}"/>
              </a:ext>
            </a:extLst>
          </p:cNvPr>
          <p:cNvSpPr/>
          <p:nvPr/>
        </p:nvSpPr>
        <p:spPr>
          <a:xfrm>
            <a:off x="1981200" y="4305300"/>
            <a:ext cx="4552384" cy="2326427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5B55331-A28C-3E63-1BDA-85A48B652750}"/>
              </a:ext>
            </a:extLst>
          </p:cNvPr>
          <p:cNvSpPr/>
          <p:nvPr/>
        </p:nvSpPr>
        <p:spPr>
          <a:xfrm rot="19880921">
            <a:off x="5959540" y="6386566"/>
            <a:ext cx="3160791" cy="2106974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7733818-2E22-AE02-4823-C66850DB1D80}"/>
              </a:ext>
            </a:extLst>
          </p:cNvPr>
          <p:cNvSpPr/>
          <p:nvPr/>
        </p:nvSpPr>
        <p:spPr>
          <a:xfrm rot="19880921">
            <a:off x="15181566" y="6876129"/>
            <a:ext cx="3160791" cy="2106974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DB9D6-11B3-223A-AEFB-083FE4DB779C}"/>
              </a:ext>
            </a:extLst>
          </p:cNvPr>
          <p:cNvSpPr txBox="1"/>
          <p:nvPr/>
        </p:nvSpPr>
        <p:spPr>
          <a:xfrm>
            <a:off x="6043810" y="723900"/>
            <a:ext cx="4253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파란색</a:t>
            </a:r>
            <a:r>
              <a:rPr kumimoji="1" lang="ko-KR" altLang="en-US" dirty="0"/>
              <a:t> 원의 크기 비교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Cycle encoder</a:t>
            </a:r>
          </a:p>
          <a:p>
            <a:r>
              <a:rPr kumimoji="1" lang="en-US" altLang="ko-KR" dirty="0"/>
              <a:t>C &gt; B &gt; D</a:t>
            </a:r>
          </a:p>
          <a:p>
            <a:pPr marL="342900" indent="-342900">
              <a:buAutoNum type="arabicPeriod" startAt="2"/>
            </a:pPr>
            <a:r>
              <a:rPr kumimoji="1" lang="en-US" altLang="ko-KR" dirty="0"/>
              <a:t>GSC</a:t>
            </a:r>
          </a:p>
          <a:p>
            <a:r>
              <a:rPr kumimoji="1" lang="en-US" altLang="ko-KR" dirty="0"/>
              <a:t>D &gt; B = C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088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[ 1.3643],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[ 1.3356],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[-1.4347],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[-1.4347],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[ 1.3356],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[[ 1.3717],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[-1.4320],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[-1.4320],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[ 1.3425],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[-1.3991],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[ 1.3425],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[-1.3991],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[[ 1.4115],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[-0.6854],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[[ 1.3933],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[-1.4323],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[[-1.3812],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198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[[ 1.3643],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[ 1.3717],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[ 1.4115],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[ 1.3933],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[-1.3812],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[[-5.2472,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0.7141,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-1.1701,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0.5443,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-5.1809],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95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[ 2.1724],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[[ 2.1729],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[-1.1681],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[-1.1681],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[[ 2.1782],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[-0.9758],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[[ 2.1938],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[-0.8335],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[-0.8335],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[ 2.1908],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[-0.8249],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[-0.8249],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[ 2.1908],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[-0.8249],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[-0.8249],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[-0.8249],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[[-1.0285],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[-1.0753],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[-1.0753],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[-1.0753],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510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[[ 2.1724],A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[ 2.1729],B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[ 2.1782],C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[ 2.1938],D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[-1.0285],E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[[-1.9449,A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3.6465,B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1.7990,C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3.7890,D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-2.5564],E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7715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345774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805220" y="3046225"/>
            <a:ext cx="12605980" cy="35947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 많으면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(Cycle encoder, 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둘 다 그럼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노드 개수가 많은 경우에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큼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비해 정답을 구성하는 사이클에 속한 노드들의 중요도가 크게 나타남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정답 추적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비해 정답을 도출하는데 중요한 노드의 중요도를 크게 봄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1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Where can I go to see a really big toy </a:t>
            </a:r>
            <a:r>
              <a:rPr kumimoji="1" lang="en-US" altLang="ko-Kore-KR" sz="2400" b="1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ballon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floating at the top of a dome?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parade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circus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amusement park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D. birthday party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magic show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score(C)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2923229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&gt; B  -&gt;  B &gt; C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&gt; B -&gt; C &gt; B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D &gt; C &gt; B &gt; A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DB9D6-11B3-223A-AEFB-083FE4DB779C}"/>
              </a:ext>
            </a:extLst>
          </p:cNvPr>
          <p:cNvSpPr txBox="1"/>
          <p:nvPr/>
        </p:nvSpPr>
        <p:spPr>
          <a:xfrm>
            <a:off x="6043810" y="723900"/>
            <a:ext cx="4253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파란색</a:t>
            </a:r>
            <a:r>
              <a:rPr kumimoji="1" lang="ko-KR" altLang="en-US" dirty="0"/>
              <a:t> 원의 크기 비교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Cycle encoder</a:t>
            </a:r>
          </a:p>
          <a:p>
            <a:r>
              <a:rPr kumimoji="1" lang="en-US" altLang="ko-KR" dirty="0"/>
              <a:t>D &gt; C &gt; B</a:t>
            </a:r>
          </a:p>
          <a:p>
            <a:pPr marL="342900" indent="-342900">
              <a:buAutoNum type="arabicPeriod" startAt="2"/>
            </a:pPr>
            <a:r>
              <a:rPr kumimoji="1" lang="en-US" altLang="ko-KR" dirty="0"/>
              <a:t>GSC</a:t>
            </a:r>
          </a:p>
          <a:p>
            <a:r>
              <a:rPr kumimoji="1" lang="en-US" altLang="ko-KR" dirty="0"/>
              <a:t>D &gt; C &gt; B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9C94C-C426-4697-22FE-B757C53C9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0" y="49636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793CA4-B89A-2A64-0234-62029396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10" y="49636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D95E990-B87E-167B-1FC6-AFD070CA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192" y="49763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292DA1-79F8-C359-EC55-62256BA074D4}"/>
              </a:ext>
            </a:extLst>
          </p:cNvPr>
          <p:cNvSpPr txBox="1"/>
          <p:nvPr/>
        </p:nvSpPr>
        <p:spPr>
          <a:xfrm>
            <a:off x="3860800" y="8527156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ballon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74170-FE38-8960-ADD4-0A3D709CA5E3}"/>
              </a:ext>
            </a:extLst>
          </p:cNvPr>
          <p:cNvSpPr txBox="1"/>
          <p:nvPr/>
        </p:nvSpPr>
        <p:spPr>
          <a:xfrm>
            <a:off x="2015821" y="6376049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big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72B95-FB27-0561-F1E4-8CD85D36210B}"/>
              </a:ext>
            </a:extLst>
          </p:cNvPr>
          <p:cNvSpPr txBox="1"/>
          <p:nvPr/>
        </p:nvSpPr>
        <p:spPr>
          <a:xfrm>
            <a:off x="4952305" y="656071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big_toy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8A038-44A4-ACF7-F3AC-04AB77D3B449}"/>
              </a:ext>
            </a:extLst>
          </p:cNvPr>
          <p:cNvSpPr txBox="1"/>
          <p:nvPr/>
        </p:nvSpPr>
        <p:spPr>
          <a:xfrm>
            <a:off x="3631156" y="4930946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dome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35E79-A45F-C4FB-602C-2D2A02905D8C}"/>
              </a:ext>
            </a:extLst>
          </p:cNvPr>
          <p:cNvSpPr txBox="1"/>
          <p:nvPr/>
        </p:nvSpPr>
        <p:spPr>
          <a:xfrm>
            <a:off x="6630095" y="804067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ballon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E7ABB-9FA3-7D77-EA3B-06D628827184}"/>
              </a:ext>
            </a:extLst>
          </p:cNvPr>
          <p:cNvSpPr txBox="1"/>
          <p:nvPr/>
        </p:nvSpPr>
        <p:spPr>
          <a:xfrm>
            <a:off x="9552928" y="600671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big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E35D4-CD2E-A40A-18A5-20815A9C3712}"/>
              </a:ext>
            </a:extLst>
          </p:cNvPr>
          <p:cNvSpPr txBox="1"/>
          <p:nvPr/>
        </p:nvSpPr>
        <p:spPr>
          <a:xfrm>
            <a:off x="10475416" y="590550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big_toy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24736-DC23-9093-7988-9A73DA5CD587}"/>
              </a:ext>
            </a:extLst>
          </p:cNvPr>
          <p:cNvSpPr txBox="1"/>
          <p:nvPr/>
        </p:nvSpPr>
        <p:spPr>
          <a:xfrm>
            <a:off x="7557893" y="8441299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dome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67684-A11B-4355-A4A6-9271183B3928}"/>
              </a:ext>
            </a:extLst>
          </p:cNvPr>
          <p:cNvSpPr txBox="1"/>
          <p:nvPr/>
        </p:nvSpPr>
        <p:spPr>
          <a:xfrm>
            <a:off x="762000" y="774111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9F299-90E8-832F-ACEE-6035144B4DF4}"/>
              </a:ext>
            </a:extLst>
          </p:cNvPr>
          <p:cNvSpPr txBox="1"/>
          <p:nvPr/>
        </p:nvSpPr>
        <p:spPr>
          <a:xfrm>
            <a:off x="9496212" y="490869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B0CB95-C63B-B22B-98BD-B42391F10F11}"/>
              </a:ext>
            </a:extLst>
          </p:cNvPr>
          <p:cNvSpPr txBox="1"/>
          <p:nvPr/>
        </p:nvSpPr>
        <p:spPr>
          <a:xfrm>
            <a:off x="13451877" y="822533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59172-AC90-2A0F-F435-431CA2A50346}"/>
              </a:ext>
            </a:extLst>
          </p:cNvPr>
          <p:cNvSpPr txBox="1"/>
          <p:nvPr/>
        </p:nvSpPr>
        <p:spPr>
          <a:xfrm>
            <a:off x="1285919" y="527802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floating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89FA2-EA34-3B52-366C-31B78E4EE2BB}"/>
              </a:ext>
            </a:extLst>
          </p:cNvPr>
          <p:cNvSpPr txBox="1"/>
          <p:nvPr/>
        </p:nvSpPr>
        <p:spPr>
          <a:xfrm>
            <a:off x="6143316" y="611715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floating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341D34-76B6-4960-4C05-B1F3484AD3B0}"/>
              </a:ext>
            </a:extLst>
          </p:cNvPr>
          <p:cNvSpPr txBox="1"/>
          <p:nvPr/>
        </p:nvSpPr>
        <p:spPr>
          <a:xfrm>
            <a:off x="13729046" y="497630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floating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F6AE9-409E-8DDB-8BD8-C1A8F34ED49D}"/>
              </a:ext>
            </a:extLst>
          </p:cNvPr>
          <p:cNvSpPr txBox="1"/>
          <p:nvPr/>
        </p:nvSpPr>
        <p:spPr>
          <a:xfrm>
            <a:off x="2329160" y="848796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FA6599-0EDE-23A4-6A6B-A5255927A3C3}"/>
              </a:ext>
            </a:extLst>
          </p:cNvPr>
          <p:cNvSpPr txBox="1"/>
          <p:nvPr/>
        </p:nvSpPr>
        <p:spPr>
          <a:xfrm>
            <a:off x="7790409" y="490533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6597A6-10CD-B14B-4CBC-C7D7AA66757B}"/>
              </a:ext>
            </a:extLst>
          </p:cNvPr>
          <p:cNvSpPr txBox="1"/>
          <p:nvPr/>
        </p:nvSpPr>
        <p:spPr>
          <a:xfrm>
            <a:off x="12952605" y="745242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FC5D5C-94A6-B95C-65A2-2BD54D628341}"/>
              </a:ext>
            </a:extLst>
          </p:cNvPr>
          <p:cNvSpPr txBox="1"/>
          <p:nvPr/>
        </p:nvSpPr>
        <p:spPr>
          <a:xfrm>
            <a:off x="1696927" y="7721084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really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BB3C0E-0585-4D62-2E32-2110A78DDE5E}"/>
              </a:ext>
            </a:extLst>
          </p:cNvPr>
          <p:cNvSpPr txBox="1"/>
          <p:nvPr/>
        </p:nvSpPr>
        <p:spPr>
          <a:xfrm>
            <a:off x="8438952" y="5239413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really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F983E6-EE3C-6CDA-504E-5B6FDA87A1B9}"/>
              </a:ext>
            </a:extLst>
          </p:cNvPr>
          <p:cNvSpPr txBox="1"/>
          <p:nvPr/>
        </p:nvSpPr>
        <p:spPr>
          <a:xfrm>
            <a:off x="13855003" y="7083089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really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337269-0C1C-4971-E717-A8A86246EE74}"/>
              </a:ext>
            </a:extLst>
          </p:cNvPr>
          <p:cNvSpPr txBox="1"/>
          <p:nvPr/>
        </p:nvSpPr>
        <p:spPr>
          <a:xfrm>
            <a:off x="5085563" y="749059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really_big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E1E389-4CFD-1FA8-D58F-87BA8C3A8E1E}"/>
              </a:ext>
            </a:extLst>
          </p:cNvPr>
          <p:cNvSpPr txBox="1"/>
          <p:nvPr/>
        </p:nvSpPr>
        <p:spPr>
          <a:xfrm>
            <a:off x="10645810" y="7121266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really_big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58DD2-1B98-5C14-675B-B33495F25C0A}"/>
              </a:ext>
            </a:extLst>
          </p:cNvPr>
          <p:cNvSpPr txBox="1"/>
          <p:nvPr/>
        </p:nvSpPr>
        <p:spPr>
          <a:xfrm>
            <a:off x="16230600" y="815641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really_big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4456FB-E7D3-BD46-4A91-CD62F49F8D57}"/>
              </a:ext>
            </a:extLst>
          </p:cNvPr>
          <p:cNvSpPr txBox="1"/>
          <p:nvPr/>
        </p:nvSpPr>
        <p:spPr>
          <a:xfrm>
            <a:off x="3860800" y="738015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EF9B54-5E09-77A8-0D54-3DDC174FCC2C}"/>
              </a:ext>
            </a:extLst>
          </p:cNvPr>
          <p:cNvSpPr txBox="1"/>
          <p:nvPr/>
        </p:nvSpPr>
        <p:spPr>
          <a:xfrm>
            <a:off x="10380769" y="6672804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F89AB-61D7-02C4-C7EE-451AB9B4D941}"/>
              </a:ext>
            </a:extLst>
          </p:cNvPr>
          <p:cNvSpPr txBox="1"/>
          <p:nvPr/>
        </p:nvSpPr>
        <p:spPr>
          <a:xfrm>
            <a:off x="16230600" y="726775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605CB9-096F-E42F-EBEE-ECAE533B9EE0}"/>
              </a:ext>
            </a:extLst>
          </p:cNvPr>
          <p:cNvSpPr txBox="1"/>
          <p:nvPr/>
        </p:nvSpPr>
        <p:spPr>
          <a:xfrm>
            <a:off x="2526600" y="5400071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top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207966-5E8A-5B59-93F1-96322F507292}"/>
              </a:ext>
            </a:extLst>
          </p:cNvPr>
          <p:cNvSpPr txBox="1"/>
          <p:nvPr/>
        </p:nvSpPr>
        <p:spPr>
          <a:xfrm>
            <a:off x="9362241" y="745481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top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1FD276-5692-79C0-0D57-88E684D48641}"/>
              </a:ext>
            </a:extLst>
          </p:cNvPr>
          <p:cNvSpPr txBox="1"/>
          <p:nvPr/>
        </p:nvSpPr>
        <p:spPr>
          <a:xfrm>
            <a:off x="16762618" y="593878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top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943BAB-0806-0960-DBB7-D5536C63BF31}"/>
              </a:ext>
            </a:extLst>
          </p:cNvPr>
          <p:cNvSpPr txBox="1"/>
          <p:nvPr/>
        </p:nvSpPr>
        <p:spPr>
          <a:xfrm>
            <a:off x="5159688" y="5588212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toy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5162A8-835F-B945-92F3-561CCAF19698}"/>
              </a:ext>
            </a:extLst>
          </p:cNvPr>
          <p:cNvSpPr txBox="1"/>
          <p:nvPr/>
        </p:nvSpPr>
        <p:spPr>
          <a:xfrm>
            <a:off x="6399409" y="731545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toy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37F1D-95A5-6898-B5AE-65F14040B14C}"/>
              </a:ext>
            </a:extLst>
          </p:cNvPr>
          <p:cNvSpPr txBox="1"/>
          <p:nvPr/>
        </p:nvSpPr>
        <p:spPr>
          <a:xfrm>
            <a:off x="14656844" y="848405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toy</a:t>
            </a:r>
            <a:endParaRPr kumimoji="1" lang="ko-Kore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81F639-011C-62AB-B28F-0CB66BD6CA1A}"/>
              </a:ext>
            </a:extLst>
          </p:cNvPr>
          <p:cNvSpPr txBox="1"/>
          <p:nvPr/>
        </p:nvSpPr>
        <p:spPr>
          <a:xfrm>
            <a:off x="753560" y="6731284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toy_ballon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09B67-2EF4-EDB0-5FF7-3FD3DED49A0E}"/>
              </a:ext>
            </a:extLst>
          </p:cNvPr>
          <p:cNvSpPr txBox="1"/>
          <p:nvPr/>
        </p:nvSpPr>
        <p:spPr>
          <a:xfrm>
            <a:off x="6399409" y="5385103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toy_ballon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B41466-E068-A0A0-C96F-CAA2A61449E6}"/>
              </a:ext>
            </a:extLst>
          </p:cNvPr>
          <p:cNvSpPr txBox="1"/>
          <p:nvPr/>
        </p:nvSpPr>
        <p:spPr>
          <a:xfrm>
            <a:off x="16955194" y="719269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toy_ballon</a:t>
            </a:r>
            <a:endParaRPr kumimoji="1" lang="ko-Kore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B3997E-DCCE-EAB9-2CAE-AC0C2EC0A144}"/>
              </a:ext>
            </a:extLst>
          </p:cNvPr>
          <p:cNvSpPr txBox="1"/>
          <p:nvPr/>
        </p:nvSpPr>
        <p:spPr>
          <a:xfrm>
            <a:off x="15215987" y="8173093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big_toy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E9752F-1FE2-E159-80D8-E222525B4C8A}"/>
              </a:ext>
            </a:extLst>
          </p:cNvPr>
          <p:cNvSpPr txBox="1"/>
          <p:nvPr/>
        </p:nvSpPr>
        <p:spPr>
          <a:xfrm>
            <a:off x="3975548" y="5781662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circus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C11381-5AF5-9F80-A5A3-4406D1BCE604}"/>
              </a:ext>
            </a:extLst>
          </p:cNvPr>
          <p:cNvSpPr txBox="1"/>
          <p:nvPr/>
        </p:nvSpPr>
        <p:spPr>
          <a:xfrm>
            <a:off x="8207683" y="824098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amusement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3222E2-3E99-A648-5D12-FF5B1A6F24BF}"/>
              </a:ext>
            </a:extLst>
          </p:cNvPr>
          <p:cNvSpPr txBox="1"/>
          <p:nvPr/>
        </p:nvSpPr>
        <p:spPr>
          <a:xfrm>
            <a:off x="10073441" y="7799496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amusement_park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5E4D93-EB11-86AA-BA16-F071990CB356}"/>
              </a:ext>
            </a:extLst>
          </p:cNvPr>
          <p:cNvSpPr txBox="1"/>
          <p:nvPr/>
        </p:nvSpPr>
        <p:spPr>
          <a:xfrm>
            <a:off x="9678774" y="834249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park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C32A39-D380-9505-9A04-BABDBC1302AA}"/>
              </a:ext>
            </a:extLst>
          </p:cNvPr>
          <p:cNvSpPr txBox="1"/>
          <p:nvPr/>
        </p:nvSpPr>
        <p:spPr>
          <a:xfrm>
            <a:off x="15076292" y="486259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birthday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29F39F-542F-63BA-5F4C-FFB2CAA76AD5}"/>
              </a:ext>
            </a:extLst>
          </p:cNvPr>
          <p:cNvSpPr txBox="1"/>
          <p:nvPr/>
        </p:nvSpPr>
        <p:spPr>
          <a:xfrm>
            <a:off x="14512372" y="5459352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birthday_party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577097-3674-61BA-569D-7BBE6C20A0C7}"/>
              </a:ext>
            </a:extLst>
          </p:cNvPr>
          <p:cNvSpPr txBox="1"/>
          <p:nvPr/>
        </p:nvSpPr>
        <p:spPr>
          <a:xfrm>
            <a:off x="16230600" y="559864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party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4A715F-B706-C6DD-406D-C15848C312DC}"/>
              </a:ext>
            </a:extLst>
          </p:cNvPr>
          <p:cNvSpPr txBox="1"/>
          <p:nvPr/>
        </p:nvSpPr>
        <p:spPr>
          <a:xfrm>
            <a:off x="12440145" y="674974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ballon</a:t>
            </a:r>
            <a:endParaRPr kumimoji="1" lang="ko-Kore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toy </a:t>
            </a:r>
            <a:r>
              <a:rPr kumimoji="1" lang="en-US" altLang="ko-Kore-KR" dirty="0" err="1"/>
              <a:t>ballon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C187DB-A42A-15A7-3978-10C2DE77EE71}"/>
              </a:ext>
            </a:extLst>
          </p:cNvPr>
          <p:cNvSpPr txBox="1"/>
          <p:nvPr/>
        </p:nvSpPr>
        <p:spPr>
          <a:xfrm>
            <a:off x="15839975" y="6453419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big</a:t>
            </a:r>
            <a:endParaRPr kumimoji="1" lang="ko-Kore-KR" altLang="en-US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8818543-7F62-2005-7354-E0A4359C936E}"/>
              </a:ext>
            </a:extLst>
          </p:cNvPr>
          <p:cNvSpPr/>
          <p:nvPr/>
        </p:nvSpPr>
        <p:spPr>
          <a:xfrm>
            <a:off x="2461465" y="5521126"/>
            <a:ext cx="1919774" cy="1389906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6D3006C-8CBE-E535-818B-16B89DCBDBA8}"/>
              </a:ext>
            </a:extLst>
          </p:cNvPr>
          <p:cNvSpPr/>
          <p:nvPr/>
        </p:nvSpPr>
        <p:spPr>
          <a:xfrm>
            <a:off x="8658582" y="7119080"/>
            <a:ext cx="1924698" cy="1955734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0" name="타원 959">
            <a:extLst>
              <a:ext uri="{FF2B5EF4-FFF2-40B4-BE49-F238E27FC236}">
                <a16:creationId xmlns:a16="http://schemas.microsoft.com/office/drawing/2014/main" id="{ED2F026C-55A5-BE57-FD89-98776039895A}"/>
              </a:ext>
            </a:extLst>
          </p:cNvPr>
          <p:cNvSpPr/>
          <p:nvPr/>
        </p:nvSpPr>
        <p:spPr>
          <a:xfrm>
            <a:off x="14608327" y="4947281"/>
            <a:ext cx="1924698" cy="1955734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56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[[ 1.3999],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[ 0.7111],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[ 0.7247],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[[ 1.5932],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[ 1.5874],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[ 1.3874],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[ 1.3766],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[ 0.6654],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[-1.4139],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[ 0.7350],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[ 1.5868],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[ 1.5904],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[[ 1.5949],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[ 0.7890],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[-1.3372],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[ 0.8228],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[[ 1.6105],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[ 1.6379],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[-0.0782],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[-0.0782],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[ 0.6780],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[-1.4272],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[ 0.6909],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[ 1.4632],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[ 1.6254],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[[ 1.0806],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[ 1.1276],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[ 1.4015],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[-1.4318],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[-1.4318],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8562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056778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might have a drop of flood on their fingertip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?</a:t>
            </a: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needle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person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C. clock D. test tube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battlefield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Highest graph score(D)</a:t>
            </a:r>
            <a:endParaRPr kumimoji="1" lang="ko-Kore-KR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E9B490D-A409-7122-932D-68B4EE22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8525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AE7C631E-2AD4-FDE4-AE86-3F61207DA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271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2C03C6-CEDB-4410-ACAC-86F42A1CE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0" y="47890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2923229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B&gt; A -&gt;  B &gt; D &gt; A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B &gt; A -&gt; A &gt; B &gt; D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D &gt; B = A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4B896-7817-FB1B-91B0-C17B9468E8AD}"/>
              </a:ext>
            </a:extLst>
          </p:cNvPr>
          <p:cNvSpPr txBox="1"/>
          <p:nvPr/>
        </p:nvSpPr>
        <p:spPr>
          <a:xfrm>
            <a:off x="4655494" y="6314886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fingertip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D4D719-1305-9F5E-F3C1-9019570B2EE4}"/>
              </a:ext>
            </a:extLst>
          </p:cNvPr>
          <p:cNvSpPr txBox="1"/>
          <p:nvPr/>
        </p:nvSpPr>
        <p:spPr>
          <a:xfrm>
            <a:off x="6324600" y="631767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drop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A37A8B-C234-758F-A405-89C74D8DF3D6}"/>
              </a:ext>
            </a:extLst>
          </p:cNvPr>
          <p:cNvSpPr txBox="1"/>
          <p:nvPr/>
        </p:nvSpPr>
        <p:spPr>
          <a:xfrm>
            <a:off x="16394765" y="5182916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drop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917E24-61D7-71FB-E512-697C8A1878B1}"/>
              </a:ext>
            </a:extLst>
          </p:cNvPr>
          <p:cNvSpPr txBox="1"/>
          <p:nvPr/>
        </p:nvSpPr>
        <p:spPr>
          <a:xfrm>
            <a:off x="3350097" y="506122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drop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6EA8A-ECDF-E688-4A73-7A383519C7FE}"/>
              </a:ext>
            </a:extLst>
          </p:cNvPr>
          <p:cNvSpPr txBox="1"/>
          <p:nvPr/>
        </p:nvSpPr>
        <p:spPr>
          <a:xfrm>
            <a:off x="6629400" y="785600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fingertip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943195-A3DA-1027-832C-C7434C18B51F}"/>
              </a:ext>
            </a:extLst>
          </p:cNvPr>
          <p:cNvSpPr txBox="1"/>
          <p:nvPr/>
        </p:nvSpPr>
        <p:spPr>
          <a:xfrm>
            <a:off x="14602297" y="475165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fingertip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FC34D-DD8E-0412-0DBC-B76546260078}"/>
              </a:ext>
            </a:extLst>
          </p:cNvPr>
          <p:cNvSpPr txBox="1"/>
          <p:nvPr/>
        </p:nvSpPr>
        <p:spPr>
          <a:xfrm>
            <a:off x="487692" y="555224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flood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DA750E-A43E-FD8D-6155-1E729568CF38}"/>
              </a:ext>
            </a:extLst>
          </p:cNvPr>
          <p:cNvSpPr txBox="1"/>
          <p:nvPr/>
        </p:nvSpPr>
        <p:spPr>
          <a:xfrm>
            <a:off x="9753600" y="834800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flood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083374-FB90-2BC0-7C70-869B36DBB33B}"/>
              </a:ext>
            </a:extLst>
          </p:cNvPr>
          <p:cNvSpPr txBox="1"/>
          <p:nvPr/>
        </p:nvSpPr>
        <p:spPr>
          <a:xfrm>
            <a:off x="12707294" y="668421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flood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D85871-0742-8EE8-5D3E-B4FB0BDAD66C}"/>
              </a:ext>
            </a:extLst>
          </p:cNvPr>
          <p:cNvSpPr txBox="1"/>
          <p:nvPr/>
        </p:nvSpPr>
        <p:spPr>
          <a:xfrm>
            <a:off x="234503" y="712009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4FC1EC-7CA0-0FA5-02CB-FF7DF16D53E8}"/>
              </a:ext>
            </a:extLst>
          </p:cNvPr>
          <p:cNvSpPr txBox="1"/>
          <p:nvPr/>
        </p:nvSpPr>
        <p:spPr>
          <a:xfrm>
            <a:off x="11119794" y="751186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B18055-54BD-1D3C-45AF-8682A520D537}"/>
              </a:ext>
            </a:extLst>
          </p:cNvPr>
          <p:cNvSpPr txBox="1"/>
          <p:nvPr/>
        </p:nvSpPr>
        <p:spPr>
          <a:xfrm>
            <a:off x="13389000" y="785600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BB23C6-6354-B7A5-F16C-E585DBDCFB44}"/>
              </a:ext>
            </a:extLst>
          </p:cNvPr>
          <p:cNvSpPr txBox="1"/>
          <p:nvPr/>
        </p:nvSpPr>
        <p:spPr>
          <a:xfrm>
            <a:off x="4706805" y="7988409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5FA1F7-9211-E6C7-87FD-6176E553A341}"/>
              </a:ext>
            </a:extLst>
          </p:cNvPr>
          <p:cNvSpPr txBox="1"/>
          <p:nvPr/>
        </p:nvSpPr>
        <p:spPr>
          <a:xfrm>
            <a:off x="10443991" y="514350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066493-E823-7AF8-055A-5304A5A3515D}"/>
              </a:ext>
            </a:extLst>
          </p:cNvPr>
          <p:cNvSpPr txBox="1"/>
          <p:nvPr/>
        </p:nvSpPr>
        <p:spPr>
          <a:xfrm>
            <a:off x="15252700" y="831486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8676CE-F2B4-C197-0C28-1D3A0B00AD35}"/>
              </a:ext>
            </a:extLst>
          </p:cNvPr>
          <p:cNvSpPr txBox="1"/>
          <p:nvPr/>
        </p:nvSpPr>
        <p:spPr>
          <a:xfrm>
            <a:off x="4659741" y="4789033"/>
            <a:ext cx="206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person_might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92DCA-1DF6-486F-DFB6-C8671EF3E033}"/>
              </a:ext>
            </a:extLst>
          </p:cNvPr>
          <p:cNvSpPr txBox="1"/>
          <p:nvPr/>
        </p:nvSpPr>
        <p:spPr>
          <a:xfrm>
            <a:off x="2049291" y="8382101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person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F91AB3-9778-9F74-3907-C11299B4D153}"/>
              </a:ext>
            </a:extLst>
          </p:cNvPr>
          <p:cNvSpPr txBox="1"/>
          <p:nvPr/>
        </p:nvSpPr>
        <p:spPr>
          <a:xfrm>
            <a:off x="7726191" y="4747055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00B0F0"/>
                </a:solidFill>
              </a:rPr>
              <a:t>needle</a:t>
            </a:r>
            <a:endParaRPr kumimoji="1" lang="ko-Kore-KR" altLang="en-US" b="1" dirty="0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7C86E-5B56-E5A7-3BC7-744F70139B38}"/>
              </a:ext>
            </a:extLst>
          </p:cNvPr>
          <p:cNvSpPr txBox="1"/>
          <p:nvPr/>
        </p:nvSpPr>
        <p:spPr>
          <a:xfrm>
            <a:off x="12866044" y="5245886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test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66314B-7895-331A-2639-89C299B026EA}"/>
              </a:ext>
            </a:extLst>
          </p:cNvPr>
          <p:cNvSpPr txBox="1"/>
          <p:nvPr/>
        </p:nvSpPr>
        <p:spPr>
          <a:xfrm>
            <a:off x="17045168" y="613022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test_tube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50BF1E-8628-ADAE-4F38-50441D18A83B}"/>
              </a:ext>
            </a:extLst>
          </p:cNvPr>
          <p:cNvSpPr txBox="1"/>
          <p:nvPr/>
        </p:nvSpPr>
        <p:spPr>
          <a:xfrm>
            <a:off x="17026115" y="751186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tube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402CDE6-C44D-F7EB-5B00-BCB7A22F5055}"/>
              </a:ext>
            </a:extLst>
          </p:cNvPr>
          <p:cNvSpPr/>
          <p:nvPr/>
        </p:nvSpPr>
        <p:spPr>
          <a:xfrm>
            <a:off x="1046439" y="7598185"/>
            <a:ext cx="2954061" cy="1660115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93518EB-D046-263A-2B33-D078F3D0FB1E}"/>
              </a:ext>
            </a:extLst>
          </p:cNvPr>
          <p:cNvSpPr/>
          <p:nvPr/>
        </p:nvSpPr>
        <p:spPr>
          <a:xfrm>
            <a:off x="7006265" y="4174918"/>
            <a:ext cx="2954061" cy="1937163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72C6993-EB4B-C1BF-665F-93D3EE3405DF}"/>
              </a:ext>
            </a:extLst>
          </p:cNvPr>
          <p:cNvSpPr/>
          <p:nvPr/>
        </p:nvSpPr>
        <p:spPr>
          <a:xfrm>
            <a:off x="15568137" y="6006955"/>
            <a:ext cx="2954061" cy="1937163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6C1377-6D8B-64B2-1540-9821EAF0B9B1}"/>
              </a:ext>
            </a:extLst>
          </p:cNvPr>
          <p:cNvSpPr txBox="1"/>
          <p:nvPr/>
        </p:nvSpPr>
        <p:spPr>
          <a:xfrm>
            <a:off x="5867400" y="8001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이</a:t>
            </a:r>
            <a:r>
              <a:rPr kumimoji="1" lang="ko-KR" altLang="en-US" b="1" dirty="0">
                <a:solidFill>
                  <a:srgbClr val="FF0000"/>
                </a:solidFill>
              </a:rPr>
              <a:t> 문제는 순전히 </a:t>
            </a:r>
            <a:r>
              <a:rPr kumimoji="1" lang="en-US" altLang="ko-KR" b="1" dirty="0">
                <a:solidFill>
                  <a:srgbClr val="FF0000"/>
                </a:solidFill>
              </a:rPr>
              <a:t>LM</a:t>
            </a:r>
            <a:r>
              <a:rPr kumimoji="1" lang="ko-KR" altLang="en-US" b="1" dirty="0">
                <a:solidFill>
                  <a:srgbClr val="FF0000"/>
                </a:solidFill>
              </a:rPr>
              <a:t>의 힘이 큼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84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[[ 1.3999],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[ 1.5932],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[ 1.5949],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[ 1.6105],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[ 1.0806],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[[-2.3578,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1.5251,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1.4653,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-5.9485,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-4.4003]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4317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[[ 2.2289],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[ 1.7460],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[-1.2074],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[ 1.6858],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[-1.1666],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[-1.1770],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[ 2.2210],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[ 2.2208],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[[ 2.4464],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[ 1.7400],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[ 1.7512],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[-1.2898],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[[ 2.4480],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[ 2.2470],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[-0.8476],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[ 2.4456],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[ 1.7524],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[ 2.4452],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[[ 2.4520],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[ 2.5042],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[-0.9652],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[-0.6205],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[-0.6205],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[ 1.7839],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[ 1.7865],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[ 2.4446],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[ 0.4720],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[ 2.3987],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[ 2.4841],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[[ 0.6163],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[-0.9167],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[-0.9652],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[ 1.2148],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[-0.9839],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[-1.0484],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[ 0.6404],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7243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[[ 2.2289],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[ 2.4464],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[ 2.4480],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[ 2.4520],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[ 0.6163],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[[ 1.2488e+00,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5.9446e+00,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6.7553e+00,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-1.7830e+00,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-1.0700e+00],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C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84926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이 문제의 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345774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805220" y="3046225"/>
            <a:ext cx="12605980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D0942-88AC-5C30-2D22-BE44237F7BBF}"/>
              </a:ext>
            </a:extLst>
          </p:cNvPr>
          <p:cNvSpPr txBox="1"/>
          <p:nvPr/>
        </p:nvSpPr>
        <p:spPr>
          <a:xfrm>
            <a:off x="800268" y="3202133"/>
            <a:ext cx="14058732" cy="325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이 문제의 유일한 차이점은 </a:t>
            </a:r>
            <a:r>
              <a:rPr lang="en" altLang="ko-Kore-KR" sz="2800" dirty="0"/>
              <a:t>B-subgraph</a:t>
            </a:r>
            <a:r>
              <a:rPr lang="ko-KR" altLang="en-US" sz="2800" dirty="0"/>
              <a:t>에서 </a:t>
            </a:r>
            <a:r>
              <a:rPr lang="en" altLang="ko-Kore-KR" sz="2800" dirty="0"/>
              <a:t>Cycle encoder</a:t>
            </a:r>
            <a:r>
              <a:rPr lang="ko-KR" altLang="en-US" sz="2800" dirty="0"/>
              <a:t>은 </a:t>
            </a:r>
            <a:r>
              <a:rPr lang="en" altLang="ko-Kore-KR" sz="2800" dirty="0"/>
              <a:t>top</a:t>
            </a:r>
            <a:r>
              <a:rPr lang="ko-KR" altLang="en-US" sz="2800" dirty="0"/>
              <a:t>노드의 중요도가 </a:t>
            </a:r>
            <a:r>
              <a:rPr lang="en" altLang="ko-Kore-KR" sz="2800" dirty="0"/>
              <a:t>circus</a:t>
            </a:r>
            <a:r>
              <a:rPr lang="ko-KR" altLang="en-US" sz="2800" dirty="0"/>
              <a:t>보다 컸다</a:t>
            </a:r>
            <a:r>
              <a:rPr lang="en-US" altLang="ko-KR" sz="28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하지만 </a:t>
            </a:r>
            <a:r>
              <a:rPr lang="en" altLang="ko-Kore-KR" sz="2800" dirty="0"/>
              <a:t>GSC</a:t>
            </a:r>
            <a:r>
              <a:rPr lang="ko-KR" altLang="en-US" sz="2800" dirty="0"/>
              <a:t>는 </a:t>
            </a:r>
            <a:r>
              <a:rPr lang="en" altLang="ko-Kore-KR" sz="2800" dirty="0"/>
              <a:t>circus </a:t>
            </a:r>
            <a:r>
              <a:rPr lang="ko-KR" altLang="en-US" sz="2800" dirty="0"/>
              <a:t>노드의 중요도가 </a:t>
            </a:r>
            <a:r>
              <a:rPr lang="en" altLang="ko-Kore-KR" sz="2800" dirty="0"/>
              <a:t>top</a:t>
            </a:r>
            <a:r>
              <a:rPr lang="ko-KR" altLang="en-US" sz="2800" dirty="0"/>
              <a:t>보다 컸다</a:t>
            </a:r>
            <a:r>
              <a:rPr lang="en-US" altLang="ko-KR" sz="28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질문</a:t>
            </a:r>
            <a:r>
              <a:rPr lang="en-US" altLang="ko-KR" sz="2800" dirty="0"/>
              <a:t>(</a:t>
            </a:r>
            <a:r>
              <a:rPr lang="en" altLang="ko-Kore-KR" sz="2800" dirty="0"/>
              <a:t>question)</a:t>
            </a:r>
            <a:r>
              <a:rPr lang="ko-KR" altLang="en-US" sz="2800" dirty="0"/>
              <a:t>에서 가장 중요한 부분은 “</a:t>
            </a:r>
            <a:r>
              <a:rPr lang="en" altLang="ko-Kore-KR" sz="2800" dirty="0"/>
              <a:t>top of dome”</a:t>
            </a:r>
            <a:r>
              <a:rPr lang="ko-KR" altLang="en-US" sz="2800" dirty="0"/>
              <a:t>의 </a:t>
            </a:r>
            <a:r>
              <a:rPr lang="en" altLang="ko-Kore-KR" sz="2800" b="1" dirty="0">
                <a:solidFill>
                  <a:srgbClr val="FF0000"/>
                </a:solidFill>
              </a:rPr>
              <a:t>top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 “</a:t>
            </a:r>
            <a:r>
              <a:rPr lang="en" altLang="ko-Kore-KR" sz="2800" dirty="0"/>
              <a:t>top of a dome</a:t>
            </a:r>
            <a:r>
              <a:rPr lang="ko-KR" altLang="en-US" sz="2800" dirty="0"/>
              <a:t>에서 </a:t>
            </a:r>
            <a:r>
              <a:rPr lang="en" altLang="ko-Kore-KR" sz="2800" dirty="0"/>
              <a:t>big toy </a:t>
            </a:r>
            <a:r>
              <a:rPr lang="en" altLang="ko-Kore-KR" sz="2800" dirty="0" err="1"/>
              <a:t>ballon</a:t>
            </a:r>
            <a:r>
              <a:rPr lang="ko-KR" altLang="en-US" sz="2800" dirty="0"/>
              <a:t>을 볼 수 있는 곳은 어디야</a:t>
            </a:r>
            <a:r>
              <a:rPr lang="en-US" altLang="ko-KR" sz="2800" dirty="0"/>
              <a:t>?”</a:t>
            </a:r>
            <a:r>
              <a:rPr lang="ko-KR" altLang="en-US" sz="2800" dirty="0"/>
              <a:t>라는 질문이다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61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6" y="2246329"/>
            <a:ext cx="96816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Movies which contain unusual or unexpected events which are </a:t>
            </a:r>
            <a:r>
              <a:rPr kumimoji="1" lang="en-US" altLang="ko-Kore-KR" sz="2400" b="1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lightherated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in tone are trying to be what?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clever B.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entertaining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watched by people 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funny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excellent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score(E)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2923229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E  -&gt;  D &gt; B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D &gt; E -&gt; B &gt; D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B &gt; C = D = E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DB9D6-11B3-223A-AEFB-083FE4DB779C}"/>
              </a:ext>
            </a:extLst>
          </p:cNvPr>
          <p:cNvSpPr txBox="1"/>
          <p:nvPr/>
        </p:nvSpPr>
        <p:spPr>
          <a:xfrm>
            <a:off x="6043810" y="723900"/>
            <a:ext cx="4253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파란색</a:t>
            </a:r>
            <a:r>
              <a:rPr kumimoji="1" lang="ko-KR" altLang="en-US" dirty="0"/>
              <a:t> 원의 크기 비교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Cycle encoder</a:t>
            </a:r>
          </a:p>
          <a:p>
            <a:r>
              <a:rPr kumimoji="1" lang="en-US" altLang="ko-KR" dirty="0"/>
              <a:t>B &gt; D &gt; E</a:t>
            </a:r>
          </a:p>
          <a:p>
            <a:pPr marL="342900" indent="-342900">
              <a:buAutoNum type="arabicPeriod" startAt="2"/>
            </a:pPr>
            <a:r>
              <a:rPr kumimoji="1" lang="en-US" altLang="ko-KR" dirty="0"/>
              <a:t>GSC</a:t>
            </a:r>
          </a:p>
          <a:p>
            <a:r>
              <a:rPr kumimoji="1" lang="en-US" altLang="ko-KR" dirty="0"/>
              <a:t>B &gt; D &gt; 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movies</a:t>
            </a:r>
            <a:endParaRPr kumimoji="1" lang="ko-Kore-KR" altLang="en-US" dirty="0"/>
          </a:p>
        </p:txBody>
      </p:sp>
      <p:pic>
        <p:nvPicPr>
          <p:cNvPr id="961" name="Picture 2">
            <a:extLst>
              <a:ext uri="{FF2B5EF4-FFF2-40B4-BE49-F238E27FC236}">
                <a16:creationId xmlns:a16="http://schemas.microsoft.com/office/drawing/2014/main" id="{DE59674D-FBF2-44EE-6A33-EBCC08C5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0" y="483121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" name="Picture 4">
            <a:extLst>
              <a:ext uri="{FF2B5EF4-FFF2-40B4-BE49-F238E27FC236}">
                <a16:creationId xmlns:a16="http://schemas.microsoft.com/office/drawing/2014/main" id="{10E567FE-9E8E-F414-9482-BBB8CEE0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10" y="49763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3" name="Picture 6">
            <a:extLst>
              <a:ext uri="{FF2B5EF4-FFF2-40B4-BE49-F238E27FC236}">
                <a16:creationId xmlns:a16="http://schemas.microsoft.com/office/drawing/2014/main" id="{11953B6E-A907-8853-0192-F97AAEC7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9906" y="483121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4" name="TextBox 963">
            <a:extLst>
              <a:ext uri="{FF2B5EF4-FFF2-40B4-BE49-F238E27FC236}">
                <a16:creationId xmlns:a16="http://schemas.microsoft.com/office/drawing/2014/main" id="{BD34A04F-D75E-BC12-7CF6-75DCFE070650}"/>
              </a:ext>
            </a:extLst>
          </p:cNvPr>
          <p:cNvSpPr txBox="1"/>
          <p:nvPr/>
        </p:nvSpPr>
        <p:spPr>
          <a:xfrm>
            <a:off x="4834116" y="6564249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3F723CAA-E1EE-D494-8D7B-263971DBD231}"/>
              </a:ext>
            </a:extLst>
          </p:cNvPr>
          <p:cNvSpPr txBox="1"/>
          <p:nvPr/>
        </p:nvSpPr>
        <p:spPr>
          <a:xfrm>
            <a:off x="7702028" y="855425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62275B47-C21F-E046-5578-436AA3B7C798}"/>
              </a:ext>
            </a:extLst>
          </p:cNvPr>
          <p:cNvSpPr txBox="1"/>
          <p:nvPr/>
        </p:nvSpPr>
        <p:spPr>
          <a:xfrm>
            <a:off x="15798510" y="735330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contain</a:t>
            </a:r>
            <a:endParaRPr kumimoji="1" lang="ko-Kore-KR" altLang="en-US" b="1" dirty="0"/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82F6F56C-A3B8-B243-59D6-A086A05605E0}"/>
              </a:ext>
            </a:extLst>
          </p:cNvPr>
          <p:cNvSpPr txBox="1"/>
          <p:nvPr/>
        </p:nvSpPr>
        <p:spPr>
          <a:xfrm>
            <a:off x="1600200" y="5016975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event</a:t>
            </a:r>
            <a:endParaRPr kumimoji="1" lang="ko-Kore-KR" altLang="en-US" b="1" dirty="0"/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0C60A111-1B60-BA8B-2D36-588800AF9420}"/>
              </a:ext>
            </a:extLst>
          </p:cNvPr>
          <p:cNvSpPr txBox="1"/>
          <p:nvPr/>
        </p:nvSpPr>
        <p:spPr>
          <a:xfrm>
            <a:off x="10787723" y="5676900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event</a:t>
            </a:r>
            <a:endParaRPr kumimoji="1" lang="ko-Kore-KR" altLang="en-US" b="1" dirty="0"/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9D552BA2-CCDE-83B7-6DBF-D11EC51C6288}"/>
              </a:ext>
            </a:extLst>
          </p:cNvPr>
          <p:cNvSpPr txBox="1"/>
          <p:nvPr/>
        </p:nvSpPr>
        <p:spPr>
          <a:xfrm>
            <a:off x="14940765" y="4774168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event</a:t>
            </a:r>
            <a:endParaRPr kumimoji="1" lang="ko-Kore-KR" altLang="en-US" b="1" dirty="0"/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14DAA907-8B14-24E9-768F-9C8F66906226}"/>
              </a:ext>
            </a:extLst>
          </p:cNvPr>
          <p:cNvSpPr txBox="1"/>
          <p:nvPr/>
        </p:nvSpPr>
        <p:spPr>
          <a:xfrm>
            <a:off x="2900328" y="4686125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events</a:t>
            </a:r>
            <a:endParaRPr kumimoji="1" lang="ko-Kore-KR" altLang="en-US" b="1" dirty="0"/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AF8523F1-7964-112A-A148-30E8EEB9C003}"/>
              </a:ext>
            </a:extLst>
          </p:cNvPr>
          <p:cNvSpPr txBox="1"/>
          <p:nvPr/>
        </p:nvSpPr>
        <p:spPr>
          <a:xfrm>
            <a:off x="6850430" y="8073041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events</a:t>
            </a:r>
            <a:endParaRPr kumimoji="1" lang="ko-Kore-KR" altLang="en-US" b="1" dirty="0"/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FEB5AB86-F62F-7FE5-2AEE-FDAA761F12F5}"/>
              </a:ext>
            </a:extLst>
          </p:cNvPr>
          <p:cNvSpPr txBox="1"/>
          <p:nvPr/>
        </p:nvSpPr>
        <p:spPr>
          <a:xfrm>
            <a:off x="12192000" y="7168634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events</a:t>
            </a:r>
            <a:endParaRPr kumimoji="1" lang="ko-Kore-KR" altLang="en-US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34ACDD51-5CFC-4AF2-7DEC-91D246E02C4D}"/>
              </a:ext>
            </a:extLst>
          </p:cNvPr>
          <p:cNvSpPr txBox="1"/>
          <p:nvPr/>
        </p:nvSpPr>
        <p:spPr>
          <a:xfrm>
            <a:off x="4395623" y="7976963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lightherated</a:t>
            </a:r>
            <a:endParaRPr kumimoji="1" lang="ko-Kore-KR" altLang="en-US" b="1" dirty="0"/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91C2804E-A195-0050-8649-047A5E52A0EC}"/>
              </a:ext>
            </a:extLst>
          </p:cNvPr>
          <p:cNvSpPr txBox="1"/>
          <p:nvPr/>
        </p:nvSpPr>
        <p:spPr>
          <a:xfrm>
            <a:off x="10412193" y="6941771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lightherated</a:t>
            </a:r>
            <a:endParaRPr kumimoji="1" lang="ko-Kore-KR" altLang="en-US" b="1" dirty="0"/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FE3AD2B1-377A-CAB9-47CB-70731910B9F3}"/>
              </a:ext>
            </a:extLst>
          </p:cNvPr>
          <p:cNvSpPr txBox="1"/>
          <p:nvPr/>
        </p:nvSpPr>
        <p:spPr>
          <a:xfrm>
            <a:off x="17041434" y="7128635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lightherated</a:t>
            </a:r>
            <a:endParaRPr kumimoji="1" lang="ko-Kore-KR" altLang="en-US" b="1" dirty="0"/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7C45698C-E635-8F4E-F739-86844ADB4621}"/>
              </a:ext>
            </a:extLst>
          </p:cNvPr>
          <p:cNvSpPr txBox="1"/>
          <p:nvPr/>
        </p:nvSpPr>
        <p:spPr>
          <a:xfrm>
            <a:off x="633894" y="7311103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movie</a:t>
            </a:r>
            <a:endParaRPr kumimoji="1" lang="ko-Kore-KR" altLang="en-US" b="1" dirty="0"/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95113F5E-895D-E99E-7002-DFEB30FF5C73}"/>
              </a:ext>
            </a:extLst>
          </p:cNvPr>
          <p:cNvSpPr txBox="1"/>
          <p:nvPr/>
        </p:nvSpPr>
        <p:spPr>
          <a:xfrm>
            <a:off x="7811087" y="4962005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movie</a:t>
            </a:r>
            <a:endParaRPr kumimoji="1" lang="ko-Kore-KR" altLang="en-US" b="1" dirty="0"/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E102B4D0-4FFA-31AB-528B-C07B74D194B9}"/>
              </a:ext>
            </a:extLst>
          </p:cNvPr>
          <p:cNvSpPr txBox="1"/>
          <p:nvPr/>
        </p:nvSpPr>
        <p:spPr>
          <a:xfrm>
            <a:off x="15496782" y="8195531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movie</a:t>
            </a:r>
            <a:endParaRPr kumimoji="1" lang="ko-Kore-KR" altLang="en-US" b="1" dirty="0"/>
          </a:p>
        </p:txBody>
      </p:sp>
      <p:sp>
        <p:nvSpPr>
          <p:cNvPr id="979" name="TextBox 978">
            <a:extLst>
              <a:ext uri="{FF2B5EF4-FFF2-40B4-BE49-F238E27FC236}">
                <a16:creationId xmlns:a16="http://schemas.microsoft.com/office/drawing/2014/main" id="{2B00568F-762B-E740-8F85-35D3BF694E3B}"/>
              </a:ext>
            </a:extLst>
          </p:cNvPr>
          <p:cNvSpPr txBox="1"/>
          <p:nvPr/>
        </p:nvSpPr>
        <p:spPr>
          <a:xfrm>
            <a:off x="4070898" y="4999259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movies</a:t>
            </a:r>
            <a:endParaRPr kumimoji="1" lang="ko-Kore-KR" altLang="en-US" b="1" dirty="0"/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CD181F1D-13F1-58F6-E90F-3EA3C89633EA}"/>
              </a:ext>
            </a:extLst>
          </p:cNvPr>
          <p:cNvSpPr txBox="1"/>
          <p:nvPr/>
        </p:nvSpPr>
        <p:spPr>
          <a:xfrm>
            <a:off x="6116808" y="7495769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movies</a:t>
            </a:r>
            <a:endParaRPr kumimoji="1" lang="ko-Kore-KR" altLang="en-US" b="1" dirty="0"/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72857044-0481-8A65-352E-6BB82397EA20}"/>
              </a:ext>
            </a:extLst>
          </p:cNvPr>
          <p:cNvSpPr txBox="1"/>
          <p:nvPr/>
        </p:nvSpPr>
        <p:spPr>
          <a:xfrm>
            <a:off x="12150795" y="6379583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movies</a:t>
            </a:r>
            <a:endParaRPr kumimoji="1" lang="ko-Kore-KR" altLang="en-US" b="1" dirty="0"/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BA3A5F75-705D-E455-49DC-6B7ADBDAC126}"/>
              </a:ext>
            </a:extLst>
          </p:cNvPr>
          <p:cNvSpPr txBox="1"/>
          <p:nvPr/>
        </p:nvSpPr>
        <p:spPr>
          <a:xfrm>
            <a:off x="3330940" y="8376564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tone</a:t>
            </a:r>
            <a:endParaRPr kumimoji="1" lang="ko-Kore-KR" altLang="en-US" b="1" dirty="0"/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15F463AF-0036-3E9A-78E9-E73D21206E76}"/>
              </a:ext>
            </a:extLst>
          </p:cNvPr>
          <p:cNvSpPr txBox="1"/>
          <p:nvPr/>
        </p:nvSpPr>
        <p:spPr>
          <a:xfrm>
            <a:off x="9894435" y="8257707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tone</a:t>
            </a:r>
            <a:endParaRPr kumimoji="1" lang="ko-Kore-KR" altLang="en-US" b="1" dirty="0"/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42221C71-5B84-0DBB-E203-D841998B34B8}"/>
              </a:ext>
            </a:extLst>
          </p:cNvPr>
          <p:cNvSpPr txBox="1"/>
          <p:nvPr/>
        </p:nvSpPr>
        <p:spPr>
          <a:xfrm>
            <a:off x="13836590" y="4725042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tone</a:t>
            </a:r>
            <a:endParaRPr kumimoji="1" lang="ko-Kore-KR" altLang="en-US" b="1" dirty="0"/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75297F11-EB5E-8E05-E000-BAADAF68D08B}"/>
              </a:ext>
            </a:extLst>
          </p:cNvPr>
          <p:cNvSpPr txBox="1"/>
          <p:nvPr/>
        </p:nvSpPr>
        <p:spPr>
          <a:xfrm>
            <a:off x="5057354" y="5520867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try</a:t>
            </a:r>
            <a:endParaRPr kumimoji="1" lang="ko-Kore-KR" altLang="en-US" b="1" dirty="0"/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7BABE832-C7C5-D9E2-C0E1-B40B4B3E49DA}"/>
              </a:ext>
            </a:extLst>
          </p:cNvPr>
          <p:cNvSpPr txBox="1"/>
          <p:nvPr/>
        </p:nvSpPr>
        <p:spPr>
          <a:xfrm>
            <a:off x="8995140" y="8470139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try</a:t>
            </a:r>
            <a:endParaRPr kumimoji="1" lang="ko-Kore-KR" altLang="en-US" b="1" dirty="0"/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5FD220C3-D857-5C48-0A0E-9B908467E40D}"/>
              </a:ext>
            </a:extLst>
          </p:cNvPr>
          <p:cNvSpPr txBox="1"/>
          <p:nvPr/>
        </p:nvSpPr>
        <p:spPr>
          <a:xfrm>
            <a:off x="14187145" y="7560239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try</a:t>
            </a:r>
            <a:endParaRPr kumimoji="1" lang="ko-Kore-KR" altLang="en-US" b="1" dirty="0"/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7C769638-209F-75E2-3645-5B6DADDD9B4D}"/>
              </a:ext>
            </a:extLst>
          </p:cNvPr>
          <p:cNvSpPr txBox="1"/>
          <p:nvPr/>
        </p:nvSpPr>
        <p:spPr>
          <a:xfrm>
            <a:off x="569705" y="6594967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trying</a:t>
            </a:r>
            <a:endParaRPr kumimoji="1" lang="ko-Kore-KR" altLang="en-US" b="1" dirty="0"/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5FD04DD9-CC0B-7004-3D3C-B75530FB9555}"/>
              </a:ext>
            </a:extLst>
          </p:cNvPr>
          <p:cNvSpPr txBox="1"/>
          <p:nvPr/>
        </p:nvSpPr>
        <p:spPr>
          <a:xfrm>
            <a:off x="6906764" y="5368591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trying</a:t>
            </a:r>
            <a:endParaRPr kumimoji="1" lang="ko-Kore-KR" altLang="en-US" b="1" dirty="0"/>
          </a:p>
        </p:txBody>
      </p:sp>
      <p:sp>
        <p:nvSpPr>
          <p:cNvPr id="990" name="TextBox 989">
            <a:extLst>
              <a:ext uri="{FF2B5EF4-FFF2-40B4-BE49-F238E27FC236}">
                <a16:creationId xmlns:a16="http://schemas.microsoft.com/office/drawing/2014/main" id="{0959B8C8-162C-EA84-A480-0AC1D9182AC1}"/>
              </a:ext>
            </a:extLst>
          </p:cNvPr>
          <p:cNvSpPr txBox="1"/>
          <p:nvPr/>
        </p:nvSpPr>
        <p:spPr>
          <a:xfrm>
            <a:off x="14290610" y="8403456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trying</a:t>
            </a:r>
            <a:endParaRPr kumimoji="1" lang="ko-Kore-KR" altLang="en-US" b="1" dirty="0"/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E139BA78-15B3-B8D6-38D9-A84641293C8E}"/>
              </a:ext>
            </a:extLst>
          </p:cNvPr>
          <p:cNvSpPr txBox="1"/>
          <p:nvPr/>
        </p:nvSpPr>
        <p:spPr>
          <a:xfrm>
            <a:off x="922991" y="8069097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unexpected</a:t>
            </a:r>
            <a:endParaRPr kumimoji="1" lang="ko-Kore-KR" altLang="en-US" b="1" dirty="0"/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AA13FD9E-BCED-7004-294C-23A2BD0CB24E}"/>
              </a:ext>
            </a:extLst>
          </p:cNvPr>
          <p:cNvSpPr txBox="1"/>
          <p:nvPr/>
        </p:nvSpPr>
        <p:spPr>
          <a:xfrm>
            <a:off x="1532821" y="8588122"/>
            <a:ext cx="294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unexpected_event</a:t>
            </a:r>
            <a:endParaRPr kumimoji="1" lang="ko-Kore-KR" altLang="en-US" b="1" dirty="0"/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79BE5C49-B053-9023-2178-F870AE2B082D}"/>
              </a:ext>
            </a:extLst>
          </p:cNvPr>
          <p:cNvSpPr txBox="1"/>
          <p:nvPr/>
        </p:nvSpPr>
        <p:spPr>
          <a:xfrm>
            <a:off x="8795278" y="4787387"/>
            <a:ext cx="294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unexpected_event</a:t>
            </a:r>
            <a:endParaRPr kumimoji="1" lang="ko-Kore-KR" altLang="en-US" b="1" dirty="0"/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E8574523-34C6-9DA9-BE69-63F193943E2F}"/>
              </a:ext>
            </a:extLst>
          </p:cNvPr>
          <p:cNvSpPr txBox="1"/>
          <p:nvPr/>
        </p:nvSpPr>
        <p:spPr>
          <a:xfrm>
            <a:off x="9859369" y="5394266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unexpected</a:t>
            </a:r>
            <a:endParaRPr kumimoji="1" lang="ko-Kore-KR" altLang="en-US" b="1" dirty="0"/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E48261F1-AE0F-66DD-779E-E9FC8DEDC978}"/>
              </a:ext>
            </a:extLst>
          </p:cNvPr>
          <p:cNvSpPr txBox="1"/>
          <p:nvPr/>
        </p:nvSpPr>
        <p:spPr>
          <a:xfrm>
            <a:off x="16692259" y="6221452"/>
            <a:ext cx="150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unexpected</a:t>
            </a:r>
            <a:endParaRPr kumimoji="1" lang="ko-Kore-KR" altLang="en-US" b="1" dirty="0"/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348D350A-26C1-AD6B-E4CB-DB0AEF67C8FF}"/>
              </a:ext>
            </a:extLst>
          </p:cNvPr>
          <p:cNvSpPr txBox="1"/>
          <p:nvPr/>
        </p:nvSpPr>
        <p:spPr>
          <a:xfrm>
            <a:off x="16002000" y="5180691"/>
            <a:ext cx="230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unexpected_event</a:t>
            </a:r>
            <a:endParaRPr kumimoji="1" lang="ko-Kore-KR" altLang="en-US" b="1" dirty="0"/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0F76BFBA-914B-80E3-574C-D7120E4FC074}"/>
              </a:ext>
            </a:extLst>
          </p:cNvPr>
          <p:cNvSpPr txBox="1"/>
          <p:nvPr/>
        </p:nvSpPr>
        <p:spPr>
          <a:xfrm>
            <a:off x="5034638" y="7415815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unusual</a:t>
            </a:r>
            <a:endParaRPr kumimoji="1" lang="ko-Kore-KR" altLang="en-US" b="1" dirty="0"/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0748D3D6-2FFE-FFE4-38B8-FDD80AF19C52}"/>
              </a:ext>
            </a:extLst>
          </p:cNvPr>
          <p:cNvSpPr txBox="1"/>
          <p:nvPr/>
        </p:nvSpPr>
        <p:spPr>
          <a:xfrm>
            <a:off x="10612988" y="7758487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unusual</a:t>
            </a:r>
            <a:endParaRPr kumimoji="1" lang="ko-Kore-KR" altLang="en-US" b="1" dirty="0"/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9CD5CE20-E271-FFB2-97DE-7F2C45096001}"/>
              </a:ext>
            </a:extLst>
          </p:cNvPr>
          <p:cNvSpPr txBox="1"/>
          <p:nvPr/>
        </p:nvSpPr>
        <p:spPr>
          <a:xfrm>
            <a:off x="12747956" y="5193637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unusual</a:t>
            </a:r>
            <a:endParaRPr kumimoji="1" lang="ko-Kore-KR" altLang="en-US" b="1" dirty="0"/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77A1C5B3-5407-4466-1E1D-7942E439A633}"/>
              </a:ext>
            </a:extLst>
          </p:cNvPr>
          <p:cNvSpPr txBox="1"/>
          <p:nvPr/>
        </p:nvSpPr>
        <p:spPr>
          <a:xfrm>
            <a:off x="471586" y="5673267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funny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80E79894-A5F6-5C28-F21C-A0FD78F10FF4}"/>
              </a:ext>
            </a:extLst>
          </p:cNvPr>
          <p:cNvSpPr txBox="1"/>
          <p:nvPr/>
        </p:nvSpPr>
        <p:spPr>
          <a:xfrm>
            <a:off x="6919776" y="6617846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entertain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3906B571-3181-1A93-3FA9-A10ABDAAB0E6}"/>
              </a:ext>
            </a:extLst>
          </p:cNvPr>
          <p:cNvSpPr txBox="1"/>
          <p:nvPr/>
        </p:nvSpPr>
        <p:spPr>
          <a:xfrm>
            <a:off x="5744972" y="6284545"/>
            <a:ext cx="239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entertaining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6792311B-965F-2D25-0BC3-46829F0751BB}"/>
              </a:ext>
            </a:extLst>
          </p:cNvPr>
          <p:cNvSpPr txBox="1"/>
          <p:nvPr/>
        </p:nvSpPr>
        <p:spPr>
          <a:xfrm>
            <a:off x="13156083" y="8165704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excellent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07" name="타원 1006">
            <a:extLst>
              <a:ext uri="{FF2B5EF4-FFF2-40B4-BE49-F238E27FC236}">
                <a16:creationId xmlns:a16="http://schemas.microsoft.com/office/drawing/2014/main" id="{6E8F7ACF-DB86-9BA1-B96F-223CCFF53805}"/>
              </a:ext>
            </a:extLst>
          </p:cNvPr>
          <p:cNvSpPr/>
          <p:nvPr/>
        </p:nvSpPr>
        <p:spPr>
          <a:xfrm>
            <a:off x="313441" y="4759912"/>
            <a:ext cx="2502218" cy="2408721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8" name="타원 1007">
            <a:extLst>
              <a:ext uri="{FF2B5EF4-FFF2-40B4-BE49-F238E27FC236}">
                <a16:creationId xmlns:a16="http://schemas.microsoft.com/office/drawing/2014/main" id="{9354033A-004A-AF60-DED0-D99DE5835F8A}"/>
              </a:ext>
            </a:extLst>
          </p:cNvPr>
          <p:cNvSpPr/>
          <p:nvPr/>
        </p:nvSpPr>
        <p:spPr>
          <a:xfrm>
            <a:off x="13125604" y="7190151"/>
            <a:ext cx="2084674" cy="1896184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11" name="타원 1010">
            <a:extLst>
              <a:ext uri="{FF2B5EF4-FFF2-40B4-BE49-F238E27FC236}">
                <a16:creationId xmlns:a16="http://schemas.microsoft.com/office/drawing/2014/main" id="{DE5724D0-34FA-2FB1-CC4C-A2AA66D5D1E1}"/>
              </a:ext>
            </a:extLst>
          </p:cNvPr>
          <p:cNvSpPr/>
          <p:nvPr/>
        </p:nvSpPr>
        <p:spPr>
          <a:xfrm>
            <a:off x="5811950" y="5295900"/>
            <a:ext cx="2502218" cy="2127225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293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[[-1.1503],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[[ 1.4336],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[ 0.7835],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[ 1.5186],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[ 1.6123],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[ 1.5672],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[[ 0.9808],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[ 0.8878],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[-1.2797],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[ 0.6832],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[[ 1.2346],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[ 0.6713],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[ 0.7644],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[ 1.1819],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[ 1.1719],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[[ 1.2154],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[ 0.7558],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[ 0.6323],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[ 1.1700],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[ 1.1467],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41737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[-1.1503],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[ 1.4336],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[ 0.9808],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[ 1.2346],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[ 1.2154]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[-2.3804,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3.9794,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-1.9295,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4.4991,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-4.4918],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1982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[[-0.9756],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[[ 1.9329],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[-1.1507],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[ 1.5149],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[-1.1507],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[ 1.9728],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[-1.1507],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[-1.1507],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[-1.1843],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[ 2.3912],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[ 1.9674],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[[ 1.0671],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[-0.1182],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[ 1.0565],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[-0.6006],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[-0.8043],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[ 0.8637],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[[ 1.8548],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[ 1.3616],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[ 1.4536],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[ 1.8592],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[ 1.8189],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[[ 1.8426],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[ 1.4536],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[ 1.3455],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[ 1.8501],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[-1.2712],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[ 1.8082],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137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[-0.9756],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[ 1.9329],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[ 1.0671],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[ 1.8548],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[ 1.8426],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[ 0.9668,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10.0426,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1.5509,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9.3283,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-1.0042]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47170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이 문제의 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345774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Current Works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805220" y="3046225"/>
            <a:ext cx="12605980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D0942-88AC-5C30-2D22-BE44237F7BBF}"/>
              </a:ext>
            </a:extLst>
          </p:cNvPr>
          <p:cNvSpPr txBox="1"/>
          <p:nvPr/>
        </p:nvSpPr>
        <p:spPr>
          <a:xfrm>
            <a:off x="800268" y="3202133"/>
            <a:ext cx="14058732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이 문제는 경향성의 차이가 없음</a:t>
            </a:r>
            <a:r>
              <a:rPr lang="en-US" altLang="ko-KR" sz="2800" dirty="0"/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오로지 </a:t>
            </a:r>
            <a:r>
              <a:rPr lang="en-US" altLang="ko-KR" sz="2800" dirty="0"/>
              <a:t>LM</a:t>
            </a:r>
            <a:r>
              <a:rPr lang="ko-KR" altLang="en-US" sz="2800" dirty="0"/>
              <a:t>의 영향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4521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[[-1.2988],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[[-1.2824],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[[-1.2988],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[[-1.1909],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[-1.3597],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[-1.3597],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[-1.4267],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[[-1.2988],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B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46876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388676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050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Where might a person go if they need urgent care for a wound?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body B. injury C. patient 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emergency room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hospital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score(E)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2923229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E &gt; A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E = A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B &gt; A = D = E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wound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0DC974-E3DD-0F1B-65C6-58B1CC138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9" y="473824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6289F4-CFE7-5925-7F81-D72B3B96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29" y="506311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532FCCD-3922-5400-67AD-217B58F3B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488" y="5053742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F6F5E1-BF38-F87D-F5EA-455B6D457965}"/>
              </a:ext>
            </a:extLst>
          </p:cNvPr>
          <p:cNvSpPr txBox="1"/>
          <p:nvPr/>
        </p:nvSpPr>
        <p:spPr>
          <a:xfrm>
            <a:off x="5547911" y="5840551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care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01359-F713-3D09-FDFE-FC452CE965AC}"/>
              </a:ext>
            </a:extLst>
          </p:cNvPr>
          <p:cNvSpPr txBox="1"/>
          <p:nvPr/>
        </p:nvSpPr>
        <p:spPr>
          <a:xfrm>
            <a:off x="9915536" y="8388980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care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333A6-CDD7-5653-5616-0F1D16B9BB41}"/>
              </a:ext>
            </a:extLst>
          </p:cNvPr>
          <p:cNvSpPr txBox="1"/>
          <p:nvPr/>
        </p:nvSpPr>
        <p:spPr>
          <a:xfrm>
            <a:off x="12439561" y="7124700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care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8ABA87-76A4-CCFD-C45C-E0930D95A13E}"/>
              </a:ext>
            </a:extLst>
          </p:cNvPr>
          <p:cNvSpPr txBox="1"/>
          <p:nvPr/>
        </p:nvSpPr>
        <p:spPr>
          <a:xfrm>
            <a:off x="2524432" y="8366747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81763-C522-9F2F-D20C-842B6C37D898}"/>
              </a:ext>
            </a:extLst>
          </p:cNvPr>
          <p:cNvSpPr txBox="1"/>
          <p:nvPr/>
        </p:nvSpPr>
        <p:spPr>
          <a:xfrm>
            <a:off x="7607870" y="8403747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943033-C650-8DA9-315D-D51CBB33CD43}"/>
              </a:ext>
            </a:extLst>
          </p:cNvPr>
          <p:cNvSpPr txBox="1"/>
          <p:nvPr/>
        </p:nvSpPr>
        <p:spPr>
          <a:xfrm>
            <a:off x="16728453" y="6978462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go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92032B-0D47-C8C6-A2D1-92FB03A93CC3}"/>
              </a:ext>
            </a:extLst>
          </p:cNvPr>
          <p:cNvSpPr txBox="1"/>
          <p:nvPr/>
        </p:nvSpPr>
        <p:spPr>
          <a:xfrm>
            <a:off x="5339999" y="7216254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EE805-94F2-3D72-AA46-BF1834797A08}"/>
              </a:ext>
            </a:extLst>
          </p:cNvPr>
          <p:cNvSpPr txBox="1"/>
          <p:nvPr/>
        </p:nvSpPr>
        <p:spPr>
          <a:xfrm>
            <a:off x="7607869" y="5028647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56679-EA1F-48CA-434E-9EC9B162EB88}"/>
              </a:ext>
            </a:extLst>
          </p:cNvPr>
          <p:cNvSpPr txBox="1"/>
          <p:nvPr/>
        </p:nvSpPr>
        <p:spPr>
          <a:xfrm>
            <a:off x="13272070" y="8223804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may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1386F4-5F24-5AE3-F4B1-1D55D79F61E1}"/>
              </a:ext>
            </a:extLst>
          </p:cNvPr>
          <p:cNvSpPr txBox="1"/>
          <p:nvPr/>
        </p:nvSpPr>
        <p:spPr>
          <a:xfrm>
            <a:off x="1494086" y="7031588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660C29-A90C-2059-2AC5-EB00CD87E829}"/>
              </a:ext>
            </a:extLst>
          </p:cNvPr>
          <p:cNvSpPr txBox="1"/>
          <p:nvPr/>
        </p:nvSpPr>
        <p:spPr>
          <a:xfrm>
            <a:off x="10332399" y="5414221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8FB987-030B-7384-AB09-4C95C4B1D3D0}"/>
              </a:ext>
            </a:extLst>
          </p:cNvPr>
          <p:cNvSpPr txBox="1"/>
          <p:nvPr/>
        </p:nvSpPr>
        <p:spPr>
          <a:xfrm>
            <a:off x="14426970" y="5028647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might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EAC943-5A37-1A81-A96B-FC631B5FC96A}"/>
              </a:ext>
            </a:extLst>
          </p:cNvPr>
          <p:cNvSpPr txBox="1"/>
          <p:nvPr/>
        </p:nvSpPr>
        <p:spPr>
          <a:xfrm>
            <a:off x="3407517" y="8285531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100792-B893-CBE9-EB38-B591306082A0}"/>
              </a:ext>
            </a:extLst>
          </p:cNvPr>
          <p:cNvSpPr txBox="1"/>
          <p:nvPr/>
        </p:nvSpPr>
        <p:spPr>
          <a:xfrm>
            <a:off x="6563307" y="7748613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2DDEC7-F217-0708-DC3D-82DBCA6C2C91}"/>
              </a:ext>
            </a:extLst>
          </p:cNvPr>
          <p:cNvSpPr txBox="1"/>
          <p:nvPr/>
        </p:nvSpPr>
        <p:spPr>
          <a:xfrm>
            <a:off x="16459200" y="8039138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need</a:t>
            </a:r>
            <a:endParaRPr kumimoji="1" lang="ko-Kore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C90FC-7AD4-1FF1-118D-8D70CDF0151C}"/>
              </a:ext>
            </a:extLst>
          </p:cNvPr>
          <p:cNvSpPr txBox="1"/>
          <p:nvPr/>
        </p:nvSpPr>
        <p:spPr>
          <a:xfrm>
            <a:off x="4550299" y="7933279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37AC7-954D-0230-759F-C1321E212144}"/>
              </a:ext>
            </a:extLst>
          </p:cNvPr>
          <p:cNvSpPr txBox="1"/>
          <p:nvPr/>
        </p:nvSpPr>
        <p:spPr>
          <a:xfrm>
            <a:off x="6286441" y="6381249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ED63B4-A58E-58A1-8AE7-DC55B0058CEA}"/>
              </a:ext>
            </a:extLst>
          </p:cNvPr>
          <p:cNvSpPr txBox="1"/>
          <p:nvPr/>
        </p:nvSpPr>
        <p:spPr>
          <a:xfrm>
            <a:off x="15049118" y="8529933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802AF-D625-0386-1CDE-B37C1FFA9E65}"/>
              </a:ext>
            </a:extLst>
          </p:cNvPr>
          <p:cNvSpPr txBox="1"/>
          <p:nvPr/>
        </p:nvSpPr>
        <p:spPr>
          <a:xfrm>
            <a:off x="763423" y="5783553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urgent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D99C03-BFB4-38B1-04CE-A296307B9605}"/>
              </a:ext>
            </a:extLst>
          </p:cNvPr>
          <p:cNvSpPr txBox="1"/>
          <p:nvPr/>
        </p:nvSpPr>
        <p:spPr>
          <a:xfrm>
            <a:off x="11125200" y="6286614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urgent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7C8F99-B640-5463-5E94-DDC559D18CA6}"/>
              </a:ext>
            </a:extLst>
          </p:cNvPr>
          <p:cNvSpPr txBox="1"/>
          <p:nvPr/>
        </p:nvSpPr>
        <p:spPr>
          <a:xfrm>
            <a:off x="15765059" y="5156156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urgent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E37E92-4AE9-51F0-A3D4-611448112C59}"/>
              </a:ext>
            </a:extLst>
          </p:cNvPr>
          <p:cNvSpPr txBox="1"/>
          <p:nvPr/>
        </p:nvSpPr>
        <p:spPr>
          <a:xfrm>
            <a:off x="1607744" y="5007720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wound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2BC717-6434-E67A-CD38-D24C44A32FC6}"/>
              </a:ext>
            </a:extLst>
          </p:cNvPr>
          <p:cNvSpPr txBox="1"/>
          <p:nvPr/>
        </p:nvSpPr>
        <p:spPr>
          <a:xfrm>
            <a:off x="10832526" y="7558065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wound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3A6850-1B3D-4F60-CCF6-41FB8CF12772}"/>
              </a:ext>
            </a:extLst>
          </p:cNvPr>
          <p:cNvSpPr txBox="1"/>
          <p:nvPr/>
        </p:nvSpPr>
        <p:spPr>
          <a:xfrm>
            <a:off x="16935100" y="6368304"/>
            <a:ext cx="106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wound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0D238B-E523-3412-3AD0-7618A17CDA07}"/>
              </a:ext>
            </a:extLst>
          </p:cNvPr>
          <p:cNvSpPr txBox="1"/>
          <p:nvPr/>
        </p:nvSpPr>
        <p:spPr>
          <a:xfrm>
            <a:off x="4678056" y="5278335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emergency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65C52E-00F7-E421-7438-164A7ACCCDD5}"/>
              </a:ext>
            </a:extLst>
          </p:cNvPr>
          <p:cNvSpPr txBox="1"/>
          <p:nvPr/>
        </p:nvSpPr>
        <p:spPr>
          <a:xfrm>
            <a:off x="107024" y="7329835"/>
            <a:ext cx="140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emergency_room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D48DA7-E7C8-35D3-81B5-C9DAEBF17F64}"/>
              </a:ext>
            </a:extLst>
          </p:cNvPr>
          <p:cNvSpPr txBox="1"/>
          <p:nvPr/>
        </p:nvSpPr>
        <p:spPr>
          <a:xfrm>
            <a:off x="2846602" y="4623874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room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A8A3AE-97D8-53E2-82C4-F2B0C8CC6FA9}"/>
              </a:ext>
            </a:extLst>
          </p:cNvPr>
          <p:cNvSpPr txBox="1"/>
          <p:nvPr/>
        </p:nvSpPr>
        <p:spPr>
          <a:xfrm>
            <a:off x="8834676" y="5007720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injury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359DDA-EBAB-0F14-3C90-3AEE6A20CBC0}"/>
              </a:ext>
            </a:extLst>
          </p:cNvPr>
          <p:cNvSpPr txBox="1"/>
          <p:nvPr/>
        </p:nvSpPr>
        <p:spPr>
          <a:xfrm>
            <a:off x="13102451" y="5249525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hospital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80832C-11EE-EC73-9A4E-50D6104235C1}"/>
              </a:ext>
            </a:extLst>
          </p:cNvPr>
          <p:cNvSpPr txBox="1"/>
          <p:nvPr/>
        </p:nvSpPr>
        <p:spPr>
          <a:xfrm>
            <a:off x="4185453" y="3929482"/>
            <a:ext cx="8040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파란색 원을 보면 </a:t>
            </a:r>
            <a:r>
              <a:rPr kumimoji="1" lang="en-US" altLang="ko-KR" b="1" dirty="0"/>
              <a:t>D-subgraph</a:t>
            </a:r>
            <a:r>
              <a:rPr kumimoji="1" lang="ko-KR" altLang="en-US" b="1" dirty="0"/>
              <a:t>는 </a:t>
            </a:r>
            <a:r>
              <a:rPr kumimoji="1" lang="en-US" altLang="ko-KR" b="1" dirty="0"/>
              <a:t>wound</a:t>
            </a:r>
            <a:r>
              <a:rPr kumimoji="1" lang="ko-KR" altLang="en-US" b="1" dirty="0"/>
              <a:t>와 </a:t>
            </a:r>
            <a:r>
              <a:rPr kumimoji="1" lang="en-US" altLang="ko-KR" b="1" dirty="0"/>
              <a:t>room</a:t>
            </a:r>
            <a:r>
              <a:rPr kumimoji="1" lang="ko-KR" altLang="en-US" b="1" dirty="0"/>
              <a:t>이 연결되어 있음</a:t>
            </a:r>
            <a:endParaRPr kumimoji="1" lang="en-US" altLang="ko-KR" b="1" dirty="0"/>
          </a:p>
          <a:p>
            <a:r>
              <a:rPr kumimoji="1" lang="ko-KR" altLang="en-US" b="1" dirty="0"/>
              <a:t>정답을 도출하기 위해선 </a:t>
            </a:r>
            <a:r>
              <a:rPr kumimoji="1" lang="en-US" altLang="ko-KR" b="1" dirty="0"/>
              <a:t>Key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question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node</a:t>
            </a:r>
            <a:r>
              <a:rPr kumimoji="1" lang="ko-KR" altLang="en-US" b="1" dirty="0"/>
              <a:t>와 </a:t>
            </a:r>
            <a:r>
              <a:rPr kumimoji="1" lang="en-US" altLang="ko-KR" b="1" dirty="0"/>
              <a:t>key answer node</a:t>
            </a:r>
            <a:r>
              <a:rPr kumimoji="1" lang="ko-KR" altLang="en-US" b="1" dirty="0"/>
              <a:t>는 연결되어야 함</a:t>
            </a:r>
            <a:endParaRPr kumimoji="1" lang="en-US" altLang="ko-KR" b="1" dirty="0"/>
          </a:p>
          <a:p>
            <a:r>
              <a:rPr kumimoji="1" lang="en-US" altLang="ko-Kore-KR" b="1" dirty="0"/>
              <a:t>Cycle encoder</a:t>
            </a:r>
            <a:r>
              <a:rPr kumimoji="1" lang="ko-KR" altLang="en-US" b="1" dirty="0"/>
              <a:t>는 </a:t>
            </a:r>
            <a:r>
              <a:rPr kumimoji="1" lang="ko-KR" altLang="en-US" b="1" dirty="0" err="1"/>
              <a:t>정답노드의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score</a:t>
            </a:r>
            <a:r>
              <a:rPr kumimoji="1" lang="ko-KR" altLang="en-US" b="1" dirty="0"/>
              <a:t>가 높음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22ECD7-0DE9-719F-757F-D9B6F45464BC}"/>
              </a:ext>
            </a:extLst>
          </p:cNvPr>
          <p:cNvSpPr txBox="1"/>
          <p:nvPr/>
        </p:nvSpPr>
        <p:spPr>
          <a:xfrm>
            <a:off x="2136391" y="8821370"/>
            <a:ext cx="353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0308C-4C43-D8BF-DD43-BE01C2CA1AE6}"/>
              </a:ext>
            </a:extLst>
          </p:cNvPr>
          <p:cNvSpPr txBox="1"/>
          <p:nvPr/>
        </p:nvSpPr>
        <p:spPr>
          <a:xfrm>
            <a:off x="8115856" y="8841194"/>
            <a:ext cx="353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F8E99A-7BD5-213E-E41D-5E1ED9500B40}"/>
              </a:ext>
            </a:extLst>
          </p:cNvPr>
          <p:cNvSpPr txBox="1"/>
          <p:nvPr/>
        </p:nvSpPr>
        <p:spPr>
          <a:xfrm>
            <a:off x="14216148" y="8934155"/>
            <a:ext cx="353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9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7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31307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[[ 1.3935],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[ 1.5309],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[ 0.7211],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[-1.4213],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[ 1.5293],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[[-0.8957],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[-0.1239],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[-1.2905],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[-1.4312],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[-0.0341</a:t>
            </a:r>
            <a:r>
              <a:rPr lang="ko-KR" alt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[[ 1.3873],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[ 0.6906],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[-1.4205],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[[ 1.4174],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[-1.3929],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[ 1.3703],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[-1.3532],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[-1.3482],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[ 0.7801],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[-1.2914],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[ 1.3637],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[-1.3259],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[[ 1.3938],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[-1.4318],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[-1.4035],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[ 0.7242],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[ 0.7084],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[ 1.3705],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239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[ 1.3935],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[-0.8957],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[ 1.3873],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[ 1.4174],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[ 1.3938]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-3.8736,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-5.2579,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-2.1974,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7.0199,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6.9767],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0884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[[ 2.2237],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[ 2.3715],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[-1.2317],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[-1.2336],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[ 1.7258],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[-1.3139],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[ 2.3765],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[[-0.7492],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[-0.0827],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[-1.2317],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[-1.2336],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[-1.3139],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[-0.3884],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[[ 2.2204],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[-1.2317],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[-1.2336],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[ 1.7210],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[-1.3139],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[ 2.2131],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[[ 2.2390],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[-1.1225],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[-1.0570],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[-1.1225],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[ 2.2258],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[-0.9896],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[-0.9916],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[ 1.7722],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[-1.1137],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[ 2.2243],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[-0.9376],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[[ 2.2237],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[-1.3624],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[ 1.6610],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[-1.2317],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[-1.2336],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[ 1.7210],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[-1.3139],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E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41865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[ 2.2237],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[-0.7492],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[ 2.2204],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[ 2.2390],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[ 2.2237],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-1.7211,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-2.8685,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1.4000,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10.9253,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10.9578]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0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E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09038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388676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050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A tributary of a river is a?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creek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B. pond C. lake D. inlet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stream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GSC(E)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score(C)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2923229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E &gt; A -&gt; A &gt; E &gt; B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C &gt; E &gt; A -&gt; E &gt; A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E &gt; C &gt; A &gt; B &gt; D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river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80832C-11EE-EC73-9A4E-50D6104235C1}"/>
              </a:ext>
            </a:extLst>
          </p:cNvPr>
          <p:cNvSpPr txBox="1"/>
          <p:nvPr/>
        </p:nvSpPr>
        <p:spPr>
          <a:xfrm>
            <a:off x="1980215" y="3899131"/>
            <a:ext cx="9840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Tributary : </a:t>
            </a:r>
            <a:r>
              <a:rPr kumimoji="1" lang="ko-KR" altLang="en-US" b="1" dirty="0"/>
              <a:t>다른 강이나 개울에 합류하면서도 바다로 직접적으로 흐르지 않는 물줄기를 가리킨다</a:t>
            </a:r>
            <a:r>
              <a:rPr kumimoji="1" lang="en-US" altLang="ko-KR" b="1" dirty="0"/>
              <a:t>.</a:t>
            </a:r>
          </a:p>
          <a:p>
            <a:r>
              <a:rPr kumimoji="1" lang="ko-Kore-KR" altLang="en-US" b="1" dirty="0"/>
              <a:t>이</a:t>
            </a:r>
            <a:r>
              <a:rPr kumimoji="1" lang="ko-KR" altLang="en-US" b="1" dirty="0"/>
              <a:t> 문제는 나도 정답이 </a:t>
            </a:r>
            <a:r>
              <a:rPr kumimoji="1" lang="ko-KR" altLang="en-US" b="1" dirty="0" err="1"/>
              <a:t>뭔지</a:t>
            </a:r>
            <a:r>
              <a:rPr kumimoji="1" lang="en-US" altLang="ko-KR" b="1" dirty="0"/>
              <a:t>…(</a:t>
            </a:r>
            <a:r>
              <a:rPr kumimoji="1" lang="en-US" altLang="ko-KR" b="1" dirty="0" err="1"/>
              <a:t>chatGPT</a:t>
            </a:r>
            <a:r>
              <a:rPr kumimoji="1" lang="ko-KR" altLang="en-US" b="1" dirty="0"/>
              <a:t>도 구분 못함</a:t>
            </a:r>
            <a:r>
              <a:rPr kumimoji="1" lang="en-US" altLang="ko-KR" b="1" dirty="0"/>
              <a:t>)</a:t>
            </a:r>
          </a:p>
          <a:p>
            <a:r>
              <a:rPr kumimoji="1" lang="ko-KR" altLang="en-US" b="1" dirty="0"/>
              <a:t>이 문제 역시 </a:t>
            </a:r>
            <a:r>
              <a:rPr kumimoji="1" lang="en-US" altLang="ko-KR" b="1" dirty="0"/>
              <a:t>X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22ECD7-0DE9-719F-757F-D9B6F45464BC}"/>
              </a:ext>
            </a:extLst>
          </p:cNvPr>
          <p:cNvSpPr txBox="1"/>
          <p:nvPr/>
        </p:nvSpPr>
        <p:spPr>
          <a:xfrm>
            <a:off x="2136391" y="8821370"/>
            <a:ext cx="353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3 &gt; 2 &gt; 0 &gt; 1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0308C-4C43-D8BF-DD43-BE01C2CA1AE6}"/>
              </a:ext>
            </a:extLst>
          </p:cNvPr>
          <p:cNvSpPr txBox="1"/>
          <p:nvPr/>
        </p:nvSpPr>
        <p:spPr>
          <a:xfrm>
            <a:off x="8115856" y="8841194"/>
            <a:ext cx="353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0=1</a:t>
            </a:r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0=1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F8E99A-7BD5-213E-E41D-5E1ED9500B40}"/>
              </a:ext>
            </a:extLst>
          </p:cNvPr>
          <p:cNvSpPr txBox="1"/>
          <p:nvPr/>
        </p:nvSpPr>
        <p:spPr>
          <a:xfrm>
            <a:off x="14216148" y="8934155"/>
            <a:ext cx="353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34F26B-6336-539A-80DD-34D7DAA6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8" y="501986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9414F9D-1BFE-1B44-4F9D-0B026C9B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5567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B88E18C-E715-9BB8-A2A0-517EA955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9848" y="478821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4D48DA7-E7C8-35D3-81B5-C9DAEBF17F64}"/>
              </a:ext>
            </a:extLst>
          </p:cNvPr>
          <p:cNvSpPr txBox="1"/>
          <p:nvPr/>
        </p:nvSpPr>
        <p:spPr>
          <a:xfrm>
            <a:off x="584124" y="7353300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river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34A3B3-85EF-EBCD-0FCB-C3C2BFDAE3BD}"/>
              </a:ext>
            </a:extLst>
          </p:cNvPr>
          <p:cNvSpPr txBox="1"/>
          <p:nvPr/>
        </p:nvSpPr>
        <p:spPr>
          <a:xfrm>
            <a:off x="9296400" y="492757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river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A6FF7B-76F8-CE35-F417-8F912CCB3733}"/>
              </a:ext>
            </a:extLst>
          </p:cNvPr>
          <p:cNvSpPr txBox="1"/>
          <p:nvPr/>
        </p:nvSpPr>
        <p:spPr>
          <a:xfrm>
            <a:off x="17055873" y="4696305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river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5FCA3A-E0C9-002F-693F-EE2A76C36A48}"/>
              </a:ext>
            </a:extLst>
          </p:cNvPr>
          <p:cNvSpPr txBox="1"/>
          <p:nvPr/>
        </p:nvSpPr>
        <p:spPr>
          <a:xfrm>
            <a:off x="3433777" y="8344583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tributary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1A0A48-AF2E-1302-B567-721570DB28FC}"/>
              </a:ext>
            </a:extLst>
          </p:cNvPr>
          <p:cNvSpPr txBox="1"/>
          <p:nvPr/>
        </p:nvSpPr>
        <p:spPr>
          <a:xfrm>
            <a:off x="8588499" y="8370431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tributary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228903-94D8-D5B3-01EE-CF563F7BF987}"/>
              </a:ext>
            </a:extLst>
          </p:cNvPr>
          <p:cNvSpPr txBox="1"/>
          <p:nvPr/>
        </p:nvSpPr>
        <p:spPr>
          <a:xfrm>
            <a:off x="16139023" y="7349102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tributary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259354-EDA8-0EC6-8782-40F257EF1F65}"/>
              </a:ext>
            </a:extLst>
          </p:cNvPr>
          <p:cNvSpPr txBox="1"/>
          <p:nvPr/>
        </p:nvSpPr>
        <p:spPr>
          <a:xfrm>
            <a:off x="5119386" y="705167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creek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C97259-3614-D054-4488-FCC66EBBEFB7}"/>
              </a:ext>
            </a:extLst>
          </p:cNvPr>
          <p:cNvSpPr txBox="1"/>
          <p:nvPr/>
        </p:nvSpPr>
        <p:spPr>
          <a:xfrm>
            <a:off x="6402770" y="6001146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stream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27E95C-42E9-6A32-37C4-2793F110ECFB}"/>
              </a:ext>
            </a:extLst>
          </p:cNvPr>
          <p:cNvSpPr txBox="1"/>
          <p:nvPr/>
        </p:nvSpPr>
        <p:spPr>
          <a:xfrm>
            <a:off x="12362963" y="8350273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lake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56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[[ 1.3645],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[ 0.6837],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[ 1.5878],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[[ 1.3482],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[ 0.6301],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[ 1.5202],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[ 1.5173],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[[ 1.3989],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[ 0.7439],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[ 1.6238],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[[-1.4112],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[[ 1.3787],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[ 1.3787],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[ 1.6205],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[ 1.6187],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45928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[ 1.3645],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[ 1.3482],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[ 1.3989],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[-1.4112],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[ 1.3787]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7.8585,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0.2091,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-0.4403,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-3.4991,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7.3520]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56216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[[ 1.9384],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[ 1.4709],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[ 2.2754],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[ 2.3721],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[[ 1.9194],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[ 1.4579],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[ 2.1402],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[[ 1.9889],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[ 1.5182],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[ 2.3733],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[ 2.4431],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[[-1.4055],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[-1.4397],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[[ 1.9678],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[ 1.9678],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[ 2.3624],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[ 2.4386],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E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11480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[ 1.9384],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[ 1.9194],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[ 1.9889],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[-1.4055],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[ 1.9678]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[ 9.8152,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3.4319,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4.3040,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-0.7054,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10.1222],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07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E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3687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[-1.2988],A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[-1.2824],B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[-1.2988],C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[-1.1909],D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[-1.2988],E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[-3.1120,A  </a:t>
            </a:r>
          </a:p>
          <a:p>
            <a:pPr algn="ctr"/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-2.3809,B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-7.8380,C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-5.3621,D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-5.7331]E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58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93498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388676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050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will be created after an excavation is finished?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montana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B.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work area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city 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quarry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trunk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GSC(B)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score(C)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A=C=D &gt; E -&gt; D &gt; B &gt; C &gt; A &gt; E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B &gt; A=C=D &gt; E -&gt; B &gt; D &gt; C &gt; A &gt; E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B &gt; A = C = D &gt; E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excavation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80832C-11EE-EC73-9A4E-50D6104235C1}"/>
              </a:ext>
            </a:extLst>
          </p:cNvPr>
          <p:cNvSpPr txBox="1"/>
          <p:nvPr/>
        </p:nvSpPr>
        <p:spPr>
          <a:xfrm>
            <a:off x="1980215" y="38991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이 문제 역시 </a:t>
            </a:r>
            <a:r>
              <a:rPr kumimoji="1" lang="en-US" altLang="ko-KR" b="1" dirty="0"/>
              <a:t>X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22ECD7-0DE9-719F-757F-D9B6F45464BC}"/>
              </a:ext>
            </a:extLst>
          </p:cNvPr>
          <p:cNvSpPr txBox="1"/>
          <p:nvPr/>
        </p:nvSpPr>
        <p:spPr>
          <a:xfrm>
            <a:off x="2136391" y="8821370"/>
            <a:ext cx="353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 &gt; 4 = 6</a:t>
            </a:r>
          </a:p>
          <a:p>
            <a:r>
              <a:rPr kumimoji="1" lang="en-US" altLang="ko-KR" dirty="0"/>
              <a:t>0 &gt; 4 = 6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0308C-4C43-D8BF-DD43-BE01C2CA1AE6}"/>
              </a:ext>
            </a:extLst>
          </p:cNvPr>
          <p:cNvSpPr txBox="1"/>
          <p:nvPr/>
        </p:nvSpPr>
        <p:spPr>
          <a:xfrm>
            <a:off x="8115856" y="8841194"/>
            <a:ext cx="353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 &gt; 4 = 7</a:t>
            </a:r>
          </a:p>
          <a:p>
            <a:r>
              <a:rPr kumimoji="1" lang="en-US" altLang="ko-KR" dirty="0"/>
              <a:t>0 &gt; 4 = 7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F8E99A-7BD5-213E-E41D-5E1ED9500B40}"/>
              </a:ext>
            </a:extLst>
          </p:cNvPr>
          <p:cNvSpPr txBox="1"/>
          <p:nvPr/>
        </p:nvSpPr>
        <p:spPr>
          <a:xfrm>
            <a:off x="14216148" y="8934155"/>
            <a:ext cx="3539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0 &gt; 4 = 6</a:t>
            </a:r>
          </a:p>
          <a:p>
            <a:r>
              <a:rPr kumimoji="1" lang="en-US" altLang="ko-KR" dirty="0"/>
              <a:t>0 &gt; 4 = 6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80628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[[ 1.3802],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[ 1.3575],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[ 1.3575],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[[ 1.4118],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[-1.2072],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[-1.4063],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[-1.4063],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[ 1.3626],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[-1.1950],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[-1.2839],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[ 1.3626],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[-1.4122],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[[ 1.3802],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[ 1.3575],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[ 1.3575],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[[ 1.3802],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[ 1.3575],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[[-1.3228],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8913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[ 1.3802],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[ 1.4118],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[ 1.3802],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[ 1.3802],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[-1.3228]]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-4.3993,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1.3767,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0.0656,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4.1706,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-7.7021]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45206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[[ 2.2151],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[[ 2.2363],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[-0.8489],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[-1.1332],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[ 2.2216],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[-1.0086],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[-0.9158],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[ 2.2216],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[-1.1581],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[[ 2.2151],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[ 2.2102],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[[ 2.2151],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[ 2.2102],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[[-1.2944],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[-1.3728],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E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51534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[ 2.2151],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[ 2.2363],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[-1.2944]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 1.0229,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7.8472,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5.0574,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7.5733,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-1.6549]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96568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388676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0509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He spent all summer in his room playing video games, because of this it wasn’t surprising for Mother to find a stack of dirty dishes in her what?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son’s room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party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dishwasher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D. restaurant kitchen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shoes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GSC(C)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score(D)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B &gt; C &gt; A -&gt; A &gt; C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B &gt; C &gt; A -&gt; C &gt; A &gt; B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D &gt; B &gt; A = C = E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excavation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80832C-11EE-EC73-9A4E-50D6104235C1}"/>
              </a:ext>
            </a:extLst>
          </p:cNvPr>
          <p:cNvSpPr txBox="1"/>
          <p:nvPr/>
        </p:nvSpPr>
        <p:spPr>
          <a:xfrm>
            <a:off x="1980215" y="3899131"/>
            <a:ext cx="6869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Graph score</a:t>
            </a:r>
            <a:r>
              <a:rPr kumimoji="1" lang="ko-KR" altLang="en-US" b="1" dirty="0"/>
              <a:t>는 </a:t>
            </a:r>
            <a:r>
              <a:rPr kumimoji="1" lang="en-US" altLang="ko-KR" b="1" dirty="0"/>
              <a:t>a-subgraph</a:t>
            </a:r>
            <a:r>
              <a:rPr kumimoji="1" lang="ko-KR" altLang="en-US" b="1" dirty="0"/>
              <a:t>가 낮았지만 </a:t>
            </a:r>
            <a:r>
              <a:rPr kumimoji="1" lang="en-US" altLang="ko-KR" b="1" dirty="0"/>
              <a:t>LM</a:t>
            </a:r>
            <a:r>
              <a:rPr kumimoji="1" lang="ko-KR" altLang="en-US" b="1" dirty="0" err="1"/>
              <a:t>으로</a:t>
            </a:r>
            <a:r>
              <a:rPr kumimoji="1" lang="ko-KR" altLang="en-US" b="1" dirty="0"/>
              <a:t> 인해 가장 높아짐</a:t>
            </a:r>
            <a:r>
              <a:rPr kumimoji="1" lang="en-US" altLang="ko-KR" b="1" dirty="0"/>
              <a:t>…</a:t>
            </a:r>
          </a:p>
          <a:p>
            <a:r>
              <a:rPr kumimoji="1" lang="ko-KR" altLang="en-US" b="1" dirty="0"/>
              <a:t>이 문제 역시 의미 </a:t>
            </a:r>
            <a:r>
              <a:rPr kumimoji="1" lang="en-US" altLang="ko-KR" b="1" dirty="0"/>
              <a:t>X</a:t>
            </a:r>
            <a:endParaRPr kumimoji="1" lang="ko-Kore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E089266-7DCA-405F-F138-6E9DCA8FA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8" y="49763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8AA9B76-544B-B8D2-0BC9-9B17DCBEF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17" y="514350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5F2C17C-FF24-8B20-7BCD-2C3825E3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502254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563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[[-0.8771],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[-1.3495],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[-1.1944],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[-1.3843],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[[ 1.5952],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[ 1.3587],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[ 1.5442],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[ 0.7939],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[ 0.7513],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[ 1.5172],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[ 1.6175],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[ 1.6157],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[[ 1.4033],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[-1.2646],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[-1.4176],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[-1.4167],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[ 1.5172],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[ 1.5149],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[[ 1.6632],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[ 1.6716],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[ 1.6165],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[-1.2216],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[ 0.7370],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[ 1.6317],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[ 1.6488],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[ 1.6419],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[ 1.6419],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[-1.4446],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[-1.4466],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[-1.4542],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[ 1.6192],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[ 1.6659],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[ 1.5151],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[[-1.0254],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[-1.2426],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[-1.4082],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[-1.4552],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[-1.4356],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[-1.4563],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[-1.4490],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[-1.4292],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91681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[-0.8771],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[ 1.5952],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[ 1.4033],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[ 1.6632],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[-1.0254]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[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3.4933,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-4.3885,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3.1625,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-2.6731,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-11.3106],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21070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[[ 0.0646],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[-0.6312],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[-0.8865],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[-0.8688],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[ 0.1274],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[-0.0151],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[-0.0623],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[-0.1648],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[-1.0027],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[-1.0027],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[-0.5201],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[-0.6688],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[-0.6688],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[-0.9201],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[-0.8747],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[-0.7207],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[[ 2.4540],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[ 2.2273],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[-0.9749],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[ 2.3983],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[ 1.9279],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[ 1.9199],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[-0.1883],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[ 2.3771],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[ 2.4834],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[-0.7469],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[-0.7469],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[-1.0264],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[ 2.4850],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[[ 2.2610],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[-1.0310],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[-0.9927],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[-0.9749],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[ 0.0196],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[-0.1452],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[-0.1604],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[-0.2571],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[ 2.3729],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[-1.1091],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[-0.6314],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[-0.7727],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[-0.7727],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[-1.0264],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[-1.1428],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[ 2.3785],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[[ 2.5525],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[ 2.5695],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[-0.7522],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[ 2.4651],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[-0.7347],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[ 0.2061],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[ 1.8071],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[ 0.0393],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[-0.0507],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[ 2.4939],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[ 2.5251],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[ 2.5128],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[ 2.5128],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[-0.4033],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[-0.5386],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[-0.5386],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[-0.7853],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[ 2.4652],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[ 2.5576],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[ 2.3822],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[[-0.0534],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[-0.9100],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[-1.0216],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[-0.8718],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[-0.9049],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[-0.8542],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[-1.0216],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[-1.0216],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[ 0.1147],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[-0.0441],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[-0.0587],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[-0.1521],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[-1.0216],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[-1.0216],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[-1.0216],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[-0.9879],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[-0.9879],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[-0.5160],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[-0.6545],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[-0.6545],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[-1.0216],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[-1.0216],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[-1.0216],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[-0.9317],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[-0.8907],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E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2980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[ 0.0646],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[ 2.4540],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[ 2.2610],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[ 2.5525],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[-0.0534]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[ 7.1018,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-1.5493,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8.3646,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-2.2254,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-8.8209]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504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A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[[-1.2627],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[-1.4054],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[-1.3970],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[[-1.2461],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[-1.3269],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[-1.3269],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[-1.2942],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[-1.3826],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[[-1.2627],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[[-0.9912],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[-1.1010],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[-1.0677],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[-1.1668],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[-1.1581],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[-1.1390],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[-1.5911]],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[[-1.2627],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[-1.3414],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[-1.3088],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[-1.4054],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[-1.3970],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[-1.5911]]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3142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388676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050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happens after having food too much?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being full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laziness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weight gain D.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getting fat</a:t>
            </a:r>
            <a:r>
              <a:rPr kumimoji="1" lang="ko-KR" altLang="en-US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will not starve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Encoder(D)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GSC(A)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score(C)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&gt; A -&gt; D &gt; A &gt; 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C -&gt; A &gt; C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 &gt; D &gt; A &gt; B = E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having food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80832C-11EE-EC73-9A4E-50D6104235C1}"/>
              </a:ext>
            </a:extLst>
          </p:cNvPr>
          <p:cNvSpPr txBox="1"/>
          <p:nvPr/>
        </p:nvSpPr>
        <p:spPr>
          <a:xfrm>
            <a:off x="812182" y="3913091"/>
            <a:ext cx="1076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Cycle encoder</a:t>
            </a:r>
            <a:r>
              <a:rPr kumimoji="1" lang="ko-Kore-KR" altLang="en-US" b="1" dirty="0"/>
              <a:t>은 </a:t>
            </a:r>
            <a:r>
              <a:rPr kumimoji="1" lang="en-US" altLang="ko-Kore-KR" b="1" dirty="0"/>
              <a:t>happen</a:t>
            </a:r>
            <a:r>
              <a:rPr kumimoji="1" lang="en-US" altLang="ko-KR" b="1" dirty="0"/>
              <a:t>(C)</a:t>
            </a:r>
            <a:r>
              <a:rPr kumimoji="1" lang="ko-Kore-KR" altLang="en-US" b="1" dirty="0"/>
              <a:t>에 초점을 가졌고</a:t>
            </a:r>
            <a:r>
              <a:rPr kumimoji="1" lang="en-US" altLang="ko-Kore-KR" b="1" dirty="0"/>
              <a:t>, GSC</a:t>
            </a:r>
            <a:r>
              <a:rPr kumimoji="1" lang="ko-Kore-KR" altLang="en-US" b="1" dirty="0"/>
              <a:t>는 </a:t>
            </a:r>
            <a:r>
              <a:rPr kumimoji="1" lang="en-US" altLang="ko-Kore-KR" b="1" dirty="0"/>
              <a:t>food(A)</a:t>
            </a:r>
            <a:r>
              <a:rPr kumimoji="1" lang="ko-Kore-KR" altLang="en-US" b="1" dirty="0"/>
              <a:t>에 초점을 가짐</a:t>
            </a:r>
            <a:endParaRPr kumimoji="1" lang="en-US" altLang="ko-Kore-KR" b="1" dirty="0"/>
          </a:p>
          <a:p>
            <a:r>
              <a:rPr kumimoji="1" lang="en-US" altLang="ko-Kore-KR" b="1" dirty="0"/>
              <a:t>C-subgraph</a:t>
            </a:r>
            <a:r>
              <a:rPr kumimoji="1" lang="ko-Kore-KR" altLang="en-US" b="1" dirty="0"/>
              <a:t>는 사이클이 많음</a:t>
            </a:r>
            <a:r>
              <a:rPr kumimoji="1" lang="en-US" altLang="ko-KR" b="1" dirty="0"/>
              <a:t>, Cycle encoder</a:t>
            </a:r>
            <a:r>
              <a:rPr kumimoji="1" lang="ko-KR" altLang="en-US" b="1" dirty="0"/>
              <a:t>은 </a:t>
            </a:r>
            <a:r>
              <a:rPr kumimoji="1" lang="en-US" altLang="ko-KR" b="1" dirty="0"/>
              <a:t>Cycle</a:t>
            </a:r>
            <a:r>
              <a:rPr kumimoji="1" lang="ko-KR" altLang="en-US" b="1" dirty="0"/>
              <a:t>개수를 중요시함</a:t>
            </a:r>
            <a:endParaRPr kumimoji="1" lang="en-US" altLang="ko-KR" b="1" dirty="0"/>
          </a:p>
          <a:p>
            <a:r>
              <a:rPr kumimoji="1" lang="en-US" altLang="ko-Kore-KR" b="1" dirty="0"/>
              <a:t>Cycle</a:t>
            </a:r>
            <a:r>
              <a:rPr kumimoji="1" lang="ko-KR" altLang="en-US" b="1" dirty="0"/>
              <a:t>은 중요한 역할 </a:t>
            </a:r>
            <a:r>
              <a:rPr kumimoji="1" lang="en-US" altLang="ko-KR" b="1" dirty="0"/>
              <a:t>-&gt; </a:t>
            </a:r>
            <a:r>
              <a:rPr kumimoji="1" lang="ko-KR" altLang="en-US" b="1" dirty="0"/>
              <a:t>중요한 의미를 가지는 노드들은 사이클을 형성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서로 </a:t>
            </a:r>
            <a:r>
              <a:rPr kumimoji="1" lang="en-US" altLang="ko-KR" b="1" dirty="0"/>
              <a:t>relevant</a:t>
            </a:r>
            <a:r>
              <a:rPr kumimoji="1" lang="ko-KR" altLang="en-US" b="1" dirty="0"/>
              <a:t>한 의미를 가지기 때문</a:t>
            </a:r>
            <a:endParaRPr kumimoji="1" lang="en-US" altLang="ko-Kore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8D68F5D-931F-04BC-1873-F69603E63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9" y="49763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393C338-9081-9C62-ED3E-2D12D2A5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142" y="505560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E9EB150-2D67-A3B1-F8D5-B2C3BD06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659" y="49763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ADB6D8-4C5D-6C14-A639-A459B5D3BE04}"/>
              </a:ext>
            </a:extLst>
          </p:cNvPr>
          <p:cNvSpPr txBox="1"/>
          <p:nvPr/>
        </p:nvSpPr>
        <p:spPr>
          <a:xfrm>
            <a:off x="5275564" y="7671339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food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96BB6-E681-AA90-562E-3E5BA0D20D45}"/>
              </a:ext>
            </a:extLst>
          </p:cNvPr>
          <p:cNvSpPr txBox="1"/>
          <p:nvPr/>
        </p:nvSpPr>
        <p:spPr>
          <a:xfrm>
            <a:off x="10475831" y="5648378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food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3C32F-9D7D-8B39-3BE9-AE7D85A04A75}"/>
              </a:ext>
            </a:extLst>
          </p:cNvPr>
          <p:cNvSpPr txBox="1"/>
          <p:nvPr/>
        </p:nvSpPr>
        <p:spPr>
          <a:xfrm>
            <a:off x="13182600" y="5325176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/>
              <a:t>food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2F3B94-31C9-54A8-ABEC-4155E1B357A1}"/>
              </a:ext>
            </a:extLst>
          </p:cNvPr>
          <p:cNvSpPr txBox="1"/>
          <p:nvPr/>
        </p:nvSpPr>
        <p:spPr>
          <a:xfrm>
            <a:off x="1138095" y="7951889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happen</a:t>
            </a:r>
            <a:endParaRPr kumimoji="1" lang="ko-Kore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3FBE0B-F9EC-33C5-DCBE-DD7375B38354}"/>
              </a:ext>
            </a:extLst>
          </p:cNvPr>
          <p:cNvSpPr txBox="1"/>
          <p:nvPr/>
        </p:nvSpPr>
        <p:spPr>
          <a:xfrm>
            <a:off x="7629558" y="8442373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happen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20B4A3-0044-BEE1-FC23-E444B11CEFE5}"/>
              </a:ext>
            </a:extLst>
          </p:cNvPr>
          <p:cNvSpPr txBox="1"/>
          <p:nvPr/>
        </p:nvSpPr>
        <p:spPr>
          <a:xfrm>
            <a:off x="11876303" y="7235712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happen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7ABB49-3574-BF86-873A-6892489A684F}"/>
              </a:ext>
            </a:extLst>
          </p:cNvPr>
          <p:cNvSpPr txBox="1"/>
          <p:nvPr/>
        </p:nvSpPr>
        <p:spPr>
          <a:xfrm>
            <a:off x="2665594" y="8524583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happens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6BFC0-C19A-1D6F-5BA4-0DB66738CA4A}"/>
              </a:ext>
            </a:extLst>
          </p:cNvPr>
          <p:cNvSpPr txBox="1"/>
          <p:nvPr/>
        </p:nvSpPr>
        <p:spPr>
          <a:xfrm>
            <a:off x="6430156" y="7658723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happens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05C6C8-60B8-A5C4-E350-FAA97F5A1FE9}"/>
              </a:ext>
            </a:extLst>
          </p:cNvPr>
          <p:cNvSpPr txBox="1"/>
          <p:nvPr/>
        </p:nvSpPr>
        <p:spPr>
          <a:xfrm>
            <a:off x="16887528" y="7486673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happens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348B2-9657-06C8-B7E8-1EF5FB5C9CA0}"/>
              </a:ext>
            </a:extLst>
          </p:cNvPr>
          <p:cNvSpPr txBox="1"/>
          <p:nvPr/>
        </p:nvSpPr>
        <p:spPr>
          <a:xfrm>
            <a:off x="3990039" y="8387798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much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54280-7D11-F510-F53B-5A3111F33469}"/>
              </a:ext>
            </a:extLst>
          </p:cNvPr>
          <p:cNvSpPr txBox="1"/>
          <p:nvPr/>
        </p:nvSpPr>
        <p:spPr>
          <a:xfrm>
            <a:off x="6420061" y="6365552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much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12AE48-7F89-CC3D-C0C2-71C49A343927}"/>
              </a:ext>
            </a:extLst>
          </p:cNvPr>
          <p:cNvSpPr txBox="1"/>
          <p:nvPr/>
        </p:nvSpPr>
        <p:spPr>
          <a:xfrm>
            <a:off x="17067704" y="6053623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much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36CF83-8BA3-74DD-F68F-899EDD6ABB71}"/>
              </a:ext>
            </a:extLst>
          </p:cNvPr>
          <p:cNvSpPr txBox="1"/>
          <p:nvPr/>
        </p:nvSpPr>
        <p:spPr>
          <a:xfrm>
            <a:off x="2978596" y="4906385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fat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7242A0-6056-2B6B-B3D3-1711C6F4563E}"/>
              </a:ext>
            </a:extLst>
          </p:cNvPr>
          <p:cNvSpPr txBox="1"/>
          <p:nvPr/>
        </p:nvSpPr>
        <p:spPr>
          <a:xfrm>
            <a:off x="1330614" y="5320356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A01293-0FB9-B63A-205E-97206B68A2AC}"/>
              </a:ext>
            </a:extLst>
          </p:cNvPr>
          <p:cNvSpPr txBox="1"/>
          <p:nvPr/>
        </p:nvSpPr>
        <p:spPr>
          <a:xfrm>
            <a:off x="4248582" y="5084475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get_fat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2DFCFC-F1C1-F1EB-C6CD-B7A50F62935B}"/>
              </a:ext>
            </a:extLst>
          </p:cNvPr>
          <p:cNvSpPr txBox="1"/>
          <p:nvPr/>
        </p:nvSpPr>
        <p:spPr>
          <a:xfrm>
            <a:off x="5256248" y="5912408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getting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81636D-66EC-1790-1201-05E2919CB2BB}"/>
              </a:ext>
            </a:extLst>
          </p:cNvPr>
          <p:cNvSpPr txBox="1"/>
          <p:nvPr/>
        </p:nvSpPr>
        <p:spPr>
          <a:xfrm>
            <a:off x="563040" y="6933964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getting_fat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C37ADB-57D9-809E-A973-179FB7554C8E}"/>
              </a:ext>
            </a:extLst>
          </p:cNvPr>
          <p:cNvSpPr txBox="1"/>
          <p:nvPr/>
        </p:nvSpPr>
        <p:spPr>
          <a:xfrm>
            <a:off x="11405900" y="6446575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being_full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0FDF96-D8FE-7662-9058-15C29AD060E6}"/>
              </a:ext>
            </a:extLst>
          </p:cNvPr>
          <p:cNvSpPr txBox="1"/>
          <p:nvPr/>
        </p:nvSpPr>
        <p:spPr>
          <a:xfrm>
            <a:off x="7165981" y="5250151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full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E92F71-75EC-02A7-2DA8-BE15345BB734}"/>
              </a:ext>
            </a:extLst>
          </p:cNvPr>
          <p:cNvSpPr txBox="1"/>
          <p:nvPr/>
        </p:nvSpPr>
        <p:spPr>
          <a:xfrm>
            <a:off x="10475831" y="7951889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is_full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A7FBCF-2218-DABC-4119-D9109F7C3DE4}"/>
              </a:ext>
            </a:extLst>
          </p:cNvPr>
          <p:cNvSpPr txBox="1"/>
          <p:nvPr/>
        </p:nvSpPr>
        <p:spPr>
          <a:xfrm>
            <a:off x="9563343" y="8652199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was_full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97D842-8AC4-031F-1D5C-4E71C356926C}"/>
              </a:ext>
            </a:extLst>
          </p:cNvPr>
          <p:cNvSpPr txBox="1"/>
          <p:nvPr/>
        </p:nvSpPr>
        <p:spPr>
          <a:xfrm>
            <a:off x="8734128" y="477165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were_full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6FEC9F-DA37-1332-ACCC-8CF315F5B081}"/>
              </a:ext>
            </a:extLst>
          </p:cNvPr>
          <p:cNvSpPr txBox="1"/>
          <p:nvPr/>
        </p:nvSpPr>
        <p:spPr>
          <a:xfrm>
            <a:off x="14922170" y="8572464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gain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2E4BCD-F4C1-412F-E657-33847B590D94}"/>
              </a:ext>
            </a:extLst>
          </p:cNvPr>
          <p:cNvSpPr txBox="1"/>
          <p:nvPr/>
        </p:nvSpPr>
        <p:spPr>
          <a:xfrm>
            <a:off x="13410752" y="817770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weight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AA179E-440A-7A43-9C39-C7EE8148167A}"/>
              </a:ext>
            </a:extLst>
          </p:cNvPr>
          <p:cNvSpPr txBox="1"/>
          <p:nvPr/>
        </p:nvSpPr>
        <p:spPr>
          <a:xfrm>
            <a:off x="15511917" y="4946420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weight_gain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16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95026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[[-0.9546],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[-1.3961],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[-0.8247],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[ 0.4045],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[-1.3113],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 1.3523,  -5.9579,   1.3423,   2.4420,  -5.5775],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3816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E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5861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[[-0.6932],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[-1.3730],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[-0.8732],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[-0.5047],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[-1.1120],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[ 8.2756,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0.5685,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6.5134,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6.3173,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0.6794],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72155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609524" y="2183367"/>
            <a:ext cx="10388676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050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Where is plumbing likely to be clogged by food?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Bathroom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wall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kitchen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D. oil refineries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water park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GSC(E)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score(D)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E &gt; C &gt; D -&gt; C &gt; E &gt; A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E &gt; C &gt; D -&gt; E &gt; C &gt; A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D &gt; E &gt; C &gt; A = B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plumbing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80832C-11EE-EC73-9A4E-50D6104235C1}"/>
              </a:ext>
            </a:extLst>
          </p:cNvPr>
          <p:cNvSpPr txBox="1"/>
          <p:nvPr/>
        </p:nvSpPr>
        <p:spPr>
          <a:xfrm>
            <a:off x="812182" y="3913091"/>
            <a:ext cx="772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E-subgraph</a:t>
            </a:r>
            <a:r>
              <a:rPr kumimoji="1" lang="ko-Kore-KR" altLang="en-US" b="1" dirty="0"/>
              <a:t>의 </a:t>
            </a:r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가장 높다</a:t>
            </a:r>
            <a:r>
              <a:rPr kumimoji="1" lang="en-US" altLang="ko-Kore-KR" b="1" dirty="0"/>
              <a:t>. Graph score</a:t>
            </a:r>
            <a:r>
              <a:rPr kumimoji="1" lang="ko-Kore-KR" altLang="en-US" b="1" dirty="0"/>
              <a:t>가 높은 경우는 확실히 </a:t>
            </a:r>
            <a:endParaRPr kumimoji="1" lang="en-US" altLang="ko-Kore-KR" b="1" dirty="0"/>
          </a:p>
          <a:p>
            <a:r>
              <a:rPr kumimoji="1" lang="ko-Kore-KR" altLang="en-US" b="1" dirty="0"/>
              <a:t>중요한 </a:t>
            </a:r>
            <a:r>
              <a:rPr kumimoji="1" lang="en-US" altLang="ko-Kore-KR" b="1" dirty="0"/>
              <a:t>question node</a:t>
            </a:r>
            <a:r>
              <a:rPr kumimoji="1" lang="ko-Kore-KR" altLang="en-US" b="1" dirty="0"/>
              <a:t>와 중요한 </a:t>
            </a:r>
            <a:r>
              <a:rPr kumimoji="1" lang="en-US" altLang="ko-Kore-KR" b="1" dirty="0"/>
              <a:t>answer node</a:t>
            </a:r>
            <a:r>
              <a:rPr kumimoji="1" lang="ko-Kore-KR" altLang="en-US" b="1" dirty="0"/>
              <a:t>들이 사이클로 연결이 되어야함</a:t>
            </a:r>
            <a:endParaRPr kumimoji="1" lang="en-US" altLang="ko-Kore-KR" b="1" dirty="0"/>
          </a:p>
          <a:p>
            <a:endParaRPr kumimoji="1" lang="en-US" altLang="ko-Kore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905392-3B7F-031A-EDB0-F222FE26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2" y="524670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E3F5CA-598F-341C-99A4-8EBCD7D5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293" y="542540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2E2E67-B175-04A0-C56A-CFB4F0F76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542540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02FBE5-6AAD-14C7-EF95-D2648D7758EC}"/>
              </a:ext>
            </a:extLst>
          </p:cNvPr>
          <p:cNvSpPr txBox="1"/>
          <p:nvPr/>
        </p:nvSpPr>
        <p:spPr>
          <a:xfrm>
            <a:off x="1995547" y="5114689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clog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AD0C4C-EC92-8655-BE76-E8CBCA60219D}"/>
              </a:ext>
            </a:extLst>
          </p:cNvPr>
          <p:cNvSpPr txBox="1"/>
          <p:nvPr/>
        </p:nvSpPr>
        <p:spPr>
          <a:xfrm>
            <a:off x="10615775" y="596529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clog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8D9BAE-61DB-8F65-EA47-EB6F5F484407}"/>
              </a:ext>
            </a:extLst>
          </p:cNvPr>
          <p:cNvSpPr txBox="1"/>
          <p:nvPr/>
        </p:nvSpPr>
        <p:spPr>
          <a:xfrm>
            <a:off x="16976282" y="8343900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clog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E01016-5A58-4B88-C222-6C732BFB24C9}"/>
              </a:ext>
            </a:extLst>
          </p:cNvPr>
          <p:cNvSpPr txBox="1"/>
          <p:nvPr/>
        </p:nvSpPr>
        <p:spPr>
          <a:xfrm>
            <a:off x="2870200" y="8802122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clogged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20CE80-D159-B822-05B1-C05A83FA6D71}"/>
              </a:ext>
            </a:extLst>
          </p:cNvPr>
          <p:cNvSpPr txBox="1"/>
          <p:nvPr/>
        </p:nvSpPr>
        <p:spPr>
          <a:xfrm>
            <a:off x="6310100" y="734441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clogged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C3BFDC-B975-F7D2-3297-EDE3A408CD48}"/>
              </a:ext>
            </a:extLst>
          </p:cNvPr>
          <p:cNvSpPr txBox="1"/>
          <p:nvPr/>
        </p:nvSpPr>
        <p:spPr>
          <a:xfrm>
            <a:off x="16886907" y="7158438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clogged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3EF045-7E73-75D5-429A-CF4D7515EC3E}"/>
              </a:ext>
            </a:extLst>
          </p:cNvPr>
          <p:cNvSpPr txBox="1"/>
          <p:nvPr/>
        </p:nvSpPr>
        <p:spPr>
          <a:xfrm>
            <a:off x="5360981" y="8498015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food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BE5E75-8E4F-8162-2725-3831E81041BB}"/>
              </a:ext>
            </a:extLst>
          </p:cNvPr>
          <p:cNvSpPr txBox="1"/>
          <p:nvPr/>
        </p:nvSpPr>
        <p:spPr>
          <a:xfrm>
            <a:off x="7541660" y="5484021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food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EE358A-D52F-6EA6-682B-B0994498B18C}"/>
              </a:ext>
            </a:extLst>
          </p:cNvPr>
          <p:cNvSpPr txBox="1"/>
          <p:nvPr/>
        </p:nvSpPr>
        <p:spPr>
          <a:xfrm>
            <a:off x="14323864" y="5383769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food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EFF068-336D-AA38-73AD-31DAB5EE714D}"/>
              </a:ext>
            </a:extLst>
          </p:cNvPr>
          <p:cNvSpPr txBox="1"/>
          <p:nvPr/>
        </p:nvSpPr>
        <p:spPr>
          <a:xfrm>
            <a:off x="4857499" y="7398641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plumb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F9FA5D-9C3D-4330-B0A8-DBEFBB3D0E6E}"/>
              </a:ext>
            </a:extLst>
          </p:cNvPr>
          <p:cNvSpPr txBox="1"/>
          <p:nvPr/>
        </p:nvSpPr>
        <p:spPr>
          <a:xfrm>
            <a:off x="7112960" y="8617456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plumb</a:t>
            </a:r>
            <a:endParaRPr kumimoji="1" lang="ko-Kore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7058A7-9E90-E3AE-04C6-840825741387}"/>
              </a:ext>
            </a:extLst>
          </p:cNvPr>
          <p:cNvSpPr txBox="1"/>
          <p:nvPr/>
        </p:nvSpPr>
        <p:spPr>
          <a:xfrm>
            <a:off x="16228343" y="5853353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plumb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638AF1-3868-4633-0C61-3BB6015FCFA7}"/>
              </a:ext>
            </a:extLst>
          </p:cNvPr>
          <p:cNvSpPr txBox="1"/>
          <p:nvPr/>
        </p:nvSpPr>
        <p:spPr>
          <a:xfrm>
            <a:off x="618328" y="663296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kitchen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95BFC4-4A72-9D0C-93DF-2D48CDBFB4CD}"/>
              </a:ext>
            </a:extLst>
          </p:cNvPr>
          <p:cNvSpPr txBox="1"/>
          <p:nvPr/>
        </p:nvSpPr>
        <p:spPr>
          <a:xfrm>
            <a:off x="8860454" y="531461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park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5FD6D0-CA35-6091-6454-1FBD2E9A2A77}"/>
              </a:ext>
            </a:extLst>
          </p:cNvPr>
          <p:cNvSpPr txBox="1"/>
          <p:nvPr/>
        </p:nvSpPr>
        <p:spPr>
          <a:xfrm>
            <a:off x="10971210" y="734441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260537-3378-472D-D400-EC234C60E0DD}"/>
              </a:ext>
            </a:extLst>
          </p:cNvPr>
          <p:cNvSpPr txBox="1"/>
          <p:nvPr/>
        </p:nvSpPr>
        <p:spPr>
          <a:xfrm>
            <a:off x="9663099" y="8976174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water_park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D6FEFD-19F3-19B6-E5B0-483D985BEF85}"/>
              </a:ext>
            </a:extLst>
          </p:cNvPr>
          <p:cNvSpPr txBox="1"/>
          <p:nvPr/>
        </p:nvSpPr>
        <p:spPr>
          <a:xfrm>
            <a:off x="15297750" y="889743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oil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9CEB0C-C4BB-A9F8-11C0-E157B40DC197}"/>
              </a:ext>
            </a:extLst>
          </p:cNvPr>
          <p:cNvSpPr txBox="1"/>
          <p:nvPr/>
        </p:nvSpPr>
        <p:spPr>
          <a:xfrm>
            <a:off x="12016246" y="7286069"/>
            <a:ext cx="184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oil_refineries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F71B99-6038-939F-99FB-DCC7414A932F}"/>
              </a:ext>
            </a:extLst>
          </p:cNvPr>
          <p:cNvSpPr txBox="1"/>
          <p:nvPr/>
        </p:nvSpPr>
        <p:spPr>
          <a:xfrm>
            <a:off x="12178980" y="5853353"/>
            <a:ext cx="184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oil_refinery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8B88DB-8D41-FDEC-CA00-4AA24F408E55}"/>
              </a:ext>
            </a:extLst>
          </p:cNvPr>
          <p:cNvSpPr txBox="1"/>
          <p:nvPr/>
        </p:nvSpPr>
        <p:spPr>
          <a:xfrm>
            <a:off x="12269168" y="8976174"/>
            <a:ext cx="184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refineries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77FEB6-9F8A-1180-37BF-2FCB1125737B}"/>
              </a:ext>
            </a:extLst>
          </p:cNvPr>
          <p:cNvSpPr txBox="1"/>
          <p:nvPr/>
        </p:nvSpPr>
        <p:spPr>
          <a:xfrm>
            <a:off x="13618753" y="8654316"/>
            <a:ext cx="184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refinery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70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[[-1.3961],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[-1.4385],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[-1.4434],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507436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[-1.3961],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[-1.3961],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[ 1.3806],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[-1.0600],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[ 1.4354]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-2.0554,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-6.4231,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2.9738,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-3.9654,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1.4863],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71980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E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7075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[-1.3730],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[-1.3730],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[ 2.2148],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[-0.6594],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[ 2.2521]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[ 1.8548,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-3.5387,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6.3755,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-0.5656,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7.0562],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8365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[-1.2627],</a:t>
            </a:r>
            <a:r>
              <a:rPr lang="en-US" altLang="ko-Kore-KR" b="1" dirty="0">
                <a:solidFill>
                  <a:schemeClr val="tx1"/>
                </a:solidFill>
                <a:latin typeface="Courier New" panose="02070309020205020404" pitchFamily="49" charset="0"/>
              </a:rPr>
              <a:t>A</a:t>
            </a:r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[-1.2461],B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[-1.2627],C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[-0.9912],D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[-1.2627]E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[0.5817,A 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-0.5477,B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-3.0673,C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-0.5820,D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-2.1919],E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68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A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48009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609524" y="2183367"/>
            <a:ext cx="10388676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050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feature can a river flow through?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valley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wisconsin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wilderness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bridge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waterfall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Encoder(A)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score(E)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E &gt; A -&gt; E &gt; A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E &gt; D &gt; A -&gt; D &gt; A &gt; E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D &gt; E &gt; A &gt; B = C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river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80832C-11EE-EC73-9A4E-50D6104235C1}"/>
              </a:ext>
            </a:extLst>
          </p:cNvPr>
          <p:cNvSpPr txBox="1"/>
          <p:nvPr/>
        </p:nvSpPr>
        <p:spPr>
          <a:xfrm>
            <a:off x="581313" y="3933970"/>
            <a:ext cx="8922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Cycle encoder</a:t>
            </a:r>
            <a:r>
              <a:rPr kumimoji="1" lang="ko-Kore-KR" altLang="en-US" b="1" dirty="0"/>
              <a:t>은 사이클이 높은 경우를 큰 의미가 있다 생각하여 </a:t>
            </a:r>
            <a:r>
              <a:rPr kumimoji="1" lang="en-US" altLang="ko-Kore-KR" b="1" dirty="0"/>
              <a:t>graph score</a:t>
            </a:r>
            <a:r>
              <a:rPr kumimoji="1" lang="ko-Kore-KR" altLang="en-US" b="1" dirty="0"/>
              <a:t>가 높아진다</a:t>
            </a:r>
            <a:r>
              <a:rPr kumimoji="1" lang="en-US" altLang="ko-Kore-KR" b="1" dirty="0"/>
              <a:t>.</a:t>
            </a:r>
          </a:p>
          <a:p>
            <a:r>
              <a:rPr kumimoji="1" lang="ko-Kore-KR" altLang="en-US" b="1" dirty="0"/>
              <a:t>그렇다면 사이클이 무조건 좋은거야</a:t>
            </a:r>
            <a:r>
              <a:rPr kumimoji="1" lang="en-US" altLang="ko-Kore-KR" b="1" dirty="0"/>
              <a:t>?</a:t>
            </a:r>
            <a:r>
              <a:rPr kumimoji="1" lang="en-US" altLang="ko-KR" b="1" dirty="0"/>
              <a:t>? </a:t>
            </a:r>
          </a:p>
          <a:p>
            <a:r>
              <a:rPr kumimoji="1" lang="ko-KR" altLang="en-US" b="1" dirty="0"/>
              <a:t>오답 </a:t>
            </a:r>
            <a:r>
              <a:rPr kumimoji="1" lang="en-US" altLang="ko-KR" b="1" dirty="0"/>
              <a:t>subgraph</a:t>
            </a:r>
            <a:r>
              <a:rPr kumimoji="1" lang="ko-KR" altLang="en-US" b="1" dirty="0"/>
              <a:t>의 사이클도 </a:t>
            </a:r>
            <a:r>
              <a:rPr kumimoji="1" lang="ko-KR" altLang="en-US" b="1" dirty="0" err="1"/>
              <a:t>높아지잔아</a:t>
            </a:r>
            <a:r>
              <a:rPr kumimoji="1" lang="en-US" altLang="ko-KR" b="1" dirty="0"/>
              <a:t>?? &gt;&gt; cycle encoder</a:t>
            </a:r>
            <a:r>
              <a:rPr kumimoji="1" lang="ko-KR" altLang="en-US" b="1" dirty="0"/>
              <a:t>가 </a:t>
            </a:r>
            <a:r>
              <a:rPr kumimoji="1" lang="ko-KR" altLang="en-US" b="1" dirty="0" err="1"/>
              <a:t>이것까지는</a:t>
            </a:r>
            <a:r>
              <a:rPr kumimoji="1" lang="ko-KR" altLang="en-US" b="1" dirty="0"/>
              <a:t> 구분하지 못함</a:t>
            </a:r>
            <a:r>
              <a:rPr kumimoji="1" lang="en-US" altLang="ko-KR" b="1" dirty="0"/>
              <a:t>..</a:t>
            </a:r>
            <a:endParaRPr kumimoji="1" lang="en-US" altLang="ko-Kore-K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C3BF31-A21F-A153-1DF9-F6159C27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51090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761795C-6913-0D77-8728-3BAB4F1F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5215614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E65DB7C-0F01-614E-B3E3-B080F509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0" y="5080458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83D810-3E74-ABD8-9792-9DA4ABEE4850}"/>
              </a:ext>
            </a:extLst>
          </p:cNvPr>
          <p:cNvSpPr txBox="1"/>
          <p:nvPr/>
        </p:nvSpPr>
        <p:spPr>
          <a:xfrm>
            <a:off x="504528" y="6884124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23541-3D4E-C9B2-C96D-94F1E0DB0BB4}"/>
              </a:ext>
            </a:extLst>
          </p:cNvPr>
          <p:cNvSpPr txBox="1"/>
          <p:nvPr/>
        </p:nvSpPr>
        <p:spPr>
          <a:xfrm>
            <a:off x="6451600" y="6973216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831F0-1828-81A6-5E6B-7AF8D237A28F}"/>
              </a:ext>
            </a:extLst>
          </p:cNvPr>
          <p:cNvSpPr txBox="1"/>
          <p:nvPr/>
        </p:nvSpPr>
        <p:spPr>
          <a:xfrm>
            <a:off x="12594928" y="7157882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feature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319FC-92AB-03B4-8E8E-49F7AB1BA380}"/>
              </a:ext>
            </a:extLst>
          </p:cNvPr>
          <p:cNvSpPr txBox="1"/>
          <p:nvPr/>
        </p:nvSpPr>
        <p:spPr>
          <a:xfrm>
            <a:off x="3505200" y="791896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flow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33E91F-2131-BDC2-72BB-74789A58B4A7}"/>
              </a:ext>
            </a:extLst>
          </p:cNvPr>
          <p:cNvSpPr txBox="1"/>
          <p:nvPr/>
        </p:nvSpPr>
        <p:spPr>
          <a:xfrm>
            <a:off x="8305800" y="5642436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flow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B14342-726A-87FE-638A-17DED3B8818B}"/>
              </a:ext>
            </a:extLst>
          </p:cNvPr>
          <p:cNvSpPr txBox="1"/>
          <p:nvPr/>
        </p:nvSpPr>
        <p:spPr>
          <a:xfrm>
            <a:off x="15266387" y="8333072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flow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CFB480-E846-FF9E-4E5D-6CACF3CC1EC2}"/>
              </a:ext>
            </a:extLst>
          </p:cNvPr>
          <p:cNvSpPr txBox="1"/>
          <p:nvPr/>
        </p:nvSpPr>
        <p:spPr>
          <a:xfrm>
            <a:off x="5167164" y="7502847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river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C9F55-6E53-84F7-EC49-20457FFDD115}"/>
              </a:ext>
            </a:extLst>
          </p:cNvPr>
          <p:cNvSpPr txBox="1"/>
          <p:nvPr/>
        </p:nvSpPr>
        <p:spPr>
          <a:xfrm>
            <a:off x="11498114" y="6241992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river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AE86E2-F9E7-1A76-699B-1F10293A60C7}"/>
              </a:ext>
            </a:extLst>
          </p:cNvPr>
          <p:cNvSpPr txBox="1"/>
          <p:nvPr/>
        </p:nvSpPr>
        <p:spPr>
          <a:xfrm>
            <a:off x="17282964" y="7872179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river</a:t>
            </a:r>
            <a:endParaRPr kumimoji="1" lang="ko-Kore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100FB9-3F49-7D00-1B92-0A909B151D89}"/>
              </a:ext>
            </a:extLst>
          </p:cNvPr>
          <p:cNvSpPr txBox="1"/>
          <p:nvPr/>
        </p:nvSpPr>
        <p:spPr>
          <a:xfrm>
            <a:off x="2819400" y="5418755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river_flow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ED3F99-BF8D-7D52-413D-92F1C5D5281D}"/>
              </a:ext>
            </a:extLst>
          </p:cNvPr>
          <p:cNvSpPr txBox="1"/>
          <p:nvPr/>
        </p:nvSpPr>
        <p:spPr>
          <a:xfrm>
            <a:off x="10281025" y="8507012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river_flow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D2F90B-F571-E64E-D0FE-675BCCF6C97D}"/>
              </a:ext>
            </a:extLst>
          </p:cNvPr>
          <p:cNvSpPr txBox="1"/>
          <p:nvPr/>
        </p:nvSpPr>
        <p:spPr>
          <a:xfrm>
            <a:off x="15481300" y="5241969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river_flow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8F1C45-6553-F6DA-8E8D-DAB51C805D8E}"/>
              </a:ext>
            </a:extLst>
          </p:cNvPr>
          <p:cNvSpPr txBox="1"/>
          <p:nvPr/>
        </p:nvSpPr>
        <p:spPr>
          <a:xfrm>
            <a:off x="10134600" y="5151090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bridge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A1BBF-8940-3EE2-8DFD-72F49D2153B9}"/>
              </a:ext>
            </a:extLst>
          </p:cNvPr>
          <p:cNvSpPr txBox="1"/>
          <p:nvPr/>
        </p:nvSpPr>
        <p:spPr>
          <a:xfrm>
            <a:off x="2258370" y="8766815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valley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F35C9-0F5C-C92E-047D-4932ACFFBA34}"/>
              </a:ext>
            </a:extLst>
          </p:cNvPr>
          <p:cNvSpPr txBox="1"/>
          <p:nvPr/>
        </p:nvSpPr>
        <p:spPr>
          <a:xfrm>
            <a:off x="13168658" y="8691678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waterfall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442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72231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[ 1.3898],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[ 1.3751],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[ 1.3751],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[ 1.4350],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[ 1.5289]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[ 3.8358e+00,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-6.0571e+00,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-2.9666e+00,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3.1986e+00,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3.3958e+00]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522085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E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220842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[ 2.2250],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[ 2.2143],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[ 2.2143],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[ 2.2453],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[ 2.2778],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[ 7.8617,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-1.4460,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1.5659,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8.6832,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7.7614],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67890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609524" y="2183367"/>
            <a:ext cx="10388676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050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Balthazar is a popular </a:t>
            </a:r>
            <a:r>
              <a:rPr kumimoji="1" lang="en-US" altLang="ko-Kore-KR" sz="2400" b="1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french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restaurant located where?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wine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</a:t>
            </a:r>
            <a:r>
              <a:rPr kumimoji="1" lang="en-US" altLang="ko-Kore-KR" b="1" dirty="0" err="1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manhattan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underwater D. </a:t>
            </a:r>
            <a:r>
              <a:rPr kumimoji="1" lang="en-US" altLang="ko-Kore-KR" dirty="0" err="1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quebec</a:t>
            </a:r>
            <a:r>
              <a:rPr kumimoji="1" lang="ko-KR" altLang="en-US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</a:t>
            </a:r>
            <a:r>
              <a:rPr kumimoji="1" lang="en-US" altLang="ko-Kore-KR" b="1" dirty="0" err="1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montreal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Encoder(B)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GSC(E)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score(A)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3380777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D &gt; B =E -&gt; B &gt; E &gt; D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D &gt; B=E -&gt; E &gt; B &gt; D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A &gt; D &gt; B = E &gt; C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</a:t>
            </a:r>
            <a:r>
              <a:rPr kumimoji="1" lang="en-US" altLang="ko-Kore-KR" dirty="0" err="1"/>
              <a:t>french</a:t>
            </a:r>
            <a:r>
              <a:rPr kumimoji="1" lang="en-US" altLang="ko-Kore-KR" dirty="0"/>
              <a:t> restaurant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29FBF2-7F20-188C-C5B1-FAA7E239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91601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7D09109-BC5D-94C1-D38E-877BAA459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47449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4DAD3A0-267C-F679-19B6-CD62B90B0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300" y="5158456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54069E-E2F8-B883-DDF7-513ACAC2F3EA}"/>
              </a:ext>
            </a:extLst>
          </p:cNvPr>
          <p:cNvSpPr txBox="1"/>
          <p:nvPr/>
        </p:nvSpPr>
        <p:spPr>
          <a:xfrm>
            <a:off x="1061895" y="8627039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balthazar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A20BB-DA7E-CF75-1C17-1FE0901DAD24}"/>
              </a:ext>
            </a:extLst>
          </p:cNvPr>
          <p:cNvSpPr txBox="1"/>
          <p:nvPr/>
        </p:nvSpPr>
        <p:spPr>
          <a:xfrm>
            <a:off x="10297964" y="5942796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balthazar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FF29F-1A57-03BE-69BD-F74A372EAC1E}"/>
              </a:ext>
            </a:extLst>
          </p:cNvPr>
          <p:cNvSpPr txBox="1"/>
          <p:nvPr/>
        </p:nvSpPr>
        <p:spPr>
          <a:xfrm>
            <a:off x="12688297" y="8039100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balthazar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8DCEB1-C5A5-22E7-E1DF-B1C7F85F0BA0}"/>
              </a:ext>
            </a:extLst>
          </p:cNvPr>
          <p:cNvSpPr txBox="1"/>
          <p:nvPr/>
        </p:nvSpPr>
        <p:spPr>
          <a:xfrm>
            <a:off x="2100114" y="5312561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french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BC3733-B2FE-9E44-A15E-841180314111}"/>
              </a:ext>
            </a:extLst>
          </p:cNvPr>
          <p:cNvSpPr txBox="1"/>
          <p:nvPr/>
        </p:nvSpPr>
        <p:spPr>
          <a:xfrm>
            <a:off x="8398149" y="5391601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french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88F9B2-E589-800F-2911-DC4E69FEDFE7}"/>
              </a:ext>
            </a:extLst>
          </p:cNvPr>
          <p:cNvSpPr txBox="1"/>
          <p:nvPr/>
        </p:nvSpPr>
        <p:spPr>
          <a:xfrm>
            <a:off x="12710516" y="6414112"/>
            <a:ext cx="140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french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BBB6DD-C172-DB8A-1F34-A8814DC19AF9}"/>
              </a:ext>
            </a:extLst>
          </p:cNvPr>
          <p:cNvSpPr txBox="1"/>
          <p:nvPr/>
        </p:nvSpPr>
        <p:spPr>
          <a:xfrm>
            <a:off x="-8117" y="584686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french_restaurant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AA895F-CBB9-F6D1-30CF-D9884CE65D0F}"/>
              </a:ext>
            </a:extLst>
          </p:cNvPr>
          <p:cNvSpPr txBox="1"/>
          <p:nvPr/>
        </p:nvSpPr>
        <p:spPr>
          <a:xfrm>
            <a:off x="6120740" y="575813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french_restaurant</a:t>
            </a:r>
            <a:endParaRPr kumimoji="1" lang="ko-Kore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4A3786-72CF-0946-517E-EEB21C045307}"/>
              </a:ext>
            </a:extLst>
          </p:cNvPr>
          <p:cNvSpPr txBox="1"/>
          <p:nvPr/>
        </p:nvSpPr>
        <p:spPr>
          <a:xfrm>
            <a:off x="13392061" y="5289831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french_restaurant</a:t>
            </a:r>
            <a:endParaRPr kumimoji="1" lang="ko-Kore-KR" alt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76206-FB63-C0B5-78C5-0DE238E94126}"/>
              </a:ext>
            </a:extLst>
          </p:cNvPr>
          <p:cNvSpPr txBox="1"/>
          <p:nvPr/>
        </p:nvSpPr>
        <p:spPr>
          <a:xfrm>
            <a:off x="3268666" y="89580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locate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B419BF-9D0A-8388-EF1A-F35F0E4C2B1C}"/>
              </a:ext>
            </a:extLst>
          </p:cNvPr>
          <p:cNvSpPr txBox="1"/>
          <p:nvPr/>
        </p:nvSpPr>
        <p:spPr>
          <a:xfrm>
            <a:off x="10826213" y="775654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locate</a:t>
            </a:r>
            <a:endParaRPr kumimoji="1" lang="ko-Kore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B50838-41BA-0895-7D7C-698C4657498E}"/>
              </a:ext>
            </a:extLst>
          </p:cNvPr>
          <p:cNvSpPr txBox="1"/>
          <p:nvPr/>
        </p:nvSpPr>
        <p:spPr>
          <a:xfrm>
            <a:off x="17221200" y="6783444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locate</a:t>
            </a:r>
            <a:endParaRPr kumimoji="1" lang="ko-Kore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A558E2-1B81-7AE2-5951-76C023E3900E}"/>
              </a:ext>
            </a:extLst>
          </p:cNvPr>
          <p:cNvSpPr txBox="1"/>
          <p:nvPr/>
        </p:nvSpPr>
        <p:spPr>
          <a:xfrm>
            <a:off x="4301244" y="554562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 popular</a:t>
            </a:r>
            <a:endParaRPr kumimoji="1" lang="ko-Kore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E29028-B2E1-2069-5C6F-DFDBDF2BD93E}"/>
              </a:ext>
            </a:extLst>
          </p:cNvPr>
          <p:cNvSpPr txBox="1"/>
          <p:nvPr/>
        </p:nvSpPr>
        <p:spPr>
          <a:xfrm>
            <a:off x="9771726" y="885455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located</a:t>
            </a:r>
            <a:endParaRPr kumimoji="1" lang="ko-Kore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902586-800B-F85F-9C1C-8C92947149F7}"/>
              </a:ext>
            </a:extLst>
          </p:cNvPr>
          <p:cNvSpPr txBox="1"/>
          <p:nvPr/>
        </p:nvSpPr>
        <p:spPr>
          <a:xfrm>
            <a:off x="16833761" y="511208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located</a:t>
            </a:r>
            <a:endParaRPr kumimoji="1" lang="ko-Kore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071597-4009-8EA0-EEBF-C4A803000AD4}"/>
              </a:ext>
            </a:extLst>
          </p:cNvPr>
          <p:cNvSpPr txBox="1"/>
          <p:nvPr/>
        </p:nvSpPr>
        <p:spPr>
          <a:xfrm>
            <a:off x="4976156" y="836227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located</a:t>
            </a:r>
            <a:endParaRPr kumimoji="1" lang="ko-Kore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427C3A-993B-A113-6EB8-A488F874DE33}"/>
              </a:ext>
            </a:extLst>
          </p:cNvPr>
          <p:cNvSpPr txBox="1"/>
          <p:nvPr/>
        </p:nvSpPr>
        <p:spPr>
          <a:xfrm>
            <a:off x="6408125" y="858677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 popular</a:t>
            </a:r>
            <a:endParaRPr kumimoji="1" lang="ko-Kore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76E2E6-A5D6-3146-E308-37F8485C2A9F}"/>
              </a:ext>
            </a:extLst>
          </p:cNvPr>
          <p:cNvSpPr txBox="1"/>
          <p:nvPr/>
        </p:nvSpPr>
        <p:spPr>
          <a:xfrm>
            <a:off x="16426701" y="840211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 popular</a:t>
            </a:r>
            <a:endParaRPr kumimoji="1" lang="ko-Kore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C4A82B-F151-2FA6-94D9-89E47162BF36}"/>
              </a:ext>
            </a:extLst>
          </p:cNvPr>
          <p:cNvSpPr txBox="1"/>
          <p:nvPr/>
        </p:nvSpPr>
        <p:spPr>
          <a:xfrm>
            <a:off x="4843553" y="68501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restaurant</a:t>
            </a:r>
            <a:endParaRPr kumimoji="1" lang="ko-Kore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042EC1-4DB5-7DE0-D09F-477C1AF2632D}"/>
              </a:ext>
            </a:extLst>
          </p:cNvPr>
          <p:cNvSpPr txBox="1"/>
          <p:nvPr/>
        </p:nvSpPr>
        <p:spPr>
          <a:xfrm>
            <a:off x="7458283" y="899594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restaurant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9F439-FD85-3A3D-A300-D3617200F4E5}"/>
              </a:ext>
            </a:extLst>
          </p:cNvPr>
          <p:cNvSpPr txBox="1"/>
          <p:nvPr/>
        </p:nvSpPr>
        <p:spPr>
          <a:xfrm>
            <a:off x="14964466" y="881170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restaurant</a:t>
            </a:r>
            <a:endParaRPr kumimoji="1" lang="ko-Kore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B75364-37EE-CA06-AA09-72EEF33743E8}"/>
              </a:ext>
            </a:extLst>
          </p:cNvPr>
          <p:cNvSpPr txBox="1"/>
          <p:nvPr/>
        </p:nvSpPr>
        <p:spPr>
          <a:xfrm>
            <a:off x="304800" y="7310098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manhattan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AE4478-F6BE-8B40-22DD-B810ADD0863E}"/>
              </a:ext>
            </a:extLst>
          </p:cNvPr>
          <p:cNvSpPr txBox="1"/>
          <p:nvPr/>
        </p:nvSpPr>
        <p:spPr>
          <a:xfrm>
            <a:off x="6233976" y="703476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montreal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EA632A-7AC4-A2B9-65FE-9AA77FCB76C7}"/>
              </a:ext>
            </a:extLst>
          </p:cNvPr>
          <p:cNvSpPr txBox="1"/>
          <p:nvPr/>
        </p:nvSpPr>
        <p:spPr>
          <a:xfrm>
            <a:off x="15742296" y="548256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wine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14569D-954C-DFDC-3F5D-3D121D1517DE}"/>
              </a:ext>
            </a:extLst>
          </p:cNvPr>
          <p:cNvSpPr txBox="1"/>
          <p:nvPr/>
        </p:nvSpPr>
        <p:spPr>
          <a:xfrm>
            <a:off x="5826709" y="7392197"/>
            <a:ext cx="38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/>
              <a:t>=</a:t>
            </a:r>
            <a:endParaRPr kumimoji="1" lang="ko-Kore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39748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622567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[ 1.3993],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[ 1.3831],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[-1.3241],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[ 1.3864],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[ 1.3831],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-5.5233,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4.4776,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-5.7496,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2.4021,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4.3576],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253130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E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55258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[ 2.2258],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[ 2.2151],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[-1.2936],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[ 2.2151],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[-1.2553,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7.7638,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-1.9054,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5.6557,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8.5870],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0312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584124" y="2159181"/>
            <a:ext cx="10028865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99071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What would a person do if they saw a bully make a person cry but they wanted no trouble?</a:t>
            </a:r>
            <a:endParaRPr kumimoji="1" lang="en-US" altLang="ko-Kore-KR" sz="24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courageous</a:t>
            </a:r>
            <a:r>
              <a:rPr kumimoji="1" lang="en-US" altLang="ko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set up C. keep walking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cross street</a:t>
            </a:r>
            <a:r>
              <a:rPr kumimoji="1" lang="ko-KR" altLang="en-US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do nothing</a:t>
            </a:r>
            <a:endParaRPr kumimoji="1" lang="ko-Kore-KR" altLang="en-US" b="1" dirty="0">
              <a:solidFill>
                <a:srgbClr val="FF000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Encoder(E)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score(C)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2923229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&gt; E  -&gt;  E &gt; C &gt; D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C &gt; E  -&gt; D &gt; E &gt; C</a:t>
            </a:r>
          </a:p>
          <a:p>
            <a:endParaRPr kumimoji="1" lang="en-US" altLang="ko-Kore-KR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D &gt; E = C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D4A851-7682-29B2-A2FA-0D7ED9FC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9" y="48144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6D1F7C7-A59D-A034-CFAD-12450CC5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719" y="4950905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7A34818-D6AB-C8CA-2DA3-D18645DC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4814433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357A02-3C7C-594F-2CE8-E35EB225C9DD}"/>
              </a:ext>
            </a:extLst>
          </p:cNvPr>
          <p:cNvSpPr txBox="1"/>
          <p:nvPr/>
        </p:nvSpPr>
        <p:spPr>
          <a:xfrm>
            <a:off x="873809" y="598170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bully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BAE7B-784A-AA90-53CD-000DBB068F97}"/>
              </a:ext>
            </a:extLst>
          </p:cNvPr>
          <p:cNvSpPr txBox="1"/>
          <p:nvPr/>
        </p:nvSpPr>
        <p:spPr>
          <a:xfrm>
            <a:off x="9580420" y="481443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bully</a:t>
            </a:r>
            <a:endParaRPr kumimoji="1" lang="ko-Kore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797D70-5DC7-DEF3-7860-0B04FC266DB8}"/>
              </a:ext>
            </a:extLst>
          </p:cNvPr>
          <p:cNvSpPr txBox="1"/>
          <p:nvPr/>
        </p:nvSpPr>
        <p:spPr>
          <a:xfrm>
            <a:off x="16394765" y="5098327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bully</a:t>
            </a:r>
            <a:endParaRPr kumimoji="1" lang="ko-Kore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2F7D3C-F980-1B8D-041A-B31D7E87D9B1}"/>
              </a:ext>
            </a:extLst>
          </p:cNvPr>
          <p:cNvSpPr txBox="1"/>
          <p:nvPr/>
        </p:nvSpPr>
        <p:spPr>
          <a:xfrm>
            <a:off x="3028429" y="4721688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cry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5F3A66-BF60-A473-D610-922FD73EF31D}"/>
              </a:ext>
            </a:extLst>
          </p:cNvPr>
          <p:cNvSpPr txBox="1"/>
          <p:nvPr/>
        </p:nvSpPr>
        <p:spPr>
          <a:xfrm>
            <a:off x="8001000" y="841697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cry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47536-CA58-02B6-DC98-82120A9FA06A}"/>
              </a:ext>
            </a:extLst>
          </p:cNvPr>
          <p:cNvSpPr txBox="1"/>
          <p:nvPr/>
        </p:nvSpPr>
        <p:spPr>
          <a:xfrm>
            <a:off x="17205797" y="7353300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cry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67AF8E-9735-8B34-E103-B39BABF7DBAB}"/>
              </a:ext>
            </a:extLst>
          </p:cNvPr>
          <p:cNvSpPr txBox="1"/>
          <p:nvPr/>
        </p:nvSpPr>
        <p:spPr>
          <a:xfrm>
            <a:off x="1727623" y="4999099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C5C29A-A261-259F-C2DF-353E0FB2A6F1}"/>
              </a:ext>
            </a:extLst>
          </p:cNvPr>
          <p:cNvSpPr txBox="1"/>
          <p:nvPr/>
        </p:nvSpPr>
        <p:spPr>
          <a:xfrm>
            <a:off x="8897294" y="841697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4F00EC-65D3-A7F3-FEC0-971EEA461C64}"/>
              </a:ext>
            </a:extLst>
          </p:cNvPr>
          <p:cNvSpPr txBox="1"/>
          <p:nvPr/>
        </p:nvSpPr>
        <p:spPr>
          <a:xfrm>
            <a:off x="15950445" y="8030163"/>
            <a:ext cx="130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person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0780F6-9C2C-5B01-F82A-D89999B12CA8}"/>
              </a:ext>
            </a:extLst>
          </p:cNvPr>
          <p:cNvSpPr txBox="1"/>
          <p:nvPr/>
        </p:nvSpPr>
        <p:spPr>
          <a:xfrm>
            <a:off x="4509662" y="5098327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person_crying</a:t>
            </a:r>
            <a:endParaRPr kumimoji="1" lang="ko-Kore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F715BD-9922-9D9D-DC9A-D346D1EDB5A7}"/>
              </a:ext>
            </a:extLst>
          </p:cNvPr>
          <p:cNvSpPr txBox="1"/>
          <p:nvPr/>
        </p:nvSpPr>
        <p:spPr>
          <a:xfrm>
            <a:off x="5246262" y="6586612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person_crying</a:t>
            </a:r>
            <a:endParaRPr kumimoji="1" lang="ko-Kore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12B99B-F5BB-08FE-3D33-AD29BA58E3C0}"/>
              </a:ext>
            </a:extLst>
          </p:cNvPr>
          <p:cNvSpPr txBox="1"/>
          <p:nvPr/>
        </p:nvSpPr>
        <p:spPr>
          <a:xfrm>
            <a:off x="14497958" y="4656765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/>
              <a:t>person_crying</a:t>
            </a:r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0C378F-A44B-340A-7BFD-6F33E4FD42EC}"/>
              </a:ext>
            </a:extLst>
          </p:cNvPr>
          <p:cNvSpPr txBox="1"/>
          <p:nvPr/>
        </p:nvSpPr>
        <p:spPr>
          <a:xfrm>
            <a:off x="5246261" y="7595268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saw</a:t>
            </a:r>
            <a:endParaRPr kumimoji="1" lang="ko-Kore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D6E43F-A9F3-12F8-0290-DE7ABB29BA42}"/>
              </a:ext>
            </a:extLst>
          </p:cNvPr>
          <p:cNvSpPr txBox="1"/>
          <p:nvPr/>
        </p:nvSpPr>
        <p:spPr>
          <a:xfrm>
            <a:off x="10523181" y="8041335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saw</a:t>
            </a:r>
            <a:endParaRPr kumimoji="1" lang="ko-Kore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D9DCA6-7659-6D05-A38E-607D5F97C62A}"/>
              </a:ext>
            </a:extLst>
          </p:cNvPr>
          <p:cNvSpPr txBox="1"/>
          <p:nvPr/>
        </p:nvSpPr>
        <p:spPr>
          <a:xfrm>
            <a:off x="12454108" y="7225936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saw</a:t>
            </a:r>
            <a:endParaRPr kumimoji="1" lang="ko-Kore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5A39B0-45E4-E71D-9D7A-7DA253ED0FCF}"/>
              </a:ext>
            </a:extLst>
          </p:cNvPr>
          <p:cNvSpPr txBox="1"/>
          <p:nvPr/>
        </p:nvSpPr>
        <p:spPr>
          <a:xfrm>
            <a:off x="4184581" y="8280501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9699B6-7B5C-3D1C-4436-31EAF2073E0E}"/>
              </a:ext>
            </a:extLst>
          </p:cNvPr>
          <p:cNvSpPr txBox="1"/>
          <p:nvPr/>
        </p:nvSpPr>
        <p:spPr>
          <a:xfrm>
            <a:off x="10744200" y="5582054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EE35DE-1C55-76CA-6A14-50B180461FE8}"/>
              </a:ext>
            </a:extLst>
          </p:cNvPr>
          <p:cNvSpPr txBox="1"/>
          <p:nvPr/>
        </p:nvSpPr>
        <p:spPr>
          <a:xfrm>
            <a:off x="12766059" y="6283967"/>
            <a:ext cx="185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see</a:t>
            </a:r>
            <a:endParaRPr kumimoji="1" lang="ko-Kore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C5A0E8-6CBA-DB17-63C2-65E81AFCF53E}"/>
              </a:ext>
            </a:extLst>
          </p:cNvPr>
          <p:cNvSpPr txBox="1"/>
          <p:nvPr/>
        </p:nvSpPr>
        <p:spPr>
          <a:xfrm>
            <a:off x="2410255" y="8348737"/>
            <a:ext cx="11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trouble</a:t>
            </a:r>
            <a:endParaRPr kumimoji="1" lang="ko-Kore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70446-37A8-75A4-01D9-61631FF112FC}"/>
              </a:ext>
            </a:extLst>
          </p:cNvPr>
          <p:cNvSpPr txBox="1"/>
          <p:nvPr/>
        </p:nvSpPr>
        <p:spPr>
          <a:xfrm>
            <a:off x="10860082" y="7071507"/>
            <a:ext cx="11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trouble</a:t>
            </a:r>
            <a:endParaRPr kumimoji="1" lang="ko-Kore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9E37C3-E23D-B470-C8AF-568735E57ABD}"/>
              </a:ext>
            </a:extLst>
          </p:cNvPr>
          <p:cNvSpPr txBox="1"/>
          <p:nvPr/>
        </p:nvSpPr>
        <p:spPr>
          <a:xfrm>
            <a:off x="13297525" y="4958834"/>
            <a:ext cx="11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trouble</a:t>
            </a:r>
            <a:endParaRPr kumimoji="1" lang="ko-Kore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F13D24-F933-6A36-81CD-3B5C6E004609}"/>
              </a:ext>
            </a:extLst>
          </p:cNvPr>
          <p:cNvSpPr txBox="1"/>
          <p:nvPr/>
        </p:nvSpPr>
        <p:spPr>
          <a:xfrm>
            <a:off x="746796" y="768520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do_nothing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5F24E9-CE43-4FBA-B530-3F252443DDA1}"/>
              </a:ext>
            </a:extLst>
          </p:cNvPr>
          <p:cNvSpPr txBox="1"/>
          <p:nvPr/>
        </p:nvSpPr>
        <p:spPr>
          <a:xfrm>
            <a:off x="5546964" y="5766720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nothing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C0C046-6917-1A08-086E-E98B76C9C3F4}"/>
              </a:ext>
            </a:extLst>
          </p:cNvPr>
          <p:cNvSpPr txBox="1"/>
          <p:nvPr/>
        </p:nvSpPr>
        <p:spPr>
          <a:xfrm>
            <a:off x="6896686" y="721014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cross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830061-0B1C-D21F-1FD3-73E070F1BC49}"/>
              </a:ext>
            </a:extLst>
          </p:cNvPr>
          <p:cNvSpPr txBox="1"/>
          <p:nvPr/>
        </p:nvSpPr>
        <p:spPr>
          <a:xfrm>
            <a:off x="7024064" y="5788815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cross_street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CB730371-1F0C-5050-CBAD-32B20FDB9E2F}"/>
              </a:ext>
            </a:extLst>
          </p:cNvPr>
          <p:cNvSpPr txBox="1"/>
          <p:nvPr/>
        </p:nvSpPr>
        <p:spPr>
          <a:xfrm>
            <a:off x="7743496" y="5051838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street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7BA20E6B-E7F3-25C2-405D-F897224D8901}"/>
              </a:ext>
            </a:extLst>
          </p:cNvPr>
          <p:cNvSpPr txBox="1"/>
          <p:nvPr/>
        </p:nvSpPr>
        <p:spPr>
          <a:xfrm>
            <a:off x="16821683" y="654071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keep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2465B648-8E80-7073-946B-08F7F327CF33}"/>
              </a:ext>
            </a:extLst>
          </p:cNvPr>
          <p:cNvSpPr txBox="1"/>
          <p:nvPr/>
        </p:nvSpPr>
        <p:spPr>
          <a:xfrm>
            <a:off x="14270422" y="8345503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walk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CD97E530-8537-EDD7-DB84-765C80BDA108}"/>
              </a:ext>
            </a:extLst>
          </p:cNvPr>
          <p:cNvSpPr txBox="1"/>
          <p:nvPr/>
        </p:nvSpPr>
        <p:spPr>
          <a:xfrm>
            <a:off x="13004511" y="8067047"/>
            <a:ext cx="18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walking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596582-F0A3-3FBB-8AB4-0B84AB043F9C}"/>
              </a:ext>
            </a:extLst>
          </p:cNvPr>
          <p:cNvSpPr/>
          <p:nvPr/>
        </p:nvSpPr>
        <p:spPr>
          <a:xfrm>
            <a:off x="4036804" y="5086990"/>
            <a:ext cx="2496779" cy="1544737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34402E-F1C9-CA20-141E-73A112E416D9}"/>
              </a:ext>
            </a:extLst>
          </p:cNvPr>
          <p:cNvSpPr/>
          <p:nvPr/>
        </p:nvSpPr>
        <p:spPr>
          <a:xfrm>
            <a:off x="6080761" y="6086966"/>
            <a:ext cx="2496779" cy="1544737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3AD493E-DD56-2B41-F06C-945D19DC7CFC}"/>
              </a:ext>
            </a:extLst>
          </p:cNvPr>
          <p:cNvSpPr/>
          <p:nvPr/>
        </p:nvSpPr>
        <p:spPr>
          <a:xfrm>
            <a:off x="12993350" y="7192231"/>
            <a:ext cx="2496779" cy="1544737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568764-8F85-6993-6500-72430AC06A95}"/>
              </a:ext>
            </a:extLst>
          </p:cNvPr>
          <p:cNvSpPr txBox="1"/>
          <p:nvPr/>
        </p:nvSpPr>
        <p:spPr>
          <a:xfrm>
            <a:off x="6043810" y="723900"/>
            <a:ext cx="4253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파란색</a:t>
            </a:r>
            <a:r>
              <a:rPr kumimoji="1" lang="ko-KR" altLang="en-US" dirty="0"/>
              <a:t> 원의 크기 비교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/>
              <a:t>Cycle encoder</a:t>
            </a:r>
          </a:p>
          <a:p>
            <a:r>
              <a:rPr kumimoji="1" lang="en-US" altLang="ko-KR" dirty="0"/>
              <a:t>D &gt; E &gt; C</a:t>
            </a:r>
          </a:p>
          <a:p>
            <a:pPr marL="342900" indent="-342900">
              <a:buAutoNum type="arabicPeriod" startAt="2"/>
            </a:pPr>
            <a:r>
              <a:rPr kumimoji="1" lang="en-US" altLang="ko-KR" dirty="0"/>
              <a:t>GSC</a:t>
            </a:r>
          </a:p>
          <a:p>
            <a:r>
              <a:rPr kumimoji="1" lang="en-US" altLang="ko-KR" dirty="0"/>
              <a:t>D &gt; C &gt; E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80867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57BB5F8-F6F8-316F-E0CA-FEC21C3D3424}"/>
              </a:ext>
            </a:extLst>
          </p:cNvPr>
          <p:cNvSpPr/>
          <p:nvPr/>
        </p:nvSpPr>
        <p:spPr>
          <a:xfrm>
            <a:off x="609524" y="2183367"/>
            <a:ext cx="10388676" cy="160325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0796E-DCF9-AB07-0BA1-DAF864035CDD}"/>
              </a:ext>
            </a:extLst>
          </p:cNvPr>
          <p:cNvSpPr txBox="1"/>
          <p:nvPr/>
        </p:nvSpPr>
        <p:spPr>
          <a:xfrm>
            <a:off x="616035" y="2246329"/>
            <a:ext cx="1050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Who will be voted as the most likely to be successful?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bitterest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B. representative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cleverest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bunny rabbit</a:t>
            </a:r>
            <a:r>
              <a:rPr kumimoji="1" lang="ko-KR" altLang="en-US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E. corrupt</a:t>
            </a:r>
            <a:endParaRPr kumimoji="1" lang="ko-Kore-KR" altLang="en-US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747E38-7818-05E9-14A9-F625B66FF669}"/>
              </a:ext>
            </a:extLst>
          </p:cNvPr>
          <p:cNvSpPr txBox="1"/>
          <p:nvPr/>
        </p:nvSpPr>
        <p:spPr>
          <a:xfrm>
            <a:off x="1879600" y="943950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Cycle Encoder(C)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9D2D-7250-23C2-574A-7A6D27718D7E}"/>
              </a:ext>
            </a:extLst>
          </p:cNvPr>
          <p:cNvSpPr txBox="1"/>
          <p:nvPr/>
        </p:nvSpPr>
        <p:spPr>
          <a:xfrm>
            <a:off x="8153400" y="943020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GSC(D)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42D2-B128-76C6-133C-3416901B28FF}"/>
              </a:ext>
            </a:extLst>
          </p:cNvPr>
          <p:cNvSpPr txBox="1"/>
          <p:nvPr/>
        </p:nvSpPr>
        <p:spPr>
          <a:xfrm>
            <a:off x="14020800" y="9462416"/>
            <a:ext cx="2646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High graph score(A)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973A87-ACBD-6B91-D44C-7A080D989B62}"/>
              </a:ext>
            </a:extLst>
          </p:cNvPr>
          <p:cNvSpPr/>
          <p:nvPr/>
        </p:nvSpPr>
        <p:spPr>
          <a:xfrm>
            <a:off x="12420600" y="1243376"/>
            <a:ext cx="3810000" cy="3290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>
                <a:solidFill>
                  <a:schemeClr val="tx1"/>
                </a:solidFill>
              </a:rPr>
              <a:t>Graph score&amp; final </a:t>
            </a:r>
            <a:r>
              <a:rPr kumimoji="1" lang="ko-KR" altLang="en-US" b="1" dirty="0">
                <a:solidFill>
                  <a:schemeClr val="tx1"/>
                </a:solidFill>
              </a:rPr>
              <a:t>크기순서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dirty="0">
                <a:solidFill>
                  <a:schemeClr val="tx1"/>
                </a:solidFill>
              </a:rPr>
              <a:t>1.Cycle encoder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A &gt; D &gt; B = C = E -&gt; C &gt; B &gt; D &gt; A &gt; E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2. GSC</a:t>
            </a:r>
          </a:p>
          <a:p>
            <a:r>
              <a:rPr kumimoji="1" lang="en-US" altLang="ko-Kore-KR" dirty="0">
                <a:solidFill>
                  <a:schemeClr val="tx1"/>
                </a:solidFill>
              </a:rPr>
              <a:t>D &gt; A &gt; B = C = E -&gt; D &gt; C &gt; B &gt; A &gt; E</a:t>
            </a: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Cycle </a:t>
            </a:r>
            <a:r>
              <a:rPr kumimoji="1" lang="ko-KR" altLang="en-US" b="1" dirty="0">
                <a:solidFill>
                  <a:schemeClr val="tx1"/>
                </a:solidFill>
              </a:rPr>
              <a:t>개수 순위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r>
              <a:rPr kumimoji="1" lang="en-US" altLang="ko-Kore-KR" b="1" dirty="0">
                <a:solidFill>
                  <a:schemeClr val="tx1"/>
                </a:solidFill>
              </a:rPr>
              <a:t>D &gt; A &gt; B = E = C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5B0A1-DE3B-7059-89E0-FDCD64C4A263}"/>
              </a:ext>
            </a:extLst>
          </p:cNvPr>
          <p:cNvSpPr txBox="1"/>
          <p:nvPr/>
        </p:nvSpPr>
        <p:spPr>
          <a:xfrm>
            <a:off x="2661435" y="1707791"/>
            <a:ext cx="375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Question_Concept</a:t>
            </a:r>
            <a:r>
              <a:rPr kumimoji="1" lang="en-US" altLang="ko-Kore-KR" dirty="0"/>
              <a:t> : most</a:t>
            </a:r>
            <a:endParaRPr kumimoji="1" lang="ko-Kore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105ADE-9412-D1FD-622F-3179580D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9" y="480155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C87ACE0-249F-71E7-4744-8132BC64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719" y="4801557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DC2CAFE-38FA-A474-FC93-B302F482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4773409"/>
            <a:ext cx="56642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5BBB6DD-C172-DB8A-1F34-A8814DC19AF9}"/>
              </a:ext>
            </a:extLst>
          </p:cNvPr>
          <p:cNvSpPr txBox="1"/>
          <p:nvPr/>
        </p:nvSpPr>
        <p:spPr>
          <a:xfrm>
            <a:off x="5222830" y="5495647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successful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2C47D-FC7D-A200-8080-EA3EBC621444}"/>
              </a:ext>
            </a:extLst>
          </p:cNvPr>
          <p:cNvSpPr txBox="1"/>
          <p:nvPr/>
        </p:nvSpPr>
        <p:spPr>
          <a:xfrm>
            <a:off x="8114551" y="469601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successful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EC2B5-0791-B2E7-E097-9E05B504A910}"/>
              </a:ext>
            </a:extLst>
          </p:cNvPr>
          <p:cNvSpPr txBox="1"/>
          <p:nvPr/>
        </p:nvSpPr>
        <p:spPr>
          <a:xfrm>
            <a:off x="16666859" y="496539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successful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6158D-3013-1CE0-0546-B0A64A9672AD}"/>
              </a:ext>
            </a:extLst>
          </p:cNvPr>
          <p:cNvSpPr txBox="1"/>
          <p:nvPr/>
        </p:nvSpPr>
        <p:spPr>
          <a:xfrm>
            <a:off x="4147725" y="8394543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vote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2C599-233E-D2F6-0869-A9B64DE21264}"/>
              </a:ext>
            </a:extLst>
          </p:cNvPr>
          <p:cNvSpPr txBox="1"/>
          <p:nvPr/>
        </p:nvSpPr>
        <p:spPr>
          <a:xfrm>
            <a:off x="10998200" y="588234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vote</a:t>
            </a:r>
            <a:endParaRPr kumimoji="1" lang="ko-Kore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647CC-D895-BF21-833F-6B3FCF703D66}"/>
              </a:ext>
            </a:extLst>
          </p:cNvPr>
          <p:cNvSpPr txBox="1"/>
          <p:nvPr/>
        </p:nvSpPr>
        <p:spPr>
          <a:xfrm>
            <a:off x="13719130" y="830344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vote</a:t>
            </a:r>
            <a:endParaRPr kumimoji="1" lang="ko-Kore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96B98-51CB-8B22-ADF4-74596ABD5B2A}"/>
              </a:ext>
            </a:extLst>
          </p:cNvPr>
          <p:cNvSpPr txBox="1"/>
          <p:nvPr/>
        </p:nvSpPr>
        <p:spPr>
          <a:xfrm>
            <a:off x="786080" y="7505700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voted</a:t>
            </a:r>
            <a:endParaRPr kumimoji="1" lang="ko-Kore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132195-655B-3B7E-85EA-491D13E5AD90}"/>
              </a:ext>
            </a:extLst>
          </p:cNvPr>
          <p:cNvSpPr txBox="1"/>
          <p:nvPr/>
        </p:nvSpPr>
        <p:spPr>
          <a:xfrm>
            <a:off x="6399480" y="651058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voted</a:t>
            </a:r>
            <a:endParaRPr kumimoji="1" lang="ko-Kore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D75A0A-92FD-4257-26B4-948F226B5E8C}"/>
              </a:ext>
            </a:extLst>
          </p:cNvPr>
          <p:cNvSpPr txBox="1"/>
          <p:nvPr/>
        </p:nvSpPr>
        <p:spPr>
          <a:xfrm>
            <a:off x="12453010" y="604933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voted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333331-DED7-8C05-00BE-535DAD3470C2}"/>
              </a:ext>
            </a:extLst>
          </p:cNvPr>
          <p:cNvSpPr txBox="1"/>
          <p:nvPr/>
        </p:nvSpPr>
        <p:spPr>
          <a:xfrm>
            <a:off x="1930659" y="469601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clever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2632C-FA80-56E2-35A5-8B447C0595C9}"/>
              </a:ext>
            </a:extLst>
          </p:cNvPr>
          <p:cNvSpPr txBox="1"/>
          <p:nvPr/>
        </p:nvSpPr>
        <p:spPr>
          <a:xfrm>
            <a:off x="9496212" y="830275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bunny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268869-9586-7D29-4D64-E899D5155A08}"/>
              </a:ext>
            </a:extLst>
          </p:cNvPr>
          <p:cNvSpPr txBox="1"/>
          <p:nvPr/>
        </p:nvSpPr>
        <p:spPr>
          <a:xfrm>
            <a:off x="10856806" y="7399902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 err="1">
                <a:solidFill>
                  <a:srgbClr val="FF0000"/>
                </a:solidFill>
              </a:rPr>
              <a:t>bunny_rabbit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294604-D908-48A0-1621-4C9F97218AF7}"/>
              </a:ext>
            </a:extLst>
          </p:cNvPr>
          <p:cNvSpPr txBox="1"/>
          <p:nvPr/>
        </p:nvSpPr>
        <p:spPr>
          <a:xfrm>
            <a:off x="8023540" y="7899325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rabbit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31F5A-0F8E-F412-94F2-878E2E18DDD8}"/>
              </a:ext>
            </a:extLst>
          </p:cNvPr>
          <p:cNvSpPr txBox="1"/>
          <p:nvPr/>
        </p:nvSpPr>
        <p:spPr>
          <a:xfrm>
            <a:off x="16230600" y="6787099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bitter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0597E-23B0-4A70-2DB3-7FB5821118B3}"/>
              </a:ext>
            </a:extLst>
          </p:cNvPr>
          <p:cNvSpPr txBox="1"/>
          <p:nvPr/>
        </p:nvSpPr>
        <p:spPr>
          <a:xfrm>
            <a:off x="15050249" y="4681496"/>
            <a:ext cx="260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bitterest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30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D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E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10589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[-1.3778],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[-1.4390],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[-1.4390],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[-1.4334],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[-1.4390],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-7.9694,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-4.4465,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-3.6202,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-4.8129,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-14.4877],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9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D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647524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GSC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E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13659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[-1.2826],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[-1.4199],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[-1.4199],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[-1.0997],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[-1.4199]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 -3.6104,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-1.4352,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0.6657, 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0.9848,  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-8.0380],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B in GSC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709075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89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8806" y="68553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0476" y="1037109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CommonsenseQA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결과 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in GSC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622224" y="742677"/>
            <a:ext cx="16002076" cy="9474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encoder, GSC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두 모델에서 </a:t>
            </a:r>
            <a:r>
              <a:rPr lang="ko-KR" altLang="en-US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경향성의 차이점이 없다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…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노드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값들을 </a:t>
            </a:r>
            <a:r>
              <a:rPr lang="en-US" altLang="ko-KR" sz="2200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smoothing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하게 해준다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Smoothing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역할을 하였기 때문에 정답과 오답의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차이가 적어서 정답을 잘 맞춘 것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크기 변화는 없었다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 (graph 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경향성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E,.g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 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정답을 선택한다면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GSC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도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선택하는 경향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3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번의 뜻은 그만큼 </a:t>
            </a:r>
            <a:r>
              <a:rPr lang="en-US" altLang="ko-KR" sz="2200" b="1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Language Model</a:t>
            </a:r>
            <a:r>
              <a:rPr lang="ko-KR" alt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Pretendard Medium" pitchFamily="34" charset="0"/>
                <a:cs typeface="Pretendard Medium" pitchFamily="34" charset="0"/>
              </a:rPr>
              <a:t>의 중요도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</a:t>
            </a:r>
            <a:r>
              <a:rPr lang="ko-KR" altLang="en-US" sz="2200" b="1" dirty="0">
                <a:solidFill>
                  <a:srgbClr val="FF0000"/>
                </a:solidFill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크다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Question text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올바른 답을 선택하기 위해 중요한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question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와 많은 연결을 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answer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있으면 그 그래프의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score(graph score)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높아지는 경향이 있다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 &gt;&gt;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이래서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Language model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 중요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오답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score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높아질 수 있기 때문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보통 정답 노드를 선택하기 위해 필요한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중요한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질문 노드가 사이클을 형성하는데 이는 우리가 가정했던 순환 논법이 발생하는 것은 아닌 것 같다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 -&gt;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이는 좀 더 분석이 필요함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 20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문제 확인 결과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아닌것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같다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정답을 도출하는데 필요하지 않은 노드들은 사이클을 형성하지 않는다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marL="800100" lvl="1" indent="-342900">
              <a:lnSpc>
                <a:spcPct val="20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순환 논법이 발생한 것이 아니라 사이클이 있는 것은 사이클을 이루는 노드들이 그만큼 관련성이 높고 중요하다는 것을 의미함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 relevant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한 관계가 아니면 사이클을 형성하지 않는다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3693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345774"/>
            <a:ext cx="763912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>
                <a:latin typeface="Pretendard" pitchFamily="34" charset="0"/>
              </a:rPr>
              <a:t>그렇다면</a:t>
            </a:r>
            <a:r>
              <a:rPr lang="en-US" sz="2800" b="1" dirty="0">
                <a:latin typeface="Pretendard" pitchFamily="34" charset="0"/>
              </a:rPr>
              <a:t> graph </a:t>
            </a:r>
            <a:r>
              <a:rPr lang="en-US" sz="2800" b="1" dirty="0" err="1">
                <a:latin typeface="Pretendard" pitchFamily="34" charset="0"/>
              </a:rPr>
              <a:t>score가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높을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경우는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뭘까</a:t>
            </a:r>
            <a:r>
              <a:rPr lang="en-US" altLang="ko-KR" sz="2800" b="1" dirty="0">
                <a:latin typeface="Pretendard" pitchFamily="34" charset="0"/>
              </a:rPr>
              <a:t>?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805220" y="3046225"/>
            <a:ext cx="12605980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D0942-88AC-5C30-2D22-BE44237F7BBF}"/>
              </a:ext>
            </a:extLst>
          </p:cNvPr>
          <p:cNvSpPr txBox="1"/>
          <p:nvPr/>
        </p:nvSpPr>
        <p:spPr>
          <a:xfrm>
            <a:off x="800268" y="3202133"/>
            <a:ext cx="14058732" cy="842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20</a:t>
            </a:r>
            <a:r>
              <a:rPr lang="ko-KR" altLang="en-US" sz="2800" dirty="0"/>
              <a:t>문제를 살펴봄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Cycle</a:t>
            </a:r>
            <a:r>
              <a:rPr lang="ko-KR" altLang="en-US" sz="2800" dirty="0"/>
              <a:t>이 많으면 </a:t>
            </a:r>
            <a:r>
              <a:rPr lang="en-US" altLang="ko-KR" sz="2800" dirty="0"/>
              <a:t>graph score</a:t>
            </a:r>
            <a:r>
              <a:rPr lang="ko-KR" altLang="en-US" sz="2800" dirty="0"/>
              <a:t>가 큼</a:t>
            </a:r>
            <a:r>
              <a:rPr lang="en-US" altLang="ko-KR" sz="2800" dirty="0"/>
              <a:t>(Cycle encoder, GSC</a:t>
            </a:r>
            <a:r>
              <a:rPr lang="ko-KR" altLang="en-US" sz="2800" dirty="0"/>
              <a:t> 둘 다 그럼</a:t>
            </a:r>
            <a:r>
              <a:rPr lang="en-US" altLang="ko-KR" sz="2800" dirty="0"/>
              <a:t>)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하지만 </a:t>
            </a:r>
            <a:r>
              <a:rPr lang="en-US" altLang="ko-KR" sz="2800" dirty="0"/>
              <a:t>Cycle encoder</a:t>
            </a:r>
            <a:r>
              <a:rPr lang="ko-KR" altLang="en-US" sz="2800" dirty="0"/>
              <a:t>은 의미 없는 </a:t>
            </a:r>
            <a:r>
              <a:rPr lang="en-US" altLang="ko-KR" sz="2800" dirty="0"/>
              <a:t>cycle</a:t>
            </a:r>
            <a:r>
              <a:rPr lang="ko-KR" altLang="en-US" sz="2800" dirty="0"/>
              <a:t>일경우에는 아닌 경우도 있음</a:t>
            </a:r>
            <a:endParaRPr lang="en-US" altLang="ko-KR" sz="28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의미 없는 사이클은 두 개의 단어로 이루어진 노드가 각각 하나의 단어로 된 노드들과 사이클을 형성하는 경우</a:t>
            </a:r>
            <a:r>
              <a:rPr lang="en-US" altLang="ko-KR" sz="2800" dirty="0"/>
              <a:t>, </a:t>
            </a:r>
            <a:r>
              <a:rPr lang="ko-KR" altLang="en-US" sz="2800" dirty="0"/>
              <a:t>진짜 의미 없는 사이클일 경우</a:t>
            </a:r>
            <a:endParaRPr lang="en-US" altLang="ko-KR" sz="28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Cycle encoder</a:t>
            </a:r>
            <a:r>
              <a:rPr lang="ko-KR" altLang="en-US" sz="2800" dirty="0"/>
              <a:t>은 </a:t>
            </a:r>
            <a:r>
              <a:rPr lang="ko-KR" altLang="en-US" sz="2800" dirty="0">
                <a:highlight>
                  <a:srgbClr val="FFFF00"/>
                </a:highlight>
              </a:rPr>
              <a:t>유의미한 </a:t>
            </a:r>
            <a:r>
              <a:rPr lang="en-US" altLang="ko-KR" sz="2800" dirty="0">
                <a:highlight>
                  <a:srgbClr val="FFFF00"/>
                </a:highlight>
              </a:rPr>
              <a:t>Cycle</a:t>
            </a:r>
            <a:r>
              <a:rPr lang="ko-KR" altLang="en-US" sz="2800" dirty="0">
                <a:highlight>
                  <a:srgbClr val="FFFF00"/>
                </a:highlight>
              </a:rPr>
              <a:t>을 </a:t>
            </a:r>
            <a:r>
              <a:rPr lang="en-US" altLang="ko-KR" sz="2800" dirty="0">
                <a:highlight>
                  <a:srgbClr val="FFFF00"/>
                </a:highlight>
              </a:rPr>
              <a:t>detect</a:t>
            </a:r>
            <a:r>
              <a:rPr lang="ko-KR" altLang="en-US" sz="2800" dirty="0">
                <a:highlight>
                  <a:srgbClr val="FFFF00"/>
                </a:highlight>
              </a:rPr>
              <a:t>함</a:t>
            </a:r>
            <a:endParaRPr lang="en-US" altLang="ko-KR" sz="2800" dirty="0">
              <a:highlight>
                <a:srgbClr val="FFFF00"/>
              </a:highlight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Subgraph</a:t>
            </a:r>
            <a:r>
              <a:rPr lang="ko-KR" altLang="en-US" sz="2800" dirty="0"/>
              <a:t>의 노드 개수가 많은 경우에 </a:t>
            </a:r>
            <a:r>
              <a:rPr lang="en-US" altLang="ko-KR" sz="2800" dirty="0"/>
              <a:t>graph score</a:t>
            </a:r>
            <a:r>
              <a:rPr lang="ko-KR" altLang="en-US" sz="2800" dirty="0"/>
              <a:t>가 큼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Cycle encoder</a:t>
            </a:r>
            <a:r>
              <a:rPr lang="ko-KR" altLang="en-US" sz="2800" dirty="0"/>
              <a:t>은 </a:t>
            </a:r>
            <a:r>
              <a:rPr lang="en-US" altLang="ko-KR" sz="2800" dirty="0"/>
              <a:t>GSC</a:t>
            </a:r>
            <a:r>
              <a:rPr lang="ko-KR" altLang="en-US" sz="2800" dirty="0"/>
              <a:t>에 비해 정답을 구성하는 사이클에 속한 노드들의 중요도가 크게 나타남</a:t>
            </a:r>
            <a:r>
              <a:rPr lang="en-US" altLang="ko-KR" sz="2800" dirty="0"/>
              <a:t>( </a:t>
            </a:r>
            <a:r>
              <a:rPr lang="ko-KR" altLang="en-US" sz="2800" dirty="0"/>
              <a:t>정답 추적</a:t>
            </a:r>
            <a:r>
              <a:rPr lang="en-US" altLang="ko-KR" sz="2800" dirty="0"/>
              <a:t>/flag</a:t>
            </a:r>
            <a:r>
              <a:rPr lang="ko-KR" altLang="en-US" sz="2800" dirty="0"/>
              <a:t>역할</a:t>
            </a:r>
            <a:r>
              <a:rPr lang="en-US" altLang="ko-KR" sz="28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Cycle encoder</a:t>
            </a:r>
            <a:r>
              <a:rPr lang="ko-KR" altLang="en-US" sz="2800" dirty="0"/>
              <a:t>로 인해 기존 문제의 </a:t>
            </a:r>
            <a:r>
              <a:rPr lang="en-US" altLang="ko-KR" sz="2800" dirty="0"/>
              <a:t>graph score</a:t>
            </a:r>
            <a:r>
              <a:rPr lang="ko-KR" altLang="en-US" sz="2800" dirty="0"/>
              <a:t>가 낮아서 </a:t>
            </a:r>
            <a:r>
              <a:rPr lang="ko-KR" altLang="en-US" sz="2800" dirty="0" err="1"/>
              <a:t>못풀던</a:t>
            </a:r>
            <a:r>
              <a:rPr lang="ko-KR" altLang="en-US" sz="2800" dirty="0"/>
              <a:t> 문제를 풀린 경우는 없음</a:t>
            </a:r>
            <a:endParaRPr lang="en-US" altLang="ko-KR" sz="28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단지</a:t>
            </a:r>
            <a:r>
              <a:rPr lang="en-US" altLang="ko-KR" sz="2800" dirty="0"/>
              <a:t>, </a:t>
            </a:r>
            <a:r>
              <a:rPr lang="ko-KR" altLang="en-US" sz="2800" dirty="0"/>
              <a:t>값들의 편차를 줄여서 </a:t>
            </a:r>
            <a:r>
              <a:rPr lang="en-US" altLang="ko-KR" sz="2800" dirty="0"/>
              <a:t>LM score</a:t>
            </a:r>
            <a:r>
              <a:rPr lang="ko-KR" altLang="en-US" sz="2800" dirty="0"/>
              <a:t>을 통해 역전하는 경우가 다분함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661874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345774"/>
            <a:ext cx="763912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>
                <a:latin typeface="Pretendard" pitchFamily="34" charset="0"/>
              </a:rPr>
              <a:t>Subgraph의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사이클이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많은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경우는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언제야</a:t>
            </a:r>
            <a:r>
              <a:rPr lang="en-US" altLang="ko-KR" sz="2800" b="1" dirty="0">
                <a:latin typeface="Pretendard" pitchFamily="34" charset="0"/>
              </a:rPr>
              <a:t>?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805220" y="3046225"/>
            <a:ext cx="12605980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D0942-88AC-5C30-2D22-BE44237F7BBF}"/>
              </a:ext>
            </a:extLst>
          </p:cNvPr>
          <p:cNvSpPr txBox="1"/>
          <p:nvPr/>
        </p:nvSpPr>
        <p:spPr>
          <a:xfrm>
            <a:off x="800268" y="3202133"/>
            <a:ext cx="14058732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20</a:t>
            </a:r>
            <a:r>
              <a:rPr lang="ko-KR" altLang="en-US" sz="2800" dirty="0"/>
              <a:t>문제를 살펴봄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텍스트가 길 때</a:t>
            </a:r>
            <a:endParaRPr lang="en-US" altLang="ko-KR" sz="28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질문</a:t>
            </a:r>
            <a:r>
              <a:rPr lang="en-US" altLang="ko-KR" sz="2800" dirty="0"/>
              <a:t>(Question)</a:t>
            </a:r>
            <a:r>
              <a:rPr lang="ko-KR" altLang="en-US" sz="2800" dirty="0"/>
              <a:t>이 길 때</a:t>
            </a:r>
            <a:endParaRPr lang="en-US" altLang="ko-KR" sz="28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정답 후보</a:t>
            </a:r>
            <a:r>
              <a:rPr lang="en-US" altLang="ko-KR" sz="2800" dirty="0"/>
              <a:t>(5</a:t>
            </a:r>
            <a:r>
              <a:rPr lang="ko-KR" altLang="en-US" sz="2800" dirty="0"/>
              <a:t>개의 </a:t>
            </a:r>
            <a:r>
              <a:rPr lang="en-US" altLang="ko-KR" sz="2800" dirty="0"/>
              <a:t>answer)</a:t>
            </a:r>
            <a:r>
              <a:rPr lang="ko-KR" altLang="en-US" sz="2800" dirty="0"/>
              <a:t>들이 여러 단어</a:t>
            </a:r>
            <a:r>
              <a:rPr lang="en-US" altLang="ko-KR" sz="2800" dirty="0"/>
              <a:t>(</a:t>
            </a:r>
            <a:r>
              <a:rPr lang="ko-KR" altLang="en-US" sz="2800" dirty="0"/>
              <a:t>하나 이상의 단어</a:t>
            </a:r>
            <a:r>
              <a:rPr lang="en-US" altLang="ko-KR" sz="2800" dirty="0"/>
              <a:t>)</a:t>
            </a:r>
            <a:r>
              <a:rPr lang="ko-KR" altLang="en-US" sz="2800" dirty="0"/>
              <a:t>로 이루어 질 때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Question node</a:t>
            </a:r>
            <a:r>
              <a:rPr lang="ko-KR" altLang="en-US" sz="2800" dirty="0"/>
              <a:t>와 </a:t>
            </a:r>
            <a:r>
              <a:rPr lang="en-US" altLang="ko-KR" sz="2800" dirty="0"/>
              <a:t>Answer node</a:t>
            </a:r>
            <a:r>
              <a:rPr lang="ko-KR" altLang="en-US" sz="2800" dirty="0"/>
              <a:t>의 관련성이 높을 때 </a:t>
            </a:r>
            <a:r>
              <a:rPr lang="en-US" altLang="ko-KR" sz="2800" dirty="0"/>
              <a:t>-&gt; </a:t>
            </a:r>
            <a:r>
              <a:rPr lang="ko-KR" altLang="en-US" sz="2800" dirty="0"/>
              <a:t>이것은 모든 문제들이 당연히 정답을 맞추기 위해서 이래야 하는데 </a:t>
            </a:r>
            <a:r>
              <a:rPr lang="en-US" altLang="ko-KR" sz="2800" dirty="0"/>
              <a:t>question node</a:t>
            </a:r>
            <a:r>
              <a:rPr lang="ko-KR" altLang="en-US" sz="2800" dirty="0"/>
              <a:t>끼리</a:t>
            </a:r>
            <a:r>
              <a:rPr lang="en-US" altLang="ko-KR" sz="2800" dirty="0"/>
              <a:t>, answer node</a:t>
            </a:r>
            <a:r>
              <a:rPr lang="ko-KR" altLang="en-US" sz="2800" dirty="0"/>
              <a:t>끼리 형성하는 경우가 있음</a:t>
            </a:r>
            <a:r>
              <a:rPr lang="en-US" altLang="ko-KR" sz="2800" dirty="0"/>
              <a:t> -&gt; </a:t>
            </a:r>
            <a:r>
              <a:rPr lang="ko-KR" altLang="en-US" sz="2800" dirty="0"/>
              <a:t>이런 경우는 의미 없는 </a:t>
            </a:r>
            <a:r>
              <a:rPr lang="en-US" altLang="ko-KR" sz="2800" dirty="0"/>
              <a:t>Cycle(</a:t>
            </a:r>
            <a:r>
              <a:rPr lang="ko-KR" altLang="en-US" sz="2800" dirty="0"/>
              <a:t>정답을 도출하는데 중요하지 않은 집합들</a:t>
            </a:r>
            <a:r>
              <a:rPr lang="en-US" altLang="ko-KR" sz="28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855175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345774"/>
            <a:ext cx="1099192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>
                <a:latin typeface="Pretendard" pitchFamily="34" charset="0"/>
              </a:rPr>
              <a:t>그래서</a:t>
            </a:r>
            <a:r>
              <a:rPr lang="en-US" sz="2800" b="1" dirty="0">
                <a:latin typeface="Pretendard" pitchFamily="34" charset="0"/>
              </a:rPr>
              <a:t> Cycle </a:t>
            </a:r>
            <a:r>
              <a:rPr lang="en-US" sz="2800" b="1" dirty="0" err="1">
                <a:latin typeface="Pretendard" pitchFamily="34" charset="0"/>
              </a:rPr>
              <a:t>encod</a:t>
            </a:r>
            <a:r>
              <a:rPr lang="en-US" altLang="ko-KR" sz="2800" b="1" dirty="0" err="1">
                <a:latin typeface="Pretendard" pitchFamily="34" charset="0"/>
              </a:rPr>
              <a:t>er</a:t>
            </a:r>
            <a:r>
              <a:rPr lang="en-US" sz="2800" b="1" dirty="0" err="1">
                <a:latin typeface="Pretendard" pitchFamily="34" charset="0"/>
              </a:rPr>
              <a:t>은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사이클에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어떻게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반응을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하는거지</a:t>
            </a:r>
            <a:r>
              <a:rPr lang="en-US" altLang="ko-KR" sz="2800" b="1" dirty="0">
                <a:latin typeface="Pretendard" pitchFamily="34" charset="0"/>
              </a:rPr>
              <a:t>?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805220" y="3046225"/>
            <a:ext cx="12605980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D0942-88AC-5C30-2D22-BE44237F7BBF}"/>
              </a:ext>
            </a:extLst>
          </p:cNvPr>
          <p:cNvSpPr txBox="1"/>
          <p:nvPr/>
        </p:nvSpPr>
        <p:spPr>
          <a:xfrm>
            <a:off x="800268" y="3202133"/>
            <a:ext cx="14058732" cy="648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사이클은 </a:t>
            </a:r>
            <a:r>
              <a:rPr lang="ko-KR" altLang="en-US" sz="2800" dirty="0" err="1"/>
              <a:t>노드간의</a:t>
            </a:r>
            <a:r>
              <a:rPr lang="ko-KR" altLang="en-US" sz="2800" dirty="0"/>
              <a:t> 관련성이 높아서 형성된다</a:t>
            </a:r>
            <a:r>
              <a:rPr lang="en-US" altLang="ko-KR" sz="28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Cycle encoder</a:t>
            </a:r>
            <a:r>
              <a:rPr lang="ko-KR" altLang="en-US" sz="2800" dirty="0"/>
              <a:t>은 사이클로 인해 증가하는 값</a:t>
            </a:r>
            <a:r>
              <a:rPr lang="en-US" altLang="ko-KR" sz="2800" dirty="0"/>
              <a:t>(node value)</a:t>
            </a:r>
            <a:r>
              <a:rPr lang="ko-KR" altLang="en-US" sz="2800" dirty="0"/>
              <a:t>을 </a:t>
            </a:r>
            <a:r>
              <a:rPr lang="en-US" altLang="ko-KR" sz="2800" dirty="0"/>
              <a:t>smoothing</a:t>
            </a:r>
            <a:r>
              <a:rPr lang="ko-KR" altLang="en-US" sz="2800" dirty="0"/>
              <a:t>해준다</a:t>
            </a:r>
            <a:r>
              <a:rPr lang="en-US" altLang="ko-KR" sz="2800" dirty="0"/>
              <a:t>. </a:t>
            </a:r>
            <a:r>
              <a:rPr lang="ko-KR" altLang="en-US" sz="2800" dirty="0"/>
              <a:t>이는 결국 </a:t>
            </a:r>
            <a:r>
              <a:rPr lang="en-US" altLang="ko-KR" sz="2800" dirty="0"/>
              <a:t>graph score</a:t>
            </a:r>
            <a:r>
              <a:rPr lang="ko-KR" altLang="en-US" sz="2800" dirty="0"/>
              <a:t>에도 영향을 미친다</a:t>
            </a:r>
            <a:r>
              <a:rPr lang="en-US" altLang="ko-KR" sz="28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Cycle encoder</a:t>
            </a:r>
            <a:r>
              <a:rPr lang="ko-KR" altLang="en-US" sz="2800" dirty="0"/>
              <a:t>은 사이클이 많은 경우를 큰 의미가 있다 생각하여 </a:t>
            </a:r>
            <a:r>
              <a:rPr lang="en-US" altLang="ko-KR" sz="2800" dirty="0"/>
              <a:t>graph score</a:t>
            </a:r>
            <a:r>
              <a:rPr lang="ko-KR" altLang="en-US" sz="2800" dirty="0"/>
              <a:t>가 높아지게 하는 역할을 한다</a:t>
            </a:r>
            <a:r>
              <a:rPr lang="en-US" altLang="ko-KR" sz="2800" dirty="0"/>
              <a:t>. -&gt;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이것이 오답일지라도 의미 연결이 되면 </a:t>
            </a:r>
            <a:r>
              <a:rPr lang="en-US" altLang="ko-KR" sz="2800" dirty="0"/>
              <a:t>score</a:t>
            </a:r>
            <a:r>
              <a:rPr lang="ko-KR" altLang="en-US" sz="2800" dirty="0"/>
              <a:t>가 증가함</a:t>
            </a:r>
            <a:endParaRPr lang="en-US" altLang="ko-KR" sz="28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그래도 비교적 유의미한 </a:t>
            </a:r>
            <a:r>
              <a:rPr lang="en-US" altLang="ko-KR" sz="2800" dirty="0"/>
              <a:t>cycle</a:t>
            </a:r>
            <a:r>
              <a:rPr lang="ko-KR" altLang="en-US" sz="2800" dirty="0"/>
              <a:t>을 </a:t>
            </a:r>
            <a:r>
              <a:rPr lang="en-US" altLang="ko-KR" sz="2800" dirty="0"/>
              <a:t>detect</a:t>
            </a:r>
            <a:r>
              <a:rPr lang="ko-KR" altLang="en-US" sz="2800" dirty="0"/>
              <a:t>함</a:t>
            </a:r>
            <a:endParaRPr lang="en-US" altLang="ko-KR" sz="28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부정적 영향을 </a:t>
            </a:r>
            <a:r>
              <a:rPr lang="ko-KR" altLang="en-US" sz="2800" dirty="0" err="1"/>
              <a:t>미칠수도</a:t>
            </a:r>
            <a:r>
              <a:rPr lang="ko-KR" altLang="en-US" sz="2800" dirty="0"/>
              <a:t> 있음</a:t>
            </a:r>
            <a:endParaRPr lang="en-US" altLang="ko-KR" sz="28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예를 들어 오답이지만 정말 말이 되는 문제의 경우도 많음</a:t>
            </a:r>
            <a:r>
              <a:rPr lang="en-US" altLang="ko-KR" sz="2800" dirty="0"/>
              <a:t> -&gt; </a:t>
            </a:r>
            <a:r>
              <a:rPr lang="ko-KR" altLang="en-US" sz="2800" dirty="0"/>
              <a:t>사이클 형성</a:t>
            </a:r>
            <a:r>
              <a:rPr lang="en-US" altLang="ko-KR" sz="2800" dirty="0"/>
              <a:t>(</a:t>
            </a:r>
            <a:r>
              <a:rPr lang="ko-KR" altLang="en-US" sz="2800" dirty="0"/>
              <a:t>하지만 이것은 정답이 아님</a:t>
            </a:r>
            <a:r>
              <a:rPr lang="en-US" altLang="ko-KR" sz="2800" dirty="0"/>
              <a:t>) -&gt; </a:t>
            </a:r>
            <a:r>
              <a:rPr lang="ko-KR" altLang="en-US" sz="2800" dirty="0"/>
              <a:t>이것의 </a:t>
            </a:r>
            <a:r>
              <a:rPr lang="en-US" altLang="ko-KR" sz="2800" dirty="0"/>
              <a:t>graph score </a:t>
            </a:r>
            <a:r>
              <a:rPr lang="ko-KR" altLang="en-US" sz="2800" dirty="0"/>
              <a:t>증가</a:t>
            </a:r>
            <a:r>
              <a:rPr lang="en-US" altLang="ko-KR" sz="2800" dirty="0"/>
              <a:t>(</a:t>
            </a:r>
            <a:r>
              <a:rPr lang="ko-KR" altLang="en-US" sz="2800" dirty="0"/>
              <a:t>예시 </a:t>
            </a:r>
            <a:r>
              <a:rPr lang="en-US" altLang="ko-KR" sz="2800" dirty="0"/>
              <a:t>: 65p, </a:t>
            </a:r>
          </a:p>
        </p:txBody>
      </p:sp>
    </p:spTree>
    <p:extLst>
      <p:ext uri="{BB962C8B-B14F-4D97-AF65-F5344CB8AC3E}">
        <p14:creationId xmlns:p14="http://schemas.microsoft.com/office/powerpoint/2010/main" val="2705904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한마디로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요약해보자면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805220" y="3046225"/>
            <a:ext cx="12605980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D0942-88AC-5C30-2D22-BE44237F7BBF}"/>
              </a:ext>
            </a:extLst>
          </p:cNvPr>
          <p:cNvSpPr txBox="1"/>
          <p:nvPr/>
        </p:nvSpPr>
        <p:spPr>
          <a:xfrm>
            <a:off x="800268" y="3202133"/>
            <a:ext cx="14058732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Cycle</a:t>
            </a:r>
            <a:r>
              <a:rPr lang="ko-KR" altLang="en-US" sz="2800" dirty="0"/>
              <a:t>은 순환 논법이 아니라 노드들의 관련성을 의미하는 것임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Cycle</a:t>
            </a:r>
            <a:r>
              <a:rPr lang="ko-KR" altLang="en-US" sz="2800" dirty="0"/>
              <a:t>이 높을수록 </a:t>
            </a:r>
            <a:r>
              <a:rPr lang="en-US" altLang="ko-KR" sz="2800" dirty="0"/>
              <a:t>graph score</a:t>
            </a:r>
            <a:r>
              <a:rPr lang="ko-KR" altLang="en-US" sz="2800" dirty="0"/>
              <a:t>가 높은 편이다</a:t>
            </a:r>
            <a:r>
              <a:rPr lang="en-US" altLang="ko-KR" sz="2800" dirty="0"/>
              <a:t>. </a:t>
            </a:r>
            <a:r>
              <a:rPr lang="ko-KR" altLang="en-US" sz="2800" dirty="0"/>
              <a:t>무조건은 아님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Cycle encoder</a:t>
            </a:r>
            <a:r>
              <a:rPr lang="ko-KR" altLang="en-US" sz="2800" dirty="0"/>
              <a:t>은 </a:t>
            </a:r>
            <a:r>
              <a:rPr lang="ko-KR" altLang="en-US" sz="2800" dirty="0" err="1"/>
              <a:t>노드값을</a:t>
            </a:r>
            <a:r>
              <a:rPr lang="ko-KR" altLang="en-US" sz="2800" dirty="0"/>
              <a:t> </a:t>
            </a:r>
            <a:r>
              <a:rPr lang="en-US" altLang="ko-KR" sz="2800" dirty="0"/>
              <a:t>smoothing</a:t>
            </a:r>
            <a:r>
              <a:rPr lang="ko-KR" altLang="en-US" sz="2800" dirty="0"/>
              <a:t>하게 해주는 역할을 가짐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Cycle encoder</a:t>
            </a:r>
            <a:r>
              <a:rPr lang="ko-KR" altLang="en-US" sz="2800" dirty="0"/>
              <a:t>은 유의미한 </a:t>
            </a:r>
            <a:r>
              <a:rPr lang="en-US" altLang="ko-KR" sz="2800" dirty="0"/>
              <a:t>cycle</a:t>
            </a:r>
            <a:r>
              <a:rPr lang="ko-KR" altLang="en-US" sz="2800" dirty="0"/>
              <a:t>을 </a:t>
            </a:r>
            <a:r>
              <a:rPr lang="en-US" altLang="ko-KR" sz="2800" dirty="0"/>
              <a:t>detect</a:t>
            </a:r>
            <a:r>
              <a:rPr lang="ko-KR" altLang="en-US" sz="2800" dirty="0"/>
              <a:t>함</a:t>
            </a:r>
            <a:r>
              <a:rPr lang="en-US" altLang="ko-KR" sz="2800" dirty="0"/>
              <a:t>, </a:t>
            </a:r>
            <a:r>
              <a:rPr lang="ko-KR" altLang="en-US" sz="2800" dirty="0"/>
              <a:t>하지만 이것으로 확실하게 정답을 찾아주지는 못함</a:t>
            </a:r>
            <a:r>
              <a:rPr lang="en-US" altLang="ko-KR" sz="2800" dirty="0"/>
              <a:t>, </a:t>
            </a:r>
            <a:r>
              <a:rPr lang="ko-KR" altLang="en-US" sz="2800" dirty="0"/>
              <a:t>왜냐하면 그런 유의미한 사이클이 해당 문제에서는 정답이 아닐지라도 의미 연결이 맞는 경우</a:t>
            </a:r>
            <a:r>
              <a:rPr lang="en-US" altLang="ko-KR" sz="2800" dirty="0"/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974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593E-6D45-99DE-010E-BD1E1A3912DA}"/>
              </a:ext>
            </a:extLst>
          </p:cNvPr>
          <p:cNvSpPr txBox="1"/>
          <p:nvPr/>
        </p:nvSpPr>
        <p:spPr>
          <a:xfrm>
            <a:off x="1672015" y="77781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A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0F52D4-8A9E-8E26-AD3F-67502BEC56FB}"/>
              </a:ext>
            </a:extLst>
          </p:cNvPr>
          <p:cNvSpPr/>
          <p:nvPr/>
        </p:nvSpPr>
        <p:spPr>
          <a:xfrm>
            <a:off x="457200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[[-1.3688],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[-1.4533],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[-1.4505],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  <a:p>
            <a:endParaRPr lang="en" altLang="ko-Kore-KR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4419600" y="4371"/>
            <a:ext cx="963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Message Passing 2-layer</a:t>
            </a:r>
            <a:r>
              <a:rPr kumimoji="1" lang="ko-Kore-KR" altLang="en-US" sz="2400" dirty="0"/>
              <a:t>을 지난 후</a:t>
            </a:r>
            <a:r>
              <a:rPr kumimoji="1" lang="en-US" altLang="ko-Kore-KR" sz="2400" dirty="0"/>
              <a:t> + MLP </a:t>
            </a:r>
            <a:r>
              <a:rPr kumimoji="1" lang="ko-Kore-KR" altLang="en-US" sz="2400" dirty="0"/>
              <a:t>의 임베딩 값</a:t>
            </a:r>
            <a:r>
              <a:rPr kumimoji="1" lang="en-US" altLang="ko-Kore-KR" sz="2400" dirty="0"/>
              <a:t> in </a:t>
            </a:r>
            <a:r>
              <a:rPr kumimoji="1" lang="en-US" altLang="ko-Kore-KR" sz="2400" b="1" dirty="0"/>
              <a:t>Cycle encoder</a:t>
            </a:r>
            <a:endParaRPr kumimoji="1" lang="ko-Kore-KR" altLang="en-US" sz="2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A9E1A8-FF6B-6793-151F-C396BCF14C93}"/>
              </a:ext>
            </a:extLst>
          </p:cNvPr>
          <p:cNvSpPr/>
          <p:nvPr/>
        </p:nvSpPr>
        <p:spPr>
          <a:xfrm>
            <a:off x="4126535" y="1262936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[[-1.3238],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[-1.4451],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[-1.4522],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[-1.4489],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-US" altLang="ko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9CA06-CC68-C484-8A0A-B55F48A957EF}"/>
              </a:ext>
            </a:extLst>
          </p:cNvPr>
          <p:cNvSpPr/>
          <p:nvPr/>
        </p:nvSpPr>
        <p:spPr>
          <a:xfrm>
            <a:off x="8086512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[[-1.2007],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[-1.4331],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[-1.4453],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[-1.4400],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[-1.4220],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0A65D9-24BC-C092-E05C-8A0A80339A9A}"/>
              </a:ext>
            </a:extLst>
          </p:cNvPr>
          <p:cNvSpPr/>
          <p:nvPr/>
        </p:nvSpPr>
        <p:spPr>
          <a:xfrm>
            <a:off x="12268200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[[ 1.4064],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[-1.4257],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[-1.4257],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[ 1.3850],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[-1.4371],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[ 1.3850],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[ 1.3891],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[ 0.7101],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F98D8F-4F40-EC20-2F91-607B7D262547}"/>
              </a:ext>
            </a:extLst>
          </p:cNvPr>
          <p:cNvSpPr/>
          <p:nvPr/>
        </p:nvSpPr>
        <p:spPr>
          <a:xfrm>
            <a:off x="15413415" y="1275659"/>
            <a:ext cx="2819400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[[-1.2350],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[-1.4361],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[-1.4473],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[-1.4425],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[-1.4212],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[-1.4486],</a:t>
            </a:r>
          </a:p>
          <a:p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  [-1.4486]]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F239-1907-B01A-546B-D3F670B4B1DB}"/>
              </a:ext>
            </a:extLst>
          </p:cNvPr>
          <p:cNvSpPr txBox="1"/>
          <p:nvPr/>
        </p:nvSpPr>
        <p:spPr>
          <a:xfrm>
            <a:off x="5249285" y="788634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9547-D6DE-2000-D816-236AE8E2A0D7}"/>
              </a:ext>
            </a:extLst>
          </p:cNvPr>
          <p:cNvSpPr txBox="1"/>
          <p:nvPr/>
        </p:nvSpPr>
        <p:spPr>
          <a:xfrm>
            <a:off x="9320117" y="742677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1CFB6-C56A-E0F1-70C1-D2E3D2C26C64}"/>
              </a:ext>
            </a:extLst>
          </p:cNvPr>
          <p:cNvSpPr txBox="1"/>
          <p:nvPr/>
        </p:nvSpPr>
        <p:spPr>
          <a:xfrm>
            <a:off x="13677900" y="740231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</a:t>
            </a:r>
            <a:endParaRPr kumimoji="1" lang="ko-Kore-KR" altLang="en-US" sz="3200" dirty="0"/>
          </a:p>
          <a:p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FE283-35F4-121B-DAF3-320C3EC4FD66}"/>
              </a:ext>
            </a:extLst>
          </p:cNvPr>
          <p:cNvSpPr txBox="1"/>
          <p:nvPr/>
        </p:nvSpPr>
        <p:spPr>
          <a:xfrm>
            <a:off x="16619883" y="844772"/>
            <a:ext cx="12397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b="1" dirty="0">
                <a:solidFill>
                  <a:srgbClr val="FF0000"/>
                </a:solidFill>
              </a:rPr>
              <a:t>E</a:t>
            </a:r>
            <a:endParaRPr kumimoji="1" lang="ko-Kore-KR" altLang="en-US" sz="3200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31982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그렇다면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앞으로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해야할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것은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?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805220" y="3046225"/>
            <a:ext cx="12605980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D0942-88AC-5C30-2D22-BE44237F7BBF}"/>
              </a:ext>
            </a:extLst>
          </p:cNvPr>
          <p:cNvSpPr txBox="1"/>
          <p:nvPr/>
        </p:nvSpPr>
        <p:spPr>
          <a:xfrm>
            <a:off x="800268" y="3202133"/>
            <a:ext cx="14058732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 err="1"/>
              <a:t>OpenBookQA</a:t>
            </a:r>
            <a:r>
              <a:rPr lang="en-US" altLang="ko-KR" sz="2800" dirty="0"/>
              <a:t> in GSC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CSQA in QA-GNN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800" dirty="0"/>
              <a:t>OBQA in QA-GNN</a:t>
            </a:r>
          </a:p>
        </p:txBody>
      </p:sp>
    </p:spTree>
    <p:extLst>
      <p:ext uri="{BB962C8B-B14F-4D97-AF65-F5344CB8AC3E}">
        <p14:creationId xmlns:p14="http://schemas.microsoft.com/office/powerpoint/2010/main" val="21380797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81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그렇다면</a:t>
            </a:r>
            <a:r>
              <a:rPr lang="en-US" altLang="ko-KR" sz="3500" b="1" dirty="0">
                <a:solidFill>
                  <a:srgbClr val="000000"/>
                </a:solidFill>
                <a:latin typeface="Pretendard ExtraBold" pitchFamily="34" charset="0"/>
              </a:rPr>
              <a:t>?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90476" y="2345774"/>
            <a:ext cx="1099192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>
                <a:latin typeface="Pretendard" pitchFamily="34" charset="0"/>
              </a:rPr>
              <a:t>OpenBookQA를</a:t>
            </a:r>
            <a:r>
              <a:rPr lang="en-US" sz="2800" b="1" dirty="0">
                <a:latin typeface="Pretendard" pitchFamily="34" charset="0"/>
              </a:rPr>
              <a:t> </a:t>
            </a:r>
            <a:r>
              <a:rPr lang="en-US" sz="2800" b="1" dirty="0" err="1">
                <a:latin typeface="Pretendard" pitchFamily="34" charset="0"/>
              </a:rPr>
              <a:t>분석해보자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EE1EE73-EF62-7A97-1749-CB8312CB11F8}"/>
              </a:ext>
            </a:extLst>
          </p:cNvPr>
          <p:cNvSpPr txBox="1"/>
          <p:nvPr/>
        </p:nvSpPr>
        <p:spPr>
          <a:xfrm>
            <a:off x="805220" y="3046225"/>
            <a:ext cx="12605980" cy="1055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D0942-88AC-5C30-2D22-BE44237F7BBF}"/>
              </a:ext>
            </a:extLst>
          </p:cNvPr>
          <p:cNvSpPr txBox="1"/>
          <p:nvPr/>
        </p:nvSpPr>
        <p:spPr>
          <a:xfrm>
            <a:off x="800268" y="3202133"/>
            <a:ext cx="14058732" cy="668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사이클은 </a:t>
            </a:r>
            <a:r>
              <a:rPr lang="ko-KR" altLang="en-US" sz="2800" dirty="0" err="1"/>
              <a:t>노드간의</a:t>
            </a:r>
            <a:r>
              <a:rPr lang="ko-KR" altLang="en-US" sz="2800" dirty="0"/>
              <a:t> 관련성이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594759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20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06A7-EDF4-028B-C221-1A50FD731E7B}"/>
              </a:ext>
            </a:extLst>
          </p:cNvPr>
          <p:cNvSpPr txBox="1"/>
          <p:nvPr/>
        </p:nvSpPr>
        <p:spPr>
          <a:xfrm>
            <a:off x="3424862" y="812261"/>
            <a:ext cx="623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score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17B20A-A52A-1BC7-F6E8-E7401FE1D4FA}"/>
              </a:ext>
            </a:extLst>
          </p:cNvPr>
          <p:cNvSpPr/>
          <p:nvPr/>
        </p:nvSpPr>
        <p:spPr>
          <a:xfrm>
            <a:off x="1676400" y="1253540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[-1.3688],A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[-1.3238],B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[-1.2007],C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[ 1.4064],D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     [-1.2350],E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8AC9A-2582-E948-8524-F983578C3BB9}"/>
              </a:ext>
            </a:extLst>
          </p:cNvPr>
          <p:cNvSpPr txBox="1"/>
          <p:nvPr/>
        </p:nvSpPr>
        <p:spPr>
          <a:xfrm>
            <a:off x="9131300" y="761875"/>
            <a:ext cx="62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LM</a:t>
            </a:r>
            <a:r>
              <a:rPr kumimoji="1" lang="ko-Kore-KR" altLang="en-US" dirty="0"/>
              <a:t>의 값</a:t>
            </a:r>
            <a:r>
              <a:rPr kumimoji="1" lang="en-US" altLang="ko-Kore-KR" dirty="0"/>
              <a:t>(context score)</a:t>
            </a:r>
            <a:r>
              <a:rPr kumimoji="1" lang="ko-Kore-KR" altLang="en-US" dirty="0"/>
              <a:t>과 더한 최종 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E2459C-3C32-8019-330F-646A87122B88}"/>
              </a:ext>
            </a:extLst>
          </p:cNvPr>
          <p:cNvSpPr/>
          <p:nvPr/>
        </p:nvSpPr>
        <p:spPr>
          <a:xfrm>
            <a:off x="8686800" y="1225033"/>
            <a:ext cx="4917306" cy="903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[-5.4172e+00,A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-6.9877e-01,B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1.2792e+00,C</a:t>
            </a:r>
          </a:p>
          <a:p>
            <a:pPr algn="ctr"/>
            <a:r>
              <a:rPr lang="en" altLang="ko-Kore-KR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 1.0475e+00,D</a:t>
            </a:r>
          </a:p>
          <a:p>
            <a:pPr algn="ctr"/>
            <a:r>
              <a:rPr lang="en" altLang="ko-Kore-KR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1.6209e+00]E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8815-FA9A-85FC-B933-2834A8B241DF}"/>
              </a:ext>
            </a:extLst>
          </p:cNvPr>
          <p:cNvSpPr txBox="1"/>
          <p:nvPr/>
        </p:nvSpPr>
        <p:spPr>
          <a:xfrm>
            <a:off x="7355463" y="-96386"/>
            <a:ext cx="4021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/>
              <a:t>E in Cycle Encoder</a:t>
            </a:r>
            <a:endParaRPr kumimoji="1" lang="ko-Kore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3897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7B7E3F-39A7-4F10-B8BC-ADD307BFEC23}"/>
</file>

<file path=customXml/itemProps2.xml><?xml version="1.0" encoding="utf-8"?>
<ds:datastoreItem xmlns:ds="http://schemas.openxmlformats.org/officeDocument/2006/customXml" ds:itemID="{7AD35AF3-6CF3-4627-8F93-1A2370291EA5}"/>
</file>

<file path=customXml/itemProps3.xml><?xml version="1.0" encoding="utf-8"?>
<ds:datastoreItem xmlns:ds="http://schemas.openxmlformats.org/officeDocument/2006/customXml" ds:itemID="{71CC9457-0CB9-4F72-BF97-C3DA7A50E05C}"/>
</file>

<file path=docProps/app.xml><?xml version="1.0" encoding="utf-8"?>
<Properties xmlns="http://schemas.openxmlformats.org/officeDocument/2006/extended-properties" xmlns:vt="http://schemas.openxmlformats.org/officeDocument/2006/docPropsVTypes">
  <TotalTime>8620</TotalTime>
  <Words>17388</Words>
  <Application>Microsoft Macintosh PowerPoint</Application>
  <PresentationFormat>사용자 지정</PresentationFormat>
  <Paragraphs>4495</Paragraphs>
  <Slides>82</Slides>
  <Notes>80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2" baseType="lpstr">
      <vt:lpstr>맑은 고딕</vt:lpstr>
      <vt:lpstr>MARU BuriOTF Beta</vt:lpstr>
      <vt:lpstr>Pretendard</vt:lpstr>
      <vt:lpstr>Pretendard ExtraBold</vt:lpstr>
      <vt:lpstr>Pretendard Light</vt:lpstr>
      <vt:lpstr>Pretendard Medium</vt:lpstr>
      <vt:lpstr>Arial</vt:lpstr>
      <vt:lpstr>Calibri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17</cp:revision>
  <dcterms:created xsi:type="dcterms:W3CDTF">2021-12-28T00:31:40Z</dcterms:created>
  <dcterms:modified xsi:type="dcterms:W3CDTF">2023-01-26T15:44:20Z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