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2"/>
  </p:notesMasterIdLst>
  <p:handoutMasterIdLst>
    <p:handoutMasterId r:id="rId183"/>
  </p:handoutMasterIdLst>
  <p:sldIdLst>
    <p:sldId id="256" r:id="rId2"/>
    <p:sldId id="298" r:id="rId3"/>
    <p:sldId id="385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4" r:id="rId30"/>
    <p:sldId id="470" r:id="rId31"/>
    <p:sldId id="471" r:id="rId32"/>
    <p:sldId id="472" r:id="rId33"/>
    <p:sldId id="473" r:id="rId34"/>
    <p:sldId id="475" r:id="rId35"/>
    <p:sldId id="476" r:id="rId36"/>
    <p:sldId id="481" r:id="rId37"/>
    <p:sldId id="477" r:id="rId38"/>
    <p:sldId id="478" r:id="rId39"/>
    <p:sldId id="479" r:id="rId40"/>
    <p:sldId id="480" r:id="rId41"/>
    <p:sldId id="482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505" r:id="rId64"/>
    <p:sldId id="506" r:id="rId65"/>
    <p:sldId id="507" r:id="rId66"/>
    <p:sldId id="508" r:id="rId67"/>
    <p:sldId id="513" r:id="rId68"/>
    <p:sldId id="509" r:id="rId69"/>
    <p:sldId id="510" r:id="rId70"/>
    <p:sldId id="511" r:id="rId71"/>
    <p:sldId id="512" r:id="rId72"/>
    <p:sldId id="514" r:id="rId73"/>
    <p:sldId id="515" r:id="rId74"/>
    <p:sldId id="516" r:id="rId75"/>
    <p:sldId id="517" r:id="rId76"/>
    <p:sldId id="518" r:id="rId77"/>
    <p:sldId id="519" r:id="rId78"/>
    <p:sldId id="520" r:id="rId79"/>
    <p:sldId id="521" r:id="rId80"/>
    <p:sldId id="522" r:id="rId81"/>
    <p:sldId id="523" r:id="rId82"/>
    <p:sldId id="524" r:id="rId83"/>
    <p:sldId id="525" r:id="rId84"/>
    <p:sldId id="526" r:id="rId85"/>
    <p:sldId id="527" r:id="rId86"/>
    <p:sldId id="528" r:id="rId87"/>
    <p:sldId id="529" r:id="rId88"/>
    <p:sldId id="530" r:id="rId89"/>
    <p:sldId id="531" r:id="rId90"/>
    <p:sldId id="532" r:id="rId91"/>
    <p:sldId id="533" r:id="rId92"/>
    <p:sldId id="534" r:id="rId93"/>
    <p:sldId id="539" r:id="rId94"/>
    <p:sldId id="535" r:id="rId95"/>
    <p:sldId id="536" r:id="rId96"/>
    <p:sldId id="537" r:id="rId97"/>
    <p:sldId id="538" r:id="rId98"/>
    <p:sldId id="540" r:id="rId99"/>
    <p:sldId id="541" r:id="rId100"/>
    <p:sldId id="542" r:id="rId101"/>
    <p:sldId id="543" r:id="rId102"/>
    <p:sldId id="544" r:id="rId103"/>
    <p:sldId id="545" r:id="rId104"/>
    <p:sldId id="546" r:id="rId105"/>
    <p:sldId id="548" r:id="rId106"/>
    <p:sldId id="549" r:id="rId107"/>
    <p:sldId id="550" r:id="rId108"/>
    <p:sldId id="551" r:id="rId109"/>
    <p:sldId id="552" r:id="rId110"/>
    <p:sldId id="553" r:id="rId111"/>
    <p:sldId id="554" r:id="rId112"/>
    <p:sldId id="555" r:id="rId113"/>
    <p:sldId id="556" r:id="rId114"/>
    <p:sldId id="557" r:id="rId115"/>
    <p:sldId id="558" r:id="rId116"/>
    <p:sldId id="559" r:id="rId117"/>
    <p:sldId id="560" r:id="rId118"/>
    <p:sldId id="561" r:id="rId119"/>
    <p:sldId id="562" r:id="rId120"/>
    <p:sldId id="563" r:id="rId121"/>
    <p:sldId id="564" r:id="rId122"/>
    <p:sldId id="565" r:id="rId123"/>
    <p:sldId id="566" r:id="rId124"/>
    <p:sldId id="567" r:id="rId125"/>
    <p:sldId id="572" r:id="rId126"/>
    <p:sldId id="568" r:id="rId127"/>
    <p:sldId id="569" r:id="rId128"/>
    <p:sldId id="570" r:id="rId129"/>
    <p:sldId id="571" r:id="rId130"/>
    <p:sldId id="573" r:id="rId131"/>
    <p:sldId id="574" r:id="rId132"/>
    <p:sldId id="575" r:id="rId133"/>
    <p:sldId id="576" r:id="rId134"/>
    <p:sldId id="577" r:id="rId135"/>
    <p:sldId id="578" r:id="rId136"/>
    <p:sldId id="579" r:id="rId137"/>
    <p:sldId id="580" r:id="rId138"/>
    <p:sldId id="581" r:id="rId139"/>
    <p:sldId id="582" r:id="rId140"/>
    <p:sldId id="583" r:id="rId141"/>
    <p:sldId id="584" r:id="rId142"/>
    <p:sldId id="585" r:id="rId143"/>
    <p:sldId id="586" r:id="rId144"/>
    <p:sldId id="587" r:id="rId145"/>
    <p:sldId id="588" r:id="rId146"/>
    <p:sldId id="589" r:id="rId147"/>
    <p:sldId id="590" r:id="rId148"/>
    <p:sldId id="591" r:id="rId149"/>
    <p:sldId id="592" r:id="rId150"/>
    <p:sldId id="593" r:id="rId151"/>
    <p:sldId id="594" r:id="rId152"/>
    <p:sldId id="595" r:id="rId153"/>
    <p:sldId id="596" r:id="rId154"/>
    <p:sldId id="597" r:id="rId155"/>
    <p:sldId id="598" r:id="rId156"/>
    <p:sldId id="599" r:id="rId157"/>
    <p:sldId id="600" r:id="rId158"/>
    <p:sldId id="601" r:id="rId159"/>
    <p:sldId id="602" r:id="rId160"/>
    <p:sldId id="603" r:id="rId161"/>
    <p:sldId id="604" r:id="rId162"/>
    <p:sldId id="605" r:id="rId163"/>
    <p:sldId id="606" r:id="rId164"/>
    <p:sldId id="607" r:id="rId165"/>
    <p:sldId id="608" r:id="rId166"/>
    <p:sldId id="609" r:id="rId167"/>
    <p:sldId id="610" r:id="rId168"/>
    <p:sldId id="611" r:id="rId169"/>
    <p:sldId id="612" r:id="rId170"/>
    <p:sldId id="614" r:id="rId171"/>
    <p:sldId id="615" r:id="rId172"/>
    <p:sldId id="613" r:id="rId173"/>
    <p:sldId id="616" r:id="rId174"/>
    <p:sldId id="618" r:id="rId175"/>
    <p:sldId id="619" r:id="rId176"/>
    <p:sldId id="620" r:id="rId177"/>
    <p:sldId id="621" r:id="rId178"/>
    <p:sldId id="617" r:id="rId179"/>
    <p:sldId id="622" r:id="rId180"/>
    <p:sldId id="276" r:id="rId18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0"/>
    <p:restoredTop sz="94719"/>
  </p:normalViewPr>
  <p:slideViewPr>
    <p:cSldViewPr>
      <p:cViewPr varScale="1">
        <p:scale>
          <a:sx n="101" d="100"/>
          <a:sy n="101" d="100"/>
        </p:scale>
        <p:origin x="12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189" Type="http://schemas.openxmlformats.org/officeDocument/2006/relationships/customXml" Target="../customXml/item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customXml" Target="../customXml/item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2023. 2. 8.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2023. 2. 8.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5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8062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848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6125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200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8883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9685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6537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3747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6877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54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8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5452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88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6748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7765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5351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3878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6840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2291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4962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641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49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3820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36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7346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4039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3788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2635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1881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5547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7364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7046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3228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1492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987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9733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9905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636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399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661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505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2686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5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0791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3806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5229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106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593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5088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6463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1299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0221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2651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44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2634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8389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2849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37132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7016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9677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77174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0350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6289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4545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8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5871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407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569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176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1222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9182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7685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7753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3564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3190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5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4596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5368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1848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0356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323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8614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4645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02809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14849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91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2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63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86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78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07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49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11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27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78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45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60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80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0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7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015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37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58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62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273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036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85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00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8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542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88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80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49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013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570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607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093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047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395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9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69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498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008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495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858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238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95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005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367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99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6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178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396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082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599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759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484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325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905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19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00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6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975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894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30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205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4885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27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8474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99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692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4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978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8862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552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2415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536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202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8439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3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475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262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1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517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3820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1305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447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3906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484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6977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925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284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1176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5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5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5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5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5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5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5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3.png"/><Relationship Id="rId4" Type="http://schemas.openxmlformats.org/officeDocument/2006/relationships/image" Target="../media/image5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5.png"/><Relationship Id="rId4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2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3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EDC7BF04-24BF-1F6E-9FC3-0BF095B3BF69}"/>
              </a:ext>
            </a:extLst>
          </p:cNvPr>
          <p:cNvSpPr txBox="1"/>
          <p:nvPr/>
        </p:nvSpPr>
        <p:spPr>
          <a:xfrm>
            <a:off x="5317272" y="6947574"/>
            <a:ext cx="76511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sz="1800" dirty="0"/>
              <a:t>Natural Language Processing and Commonsense Reasoning for the Next of </a:t>
            </a:r>
            <a:r>
              <a:rPr lang="en" altLang="ko-KR" sz="1800" dirty="0" err="1"/>
              <a:t>QnA</a:t>
            </a:r>
            <a:r>
              <a:rPr lang="en" altLang="ko-KR" sz="1800" dirty="0"/>
              <a:t> System</a:t>
            </a:r>
            <a:endParaRPr lang="en-US" altLang="ko-KR" sz="1800" dirty="0"/>
          </a:p>
          <a:p>
            <a:pPr algn="ctr"/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1F11E5-9281-2170-3077-23AAD8DA5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270BF370-68FA-A8E9-3F27-0AB5B98CD837}"/>
              </a:ext>
            </a:extLst>
          </p:cNvPr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[ 0.2932],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[ 0.2932],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[ 0.2932],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[ 3.3412]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[-20.1327,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-26.9629,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-9.0056,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-18.4600]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877432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3.9712],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2.6268],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2.6493],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2.6493],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2.6268],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4.2940],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2.5544],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3.0451],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2.5544],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2.5322],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3.3705],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3.0248],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3.0248],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2.5322],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3.5011],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2.0692],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2.0692],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2.0692],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3.9712],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2.6268],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2.3295],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2.6493],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2.3295],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2.6493],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2.6268],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13771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[3.9712],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[4.2940],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[3.5011],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[3.9712],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[-27.3236,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-16.2693,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-13.5774,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-7.3454],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666480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-1.5368],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-1.5369],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-1.9581],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-1.6547],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-1.5368],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-2.0785],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-2.0785],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684612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[-1.5368],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[-1.5369],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[-1.6547],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[-1.5368],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[-36.5818,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-6.5615,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2.5854,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-3.9441],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27263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Members of rock bands often perform with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Flutes 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sandals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earplugs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gloves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57919" y="206852"/>
            <a:ext cx="113096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문제도 역시 </a:t>
            </a:r>
            <a:r>
              <a:rPr kumimoji="1" lang="en-US" altLang="ko-KR" dirty="0"/>
              <a:t>Cycle </a:t>
            </a:r>
            <a:r>
              <a:rPr kumimoji="1" lang="en-US" altLang="ko-KR" dirty="0" err="1"/>
              <a:t>enocder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 순위와 같다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 </a:t>
            </a:r>
            <a:r>
              <a:rPr kumimoji="1" lang="ko-KR" altLang="en-US" dirty="0"/>
              <a:t>차이는 </a:t>
            </a:r>
            <a:r>
              <a:rPr kumimoji="1" lang="en-US" altLang="ko-KR" dirty="0"/>
              <a:t>0.0001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순이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 </a:t>
            </a:r>
            <a:r>
              <a:rPr kumimoji="1" lang="ko-KR" altLang="en-US" dirty="0" err="1"/>
              <a:t>순이랑</a:t>
            </a:r>
            <a:r>
              <a:rPr kumimoji="1" lang="ko-KR" altLang="en-US" dirty="0"/>
              <a:t> 밀접한 연관은 있지만 이 문제에서는 정답을 </a:t>
            </a:r>
            <a:r>
              <a:rPr kumimoji="1" lang="ko-KR" altLang="en-US" dirty="0" err="1"/>
              <a:t>도출하는데는</a:t>
            </a:r>
            <a:r>
              <a:rPr kumimoji="1" lang="ko-KR" altLang="en-US" dirty="0"/>
              <a:t> 큰</a:t>
            </a:r>
            <a:endParaRPr kumimoji="1" lang="en-US" altLang="ko-KR" dirty="0"/>
          </a:p>
          <a:p>
            <a:r>
              <a:rPr kumimoji="1" lang="ko-KR" altLang="en-US" dirty="0"/>
              <a:t>도움이 되지는 않음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B = C -&gt; C &gt; D &gt; B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B = C = D -&gt; D &gt; C &gt; B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D = A &gt; B = C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4A86FAE-E7AB-9051-0CAE-70757F9F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9972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F0CDDE5-3FE7-8583-9837-CB3304F71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23" y="476855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58855AE-E0D8-DFBE-CE33-4BA385A0C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59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2C2B9-147D-1CCC-5E6A-0B799BECF273}"/>
              </a:ext>
            </a:extLst>
          </p:cNvPr>
          <p:cNvSpPr txBox="1"/>
          <p:nvPr/>
        </p:nvSpPr>
        <p:spPr>
          <a:xfrm>
            <a:off x="10363200" y="664949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band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DD574-1BBA-F0DF-2F46-7A2A55624841}"/>
              </a:ext>
            </a:extLst>
          </p:cNvPr>
          <p:cNvSpPr txBox="1"/>
          <p:nvPr/>
        </p:nvSpPr>
        <p:spPr>
          <a:xfrm>
            <a:off x="13689119" y="660918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band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801BAC-A814-F137-D169-B6D96AF33D7D}"/>
              </a:ext>
            </a:extLst>
          </p:cNvPr>
          <p:cNvSpPr txBox="1"/>
          <p:nvPr/>
        </p:nvSpPr>
        <p:spPr>
          <a:xfrm>
            <a:off x="6598873" y="539184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bands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AF958-7A37-5320-986E-DA9D590C2322}"/>
              </a:ext>
            </a:extLst>
          </p:cNvPr>
          <p:cNvSpPr txBox="1"/>
          <p:nvPr/>
        </p:nvSpPr>
        <p:spPr>
          <a:xfrm>
            <a:off x="17420850" y="581739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bands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14600-9F12-479C-87AA-FBBE7F759BA2}"/>
              </a:ext>
            </a:extLst>
          </p:cNvPr>
          <p:cNvSpPr txBox="1"/>
          <p:nvPr/>
        </p:nvSpPr>
        <p:spPr>
          <a:xfrm>
            <a:off x="6598873" y="727710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member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2161E8-B5B8-4EF3-43E7-8CF604C99FEB}"/>
              </a:ext>
            </a:extLst>
          </p:cNvPr>
          <p:cNvSpPr txBox="1"/>
          <p:nvPr/>
        </p:nvSpPr>
        <p:spPr>
          <a:xfrm>
            <a:off x="14375964" y="513204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member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1D5F22-7CA0-B064-F5DE-FDC95487B8A5}"/>
              </a:ext>
            </a:extLst>
          </p:cNvPr>
          <p:cNvSpPr txBox="1"/>
          <p:nvPr/>
        </p:nvSpPr>
        <p:spPr>
          <a:xfrm>
            <a:off x="9885556" y="793296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members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63F72D-DED7-6EFD-34BC-2D0AB67D12F0}"/>
              </a:ext>
            </a:extLst>
          </p:cNvPr>
          <p:cNvSpPr txBox="1"/>
          <p:nvPr/>
        </p:nvSpPr>
        <p:spPr>
          <a:xfrm>
            <a:off x="12565659" y="706748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members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31D227-4948-F872-5B61-EFD65C4B4116}"/>
              </a:ext>
            </a:extLst>
          </p:cNvPr>
          <p:cNvSpPr txBox="1"/>
          <p:nvPr/>
        </p:nvSpPr>
        <p:spPr>
          <a:xfrm>
            <a:off x="11385227" y="606059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7CABA-E58F-2A33-9327-79C6CEB0EDA7}"/>
              </a:ext>
            </a:extLst>
          </p:cNvPr>
          <p:cNvSpPr txBox="1"/>
          <p:nvPr/>
        </p:nvSpPr>
        <p:spPr>
          <a:xfrm>
            <a:off x="13115309" y="772425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BDCB3B-C3E7-6919-2887-508D3008CD2E}"/>
              </a:ext>
            </a:extLst>
          </p:cNvPr>
          <p:cNvSpPr txBox="1"/>
          <p:nvPr/>
        </p:nvSpPr>
        <p:spPr>
          <a:xfrm>
            <a:off x="7779305" y="735492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perform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085C10-6270-BE7B-0901-8533E8AA302A}"/>
              </a:ext>
            </a:extLst>
          </p:cNvPr>
          <p:cNvSpPr txBox="1"/>
          <p:nvPr/>
        </p:nvSpPr>
        <p:spPr>
          <a:xfrm>
            <a:off x="12942089" y="581739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perform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C084C-0D6E-EA3A-E6EA-385480D6DFDF}"/>
              </a:ext>
            </a:extLst>
          </p:cNvPr>
          <p:cNvSpPr txBox="1"/>
          <p:nvPr/>
        </p:nvSpPr>
        <p:spPr>
          <a:xfrm>
            <a:off x="11065988" y="730626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rock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A4C02F-A22F-46F3-85E7-6A010DC6D74B}"/>
              </a:ext>
            </a:extLst>
          </p:cNvPr>
          <p:cNvSpPr txBox="1"/>
          <p:nvPr/>
        </p:nvSpPr>
        <p:spPr>
          <a:xfrm>
            <a:off x="15535274" y="564118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rock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61598A-B9AE-897B-71D3-92F21426B85E}"/>
              </a:ext>
            </a:extLst>
          </p:cNvPr>
          <p:cNvSpPr txBox="1"/>
          <p:nvPr/>
        </p:nvSpPr>
        <p:spPr>
          <a:xfrm>
            <a:off x="8086897" y="827353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rock_band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CF0026-BF65-6807-9E36-E0F94D8450AB}"/>
              </a:ext>
            </a:extLst>
          </p:cNvPr>
          <p:cNvSpPr txBox="1"/>
          <p:nvPr/>
        </p:nvSpPr>
        <p:spPr>
          <a:xfrm>
            <a:off x="15837081" y="860956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rock_band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C744F8-8302-346D-A458-A6150739F69E}"/>
              </a:ext>
            </a:extLst>
          </p:cNvPr>
          <p:cNvSpPr txBox="1"/>
          <p:nvPr/>
        </p:nvSpPr>
        <p:spPr>
          <a:xfrm>
            <a:off x="10569402" y="500016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rock_bands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EE1FAC-A4D6-0891-E6F4-60D5D1415753}"/>
              </a:ext>
            </a:extLst>
          </p:cNvPr>
          <p:cNvSpPr txBox="1"/>
          <p:nvPr/>
        </p:nvSpPr>
        <p:spPr>
          <a:xfrm>
            <a:off x="13868400" y="860240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rock_bands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7369A9-83CE-7984-8762-A3B65CF65CFC}"/>
              </a:ext>
            </a:extLst>
          </p:cNvPr>
          <p:cNvSpPr txBox="1"/>
          <p:nvPr/>
        </p:nvSpPr>
        <p:spPr>
          <a:xfrm>
            <a:off x="9172523" y="525534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glove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941D7C-BD6D-AFA1-CBC3-3FE46BFC9B80}"/>
              </a:ext>
            </a:extLst>
          </p:cNvPr>
          <p:cNvSpPr txBox="1"/>
          <p:nvPr/>
        </p:nvSpPr>
        <p:spPr>
          <a:xfrm>
            <a:off x="8236247" y="468773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gloves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052DD5-D65B-2A5E-3569-CBD7AFC38D75}"/>
              </a:ext>
            </a:extLst>
          </p:cNvPr>
          <p:cNvSpPr txBox="1"/>
          <p:nvPr/>
        </p:nvSpPr>
        <p:spPr>
          <a:xfrm>
            <a:off x="16070048" y="756700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flute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8D0146-8EBD-00B2-82D1-13A7C003D573}"/>
              </a:ext>
            </a:extLst>
          </p:cNvPr>
          <p:cNvSpPr txBox="1"/>
          <p:nvPr/>
        </p:nvSpPr>
        <p:spPr>
          <a:xfrm>
            <a:off x="17346365" y="767661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flutes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웃는 얼굴[S] 27">
            <a:extLst>
              <a:ext uri="{FF2B5EF4-FFF2-40B4-BE49-F238E27FC236}">
                <a16:creationId xmlns:a16="http://schemas.microsoft.com/office/drawing/2014/main" id="{303B8C2C-39F2-87A3-CEB5-8C2C90941F04}"/>
              </a:ext>
            </a:extLst>
          </p:cNvPr>
          <p:cNvSpPr/>
          <p:nvPr/>
        </p:nvSpPr>
        <p:spPr>
          <a:xfrm>
            <a:off x="8949577" y="2852225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웃는 얼굴[S] 28">
            <a:extLst>
              <a:ext uri="{FF2B5EF4-FFF2-40B4-BE49-F238E27FC236}">
                <a16:creationId xmlns:a16="http://schemas.microsoft.com/office/drawing/2014/main" id="{F33064D0-81E0-EEC9-2F40-91C286145E94}"/>
              </a:ext>
            </a:extLst>
          </p:cNvPr>
          <p:cNvSpPr/>
          <p:nvPr/>
        </p:nvSpPr>
        <p:spPr>
          <a:xfrm>
            <a:off x="11065988" y="3114918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01791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7.5422],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7.2637],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6.9070],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7.0120],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7.0115],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6.9070],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6.7933],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6.9969],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6.7769],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7.4836],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7.1421],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6.7925],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6.8694],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6.9759],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6.9754],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6.8694],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6.7931],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6.7373],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6.7373],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7.4836],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7.1421],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6.8694],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6.9759],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6.9754],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6.8694],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6.7931],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6.7373],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6.7373],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7.5423],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7.2638],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6.7927],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6.9070],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7.0120],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7.0115],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6.9070],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6.7933],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6.9970],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6.7770],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40780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[7.5422],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[7.4836],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[7.4836],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[7.5423]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[-14.7884,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-12.9413,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1.1002,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-5.2087],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775729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2.8168],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2.5059],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2.5060],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2.4866],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2.4437],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2.8168],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2.5902],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2.4437],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2.4437],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2.8168],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2.5902],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2.5059],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2.5060],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2.4437],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2.4437],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2.8168],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2.6224],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2.4866],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2.4437],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728765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[ 2.8168],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[ 2.8168],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[-23.1483,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-15.7089,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-10.4725,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-4.9075],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411861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Which of these would create the most sound if struck with a metal spoon?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plastic water bottle 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backside of a person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hair on a doll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chassis of a car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57919" y="206852"/>
            <a:ext cx="12831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encoder &amp; GSC </a:t>
            </a:r>
            <a:r>
              <a:rPr kumimoji="1" lang="ko-KR" altLang="en-US" dirty="0"/>
              <a:t>모두 </a:t>
            </a:r>
            <a:r>
              <a:rPr kumimoji="1" lang="en-US" altLang="ko-KR" dirty="0"/>
              <a:t>graph score </a:t>
            </a:r>
            <a:r>
              <a:rPr kumimoji="1" lang="ko-KR" altLang="en-US" dirty="0"/>
              <a:t>크기 순이 같다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이 가장 높은 </a:t>
            </a:r>
            <a:r>
              <a:rPr kumimoji="1" lang="en-US" altLang="ko-KR" dirty="0"/>
              <a:t>A-subgraph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살펴보았다</a:t>
            </a:r>
            <a:r>
              <a:rPr kumimoji="1" lang="en-US" altLang="ko-KR" dirty="0"/>
              <a:t>. 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A-subgraph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water_bottle</a:t>
            </a:r>
            <a:r>
              <a:rPr kumimoji="1" lang="en-US" altLang="ko-KR" dirty="0"/>
              <a:t> </a:t>
            </a:r>
            <a:r>
              <a:rPr kumimoji="1" lang="ko-KR" altLang="en-US" dirty="0"/>
              <a:t>노드의 중요도가 높았지만</a:t>
            </a:r>
            <a:endParaRPr kumimoji="1" lang="en-US" altLang="ko-KR" dirty="0"/>
          </a:p>
          <a:p>
            <a:r>
              <a:rPr kumimoji="1" lang="en-US" altLang="ko-KR" dirty="0"/>
              <a:t>GSC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bottle</a:t>
            </a:r>
            <a:r>
              <a:rPr kumimoji="1" lang="ko-KR" altLang="en-US" dirty="0"/>
              <a:t>이 높았음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정답 노드는 정확히 </a:t>
            </a:r>
            <a:r>
              <a:rPr kumimoji="1" lang="en-US" altLang="ko-KR" dirty="0"/>
              <a:t>water bottle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높은것인가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다음 문제들도 이렇게 나오는지 확인해볼 필요성 </a:t>
            </a:r>
            <a:endParaRPr kumimoji="1" lang="en-US" altLang="ko-KR" dirty="0"/>
          </a:p>
          <a:p>
            <a:r>
              <a:rPr kumimoji="1" lang="ko-KR" altLang="en-US" dirty="0"/>
              <a:t>느낌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D &gt; C &gt; B -&gt; D &gt; B &gt; C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D &gt; C &gt; B -&gt; B &gt; D &gt; C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&gt; D &gt; C &gt; B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9B3F99C-DB41-AB7D-48B2-3293CC04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13269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BE4F350-907E-FD91-6968-515E1E04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51562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0CEBA13-F3C3-4C0F-F6D0-63E4414FE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971" y="51562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42A477-F543-7B40-7956-4B0D1803CB65}"/>
              </a:ext>
            </a:extLst>
          </p:cNvPr>
          <p:cNvSpPr txBox="1"/>
          <p:nvPr/>
        </p:nvSpPr>
        <p:spPr>
          <a:xfrm>
            <a:off x="12230147" y="774829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create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19BA5-ECE5-143C-2672-333D97EEDDB0}"/>
              </a:ext>
            </a:extLst>
          </p:cNvPr>
          <p:cNvSpPr txBox="1"/>
          <p:nvPr/>
        </p:nvSpPr>
        <p:spPr>
          <a:xfrm>
            <a:off x="16878968" y="687653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metal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E6BBF1-D51A-F90E-4312-987D799A9B7E}"/>
              </a:ext>
            </a:extLst>
          </p:cNvPr>
          <p:cNvSpPr txBox="1"/>
          <p:nvPr/>
        </p:nvSpPr>
        <p:spPr>
          <a:xfrm>
            <a:off x="11734800" y="674630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sound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736C9A-F565-5535-C127-5805EAC6466A}"/>
              </a:ext>
            </a:extLst>
          </p:cNvPr>
          <p:cNvSpPr txBox="1"/>
          <p:nvPr/>
        </p:nvSpPr>
        <p:spPr>
          <a:xfrm>
            <a:off x="14401179" y="510567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spoon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561CF4-E9BD-49DB-22EE-921239E2C319}"/>
              </a:ext>
            </a:extLst>
          </p:cNvPr>
          <p:cNvSpPr txBox="1"/>
          <p:nvPr/>
        </p:nvSpPr>
        <p:spPr>
          <a:xfrm>
            <a:off x="16306800" y="5725541"/>
            <a:ext cx="160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strike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B2DE4E-71B4-D2E5-D672-4536708613A9}"/>
              </a:ext>
            </a:extLst>
          </p:cNvPr>
          <p:cNvSpPr txBox="1"/>
          <p:nvPr/>
        </p:nvSpPr>
        <p:spPr>
          <a:xfrm>
            <a:off x="12711999" y="5713496"/>
            <a:ext cx="160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struck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75943-FAE4-23B3-DEB4-81ADEFB58594}"/>
              </a:ext>
            </a:extLst>
          </p:cNvPr>
          <p:cNvSpPr txBox="1"/>
          <p:nvPr/>
        </p:nvSpPr>
        <p:spPr>
          <a:xfrm>
            <a:off x="15464129" y="7395856"/>
            <a:ext cx="11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bottle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89C952-E0B0-65FC-CF42-F8996130C15A}"/>
              </a:ext>
            </a:extLst>
          </p:cNvPr>
          <p:cNvSpPr txBox="1"/>
          <p:nvPr/>
        </p:nvSpPr>
        <p:spPr>
          <a:xfrm>
            <a:off x="15731177" y="8602356"/>
            <a:ext cx="11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plastic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C25DB5-647E-3B4B-0D37-ED239526F6A6}"/>
              </a:ext>
            </a:extLst>
          </p:cNvPr>
          <p:cNvSpPr txBox="1"/>
          <p:nvPr/>
        </p:nvSpPr>
        <p:spPr>
          <a:xfrm>
            <a:off x="16998648" y="7842861"/>
            <a:ext cx="11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3A9D8-767E-1E97-DB3C-AED244909C40}"/>
              </a:ext>
            </a:extLst>
          </p:cNvPr>
          <p:cNvSpPr txBox="1"/>
          <p:nvPr/>
        </p:nvSpPr>
        <p:spPr>
          <a:xfrm>
            <a:off x="14182701" y="8674924"/>
            <a:ext cx="154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water_bottle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DE0A6EAE-21B1-863D-5246-D24BDBF60D2C}"/>
              </a:ext>
            </a:extLst>
          </p:cNvPr>
          <p:cNvSpPr/>
          <p:nvPr/>
        </p:nvSpPr>
        <p:spPr>
          <a:xfrm>
            <a:off x="9379356" y="2989495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7FADAE8F-E3CC-1FB7-CCF3-15B899F2D2F4}"/>
              </a:ext>
            </a:extLst>
          </p:cNvPr>
          <p:cNvSpPr/>
          <p:nvPr/>
        </p:nvSpPr>
        <p:spPr>
          <a:xfrm>
            <a:off x="12005971" y="3096960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93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-1.5483],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-0.1112],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-1.6902],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539277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5.9628],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4.4771],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4.6144],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4.1791],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4.5511],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4.4771],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5.2335],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5.3846],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4.9348],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5.2828],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4.9526],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4.1660],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4.0853],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4.3133],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3.8461],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4.0853],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4.1660],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3.8288],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3.8288],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5.0831],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4.3226],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4.2447],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4.4648],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4.0138],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4.2447],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4.3226],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4.2125],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4.2125],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5.4545],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4.3236],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5.0591],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4.4658],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4.0148],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4.4003],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4.3236],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5.2254],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4.8551],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560742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[ 5.9628],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[ 4.9526],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[ 5.0831],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[ 5.4545]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[-22.6964,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-12.0441,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-12.1440,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-8.9737]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41251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-0.1931],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-0.6593],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-0.5555],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-0.5920],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-0.7275],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-0.6594],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-0.5706],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-0.5342],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-0.6225],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-0.5859],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-0.2944],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-0.5937],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-0.7293],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-0.7447],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-0.7447],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-0.2943],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-0.5937],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-0.7293],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-0.6920],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-0.6920],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-0.2940],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-0.5567],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-0.5937],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-0.7293],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-0.5054],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-0.6392],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143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[-0.1931],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[-0.2944],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[-0.2943],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[-0.2940]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[-24.7168,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-6.2986,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-17.6765,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-6.3970],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771389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Wax can be used similarly to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wood 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rubber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water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metal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57919" y="206852"/>
            <a:ext cx="844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노드의 개수가 너무 적어서</a:t>
            </a:r>
            <a:r>
              <a:rPr kumimoji="1" lang="en-US" altLang="ko-KR" dirty="0"/>
              <a:t> Cycle encoder, GSC </a:t>
            </a:r>
            <a:r>
              <a:rPr kumimoji="1" lang="ko-KR" altLang="en-US" dirty="0"/>
              <a:t>모두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개수순위와 경향성이 같다</a:t>
            </a:r>
            <a:r>
              <a:rPr kumimoji="1"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B = C = D -&gt; B &gt; D &gt; C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B = C = D -&gt; C &gt; B &gt; D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&gt; B = C = 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E43E50-5786-1082-51F1-C862B2443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4" y="486668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345A4A0-FB1B-7AAF-046C-329AA53A8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59" y="519556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6F85FB-79E9-6F9F-7510-2EBF2EE8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91" y="493644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5F490483-EB7F-9A7C-E392-A8461403DA97}"/>
              </a:ext>
            </a:extLst>
          </p:cNvPr>
          <p:cNvSpPr/>
          <p:nvPr/>
        </p:nvSpPr>
        <p:spPr>
          <a:xfrm>
            <a:off x="8044656" y="1015309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3FD86F48-3579-CB88-D819-1BAE2E22D205}"/>
              </a:ext>
            </a:extLst>
          </p:cNvPr>
          <p:cNvSpPr/>
          <p:nvPr/>
        </p:nvSpPr>
        <p:spPr>
          <a:xfrm>
            <a:off x="9331648" y="990508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54004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1.8411],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1.1271],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1.6041],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1.1271],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0.4106],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1.0986],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1.5856],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1.1098],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0.2542],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0.2223],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1.5856],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1.1098],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0.2542],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0.2223],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1.5856],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1.1098],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0.2542],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0.2223],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58315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[ 1.8411],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[ 1.5856],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[ 1.5856],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[ 1.5856]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[-23.4432,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-13.4335,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-18.0686,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-17.2614]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832427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-3.5197],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-3.6973],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-3.5881],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726395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[-3.4318],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[-3.4319]]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[-22.5073,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-19.7374,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-16.1819,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-22.0374]],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0444334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Rain is usually guaranteed when all are present but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Cirrus clouds 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Cumulus clouds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Hail stones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Direct sunshine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010094" y="554313"/>
            <a:ext cx="12462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문제는 </a:t>
            </a:r>
            <a:r>
              <a:rPr kumimoji="1" lang="en-US" altLang="ko-KR" dirty="0"/>
              <a:t>but</a:t>
            </a:r>
            <a:r>
              <a:rPr kumimoji="1" lang="ko-KR" altLang="en-US" dirty="0"/>
              <a:t>이라는 단어가 정말 중요한 문제이다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but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”~</a:t>
            </a:r>
            <a:r>
              <a:rPr kumimoji="1" lang="ko-KR" altLang="en-US" dirty="0"/>
              <a:t>을 제외하고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뜻으로 앞에 오는 </a:t>
            </a:r>
            <a:r>
              <a:rPr kumimoji="1" lang="en-US" altLang="ko-KR" dirty="0"/>
              <a:t>“Rain”</a:t>
            </a:r>
            <a:r>
              <a:rPr kumimoji="1" lang="ko-KR" altLang="en-US" dirty="0"/>
              <a:t>과</a:t>
            </a:r>
            <a:endParaRPr kumimoji="1" lang="en-US" altLang="ko-KR" dirty="0"/>
          </a:p>
          <a:p>
            <a:r>
              <a:rPr kumimoji="1" lang="ko-KR" altLang="en-US" dirty="0"/>
              <a:t>반대의 의미를 가지는 단어가 나와야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이 문제의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but</a:t>
            </a:r>
            <a:r>
              <a:rPr kumimoji="1" lang="ko-KR" altLang="en-US" dirty="0"/>
              <a:t>을 노드로 가지고 있지 않아서 </a:t>
            </a:r>
            <a:r>
              <a:rPr kumimoji="1" lang="en-US" altLang="ko-KR" dirty="0"/>
              <a:t>graph</a:t>
            </a:r>
            <a:r>
              <a:rPr kumimoji="1" lang="ko-KR" altLang="en-US" dirty="0"/>
              <a:t>적으로는</a:t>
            </a:r>
            <a:endParaRPr kumimoji="1" lang="en-US" altLang="ko-KR" dirty="0"/>
          </a:p>
          <a:p>
            <a:r>
              <a:rPr kumimoji="1" lang="ko-KR" altLang="en-US" dirty="0"/>
              <a:t>전혀 문제를 해결할 수 없다</a:t>
            </a:r>
            <a:r>
              <a:rPr kumimoji="1"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A &gt; C &gt; D -&gt; D &gt; C &gt; A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B &gt; C &gt; D -&gt; B &gt; A &gt; D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&gt; A &gt; C &gt; 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6EE4D-ACD1-0DCE-F00E-46F72944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3864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178917-30F7-C116-7128-7EA80604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4D0816-EC46-49A8-0352-1183C763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459" y="538903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웃는 얼굴[S] 14">
            <a:extLst>
              <a:ext uri="{FF2B5EF4-FFF2-40B4-BE49-F238E27FC236}">
                <a16:creationId xmlns:a16="http://schemas.microsoft.com/office/drawing/2014/main" id="{7CFA46C0-1896-6E02-5EFC-7F9D688A9917}"/>
              </a:ext>
            </a:extLst>
          </p:cNvPr>
          <p:cNvSpPr/>
          <p:nvPr/>
        </p:nvSpPr>
        <p:spPr>
          <a:xfrm>
            <a:off x="9932190" y="1374914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웃는 얼굴[S] 15">
            <a:extLst>
              <a:ext uri="{FF2B5EF4-FFF2-40B4-BE49-F238E27FC236}">
                <a16:creationId xmlns:a16="http://schemas.microsoft.com/office/drawing/2014/main" id="{11297416-EC55-3066-854C-47018A9A0C03}"/>
              </a:ext>
            </a:extLst>
          </p:cNvPr>
          <p:cNvSpPr/>
          <p:nvPr/>
        </p:nvSpPr>
        <p:spPr>
          <a:xfrm>
            <a:off x="11428567" y="1410859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782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[-3.4327],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[-3.4327],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[-3.4327],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[-1.5483]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1.3859,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-16.7731,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-4.4605,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-11.8586],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6006164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5.3374],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2.6638],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6.2279],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2.6638],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6.4138],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4.8980],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5.2462],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5.4566],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2.6643],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6.4100],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2.6643],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2.9658],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2.9658],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6.5718],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5.4862],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4.1675],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4.0278],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3.7352],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2.6481],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2.6481],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3.7698],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2.3049],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2.3049],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3.7156],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2.4397],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2.8393],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2.4397],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2.7535],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2.7535],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3.0112],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2.8182],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595175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[ 5.3374],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[ 5.4566],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[ 4.0278],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[ 3.7156]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-3.0841,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-5.5182,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-2.2425,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-2.0607],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048481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0.7279],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2.3715],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0.7156],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0.4666],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-1.9146],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0.7279],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2.3716],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0.7592],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0.4666],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-1.9145],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-1.6542],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-1.9590],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-1.9247],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-1.7138],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-2.0817],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-2.0212],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041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[ 0.7279],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[ 0.7279],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[-1.6542],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[-1.7138]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[ 10.7126,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10.7873,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-3.4930,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-1.5255],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4720184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What can cause people to crash their car?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Seeing a solar eclipse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Using their turn signals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Driving the speed limit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Keeping their eyes on the road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265115" y="788634"/>
            <a:ext cx="10099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개수에 따라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순서가 변하지만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GSC</a:t>
            </a:r>
            <a:r>
              <a:rPr kumimoji="1" lang="ko-KR" altLang="en-US" dirty="0"/>
              <a:t>는 노드의 개수에 영향을 받음</a:t>
            </a:r>
            <a:endParaRPr kumimoji="1" lang="en-US" altLang="ko-KR" dirty="0"/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은 질문에서 핵심 포인트와 답변의 연결성에 중점을 </a:t>
            </a:r>
            <a:r>
              <a:rPr kumimoji="1" lang="en-US" altLang="ko-KR" dirty="0"/>
              <a:t>GSC</a:t>
            </a:r>
            <a:r>
              <a:rPr kumimoji="1" lang="ko-KR" altLang="en-US" dirty="0"/>
              <a:t>보다 </a:t>
            </a:r>
            <a:r>
              <a:rPr kumimoji="1" lang="ko-KR" altLang="en-US" dirty="0" err="1"/>
              <a:t>두는편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D &gt; A -&gt; A &gt; B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D &gt; C &gt; A -&gt; B &gt; D &gt; A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D &gt; 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60EACF-84E0-E615-A4BE-DB01FF1B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0756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D8C9CA-9964-6467-5799-9CB97BA5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460756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4DEB24F-2FBA-3817-493B-EDEE8B16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527181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AD4AFE18-047D-7795-E34D-3D035F4A476F}"/>
              </a:ext>
            </a:extLst>
          </p:cNvPr>
          <p:cNvSpPr/>
          <p:nvPr/>
        </p:nvSpPr>
        <p:spPr>
          <a:xfrm>
            <a:off x="9568326" y="2622031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2E099776-7D8C-796D-7CE7-FE2928704D77}"/>
              </a:ext>
            </a:extLst>
          </p:cNvPr>
          <p:cNvSpPr/>
          <p:nvPr/>
        </p:nvSpPr>
        <p:spPr>
          <a:xfrm>
            <a:off x="11327282" y="2600470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12438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D &gt; A -&gt; A &gt; B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D &gt; C &gt; A -&gt; B &gt; D &gt; A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D &gt; 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60EACF-84E0-E615-A4BE-DB01FF1B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0756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D8C9CA-9964-6467-5799-9CB97BA5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460756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4DEB24F-2FBA-3817-493B-EDEE8B16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527181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CE19C08-A85E-1C68-01D7-75B7ABBCE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59" y="28024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F9B0A-DB7F-3D95-6B0F-CBD44AABF7DC}"/>
              </a:ext>
            </a:extLst>
          </p:cNvPr>
          <p:cNvSpPr txBox="1"/>
          <p:nvPr/>
        </p:nvSpPr>
        <p:spPr>
          <a:xfrm>
            <a:off x="12725400" y="22021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0746C-2D6A-1AD4-EF55-B80BB34DCE85}"/>
              </a:ext>
            </a:extLst>
          </p:cNvPr>
          <p:cNvSpPr txBox="1"/>
          <p:nvPr/>
        </p:nvSpPr>
        <p:spPr>
          <a:xfrm>
            <a:off x="13526168" y="885226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75BFF-F111-0AAE-CCD8-97F03F7ABBDB}"/>
              </a:ext>
            </a:extLst>
          </p:cNvPr>
          <p:cNvSpPr txBox="1"/>
          <p:nvPr/>
        </p:nvSpPr>
        <p:spPr>
          <a:xfrm>
            <a:off x="7582568" y="781856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A5DCC-EFC2-D202-CE88-901D2AA40683}"/>
              </a:ext>
            </a:extLst>
          </p:cNvPr>
          <p:cNvSpPr txBox="1"/>
          <p:nvPr/>
        </p:nvSpPr>
        <p:spPr>
          <a:xfrm>
            <a:off x="5150518" y="572114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6F062C-CF3E-3898-2EBF-D7562BFC7285}"/>
              </a:ext>
            </a:extLst>
          </p:cNvPr>
          <p:cNvSpPr txBox="1"/>
          <p:nvPr/>
        </p:nvSpPr>
        <p:spPr>
          <a:xfrm>
            <a:off x="11355136" y="217003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E7B0AF-FFD8-7CF5-10DD-F93CE22B6418}"/>
              </a:ext>
            </a:extLst>
          </p:cNvPr>
          <p:cNvSpPr txBox="1"/>
          <p:nvPr/>
        </p:nvSpPr>
        <p:spPr>
          <a:xfrm>
            <a:off x="1396497" y="500961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cause</a:t>
            </a:r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71194-EF14-8BD0-404B-A58BB285A19E}"/>
              </a:ext>
            </a:extLst>
          </p:cNvPr>
          <p:cNvSpPr txBox="1"/>
          <p:nvPr/>
        </p:nvSpPr>
        <p:spPr>
          <a:xfrm>
            <a:off x="10515600" y="735330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cause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A49A9-42E2-D230-1B51-24EBA96DE7E6}"/>
              </a:ext>
            </a:extLst>
          </p:cNvPr>
          <p:cNvSpPr txBox="1"/>
          <p:nvPr/>
        </p:nvSpPr>
        <p:spPr>
          <a:xfrm>
            <a:off x="16651704" y="799053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cause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AD1E1-3F02-F605-5888-84A48F1CB291}"/>
              </a:ext>
            </a:extLst>
          </p:cNvPr>
          <p:cNvSpPr txBox="1"/>
          <p:nvPr/>
        </p:nvSpPr>
        <p:spPr>
          <a:xfrm>
            <a:off x="4419600" y="747463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crash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301BE-AB89-1BFF-9BB1-C3B7043E7BF3}"/>
              </a:ext>
            </a:extLst>
          </p:cNvPr>
          <p:cNvSpPr txBox="1"/>
          <p:nvPr/>
        </p:nvSpPr>
        <p:spPr>
          <a:xfrm>
            <a:off x="11165304" y="480325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crash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36D9F-A53C-CDDC-C41C-FAB7F00E4597}"/>
              </a:ext>
            </a:extLst>
          </p:cNvPr>
          <p:cNvSpPr txBox="1"/>
          <p:nvPr/>
        </p:nvSpPr>
        <p:spPr>
          <a:xfrm>
            <a:off x="12973883" y="779844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crash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59CB-6A89-2B9C-2FE8-480220EE68CB}"/>
              </a:ext>
            </a:extLst>
          </p:cNvPr>
          <p:cNvSpPr txBox="1"/>
          <p:nvPr/>
        </p:nvSpPr>
        <p:spPr>
          <a:xfrm>
            <a:off x="2557211" y="460756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people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324EC0-6049-57EB-5C97-159B0888803B}"/>
              </a:ext>
            </a:extLst>
          </p:cNvPr>
          <p:cNvSpPr txBox="1"/>
          <p:nvPr/>
        </p:nvSpPr>
        <p:spPr>
          <a:xfrm>
            <a:off x="9670547" y="811696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people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F5DFCA-5326-1FEE-F764-D591DDA575FA}"/>
              </a:ext>
            </a:extLst>
          </p:cNvPr>
          <p:cNvSpPr txBox="1"/>
          <p:nvPr/>
        </p:nvSpPr>
        <p:spPr>
          <a:xfrm>
            <a:off x="16973047" y="647866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people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09DF3E-7250-F8D8-6E94-E3D4B505BE0A}"/>
              </a:ext>
            </a:extLst>
          </p:cNvPr>
          <p:cNvSpPr txBox="1"/>
          <p:nvPr/>
        </p:nvSpPr>
        <p:spPr>
          <a:xfrm>
            <a:off x="473240" y="464293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eclipse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0A230C-E400-74B2-B274-C0C0AE13082F}"/>
              </a:ext>
            </a:extLst>
          </p:cNvPr>
          <p:cNvSpPr txBox="1"/>
          <p:nvPr/>
        </p:nvSpPr>
        <p:spPr>
          <a:xfrm>
            <a:off x="615371" y="776033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31B093-2814-F74C-302A-DFD829FD0DC3}"/>
              </a:ext>
            </a:extLst>
          </p:cNvPr>
          <p:cNvSpPr txBox="1"/>
          <p:nvPr/>
        </p:nvSpPr>
        <p:spPr>
          <a:xfrm>
            <a:off x="603176" y="648135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seeing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AF0CF-4F9A-E80C-9906-5E7C94C23C68}"/>
              </a:ext>
            </a:extLst>
          </p:cNvPr>
          <p:cNvSpPr txBox="1"/>
          <p:nvPr/>
        </p:nvSpPr>
        <p:spPr>
          <a:xfrm>
            <a:off x="3239168" y="557982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solar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22AEC8-8624-2236-F131-F0A904AA9A18}"/>
              </a:ext>
            </a:extLst>
          </p:cNvPr>
          <p:cNvSpPr txBox="1"/>
          <p:nvPr/>
        </p:nvSpPr>
        <p:spPr>
          <a:xfrm>
            <a:off x="2796004" y="816777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solar_eclipse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2B1A62-B53E-1350-D821-BDA2EACF0FD6}"/>
              </a:ext>
            </a:extLst>
          </p:cNvPr>
          <p:cNvSpPr txBox="1"/>
          <p:nvPr/>
        </p:nvSpPr>
        <p:spPr>
          <a:xfrm>
            <a:off x="7511382" y="460756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signal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8D97F-8E20-0799-0301-6E68624C2220}"/>
              </a:ext>
            </a:extLst>
          </p:cNvPr>
          <p:cNvSpPr txBox="1"/>
          <p:nvPr/>
        </p:nvSpPr>
        <p:spPr>
          <a:xfrm>
            <a:off x="6783136" y="574280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signals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4CE7E-7762-BCE9-A7EA-BF94B50C15AE}"/>
              </a:ext>
            </a:extLst>
          </p:cNvPr>
          <p:cNvSpPr txBox="1"/>
          <p:nvPr/>
        </p:nvSpPr>
        <p:spPr>
          <a:xfrm>
            <a:off x="10807766" y="563377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turn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0B122-C51F-7BD4-1B79-B3DCB2AAEB98}"/>
              </a:ext>
            </a:extLst>
          </p:cNvPr>
          <p:cNvSpPr txBox="1"/>
          <p:nvPr/>
        </p:nvSpPr>
        <p:spPr>
          <a:xfrm>
            <a:off x="10174370" y="620465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turn_signal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BDCDEF-71E6-D40D-0F23-941A59C84A8C}"/>
              </a:ext>
            </a:extLst>
          </p:cNvPr>
          <p:cNvSpPr txBox="1"/>
          <p:nvPr/>
        </p:nvSpPr>
        <p:spPr>
          <a:xfrm>
            <a:off x="11252868" y="673514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turn_signals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78FA9-B3E1-82DE-AA53-DBDB0433FD58}"/>
              </a:ext>
            </a:extLst>
          </p:cNvPr>
          <p:cNvSpPr txBox="1"/>
          <p:nvPr/>
        </p:nvSpPr>
        <p:spPr>
          <a:xfrm>
            <a:off x="6530674" y="688205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7D91D8-C19D-5910-4910-0E7C76111964}"/>
              </a:ext>
            </a:extLst>
          </p:cNvPr>
          <p:cNvSpPr txBox="1"/>
          <p:nvPr/>
        </p:nvSpPr>
        <p:spPr>
          <a:xfrm>
            <a:off x="9572485" y="448513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6FA9D-A79B-552D-86F8-0AD30E531F1A}"/>
              </a:ext>
            </a:extLst>
          </p:cNvPr>
          <p:cNvSpPr txBox="1"/>
          <p:nvPr/>
        </p:nvSpPr>
        <p:spPr>
          <a:xfrm>
            <a:off x="15234483" y="823411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drive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4FF3F-B3AF-A518-D5ED-4C3F3FA03761}"/>
              </a:ext>
            </a:extLst>
          </p:cNvPr>
          <p:cNvSpPr txBox="1"/>
          <p:nvPr/>
        </p:nvSpPr>
        <p:spPr>
          <a:xfrm>
            <a:off x="12528282" y="595595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driving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D32055-8EC4-E522-F615-731DDD5B6765}"/>
              </a:ext>
            </a:extLst>
          </p:cNvPr>
          <p:cNvSpPr txBox="1"/>
          <p:nvPr/>
        </p:nvSpPr>
        <p:spPr>
          <a:xfrm>
            <a:off x="16111620" y="698396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limit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565607-6053-9055-269D-4A897F714A94}"/>
              </a:ext>
            </a:extLst>
          </p:cNvPr>
          <p:cNvSpPr txBox="1"/>
          <p:nvPr/>
        </p:nvSpPr>
        <p:spPr>
          <a:xfrm>
            <a:off x="13527191" y="5425536"/>
            <a:ext cx="109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speed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7979A-A05E-48C8-5C35-60D1F3885302}"/>
              </a:ext>
            </a:extLst>
          </p:cNvPr>
          <p:cNvSpPr txBox="1"/>
          <p:nvPr/>
        </p:nvSpPr>
        <p:spPr>
          <a:xfrm>
            <a:off x="14820900" y="5202378"/>
            <a:ext cx="143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speed_limit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DB2B9A-27EC-4040-ACDB-ED3375458DAA}"/>
              </a:ext>
            </a:extLst>
          </p:cNvPr>
          <p:cNvSpPr txBox="1"/>
          <p:nvPr/>
        </p:nvSpPr>
        <p:spPr>
          <a:xfrm>
            <a:off x="10719839" y="269878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cause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0A2151-DF37-6D27-AD52-D18A41749C11}"/>
              </a:ext>
            </a:extLst>
          </p:cNvPr>
          <p:cNvSpPr txBox="1"/>
          <p:nvPr/>
        </p:nvSpPr>
        <p:spPr>
          <a:xfrm>
            <a:off x="9634286" y="25773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crash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DF0ECA-38B1-F0F6-17D5-B30BAF06CE31}"/>
              </a:ext>
            </a:extLst>
          </p:cNvPr>
          <p:cNvSpPr txBox="1"/>
          <p:nvPr/>
        </p:nvSpPr>
        <p:spPr>
          <a:xfrm>
            <a:off x="10231717" y="130996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people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A45C80-8DB9-D441-2116-E4A3A5DE72B1}"/>
              </a:ext>
            </a:extLst>
          </p:cNvPr>
          <p:cNvSpPr txBox="1"/>
          <p:nvPr/>
        </p:nvSpPr>
        <p:spPr>
          <a:xfrm>
            <a:off x="6911495" y="99937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eye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B06AEB-14B3-A8FE-6D69-AE083F84A689}"/>
              </a:ext>
            </a:extLst>
          </p:cNvPr>
          <p:cNvSpPr txBox="1"/>
          <p:nvPr/>
        </p:nvSpPr>
        <p:spPr>
          <a:xfrm>
            <a:off x="9999704" y="351548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eyes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3C321A-83E5-76CB-938E-7B6B2763641F}"/>
              </a:ext>
            </a:extLst>
          </p:cNvPr>
          <p:cNvSpPr txBox="1"/>
          <p:nvPr/>
        </p:nvSpPr>
        <p:spPr>
          <a:xfrm>
            <a:off x="8288297" y="378647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eyes_on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F3278F-F560-84DA-D467-0895DBE3C67A}"/>
              </a:ext>
            </a:extLst>
          </p:cNvPr>
          <p:cNvSpPr txBox="1"/>
          <p:nvPr/>
        </p:nvSpPr>
        <p:spPr>
          <a:xfrm>
            <a:off x="8000974" y="15261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keep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C66C3B-AB02-0061-EC7C-D67FBC5B0EC6}"/>
              </a:ext>
            </a:extLst>
          </p:cNvPr>
          <p:cNvSpPr txBox="1"/>
          <p:nvPr/>
        </p:nvSpPr>
        <p:spPr>
          <a:xfrm>
            <a:off x="6780464" y="216028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keeping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DB4F3E-C963-968D-5E10-326EF5ECCB92}"/>
              </a:ext>
            </a:extLst>
          </p:cNvPr>
          <p:cNvSpPr txBox="1"/>
          <p:nvPr/>
        </p:nvSpPr>
        <p:spPr>
          <a:xfrm>
            <a:off x="7039550" y="323132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road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725D844-7BC2-5E75-711B-1205C638C171}"/>
              </a:ext>
            </a:extLst>
          </p:cNvPr>
          <p:cNvSpPr/>
          <p:nvPr/>
        </p:nvSpPr>
        <p:spPr>
          <a:xfrm rot="2851769">
            <a:off x="15388425" y="6989411"/>
            <a:ext cx="1930400" cy="2442836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C24EF35-456E-1875-96C9-91B630306BBB}"/>
              </a:ext>
            </a:extLst>
          </p:cNvPr>
          <p:cNvSpPr/>
          <p:nvPr/>
        </p:nvSpPr>
        <p:spPr>
          <a:xfrm rot="7551607">
            <a:off x="14524356" y="6253214"/>
            <a:ext cx="1930400" cy="2442836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74C991-8616-A205-CBCD-3D6FEBE519C6}"/>
              </a:ext>
            </a:extLst>
          </p:cNvPr>
          <p:cNvSpPr txBox="1"/>
          <p:nvPr/>
        </p:nvSpPr>
        <p:spPr>
          <a:xfrm>
            <a:off x="15815031" y="6177213"/>
            <a:ext cx="96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GSC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B454BA-F930-6B21-0428-9C0F058F0AC6}"/>
              </a:ext>
            </a:extLst>
          </p:cNvPr>
          <p:cNvSpPr txBox="1"/>
          <p:nvPr/>
        </p:nvSpPr>
        <p:spPr>
          <a:xfrm>
            <a:off x="16596744" y="9086749"/>
            <a:ext cx="19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00B050"/>
                </a:solidFill>
              </a:rPr>
              <a:t>Cycle encoder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0605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[[ 4.6685e+00],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[ 4.1651e-01],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[ 3.7157e+00],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[ 4.1651e-01],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[ 3.7157e+00],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[ 3.8533e-01],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[ 3.8533e-01],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[ 7.8743e-01],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[ 7.8743e-01],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[ 3.8533e-01],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[[ 5.7463e+00],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[ 1.0145e+00],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[ 5.2030e+00],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[ 1.0145e+00],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[ 4.2973e+00],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[ 1.3551e+00],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[ 1.3551e+00],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[ 2.6121e+00],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[ 4.8384e+00],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[ 3.7833e+00],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[ 9.8593e-01],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[ 1.6201e+00],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[[ 5.9920e+00],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[ 1.0127e+00],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[ 6.5883e+00],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[ 2.0236e+00],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[ 4.9236e+00],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[ 6.9002e+00],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[ 1.6181e+00],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[ 6.2329e+00],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[ 2.2718e+00],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[ 2.1934e+00],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[[ 5.1847e+00],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[ 5.7231e-01],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[ 4.8821e+00],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[ 5.7231e-01],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[ 4.0572e+00],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[ 9.3540e-01],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[ 4.9973e+00],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[ 5.4181e-01],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[ 5.4181e-01],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[ 9.3540e-01],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[ 5.4181e-01],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7347473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[ 4.6685e+00],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[ 5.7463e+00],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[ 5.9920e+00],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[ 5.1847e+00],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[-13.3498,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-13.5500,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-25.4957,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-15.7485]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007101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2.2095],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1.9416],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1.9416],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-3.7134],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-3.7134],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2.2797],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2.0508],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1.9428],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-3.5729],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2.0789],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-0.2997],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2.2138],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2.1660],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-3.6900],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1.9803],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5.0117],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3.7279],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-3.5756],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-3.6441],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2.2448],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2.0504],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1.9422],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3.7202],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5248967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[ 2.2095],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[ 2.2797],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[ 2.2448]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[-12.8762,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2.5755,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-18.8148,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0.4791],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4084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38100" y="2253199"/>
            <a:ext cx="15385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“They studied the soil by using”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plants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a telescope 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roots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microscope</a:t>
            </a:r>
            <a:r>
              <a:rPr kumimoji="1" lang="ko-KR" altLang="en-US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025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81823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C &gt; B = D -&gt; D &gt; B &gt; C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A &gt; C &gt; B = D -&gt; C &gt; A &gt; D &gt; B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&gt; C &gt; B &gt;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3E625-A318-24C8-C62B-D8B19C1E4723}"/>
              </a:ext>
            </a:extLst>
          </p:cNvPr>
          <p:cNvSpPr txBox="1"/>
          <p:nvPr/>
        </p:nvSpPr>
        <p:spPr>
          <a:xfrm>
            <a:off x="14433465" y="94069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ABB7F8-9525-45DB-CB57-B88D540EA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0064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C9D7912-D35E-278C-7B14-14ADA74A3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73" y="477619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B090216-8872-7EB7-508C-CE0EBA34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496513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6DC11F6-B4AA-7B44-7C40-A0C980722395}"/>
              </a:ext>
            </a:extLst>
          </p:cNvPr>
          <p:cNvSpPr txBox="1"/>
          <p:nvPr/>
        </p:nvSpPr>
        <p:spPr>
          <a:xfrm>
            <a:off x="16957630" y="61092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soil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E17B5-3A90-9CBF-07F2-84E89641A37B}"/>
              </a:ext>
            </a:extLst>
          </p:cNvPr>
          <p:cNvSpPr txBox="1"/>
          <p:nvPr/>
        </p:nvSpPr>
        <p:spPr>
          <a:xfrm>
            <a:off x="10972800" y="784913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soil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E5B9B-48E8-6E32-C3AC-62AEA509BF48}"/>
              </a:ext>
            </a:extLst>
          </p:cNvPr>
          <p:cNvSpPr txBox="1"/>
          <p:nvPr/>
        </p:nvSpPr>
        <p:spPr>
          <a:xfrm>
            <a:off x="4986503" y="588792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soil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C63F2C-9DD4-7610-927B-AA6756B281C4}"/>
              </a:ext>
            </a:extLst>
          </p:cNvPr>
          <p:cNvSpPr txBox="1"/>
          <p:nvPr/>
        </p:nvSpPr>
        <p:spPr>
          <a:xfrm>
            <a:off x="16983030" y="805520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studied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FC9AE4-606B-CEF7-81CC-F22A42467822}"/>
              </a:ext>
            </a:extLst>
          </p:cNvPr>
          <p:cNvSpPr txBox="1"/>
          <p:nvPr/>
        </p:nvSpPr>
        <p:spPr>
          <a:xfrm>
            <a:off x="6952427" y="763504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studied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DE64AC-920F-72E9-3CDA-9BEF1D76E6B6}"/>
              </a:ext>
            </a:extLst>
          </p:cNvPr>
          <p:cNvSpPr txBox="1"/>
          <p:nvPr/>
        </p:nvSpPr>
        <p:spPr>
          <a:xfrm>
            <a:off x="393700" y="70485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studied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74146E-BFBC-49D6-845F-7CB0BAFA510C}"/>
              </a:ext>
            </a:extLst>
          </p:cNvPr>
          <p:cNvSpPr txBox="1"/>
          <p:nvPr/>
        </p:nvSpPr>
        <p:spPr>
          <a:xfrm>
            <a:off x="15652660" y="854973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study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3349D2-782C-2EC4-57BC-0686D134E249}"/>
              </a:ext>
            </a:extLst>
          </p:cNvPr>
          <p:cNvSpPr txBox="1"/>
          <p:nvPr/>
        </p:nvSpPr>
        <p:spPr>
          <a:xfrm>
            <a:off x="6534061" y="628303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study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B0B99B-85C3-9D92-9E3A-ABAEC1BBD852}"/>
              </a:ext>
            </a:extLst>
          </p:cNvPr>
          <p:cNvSpPr txBox="1"/>
          <p:nvPr/>
        </p:nvSpPr>
        <p:spPr>
          <a:xfrm>
            <a:off x="450765" y="553066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study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F2D86D-5952-14A0-D0D6-C766B7D3C7ED}"/>
              </a:ext>
            </a:extLst>
          </p:cNvPr>
          <p:cNvSpPr txBox="1"/>
          <p:nvPr/>
        </p:nvSpPr>
        <p:spPr>
          <a:xfrm>
            <a:off x="11991891" y="647853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use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463D28-2AA9-9154-EECD-CD4C70CC1640}"/>
              </a:ext>
            </a:extLst>
          </p:cNvPr>
          <p:cNvSpPr txBox="1"/>
          <p:nvPr/>
        </p:nvSpPr>
        <p:spPr>
          <a:xfrm>
            <a:off x="11159991" y="586676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use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8A658A-134E-C220-18FE-5F7BFCEE37F4}"/>
              </a:ext>
            </a:extLst>
          </p:cNvPr>
          <p:cNvSpPr txBox="1"/>
          <p:nvPr/>
        </p:nvSpPr>
        <p:spPr>
          <a:xfrm>
            <a:off x="1755734" y="835970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use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5AB720-74F8-320E-5450-5BCD5F2FB090}"/>
              </a:ext>
            </a:extLst>
          </p:cNvPr>
          <p:cNvSpPr txBox="1"/>
          <p:nvPr/>
        </p:nvSpPr>
        <p:spPr>
          <a:xfrm>
            <a:off x="15986129" y="489173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using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B2582B-132D-D098-2354-7C65EC6F20C1}"/>
              </a:ext>
            </a:extLst>
          </p:cNvPr>
          <p:cNvSpPr txBox="1"/>
          <p:nvPr/>
        </p:nvSpPr>
        <p:spPr>
          <a:xfrm>
            <a:off x="9715668" y="833700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using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585F49-CEF7-93BC-E507-01EBA1BC4A3F}"/>
              </a:ext>
            </a:extLst>
          </p:cNvPr>
          <p:cNvSpPr txBox="1"/>
          <p:nvPr/>
        </p:nvSpPr>
        <p:spPr>
          <a:xfrm>
            <a:off x="3632022" y="474016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using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73750E-6421-55B0-CC8E-2ECD2A93DAE7}"/>
              </a:ext>
            </a:extLst>
          </p:cNvPr>
          <p:cNvSpPr txBox="1"/>
          <p:nvPr/>
        </p:nvSpPr>
        <p:spPr>
          <a:xfrm>
            <a:off x="4906806" y="788018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microscope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6D159A-0019-3627-8F52-5522992F80C5}"/>
              </a:ext>
            </a:extLst>
          </p:cNvPr>
          <p:cNvSpPr txBox="1"/>
          <p:nvPr/>
        </p:nvSpPr>
        <p:spPr>
          <a:xfrm>
            <a:off x="9855021" y="47161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root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965698-956F-1CBB-C70D-276E0C3FAEEA}"/>
              </a:ext>
            </a:extLst>
          </p:cNvPr>
          <p:cNvSpPr txBox="1"/>
          <p:nvPr/>
        </p:nvSpPr>
        <p:spPr>
          <a:xfrm>
            <a:off x="8350974" y="465406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roots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B13E41-BF58-B490-1DAB-E6774C01F631}"/>
              </a:ext>
            </a:extLst>
          </p:cNvPr>
          <p:cNvSpPr txBox="1"/>
          <p:nvPr/>
        </p:nvSpPr>
        <p:spPr>
          <a:xfrm>
            <a:off x="13265249" y="584783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211DE5-5C2C-2BB4-3CF0-8FF2F223CB91}"/>
              </a:ext>
            </a:extLst>
          </p:cNvPr>
          <p:cNvSpPr txBox="1"/>
          <p:nvPr/>
        </p:nvSpPr>
        <p:spPr>
          <a:xfrm>
            <a:off x="13146154" y="750944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865151" y="697590"/>
            <a:ext cx="10557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 문제는 </a:t>
            </a:r>
            <a:r>
              <a:rPr kumimoji="1" lang="en-US" altLang="ko-Kore-KR" dirty="0"/>
              <a:t>Cycle encoder, GSC </a:t>
            </a:r>
            <a:r>
              <a:rPr kumimoji="1" lang="ko-Kore-KR" altLang="en-US" dirty="0"/>
              <a:t>경향성의 차이는 없다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지식 그래프는 단어를 노드로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단어간의 관계를 에지로 나타낸다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그렇다는 것은 접속사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전치사 에 따른 해석의 변화는 고려할 수 없다는 것을 의미하기도 한다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(e.g.</a:t>
            </a:r>
            <a:r>
              <a:rPr kumimoji="1" lang="ko-KR" altLang="en-US" dirty="0"/>
              <a:t> </a:t>
            </a:r>
            <a:r>
              <a:rPr kumimoji="1" lang="en-US" altLang="ko-KR" dirty="0"/>
              <a:t>by)</a:t>
            </a:r>
          </a:p>
          <a:p>
            <a:r>
              <a:rPr kumimoji="1" lang="ko-Kore-KR" altLang="en-US" dirty="0"/>
              <a:t>이 문제의 정답인 </a:t>
            </a:r>
            <a:r>
              <a:rPr kumimoji="1" lang="en-US" altLang="ko-Kore-KR" dirty="0"/>
              <a:t>microscope </a:t>
            </a:r>
            <a:r>
              <a:rPr kumimoji="1" lang="ko-Kore-KR" altLang="en-US" dirty="0"/>
              <a:t>노드는 단독적으로 연결이 되어있기 때문에 정답을 도출하기 힘듦</a:t>
            </a:r>
          </a:p>
        </p:txBody>
      </p:sp>
      <p:sp>
        <p:nvSpPr>
          <p:cNvPr id="11" name="웃는 얼굴[S] 10">
            <a:extLst>
              <a:ext uri="{FF2B5EF4-FFF2-40B4-BE49-F238E27FC236}">
                <a16:creationId xmlns:a16="http://schemas.microsoft.com/office/drawing/2014/main" id="{ACA045A5-F8D5-A40A-90C5-6555973DBDD6}"/>
              </a:ext>
            </a:extLst>
          </p:cNvPr>
          <p:cNvSpPr/>
          <p:nvPr/>
        </p:nvSpPr>
        <p:spPr>
          <a:xfrm>
            <a:off x="10940593" y="2502575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웃는 얼굴[S] 14">
            <a:extLst>
              <a:ext uri="{FF2B5EF4-FFF2-40B4-BE49-F238E27FC236}">
                <a16:creationId xmlns:a16="http://schemas.microsoft.com/office/drawing/2014/main" id="{52849B1B-1ED5-3CFA-6C4B-1B617EA68882}"/>
              </a:ext>
            </a:extLst>
          </p:cNvPr>
          <p:cNvSpPr/>
          <p:nvPr/>
        </p:nvSpPr>
        <p:spPr>
          <a:xfrm>
            <a:off x="12508336" y="2597592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068285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They looked where the log decayed to garden as it would leave the earth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richer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dryer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sandy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harder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2786683" y="802490"/>
            <a:ext cx="13419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모두 같다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정답 노드가 사이클을 형성하지 않고 단독적으로 </a:t>
            </a:r>
            <a:r>
              <a:rPr kumimoji="1" lang="ko-KR" altLang="en-US" dirty="0" err="1"/>
              <a:t>연결되어있으며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나머지 노드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질문 노드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들의 위상 형태는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모두 같다</a:t>
            </a:r>
            <a:r>
              <a:rPr kumimoji="1"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A = B = C = D -&gt; A &gt; C &gt; D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B = C = D -&gt; C &gt; A &gt; D &gt; B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= B = C = D</a:t>
            </a:r>
          </a:p>
        </p:txBody>
      </p:sp>
      <p:sp>
        <p:nvSpPr>
          <p:cNvPr id="11" name="웃는 얼굴[S] 10">
            <a:extLst>
              <a:ext uri="{FF2B5EF4-FFF2-40B4-BE49-F238E27FC236}">
                <a16:creationId xmlns:a16="http://schemas.microsoft.com/office/drawing/2014/main" id="{F408F8A0-5F34-A18C-1641-B3CA41D2B039}"/>
              </a:ext>
            </a:extLst>
          </p:cNvPr>
          <p:cNvSpPr/>
          <p:nvPr/>
        </p:nvSpPr>
        <p:spPr>
          <a:xfrm>
            <a:off x="4171304" y="3739009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웃는 얼굴[S] 14">
            <a:extLst>
              <a:ext uri="{FF2B5EF4-FFF2-40B4-BE49-F238E27FC236}">
                <a16:creationId xmlns:a16="http://schemas.microsoft.com/office/drawing/2014/main" id="{87195A45-67E7-CD40-7E39-DAB1D01C0263}"/>
              </a:ext>
            </a:extLst>
          </p:cNvPr>
          <p:cNvSpPr/>
          <p:nvPr/>
        </p:nvSpPr>
        <p:spPr>
          <a:xfrm>
            <a:off x="5181600" y="3793597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01144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6.5725],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5.8254],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6.5725],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5.8254],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6.5725],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5.8254],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6.5725],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5.8254],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655027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[ 6.5725],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[ 6.5725],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[ 6.5725],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[ 6.5725]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[ 1.8597e+01,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-4.9029e+00,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7.8770e+00,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6.9116e+00]]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854082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1.9035],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1.5148],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  <a:endParaRPr lang="en" altLang="ko-Kore-KR" sz="16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ore-KR" altLang="en-US" sz="1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같음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ore-KR" altLang="en-US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같음</a:t>
            </a:r>
            <a:endParaRPr lang="en" altLang="ko-Kore-KR" sz="16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같음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60586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[ 1.9035],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[ 1.9035],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[ 1.9035],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[ 1.9035]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7.6243,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-9.8358,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8.0325,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6.1107]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7819145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In order to catch a rabbit, a predator must be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big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quick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slow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small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A &gt; D &gt; B = C -&gt; B &gt; A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B = C -&gt; A &gt; B &gt; D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B = C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5599C11A-1E8A-4205-0559-DAF35E6FB8B8}"/>
              </a:ext>
            </a:extLst>
          </p:cNvPr>
          <p:cNvSpPr/>
          <p:nvPr/>
        </p:nvSpPr>
        <p:spPr>
          <a:xfrm>
            <a:off x="5562600" y="1030815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웃는 얼굴[S] 10">
            <a:extLst>
              <a:ext uri="{FF2B5EF4-FFF2-40B4-BE49-F238E27FC236}">
                <a16:creationId xmlns:a16="http://schemas.microsoft.com/office/drawing/2014/main" id="{4811E6AF-E39F-EFD4-192B-4306BB9F2576}"/>
              </a:ext>
            </a:extLst>
          </p:cNvPr>
          <p:cNvSpPr/>
          <p:nvPr/>
        </p:nvSpPr>
        <p:spPr>
          <a:xfrm>
            <a:off x="8044656" y="996247"/>
            <a:ext cx="788524" cy="680732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583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3.3783],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2.3246],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2.3246],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3.1844],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2.4235],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2.0907],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2.4235],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2.0907],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2.0907],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2.0666],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3.1844],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2.4235],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2.4235],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2.0666],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3.5647],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3.0292],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2.3254],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2.7531],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2.7311],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2.3254],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3.0289],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996781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[ 3.3783],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[ 3.1844],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[ 3.1844],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[ 3.5647]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-4.5150,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-3.2758,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-20.3733,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-14.6196],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552794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-1.7733],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-1.7736],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-2.1615],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-1.7736],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-1.7730],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-2.0038],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-2.0038],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849893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[-1.7733],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[-1.7736],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[-1.7736],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[-1.7730]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6.0299,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5.2175,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-15.7715,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-9.4254],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6379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4.2162],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2.9626],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2.9626],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2.9626],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3.9058],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2.9626],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3.9226],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3.5850],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3.3789],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2.3015],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3.8868],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3.0418],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3.2072],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3.3789],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2.3246],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2.3015],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386621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When heat is added to something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Contaminates may be destroyed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Bacterial can grow more rapidly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Viruses may be picked up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thing loses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C &gt; D &gt; A &gt; B -&gt; A &gt; B &gt; C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A &gt; D &gt; B -&gt; C &gt; B &gt; A &gt; D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= A &gt; B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D497A-81FF-B73F-AEC3-636EED453CC6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E503DC-E9D0-CE5D-6078-5E4F0F7B3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9737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B8E6B4-ECE0-651E-3448-8F31AE091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112" y="501806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ADC0E5-4099-5996-A805-87C8F1BCB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301" y="532618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6D102-DAB8-92A4-8C96-BF37917C3129}"/>
              </a:ext>
            </a:extLst>
          </p:cNvPr>
          <p:cNvSpPr txBox="1"/>
          <p:nvPr/>
        </p:nvSpPr>
        <p:spPr>
          <a:xfrm>
            <a:off x="2334191" y="857579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B590B-4C05-86AB-660F-543FF860FBCB}"/>
              </a:ext>
            </a:extLst>
          </p:cNvPr>
          <p:cNvSpPr txBox="1"/>
          <p:nvPr/>
        </p:nvSpPr>
        <p:spPr>
          <a:xfrm>
            <a:off x="7312746" y="575062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5CF0F-BFD5-A0E1-E3DB-F11B88A85843}"/>
              </a:ext>
            </a:extLst>
          </p:cNvPr>
          <p:cNvSpPr txBox="1"/>
          <p:nvPr/>
        </p:nvSpPr>
        <p:spPr>
          <a:xfrm>
            <a:off x="12585139" y="635312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C75AA-EA87-FB16-A6FE-B8D3F7274923}"/>
              </a:ext>
            </a:extLst>
          </p:cNvPr>
          <p:cNvSpPr txBox="1"/>
          <p:nvPr/>
        </p:nvSpPr>
        <p:spPr>
          <a:xfrm>
            <a:off x="4965793" y="693576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added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B5B10-8C55-3ADB-E241-A8810CD83041}"/>
              </a:ext>
            </a:extLst>
          </p:cNvPr>
          <p:cNvSpPr txBox="1"/>
          <p:nvPr/>
        </p:nvSpPr>
        <p:spPr>
          <a:xfrm>
            <a:off x="8790577" y="854468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added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BCB86-0BE2-4EA1-C05E-91A8FCC25330}"/>
              </a:ext>
            </a:extLst>
          </p:cNvPr>
          <p:cNvSpPr txBox="1"/>
          <p:nvPr/>
        </p:nvSpPr>
        <p:spPr>
          <a:xfrm>
            <a:off x="17021245" y="635312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added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C3D56-17FE-8519-5937-D1EED59D1F24}"/>
              </a:ext>
            </a:extLst>
          </p:cNvPr>
          <p:cNvSpPr txBox="1"/>
          <p:nvPr/>
        </p:nvSpPr>
        <p:spPr>
          <a:xfrm>
            <a:off x="3435919" y="857579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heat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6737D6-A29E-B9C5-18AD-B4D14EFC2B79}"/>
              </a:ext>
            </a:extLst>
          </p:cNvPr>
          <p:cNvSpPr txBox="1"/>
          <p:nvPr/>
        </p:nvSpPr>
        <p:spPr>
          <a:xfrm>
            <a:off x="8285185" y="509462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heat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292AD0-FBE1-EA03-DCF7-EDB69BE2301D}"/>
              </a:ext>
            </a:extLst>
          </p:cNvPr>
          <p:cNvSpPr txBox="1"/>
          <p:nvPr/>
        </p:nvSpPr>
        <p:spPr>
          <a:xfrm>
            <a:off x="12578368" y="774010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heat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0873C4-5E3A-55FE-8652-649C5A351855}"/>
              </a:ext>
            </a:extLst>
          </p:cNvPr>
          <p:cNvSpPr txBox="1"/>
          <p:nvPr/>
        </p:nvSpPr>
        <p:spPr>
          <a:xfrm>
            <a:off x="600000" y="573037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been_destroyed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23385-9316-DDF5-037F-36985E0D3BF4}"/>
              </a:ext>
            </a:extLst>
          </p:cNvPr>
          <p:cNvSpPr txBox="1"/>
          <p:nvPr/>
        </p:nvSpPr>
        <p:spPr>
          <a:xfrm>
            <a:off x="2991092" y="481271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contaminate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7D0D2-0FD2-5122-AB12-6671B90F9DE7}"/>
              </a:ext>
            </a:extLst>
          </p:cNvPr>
          <p:cNvSpPr txBox="1"/>
          <p:nvPr/>
        </p:nvSpPr>
        <p:spPr>
          <a:xfrm>
            <a:off x="585180" y="798176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contaminates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FAD1D-555D-0062-9F58-D2DFEABFBBFB}"/>
              </a:ext>
            </a:extLst>
          </p:cNvPr>
          <p:cNvSpPr txBox="1"/>
          <p:nvPr/>
        </p:nvSpPr>
        <p:spPr>
          <a:xfrm>
            <a:off x="332499" y="701840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destroy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323357-36A7-0292-EA7C-D58246376539}"/>
              </a:ext>
            </a:extLst>
          </p:cNvPr>
          <p:cNvSpPr txBox="1"/>
          <p:nvPr/>
        </p:nvSpPr>
        <p:spPr>
          <a:xfrm>
            <a:off x="4557435" y="787713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destroyed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C8F093-CECD-C9CF-8D31-0643C300CEB3}"/>
              </a:ext>
            </a:extLst>
          </p:cNvPr>
          <p:cNvSpPr txBox="1"/>
          <p:nvPr/>
        </p:nvSpPr>
        <p:spPr>
          <a:xfrm>
            <a:off x="1765612" y="495168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may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9AAA9D-7EDC-3D0B-9EBD-68A178AD22D1}"/>
              </a:ext>
            </a:extLst>
          </p:cNvPr>
          <p:cNvSpPr txBox="1"/>
          <p:nvPr/>
        </p:nvSpPr>
        <p:spPr>
          <a:xfrm>
            <a:off x="4701826" y="542213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may_be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6625A-067B-7F96-B9E0-97A15E39A642}"/>
              </a:ext>
            </a:extLst>
          </p:cNvPr>
          <p:cNvSpPr txBox="1"/>
          <p:nvPr/>
        </p:nvSpPr>
        <p:spPr>
          <a:xfrm>
            <a:off x="17021245" y="779710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loses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6BEDE-2653-F951-CF9A-C1BC5855C444}"/>
              </a:ext>
            </a:extLst>
          </p:cNvPr>
          <p:cNvSpPr txBox="1"/>
          <p:nvPr/>
        </p:nvSpPr>
        <p:spPr>
          <a:xfrm>
            <a:off x="4171524" y="1028524"/>
            <a:ext cx="1366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</a:t>
            </a:r>
            <a:r>
              <a:rPr kumimoji="1" lang="ko-KR" altLang="en-US" dirty="0"/>
              <a:t> </a:t>
            </a:r>
            <a:r>
              <a:rPr kumimoji="1" lang="en-US" altLang="ko-KR" dirty="0"/>
              <a:t>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순이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개수와 일치하지 않는데 이는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개수가 가장 큰 </a:t>
            </a:r>
            <a:r>
              <a:rPr kumimoji="1" lang="en-US" altLang="ko-KR" dirty="0"/>
              <a:t>D</a:t>
            </a:r>
            <a:r>
              <a:rPr kumimoji="1" lang="ko-KR" altLang="en-US" dirty="0"/>
              <a:t>의 노드 수가 다른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에 비해</a:t>
            </a:r>
            <a:endParaRPr kumimoji="1" lang="en-US" altLang="ko-KR" dirty="0"/>
          </a:p>
          <a:p>
            <a:r>
              <a:rPr kumimoji="1" lang="ko-KR" altLang="en-US" dirty="0"/>
              <a:t>많이 작기 때문임</a:t>
            </a:r>
            <a:r>
              <a:rPr kumimoji="1" lang="en-US" altLang="ko-KR" dirty="0"/>
              <a:t>, Cycle encoder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/>
              <a:t>보다 컸는데 </a:t>
            </a:r>
            <a:r>
              <a:rPr kumimoji="1" lang="en-US" altLang="ko-KR" dirty="0"/>
              <a:t>“added”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“loses”</a:t>
            </a:r>
            <a:r>
              <a:rPr kumimoji="1" lang="ko-KR" altLang="en-US" dirty="0"/>
              <a:t>의 연결성이 높았기 때문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added</a:t>
            </a:r>
            <a:r>
              <a:rPr kumimoji="1" lang="ko-KR" altLang="en-US" dirty="0"/>
              <a:t>는 질문 노드</a:t>
            </a:r>
            <a:r>
              <a:rPr kumimoji="1" lang="en-US" altLang="ko-KR" dirty="0"/>
              <a:t>, loses</a:t>
            </a:r>
            <a:r>
              <a:rPr kumimoji="1" lang="ko-KR" altLang="en-US" dirty="0"/>
              <a:t>는 답변 노드로</a:t>
            </a:r>
            <a:endParaRPr kumimoji="1" lang="en-US" altLang="ko-KR" dirty="0"/>
          </a:p>
          <a:p>
            <a:r>
              <a:rPr kumimoji="1" lang="ko-KR" altLang="en-US" dirty="0"/>
              <a:t>둘의 단어는 상반된 의미를 가지고 있음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이래서 높았던 것으로 추정</a:t>
            </a:r>
            <a:endParaRPr kumimoji="1" lang="en-US" altLang="ko-KR" dirty="0"/>
          </a:p>
        </p:txBody>
      </p:sp>
      <p:sp>
        <p:nvSpPr>
          <p:cNvPr id="33" name="웃는 얼굴[S] 32">
            <a:extLst>
              <a:ext uri="{FF2B5EF4-FFF2-40B4-BE49-F238E27FC236}">
                <a16:creationId xmlns:a16="http://schemas.microsoft.com/office/drawing/2014/main" id="{FCC908FC-A2AC-BC16-A59B-ADFACA727259}"/>
              </a:ext>
            </a:extLst>
          </p:cNvPr>
          <p:cNvSpPr/>
          <p:nvPr/>
        </p:nvSpPr>
        <p:spPr>
          <a:xfrm>
            <a:off x="11096236" y="2902647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웃는 얼굴[S] 33">
            <a:extLst>
              <a:ext uri="{FF2B5EF4-FFF2-40B4-BE49-F238E27FC236}">
                <a16:creationId xmlns:a16="http://schemas.microsoft.com/office/drawing/2014/main" id="{CD04B4D1-EE59-9F1A-197C-E4FB0CC8F690}"/>
              </a:ext>
            </a:extLst>
          </p:cNvPr>
          <p:cNvSpPr/>
          <p:nvPr/>
        </p:nvSpPr>
        <p:spPr>
          <a:xfrm>
            <a:off x="12585139" y="2638429"/>
            <a:ext cx="788524" cy="680732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8126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1.0204],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-1.2014],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-1.7608],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-1.2014],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-1.8012],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-1.8012],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-1.8012],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-0.6877],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-1.9984],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-2.6047],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-1.9984],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-2.6485],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-2.6485],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-2.6485],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1.4790],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-1.1973],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-1.7565],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-1.1973],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-1.2750],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-1.2750],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-1.2750],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-1.2750],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1.1165],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-1.2037],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0.6772],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-1.2037],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-1.8037],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-1.2815],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0.7352],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-1.2815],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-1.8037],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200107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[ 1.0204],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[-0.6877],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[ 1.4790],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[ 1.1165]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[ 11.8193,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5.7105,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4.2908,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-13.0495]]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4828152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-4.8568],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-5.4790],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-5.4790],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-5.1597],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-5.4840],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-5.5830],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-5.4840],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-4.7072],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-5.4765],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-5.4765],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-5.0071],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-5.4815],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-5.3506],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-5.4815],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-5.5264],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-5.3073],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-5.5264],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2942388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[-4.8568],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[-5.1597],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[-4.7072],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[-5.0071]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[ 17.2482,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20.3022,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22.1613,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-12.0819]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6229924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The heart is an example of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part of the nervous system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An organ that filters toxins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self-healing protector from germs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Something protected by the skeletal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B &gt; A &gt; D &gt; C -&gt; D &gt; C &gt; B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A &gt; D &gt; C -&gt; C &gt; B &gt; D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A &gt; D &gt; C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D497A-81FF-B73F-AEC3-636EED453CC6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6BEDE-2653-F951-CF9A-C1BC5855C444}"/>
              </a:ext>
            </a:extLst>
          </p:cNvPr>
          <p:cNvSpPr txBox="1"/>
          <p:nvPr/>
        </p:nvSpPr>
        <p:spPr>
          <a:xfrm>
            <a:off x="4171524" y="102852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경향성이 같음</a:t>
            </a:r>
            <a:endParaRPr kumimoji="1" lang="en-US" altLang="ko-KR" dirty="0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5E3DFE17-AD32-D860-E1BF-E65A7911F226}"/>
              </a:ext>
            </a:extLst>
          </p:cNvPr>
          <p:cNvSpPr/>
          <p:nvPr/>
        </p:nvSpPr>
        <p:spPr>
          <a:xfrm>
            <a:off x="7779305" y="1092254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웃는 얼굴[S] 10">
            <a:extLst>
              <a:ext uri="{FF2B5EF4-FFF2-40B4-BE49-F238E27FC236}">
                <a16:creationId xmlns:a16="http://schemas.microsoft.com/office/drawing/2014/main" id="{104D2E65-3BD5-C3FD-8A00-2FD8FA7AE9E1}"/>
              </a:ext>
            </a:extLst>
          </p:cNvPr>
          <p:cNvSpPr/>
          <p:nvPr/>
        </p:nvSpPr>
        <p:spPr>
          <a:xfrm>
            <a:off x="9325911" y="1068314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48869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-1.9928],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-4.6425],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-5.3326],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-4.1915],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-4.6425],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-3.0867],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-2.9352],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-5.3858],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-1.5883],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-1.8215],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-5.0705],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-4.4414],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-1.7431],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-4.4414],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-4.4414],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-4.4414],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-3.3115],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-6.1427],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-6.1427],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-6.1980],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-6.1980],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-5.4775],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-5.4775],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-6.1980],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-2.8529],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-4.9524],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-4.9524],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-4.9523],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-4.9523],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-5.6544],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212728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[-1.9928],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[-1.5883],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[-3.3115],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[-2.8529],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[-19.5590,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10.8947,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19.7516,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24.5887],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9219158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-7.0423],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-7.4720],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-7.5541],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-7.4720],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-7.4144],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-7.3329],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-7.0421],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-7.3076],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-7.5541],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-7.2611],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-7.0429],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-7.5541],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-7.5541],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-7.0428],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-7.5541],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-7.5541],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61489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[-7.0423],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[-7.0421],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[-7.0429],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[-7.0428],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[-14.0537,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18.5224,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23.1591,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17.6999],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502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[4.2162],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[3.3789],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[3.8868],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[3.3789],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[-16.1814,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-13.9033,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-14.1804,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-6.5312],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3569975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to find out how fast you are going you first need to know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Where you’re going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Distance traveled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Distance to travel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Home 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B &gt; C &gt; D &gt; A -&gt; B &gt; C &gt; A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D &gt; C &gt; A -&gt; C &gt; B &gt; A &gt; D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C &gt; D &gt; A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D497A-81FF-B73F-AEC3-636EED453CC6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6BEDE-2653-F951-CF9A-C1BC5855C444}"/>
              </a:ext>
            </a:extLst>
          </p:cNvPr>
          <p:cNvSpPr txBox="1"/>
          <p:nvPr/>
        </p:nvSpPr>
        <p:spPr>
          <a:xfrm>
            <a:off x="4171524" y="1028524"/>
            <a:ext cx="492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</a:t>
            </a:r>
            <a:r>
              <a:rPr kumimoji="1" lang="ko-KR" altLang="en-US" dirty="0"/>
              <a:t>개수 순 </a:t>
            </a:r>
            <a:r>
              <a:rPr kumimoji="1" lang="en-US" altLang="ko-KR" dirty="0"/>
              <a:t>= cycle encoder graph score </a:t>
            </a:r>
            <a:r>
              <a:rPr kumimoji="1" lang="ko-KR" altLang="en-US" dirty="0"/>
              <a:t>크기 순</a:t>
            </a:r>
            <a:endParaRPr kumimoji="1"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545C80-8E96-260A-3D76-C62ABC16D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7" y="481271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FC33801-A37C-569D-085B-D6683A33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101" y="461107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CBCA4AC-0DCE-DE61-C1C1-B78643E04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1" y="5290259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B68943-15D1-10B1-BE2B-4954D3AFEDC8}"/>
              </a:ext>
            </a:extLst>
          </p:cNvPr>
          <p:cNvSpPr txBox="1"/>
          <p:nvPr/>
        </p:nvSpPr>
        <p:spPr>
          <a:xfrm>
            <a:off x="9414201" y="510559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fast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5AA733-6392-148F-4B3B-1DB8FB98921D}"/>
              </a:ext>
            </a:extLst>
          </p:cNvPr>
          <p:cNvSpPr txBox="1"/>
          <p:nvPr/>
        </p:nvSpPr>
        <p:spPr>
          <a:xfrm>
            <a:off x="13944600" y="573587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fast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A4183-FFEF-0321-73AD-E1F9593E832A}"/>
              </a:ext>
            </a:extLst>
          </p:cNvPr>
          <p:cNvSpPr txBox="1"/>
          <p:nvPr/>
        </p:nvSpPr>
        <p:spPr>
          <a:xfrm>
            <a:off x="11934877" y="525267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find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2E6EA-32DB-9CC4-50A8-CEBAABBB60D7}"/>
              </a:ext>
            </a:extLst>
          </p:cNvPr>
          <p:cNvSpPr txBox="1"/>
          <p:nvPr/>
        </p:nvSpPr>
        <p:spPr>
          <a:xfrm>
            <a:off x="15114146" y="589067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find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ECEC0-8C15-9736-2F31-9B791EB4DA6D}"/>
              </a:ext>
            </a:extLst>
          </p:cNvPr>
          <p:cNvSpPr txBox="1"/>
          <p:nvPr/>
        </p:nvSpPr>
        <p:spPr>
          <a:xfrm>
            <a:off x="9726471" y="813407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first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0EEB8-0334-7E63-3BFE-8630E04E9029}"/>
              </a:ext>
            </a:extLst>
          </p:cNvPr>
          <p:cNvSpPr txBox="1"/>
          <p:nvPr/>
        </p:nvSpPr>
        <p:spPr>
          <a:xfrm>
            <a:off x="17382089" y="618607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first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00385-3BC8-D17E-C659-8922ED6A25D7}"/>
              </a:ext>
            </a:extLst>
          </p:cNvPr>
          <p:cNvSpPr txBox="1"/>
          <p:nvPr/>
        </p:nvSpPr>
        <p:spPr>
          <a:xfrm>
            <a:off x="6783136" y="675405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C6C90-316B-D537-CD83-A2BF0A10B941}"/>
              </a:ext>
            </a:extLst>
          </p:cNvPr>
          <p:cNvSpPr txBox="1"/>
          <p:nvPr/>
        </p:nvSpPr>
        <p:spPr>
          <a:xfrm>
            <a:off x="15771866" y="528914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C25AE-F7F6-9ACF-4FDB-4AF5E174A52E}"/>
              </a:ext>
            </a:extLst>
          </p:cNvPr>
          <p:cNvSpPr txBox="1"/>
          <p:nvPr/>
        </p:nvSpPr>
        <p:spPr>
          <a:xfrm>
            <a:off x="7751002" y="774829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going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D168E5-4A2E-1FE3-8424-FFF47E3DB5B0}"/>
              </a:ext>
            </a:extLst>
          </p:cNvPr>
          <p:cNvSpPr txBox="1"/>
          <p:nvPr/>
        </p:nvSpPr>
        <p:spPr>
          <a:xfrm>
            <a:off x="17437933" y="824935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AE0B6-1625-F04C-EFFC-9B5BAEF4700F}"/>
              </a:ext>
            </a:extLst>
          </p:cNvPr>
          <p:cNvSpPr txBox="1"/>
          <p:nvPr/>
        </p:nvSpPr>
        <p:spPr>
          <a:xfrm>
            <a:off x="10439400" y="453258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distance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74FA28-31BC-BFDF-9696-46D6336558E7}"/>
              </a:ext>
            </a:extLst>
          </p:cNvPr>
          <p:cNvSpPr txBox="1"/>
          <p:nvPr/>
        </p:nvSpPr>
        <p:spPr>
          <a:xfrm>
            <a:off x="10822235" y="605585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travel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F674F3-008D-0E13-DD1C-ACC9701C6B54}"/>
              </a:ext>
            </a:extLst>
          </p:cNvPr>
          <p:cNvSpPr txBox="1"/>
          <p:nvPr/>
        </p:nvSpPr>
        <p:spPr>
          <a:xfrm>
            <a:off x="7410153" y="501106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92D22C-7927-07C9-86C3-23A323635E70}"/>
              </a:ext>
            </a:extLst>
          </p:cNvPr>
          <p:cNvSpPr txBox="1"/>
          <p:nvPr/>
        </p:nvSpPr>
        <p:spPr>
          <a:xfrm>
            <a:off x="11273135" y="760377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FF81CB-D6B0-76EB-61CE-07E32CF60665}"/>
              </a:ext>
            </a:extLst>
          </p:cNvPr>
          <p:cNvSpPr txBox="1"/>
          <p:nvPr/>
        </p:nvSpPr>
        <p:spPr>
          <a:xfrm>
            <a:off x="14857280" y="885076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E12C46-DFC9-EEE5-1FB7-B90F068B7D41}"/>
              </a:ext>
            </a:extLst>
          </p:cNvPr>
          <p:cNvSpPr txBox="1"/>
          <p:nvPr/>
        </p:nvSpPr>
        <p:spPr>
          <a:xfrm>
            <a:off x="12835026" y="720050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going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852A3B-899B-5BA9-E38F-0800B98D791B}"/>
              </a:ext>
            </a:extLst>
          </p:cNvPr>
          <p:cNvSpPr txBox="1"/>
          <p:nvPr/>
        </p:nvSpPr>
        <p:spPr>
          <a:xfrm>
            <a:off x="16209537" y="652877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home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1DB313-99FA-90A3-29E8-D581F858FA17}"/>
              </a:ext>
            </a:extLst>
          </p:cNvPr>
          <p:cNvSpPr txBox="1"/>
          <p:nvPr/>
        </p:nvSpPr>
        <p:spPr>
          <a:xfrm>
            <a:off x="15889774" y="807925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home_location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211372-872B-D976-127B-5E27651C9CB5}"/>
              </a:ext>
            </a:extLst>
          </p:cNvPr>
          <p:cNvSpPr txBox="1"/>
          <p:nvPr/>
        </p:nvSpPr>
        <p:spPr>
          <a:xfrm>
            <a:off x="12847925" y="830919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location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웃는 얼굴[S] 28">
            <a:extLst>
              <a:ext uri="{FF2B5EF4-FFF2-40B4-BE49-F238E27FC236}">
                <a16:creationId xmlns:a16="http://schemas.microsoft.com/office/drawing/2014/main" id="{3AB427A2-FF03-8624-7299-9E7E522BA185}"/>
              </a:ext>
            </a:extLst>
          </p:cNvPr>
          <p:cNvSpPr/>
          <p:nvPr/>
        </p:nvSpPr>
        <p:spPr>
          <a:xfrm>
            <a:off x="10716414" y="1127503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웃는 얼굴[S] 35">
            <a:extLst>
              <a:ext uri="{FF2B5EF4-FFF2-40B4-BE49-F238E27FC236}">
                <a16:creationId xmlns:a16="http://schemas.microsoft.com/office/drawing/2014/main" id="{883D7F34-041D-9FEB-D65F-497A00689182}"/>
              </a:ext>
            </a:extLst>
          </p:cNvPr>
          <p:cNvSpPr/>
          <p:nvPr/>
        </p:nvSpPr>
        <p:spPr>
          <a:xfrm>
            <a:off x="12226964" y="1206371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131963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3.9718],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2.8903],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2.8903],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2.0726],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2.0726],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2.0726],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6.8477],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6.5789],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7.0165],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4.9981],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4.9981],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4.9981],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4.9981],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4.9981],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6.4708],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6.9513],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5.4018],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6.4691],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6.3622],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6.7540],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4.8632],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4.8632],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4.8632],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4.8632],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4.8632],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6.0384],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6.6554],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6.2746],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5.5339],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5.7374],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5.2925],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5.8150],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5.6116],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4.9174],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699376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[ 3.9718],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[ 6.8477],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[ 6.4691],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[ 6.2746],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-9.2523,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0.4738,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-0.0745,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-12.9047]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803813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-1.5373],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0.9998],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0.6926],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0.7233],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0.7928],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0.5645],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0.5193],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0.9139],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0.6911],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0.7790],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0.6339],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0.7479],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0.9565],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0.6030],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0.6473],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0.5316],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0.6781],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0.5634],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0.4733],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782926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[-1.5373],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[ 0.9998],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[ 0.9139],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[ 0.9565],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0.5554,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5.5259,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7.6783,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-32.1757],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0838461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What are the feet of </a:t>
            </a:r>
            <a:r>
              <a:rPr lang="en" altLang="ko-Kore-KR" sz="2400" dirty="0" err="1"/>
              <a:t>Dendrocygna</a:t>
            </a:r>
            <a:r>
              <a:rPr lang="en" altLang="ko-Kore-KR" sz="2400" dirty="0"/>
              <a:t> </a:t>
            </a:r>
            <a:r>
              <a:rPr lang="en" altLang="ko-Kore-KR" sz="2400" dirty="0" err="1"/>
              <a:t>autumnalis</a:t>
            </a:r>
            <a:r>
              <a:rPr lang="en" altLang="ko-Kore-KR" sz="2400" dirty="0"/>
              <a:t> designed for?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Catching prey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Aquatic speed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Flying 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walking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D &gt; A &gt; C &gt; B -&gt; B &gt; A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C &gt; B -&gt; D &gt; A &gt; B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= C &gt; B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D497A-81FF-B73F-AEC3-636EED453CC6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6BEDE-2653-F951-CF9A-C1BC5855C444}"/>
              </a:ext>
            </a:extLst>
          </p:cNvPr>
          <p:cNvSpPr txBox="1"/>
          <p:nvPr/>
        </p:nvSpPr>
        <p:spPr>
          <a:xfrm>
            <a:off x="4171524" y="1028524"/>
            <a:ext cx="822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</a:t>
            </a:r>
            <a:r>
              <a:rPr kumimoji="1" lang="ko-KR" altLang="en-US" dirty="0"/>
              <a:t>개수 순 </a:t>
            </a:r>
            <a:r>
              <a:rPr kumimoji="1" lang="en-US" altLang="ko-KR" dirty="0"/>
              <a:t>= cycle encoder graph score </a:t>
            </a:r>
            <a:r>
              <a:rPr kumimoji="1" lang="ko-KR" altLang="en-US" dirty="0"/>
              <a:t>크기 순</a:t>
            </a:r>
            <a:endParaRPr kumimoji="1" lang="en-US" altLang="ko-KR" dirty="0"/>
          </a:p>
          <a:p>
            <a:r>
              <a:rPr kumimoji="1" lang="en-US" altLang="ko-KR" dirty="0"/>
              <a:t>D-subgraph</a:t>
            </a:r>
            <a:r>
              <a:rPr kumimoji="1" lang="ko-KR" altLang="en-US" dirty="0"/>
              <a:t>의 사이클 수가 워낙 많아 </a:t>
            </a:r>
            <a:r>
              <a:rPr kumimoji="1" lang="en-US" altLang="ko-KR" dirty="0"/>
              <a:t>GSC</a:t>
            </a:r>
            <a:r>
              <a:rPr kumimoji="1" lang="ko-KR" altLang="en-US" dirty="0"/>
              <a:t>도 </a:t>
            </a:r>
            <a:r>
              <a:rPr kumimoji="1" lang="en-US" altLang="ko-KR" dirty="0"/>
              <a:t>D-subgraph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가장 높음</a:t>
            </a:r>
            <a:endParaRPr kumimoji="1" lang="en-US" altLang="ko-KR" dirty="0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0F6AFB82-ABB6-EA05-4B78-B12B09E25AEE}"/>
              </a:ext>
            </a:extLst>
          </p:cNvPr>
          <p:cNvSpPr/>
          <p:nvPr/>
        </p:nvSpPr>
        <p:spPr>
          <a:xfrm>
            <a:off x="4171304" y="3739009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웃는 얼굴[S] 10">
            <a:extLst>
              <a:ext uri="{FF2B5EF4-FFF2-40B4-BE49-F238E27FC236}">
                <a16:creationId xmlns:a16="http://schemas.microsoft.com/office/drawing/2014/main" id="{AFFBFF5A-D526-F643-969A-5FC776660AF3}"/>
              </a:ext>
            </a:extLst>
          </p:cNvPr>
          <p:cNvSpPr/>
          <p:nvPr/>
        </p:nvSpPr>
        <p:spPr>
          <a:xfrm>
            <a:off x="4171304" y="4627845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60997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2.4734],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1.1299],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1.7784],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1.7784],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1.1299],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1.0726],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0.6870],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1.0726],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2.0472],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0.8437],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1.5202],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1.5202],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0.8437],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0.3815],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0.3815],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2.2831],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1.1284],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1.7771],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1.7771],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1.1284],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1.0711],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1.0711],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5.8962],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1.1302],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9.1176],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8.7908],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1.1302],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8.2029],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7.4042],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0453563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[ 2.4734],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[ 2.0472],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[ 2.2831],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[ 5.8962],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[-10.9645,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-8.5879,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-22.9534,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-11.9779],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758711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-3.2945],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-3.3629],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-3.3628],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-3.5866],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-3.5866],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-0.7981],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3.9951],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-0.4590],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-0.6604],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143092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[-3.2945],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[-3.3629],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[-3.3628],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[-0.7981]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-4.1175,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-8.1988,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-20.5831,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-0.2850],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1082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-1.7129],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-1.9601],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-1.9429],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-2.0206],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-1.7733],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-2.1615],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-1.7135],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-2.0817],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-2.0212],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-2.0994],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-1.7733],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-2.1615],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508588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The only creature with offspring that is hatched, of these, is the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squirrel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swallow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mink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A = D &gt; B = C -&gt; B &gt; C &gt; A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D &gt; B = C -&gt; C &gt; B &gt; D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= A &gt; C = B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D497A-81FF-B73F-AEC3-636EED453CC6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6BEDE-2653-F951-CF9A-C1BC5855C444}"/>
              </a:ext>
            </a:extLst>
          </p:cNvPr>
          <p:cNvSpPr txBox="1"/>
          <p:nvPr/>
        </p:nvSpPr>
        <p:spPr>
          <a:xfrm>
            <a:off x="4171524" y="1028524"/>
            <a:ext cx="492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</a:t>
            </a:r>
            <a:r>
              <a:rPr kumimoji="1" lang="ko-KR" altLang="en-US" dirty="0"/>
              <a:t>개수 순 </a:t>
            </a:r>
            <a:r>
              <a:rPr kumimoji="1" lang="en-US" altLang="ko-KR" dirty="0"/>
              <a:t>= cycle encoder graph score </a:t>
            </a:r>
            <a:r>
              <a:rPr kumimoji="1" lang="ko-KR" altLang="en-US" dirty="0"/>
              <a:t>크기 순</a:t>
            </a:r>
            <a:endParaRPr kumimoji="1" lang="en-US" altLang="ko-KR" dirty="0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4CB994BE-0DFD-F498-6DF3-3BA5042B1D14}"/>
              </a:ext>
            </a:extLst>
          </p:cNvPr>
          <p:cNvSpPr/>
          <p:nvPr/>
        </p:nvSpPr>
        <p:spPr>
          <a:xfrm>
            <a:off x="9965836" y="1176416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웃는 얼굴[S] 10">
            <a:extLst>
              <a:ext uri="{FF2B5EF4-FFF2-40B4-BE49-F238E27FC236}">
                <a16:creationId xmlns:a16="http://schemas.microsoft.com/office/drawing/2014/main" id="{AEAD2C8A-1889-350C-4E53-A050F1EC2E58}"/>
              </a:ext>
            </a:extLst>
          </p:cNvPr>
          <p:cNvSpPr/>
          <p:nvPr/>
        </p:nvSpPr>
        <p:spPr>
          <a:xfrm>
            <a:off x="11226330" y="1134929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71443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1.5838],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0.4099],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0.8410],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0.8410],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1.3160],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0.0940],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0.0940],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0.5433],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0.5433],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0.0614],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1.3160],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0.5433],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0.5433],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0.0614],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1.5838],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0.8108],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0.4099],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0.8410],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0.8410],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0.8108],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0176717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[ 1.5838],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[ 1.3160],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[ 1.3160],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[ 1.5838],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1.7716,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9.7451,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9.4972,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1.3954],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7831261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-3.4322],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-3.6977],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-3.6977],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-3.4322],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825892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[-3.4322],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[-3.4322],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4.5338,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9.3735,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18.6640,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4.9383],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1561969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“An </a:t>
            </a:r>
            <a:r>
              <a:rPr kumimoji="1" lang="en-US" altLang="ko-Kore-KR" sz="2400" dirty="0" err="1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incre</a:t>
            </a:r>
            <a:r>
              <a:rPr kumimoji="1" lang="en" altLang="ko-Kore-KR" sz="2400" dirty="0" err="1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ase</a:t>
            </a:r>
            <a:r>
              <a:rPr kumimoji="1" lang="en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in an object’s temperature occurs when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An orange is placed in a refrigerator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steak is removed from the freezer to defrost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glass of water is moved from counter top to dinner table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An ice tray is placed in a freezer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C &gt; D &gt; B &gt; A -&gt; C &gt; B &gt; A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B &gt; A -&gt; A &gt; B &gt; C &gt; D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</a:t>
            </a:r>
            <a:r>
              <a:rPr kumimoji="1" lang="en-US" altLang="ko-KR" dirty="0">
                <a:solidFill>
                  <a:schemeClr val="tx1"/>
                </a:solidFill>
              </a:rPr>
              <a:t>&gt;</a:t>
            </a:r>
            <a:r>
              <a:rPr kumimoji="1" lang="en-US" altLang="ko-Kore-KR" dirty="0">
                <a:solidFill>
                  <a:schemeClr val="tx1"/>
                </a:solidFill>
              </a:rPr>
              <a:t> D &gt; B &gt; A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D497A-81FF-B73F-AEC3-636EED453CC6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6BEDE-2653-F951-CF9A-C1BC5855C444}"/>
              </a:ext>
            </a:extLst>
          </p:cNvPr>
          <p:cNvSpPr txBox="1"/>
          <p:nvPr/>
        </p:nvSpPr>
        <p:spPr>
          <a:xfrm>
            <a:off x="4171524" y="1028524"/>
            <a:ext cx="492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</a:t>
            </a:r>
            <a:r>
              <a:rPr kumimoji="1" lang="ko-KR" altLang="en-US" dirty="0"/>
              <a:t>개수 순 </a:t>
            </a:r>
            <a:r>
              <a:rPr kumimoji="1" lang="en-US" altLang="ko-KR" dirty="0"/>
              <a:t>= cycle encoder graph score </a:t>
            </a:r>
            <a:r>
              <a:rPr kumimoji="1" lang="ko-KR" altLang="en-US" dirty="0"/>
              <a:t>크기 순</a:t>
            </a:r>
            <a:endParaRPr kumimoji="1" lang="en-US" altLang="ko-KR" dirty="0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EC19612A-8798-892F-2D0D-843FA2EFCB50}"/>
              </a:ext>
            </a:extLst>
          </p:cNvPr>
          <p:cNvSpPr/>
          <p:nvPr/>
        </p:nvSpPr>
        <p:spPr>
          <a:xfrm>
            <a:off x="11136076" y="1204789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웃는 얼굴[S] 14">
            <a:extLst>
              <a:ext uri="{FF2B5EF4-FFF2-40B4-BE49-F238E27FC236}">
                <a16:creationId xmlns:a16="http://schemas.microsoft.com/office/drawing/2014/main" id="{7B47B636-9AC7-C01C-AE49-C7E6B92F1AEA}"/>
              </a:ext>
            </a:extLst>
          </p:cNvPr>
          <p:cNvSpPr/>
          <p:nvPr/>
        </p:nvSpPr>
        <p:spPr>
          <a:xfrm>
            <a:off x="12189964" y="1256370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869296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5.7887],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2.5318],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2.8187],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2.5318],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2.5318],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2.8187],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5.9958],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5.1565],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3.0661],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2.7704],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5.3211],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3.0661],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3.0250],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2.7491],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3.1253],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4.1662],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3.0250],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7.4516],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3.5530],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3.2848],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3.5530],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4.8834],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4.1995],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5.8203],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6.1859],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3.6961],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5.1452],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4.6990],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4.6277],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3.2655],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3.2655],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3.2655],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3.2655],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6.4337],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5.2821],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3.2649],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2.9805],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5.5570],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3.2649],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4.2187],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3.2253],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4.9897],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3.4164],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3.2253],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3.5093],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8913087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5.7887],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5.9958],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7.4516],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6.4337],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3.5759,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8.1370,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9.1679,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-3.3464],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3502985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3.0468],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2.7773],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2.7773],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3.0469],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2.7773],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2.8084],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0.8090],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3.2821],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2.7814],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2.7814],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-1.9674],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-1.9071],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-1.6129],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-1.8479],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-1.9673],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-2.0276],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-2.0276],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-2.1494],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-2.1494],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-2.1494],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-2.1494],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3.1068],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2.7783],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-2.0588],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-2.1376],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2.8095],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-2.0588],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-1.9734],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25371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[ 3.0468],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[ 3.0469],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[ 3.2821],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[ 3.1068],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[ 1.1289e+01,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9.9680e+00,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9.9032e+00,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-3.1028e+00],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3734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[-1.7129],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[-1.7733],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[-1.7135],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[-1.7733]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[-12.7744,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-22.3282,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-8.0751,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-12.8712],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8080369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A person is considering various organs, and is looking at which ones will be most muscular. A contender for most muscular is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lungs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kidney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heart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liver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11986" y="254679"/>
            <a:ext cx="9955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모든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2,3,6,9 </a:t>
            </a:r>
            <a:r>
              <a:rPr kumimoji="1" lang="ko-KR" altLang="en-US" dirty="0"/>
              <a:t>노드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질문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 연결 되어있다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문제는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경향성에 대한 확실한 차이를 보여주고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 &gt; B &gt; A &gt; D</a:t>
            </a:r>
            <a:r>
              <a:rPr kumimoji="1" lang="ko-KR" altLang="en-US" dirty="0"/>
              <a:t>순으로 이 문제의 정답은 </a:t>
            </a:r>
            <a:r>
              <a:rPr kumimoji="1" lang="en-US" altLang="ko-KR" dirty="0"/>
              <a:t>C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GSC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 &gt; C = D &gt; B</a:t>
            </a:r>
            <a:r>
              <a:rPr kumimoji="1" lang="ko-KR" altLang="en-US" dirty="0"/>
              <a:t>순이다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문제는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의 역할을 확실히 알 수 있는 문제임</a:t>
            </a:r>
            <a:endParaRPr kumimoji="1" lang="en-US" altLang="ko-KR" dirty="0"/>
          </a:p>
          <a:p>
            <a:r>
              <a:rPr kumimoji="1" lang="ko-KR" altLang="en-US" dirty="0"/>
              <a:t>보통 </a:t>
            </a:r>
            <a:r>
              <a:rPr kumimoji="1" lang="en-US" altLang="ko-KR" dirty="0"/>
              <a:t>Cycle</a:t>
            </a:r>
            <a:r>
              <a:rPr kumimoji="1" lang="ko-KR" altLang="en-US" dirty="0"/>
              <a:t>이 많은 순으로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크기가 결정되곤 했는데 이 문제는 다르다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High(B)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A &gt; D -&gt; C &gt; A &gt; B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C = D &gt; B -&gt; A &gt; C &gt; B &gt; D</a:t>
            </a:r>
            <a:endParaRPr kumimoji="1" lang="en-US" altLang="ko-Kore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&gt; C &gt; D &gt; B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E799B7-D5F3-14FE-8EA5-26243037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85398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625200C-099D-588D-1DA5-8C82A48D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90834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BBBA0FC-86CB-6F4C-C702-9830F0BE1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82" y="505315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959BAC-0858-4927-FBF4-AB9F9EEBFA06}"/>
              </a:ext>
            </a:extLst>
          </p:cNvPr>
          <p:cNvSpPr txBox="1"/>
          <p:nvPr/>
        </p:nvSpPr>
        <p:spPr>
          <a:xfrm>
            <a:off x="271053" y="664138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5D2011-EA56-356D-D05E-BB4961FB9119}"/>
              </a:ext>
            </a:extLst>
          </p:cNvPr>
          <p:cNvSpPr txBox="1"/>
          <p:nvPr/>
        </p:nvSpPr>
        <p:spPr>
          <a:xfrm>
            <a:off x="10242016" y="817949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9E3A50-44C3-A1CC-CF19-4E6823B002FC}"/>
              </a:ext>
            </a:extLst>
          </p:cNvPr>
          <p:cNvSpPr txBox="1"/>
          <p:nvPr/>
        </p:nvSpPr>
        <p:spPr>
          <a:xfrm>
            <a:off x="12105882" y="75819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CEF291-3C54-34E4-93FF-315F63A5E3F9}"/>
              </a:ext>
            </a:extLst>
          </p:cNvPr>
          <p:cNvSpPr txBox="1"/>
          <p:nvPr/>
        </p:nvSpPr>
        <p:spPr>
          <a:xfrm>
            <a:off x="3886200" y="811762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DCAA66-C599-D02F-9C15-4F870F69884A}"/>
              </a:ext>
            </a:extLst>
          </p:cNvPr>
          <p:cNvSpPr txBox="1"/>
          <p:nvPr/>
        </p:nvSpPr>
        <p:spPr>
          <a:xfrm>
            <a:off x="7113086" y="773542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426289-A934-46A5-7B5A-211C1DBC438D}"/>
              </a:ext>
            </a:extLst>
          </p:cNvPr>
          <p:cNvSpPr txBox="1"/>
          <p:nvPr/>
        </p:nvSpPr>
        <p:spPr>
          <a:xfrm>
            <a:off x="14714569" y="859415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7360B0-C09F-DF2F-8A30-B010303AC247}"/>
              </a:ext>
            </a:extLst>
          </p:cNvPr>
          <p:cNvSpPr txBox="1"/>
          <p:nvPr/>
        </p:nvSpPr>
        <p:spPr>
          <a:xfrm>
            <a:off x="2571876" y="84322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E3547-8239-6393-4DCC-57D8F4865543}"/>
              </a:ext>
            </a:extLst>
          </p:cNvPr>
          <p:cNvSpPr txBox="1"/>
          <p:nvPr/>
        </p:nvSpPr>
        <p:spPr>
          <a:xfrm>
            <a:off x="8813597" y="785898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A92ECE-37AC-6FF3-6255-9DCBBD7DA2C3}"/>
              </a:ext>
            </a:extLst>
          </p:cNvPr>
          <p:cNvSpPr txBox="1"/>
          <p:nvPr/>
        </p:nvSpPr>
        <p:spPr>
          <a:xfrm>
            <a:off x="13604279" y="84322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5724EE-77EC-64BB-3843-B7CE9623A595}"/>
              </a:ext>
            </a:extLst>
          </p:cNvPr>
          <p:cNvSpPr txBox="1"/>
          <p:nvPr/>
        </p:nvSpPr>
        <p:spPr>
          <a:xfrm>
            <a:off x="3019158" y="529523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D1BD03-0325-2043-BE06-8DCC95014233}"/>
              </a:ext>
            </a:extLst>
          </p:cNvPr>
          <p:cNvSpPr txBox="1"/>
          <p:nvPr/>
        </p:nvSpPr>
        <p:spPr>
          <a:xfrm>
            <a:off x="9170060" y="51435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BB2F43-51D8-164C-0007-8990E62DC8B2}"/>
              </a:ext>
            </a:extLst>
          </p:cNvPr>
          <p:cNvSpPr txBox="1"/>
          <p:nvPr/>
        </p:nvSpPr>
        <p:spPr>
          <a:xfrm>
            <a:off x="17149905" y="641541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084B15-A8A5-CCD3-B812-4685C1FF5BC0}"/>
              </a:ext>
            </a:extLst>
          </p:cNvPr>
          <p:cNvSpPr txBox="1"/>
          <p:nvPr/>
        </p:nvSpPr>
        <p:spPr>
          <a:xfrm>
            <a:off x="872206" y="571929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D086CB-54D5-B6BE-EEA4-924B10637CA5}"/>
              </a:ext>
            </a:extLst>
          </p:cNvPr>
          <p:cNvSpPr txBox="1"/>
          <p:nvPr/>
        </p:nvSpPr>
        <p:spPr>
          <a:xfrm>
            <a:off x="10413321" y="532816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8F3C82-E2C8-DE70-3248-4E3D20C83583}"/>
              </a:ext>
            </a:extLst>
          </p:cNvPr>
          <p:cNvSpPr txBox="1"/>
          <p:nvPr/>
        </p:nvSpPr>
        <p:spPr>
          <a:xfrm>
            <a:off x="16166697" y="556310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243A34-33AB-9652-4685-2D8E26FF2EE9}"/>
              </a:ext>
            </a:extLst>
          </p:cNvPr>
          <p:cNvSpPr txBox="1"/>
          <p:nvPr/>
        </p:nvSpPr>
        <p:spPr>
          <a:xfrm>
            <a:off x="4753242" y="758396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635F58-FCE6-9A81-4BB6-7CFCD114EC2A}"/>
              </a:ext>
            </a:extLst>
          </p:cNvPr>
          <p:cNvSpPr txBox="1"/>
          <p:nvPr/>
        </p:nvSpPr>
        <p:spPr>
          <a:xfrm>
            <a:off x="6383472" y="736609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2C3A0C-B623-7E30-6DB0-F2D6E1832462}"/>
              </a:ext>
            </a:extLst>
          </p:cNvPr>
          <p:cNvSpPr txBox="1"/>
          <p:nvPr/>
        </p:nvSpPr>
        <p:spPr>
          <a:xfrm>
            <a:off x="15969718" y="832004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7EB80F-279C-9B99-676F-D0A76E25E480}"/>
              </a:ext>
            </a:extLst>
          </p:cNvPr>
          <p:cNvSpPr txBox="1"/>
          <p:nvPr/>
        </p:nvSpPr>
        <p:spPr>
          <a:xfrm>
            <a:off x="4753242" y="624271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24BD2B-1BAE-70CA-B402-CE6B6B350F9E}"/>
              </a:ext>
            </a:extLst>
          </p:cNvPr>
          <p:cNvSpPr txBox="1"/>
          <p:nvPr/>
        </p:nvSpPr>
        <p:spPr>
          <a:xfrm>
            <a:off x="6517764" y="641541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8D24F0-6B2E-2FB3-DE37-6B8F72126439}"/>
              </a:ext>
            </a:extLst>
          </p:cNvPr>
          <p:cNvSpPr txBox="1"/>
          <p:nvPr/>
        </p:nvSpPr>
        <p:spPr>
          <a:xfrm>
            <a:off x="15086025" y="499408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E7CDB3C8-5AE3-7CB4-5DFB-9FA92DACA33C}"/>
              </a:ext>
            </a:extLst>
          </p:cNvPr>
          <p:cNvSpPr txBox="1"/>
          <p:nvPr/>
        </p:nvSpPr>
        <p:spPr>
          <a:xfrm>
            <a:off x="527381" y="75819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organs</a:t>
            </a:r>
            <a:endParaRPr kumimoji="1" lang="ko-Kore-KR" altLang="en-US" b="1" dirty="0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C20CEEF7-04A0-3ACD-29AF-57628BFEC9DF}"/>
              </a:ext>
            </a:extLst>
          </p:cNvPr>
          <p:cNvSpPr txBox="1"/>
          <p:nvPr/>
        </p:nvSpPr>
        <p:spPr>
          <a:xfrm>
            <a:off x="7946555" y="840949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organs</a:t>
            </a:r>
            <a:endParaRPr kumimoji="1" lang="ko-Kore-KR" altLang="en-US" b="1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B1093373-7226-2D4C-6713-5562227097A6}"/>
              </a:ext>
            </a:extLst>
          </p:cNvPr>
          <p:cNvSpPr txBox="1"/>
          <p:nvPr/>
        </p:nvSpPr>
        <p:spPr>
          <a:xfrm>
            <a:off x="12664020" y="581629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organs</a:t>
            </a:r>
            <a:endParaRPr kumimoji="1" lang="ko-Kore-KR" altLang="en-US" b="1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A63FF400-2625-8453-8FF0-36B02E5EBE47}"/>
              </a:ext>
            </a:extLst>
          </p:cNvPr>
          <p:cNvSpPr txBox="1"/>
          <p:nvPr/>
        </p:nvSpPr>
        <p:spPr>
          <a:xfrm>
            <a:off x="1664384" y="829911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1DD92B37-141D-3DB1-9107-E8FD9358E3AF}"/>
              </a:ext>
            </a:extLst>
          </p:cNvPr>
          <p:cNvSpPr txBox="1"/>
          <p:nvPr/>
        </p:nvSpPr>
        <p:spPr>
          <a:xfrm>
            <a:off x="10413321" y="741262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666D814E-2897-33EF-0760-31E5EF87C4A6}"/>
              </a:ext>
            </a:extLst>
          </p:cNvPr>
          <p:cNvSpPr txBox="1"/>
          <p:nvPr/>
        </p:nvSpPr>
        <p:spPr>
          <a:xfrm>
            <a:off x="12980485" y="731026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17E99B8C-0944-F4CA-90C5-027459C99165}"/>
              </a:ext>
            </a:extLst>
          </p:cNvPr>
          <p:cNvSpPr txBox="1"/>
          <p:nvPr/>
        </p:nvSpPr>
        <p:spPr>
          <a:xfrm>
            <a:off x="1949361" y="471810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FBBA733A-D17B-B270-2D66-D623FAF6AECA}"/>
              </a:ext>
            </a:extLst>
          </p:cNvPr>
          <p:cNvSpPr txBox="1"/>
          <p:nvPr/>
        </p:nvSpPr>
        <p:spPr>
          <a:xfrm>
            <a:off x="11173949" y="663409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10684B35-838F-9682-943D-74CE5FB26007}"/>
              </a:ext>
            </a:extLst>
          </p:cNvPr>
          <p:cNvSpPr txBox="1"/>
          <p:nvPr/>
        </p:nvSpPr>
        <p:spPr>
          <a:xfrm>
            <a:off x="13550445" y="512260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BB022C09-BAF7-7484-D8AB-C1E6F6EF9CC2}"/>
              </a:ext>
            </a:extLst>
          </p:cNvPr>
          <p:cNvSpPr txBox="1"/>
          <p:nvPr/>
        </p:nvSpPr>
        <p:spPr>
          <a:xfrm>
            <a:off x="3986111" y="56065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heart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353E0777-5409-29E4-61AD-B87515CF4979}"/>
              </a:ext>
            </a:extLst>
          </p:cNvPr>
          <p:cNvSpPr txBox="1"/>
          <p:nvPr/>
        </p:nvSpPr>
        <p:spPr>
          <a:xfrm>
            <a:off x="8276958" y="480646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lung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32AE8932-B5E9-5589-6487-653DE4CF370A}"/>
              </a:ext>
            </a:extLst>
          </p:cNvPr>
          <p:cNvSpPr txBox="1"/>
          <p:nvPr/>
        </p:nvSpPr>
        <p:spPr>
          <a:xfrm>
            <a:off x="7450932" y="551988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lungs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A3EC6D63-43DC-C115-DA8D-407701AC212F}"/>
              </a:ext>
            </a:extLst>
          </p:cNvPr>
          <p:cNvSpPr txBox="1"/>
          <p:nvPr/>
        </p:nvSpPr>
        <p:spPr>
          <a:xfrm>
            <a:off x="16910601" y="737743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kidney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3" name="웃는 얼굴[S] 972">
            <a:extLst>
              <a:ext uri="{FF2B5EF4-FFF2-40B4-BE49-F238E27FC236}">
                <a16:creationId xmlns:a16="http://schemas.microsoft.com/office/drawing/2014/main" id="{5AC254AB-B408-085B-DDFA-BAA62ECA385A}"/>
              </a:ext>
            </a:extLst>
          </p:cNvPr>
          <p:cNvSpPr/>
          <p:nvPr/>
        </p:nvSpPr>
        <p:spPr>
          <a:xfrm>
            <a:off x="13156183" y="551318"/>
            <a:ext cx="788524" cy="68073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222FAEA2-F435-BE62-3B90-2C51D665745A}"/>
              </a:ext>
            </a:extLst>
          </p:cNvPr>
          <p:cNvSpPr/>
          <p:nvPr/>
        </p:nvSpPr>
        <p:spPr>
          <a:xfrm>
            <a:off x="14095439" y="565500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웃는 얼굴[S] 14">
            <a:extLst>
              <a:ext uri="{FF2B5EF4-FFF2-40B4-BE49-F238E27FC236}">
                <a16:creationId xmlns:a16="http://schemas.microsoft.com/office/drawing/2014/main" id="{9435CFEA-6E75-FBCC-4A80-8FC755FDD141}"/>
              </a:ext>
            </a:extLst>
          </p:cNvPr>
          <p:cNvSpPr/>
          <p:nvPr/>
        </p:nvSpPr>
        <p:spPr>
          <a:xfrm>
            <a:off x="15084265" y="604756"/>
            <a:ext cx="788524" cy="680732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19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105DB1A9-B5DE-DC34-BC1C-56706C327E84}"/>
              </a:ext>
            </a:extLst>
          </p:cNvPr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실험 결과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in </a:t>
            </a:r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(GSC) </a:t>
            </a:r>
            <a:endParaRPr lang="en-US" b="1" dirty="0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6C52DB9C-5B6B-78EF-8BA8-5012EB5BE239}"/>
              </a:ext>
            </a:extLst>
          </p:cNvPr>
          <p:cNvSpPr txBox="1"/>
          <p:nvPr/>
        </p:nvSpPr>
        <p:spPr>
          <a:xfrm>
            <a:off x="600000" y="3382410"/>
            <a:ext cx="8896212" cy="35947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테스트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데이터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문제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수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 500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틀린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문제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수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 140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틀린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문제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수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 147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서로 다른 답을 도출한 문제 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 80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Cycle </a:t>
            </a:r>
            <a:r>
              <a:rPr lang="en-US" sz="2200" b="1" dirty="0" err="1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encoder는</a:t>
            </a: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b="1" dirty="0" err="1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맞고</a:t>
            </a: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b="1" dirty="0" err="1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GSC는</a:t>
            </a: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b="1" dirty="0" err="1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틀린</a:t>
            </a: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b="1" dirty="0" err="1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문제</a:t>
            </a: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b="1" dirty="0" err="1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수</a:t>
            </a: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: 36</a:t>
            </a:r>
            <a:r>
              <a:rPr lang="ko-KR" alt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개</a:t>
            </a:r>
            <a:endParaRPr lang="en-US" altLang="ko-KR" sz="2200" b="1" dirty="0">
              <a:solidFill>
                <a:srgbClr val="121D49"/>
              </a:solidFill>
              <a:highlight>
                <a:srgbClr val="FFFF00"/>
              </a:highlight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er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는 맞고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는 맞힌 문제 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 28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두 모델 모두 틀린 문제 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 16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4D4D97C5-9B2E-7053-6B3E-BB20895E552B}"/>
              </a:ext>
            </a:extLst>
          </p:cNvPr>
          <p:cNvSpPr txBox="1"/>
          <p:nvPr/>
        </p:nvSpPr>
        <p:spPr>
          <a:xfrm>
            <a:off x="609524" y="2669576"/>
            <a:ext cx="61576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개수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4205854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7E85B884-121A-4683-6D54-E57214E6DF1D}"/>
              </a:ext>
            </a:extLst>
          </p:cNvPr>
          <p:cNvSpPr/>
          <p:nvPr/>
        </p:nvSpPr>
        <p:spPr>
          <a:xfrm>
            <a:off x="1179704" y="2968536"/>
            <a:ext cx="788524" cy="68073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1CEB8-39BD-12B8-6CE6-6EBC54024B5C}"/>
              </a:ext>
            </a:extLst>
          </p:cNvPr>
          <p:cNvSpPr txBox="1"/>
          <p:nvPr/>
        </p:nvSpPr>
        <p:spPr>
          <a:xfrm>
            <a:off x="2128916" y="3162300"/>
            <a:ext cx="804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높아져서 못 풀던 것을 푼 경우 </a:t>
            </a:r>
            <a:r>
              <a:rPr kumimoji="1" lang="en-US" altLang="ko-Kore-KR" b="1" dirty="0"/>
              <a:t>                                                </a:t>
            </a:r>
            <a:r>
              <a:rPr kumimoji="1" lang="en-US" altLang="ko-KR" b="1" dirty="0"/>
              <a:t>-&gt; 1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F4B57381-C2FD-0822-3764-9D79CEB18D24}"/>
              </a:ext>
            </a:extLst>
          </p:cNvPr>
          <p:cNvSpPr/>
          <p:nvPr/>
        </p:nvSpPr>
        <p:spPr>
          <a:xfrm>
            <a:off x="1179704" y="3897700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F842D-2FF9-E1E6-8B59-6148A15A44FE}"/>
              </a:ext>
            </a:extLst>
          </p:cNvPr>
          <p:cNvSpPr txBox="1"/>
          <p:nvPr/>
        </p:nvSpPr>
        <p:spPr>
          <a:xfrm>
            <a:off x="2128916" y="4078864"/>
            <a:ext cx="818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Cycle encoder, GSC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크기 순이 다른 경우                                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18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36C86437-843C-57FE-C781-9713839453DC}"/>
              </a:ext>
            </a:extLst>
          </p:cNvPr>
          <p:cNvSpPr/>
          <p:nvPr/>
        </p:nvSpPr>
        <p:spPr>
          <a:xfrm>
            <a:off x="1190947" y="5653281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7B2CA-5E8F-B8C5-4E10-EA0AC72811E4}"/>
              </a:ext>
            </a:extLst>
          </p:cNvPr>
          <p:cNvSpPr txBox="1"/>
          <p:nvPr/>
        </p:nvSpPr>
        <p:spPr>
          <a:xfrm>
            <a:off x="2154906" y="5821845"/>
            <a:ext cx="823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cycle </a:t>
            </a:r>
            <a:r>
              <a:rPr kumimoji="1" lang="ko-Kore-KR" altLang="en-US" dirty="0"/>
              <a:t>개수 순이랑 같고 </a:t>
            </a:r>
            <a:r>
              <a:rPr kumimoji="1" lang="en-US" altLang="ko-Kore-KR" dirty="0"/>
              <a:t>GSC</a:t>
            </a:r>
            <a:r>
              <a:rPr kumimoji="1" lang="ko-Kore-KR" altLang="en-US" dirty="0"/>
              <a:t>도 같은 경우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14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16" name="웃는 얼굴[S] 15">
            <a:extLst>
              <a:ext uri="{FF2B5EF4-FFF2-40B4-BE49-F238E27FC236}">
                <a16:creationId xmlns:a16="http://schemas.microsoft.com/office/drawing/2014/main" id="{318C3244-9CB6-1CE1-6079-FC0ACCDB6462}"/>
              </a:ext>
            </a:extLst>
          </p:cNvPr>
          <p:cNvSpPr/>
          <p:nvPr/>
        </p:nvSpPr>
        <p:spPr>
          <a:xfrm>
            <a:off x="1192158" y="6601262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E647A-9380-6759-88CE-BFF08ABA0F83}"/>
              </a:ext>
            </a:extLst>
          </p:cNvPr>
          <p:cNvSpPr txBox="1"/>
          <p:nvPr/>
        </p:nvSpPr>
        <p:spPr>
          <a:xfrm>
            <a:off x="2140159" y="6738409"/>
            <a:ext cx="828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Cycle encoder</a:t>
            </a:r>
            <a:r>
              <a:rPr kumimoji="1" lang="ko-Kore-KR" altLang="en-US" b="1" dirty="0"/>
              <a:t>의 </a:t>
            </a:r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</a:t>
            </a:r>
            <a:r>
              <a:rPr kumimoji="1" lang="en-US" altLang="ko-Kore-KR" b="1" dirty="0"/>
              <a:t>cycle </a:t>
            </a:r>
            <a:r>
              <a:rPr kumimoji="1" lang="ko-Kore-KR" altLang="en-US" b="1" dirty="0"/>
              <a:t>개수 순이랑 같고 </a:t>
            </a:r>
            <a:r>
              <a:rPr kumimoji="1" lang="en-US" altLang="ko-Kore-KR" b="1" dirty="0"/>
              <a:t>GSC</a:t>
            </a:r>
            <a:r>
              <a:rPr kumimoji="1" lang="ko-Kore-KR" altLang="en-US" b="1" dirty="0"/>
              <a:t>는 다른 경우     </a:t>
            </a:r>
            <a:r>
              <a:rPr kumimoji="1" lang="en-US" altLang="ko-Kore-KR" b="1" dirty="0"/>
              <a:t>-</a:t>
            </a:r>
            <a:r>
              <a:rPr kumimoji="1" lang="en-US" altLang="ko-KR" b="1" dirty="0"/>
              <a:t>&gt; 11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19" name="웃는 얼굴[S] 18">
            <a:extLst>
              <a:ext uri="{FF2B5EF4-FFF2-40B4-BE49-F238E27FC236}">
                <a16:creationId xmlns:a16="http://schemas.microsoft.com/office/drawing/2014/main" id="{3D580210-B101-BAC9-5004-571706287D5A}"/>
              </a:ext>
            </a:extLst>
          </p:cNvPr>
          <p:cNvSpPr/>
          <p:nvPr/>
        </p:nvSpPr>
        <p:spPr>
          <a:xfrm>
            <a:off x="1190947" y="4764445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C59B47-934E-38A3-3A78-15417FEEC813}"/>
              </a:ext>
            </a:extLst>
          </p:cNvPr>
          <p:cNvSpPr txBox="1"/>
          <p:nvPr/>
        </p:nvSpPr>
        <p:spPr>
          <a:xfrm>
            <a:off x="2268028" y="4920145"/>
            <a:ext cx="802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Cycle encoder, GSC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크기 순이 같은 경우                             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15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21" name="웃는 얼굴[S] 20">
            <a:extLst>
              <a:ext uri="{FF2B5EF4-FFF2-40B4-BE49-F238E27FC236}">
                <a16:creationId xmlns:a16="http://schemas.microsoft.com/office/drawing/2014/main" id="{AD694A6B-7B14-B805-9C16-367BA3EF38B3}"/>
              </a:ext>
            </a:extLst>
          </p:cNvPr>
          <p:cNvSpPr/>
          <p:nvPr/>
        </p:nvSpPr>
        <p:spPr>
          <a:xfrm>
            <a:off x="1168575" y="7636981"/>
            <a:ext cx="788524" cy="680732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8BE58-A1C1-BCD3-0827-8F0A6172CCDB}"/>
              </a:ext>
            </a:extLst>
          </p:cNvPr>
          <p:cNvSpPr txBox="1"/>
          <p:nvPr/>
        </p:nvSpPr>
        <p:spPr>
          <a:xfrm>
            <a:off x="2149909" y="7756829"/>
            <a:ext cx="915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cycle </a:t>
            </a:r>
            <a:r>
              <a:rPr kumimoji="1" lang="ko-Kore-KR" altLang="en-US" dirty="0"/>
              <a:t>개수 순이랑 다르고 </a:t>
            </a:r>
            <a:r>
              <a:rPr kumimoji="1" lang="en-US" altLang="ko-Kore-KR" dirty="0"/>
              <a:t>GSC</a:t>
            </a:r>
            <a:r>
              <a:rPr kumimoji="1" lang="ko-Kore-KR" altLang="en-US" dirty="0"/>
              <a:t>도 다른 경우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6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25" name="웃는 얼굴[S] 24">
            <a:extLst>
              <a:ext uri="{FF2B5EF4-FFF2-40B4-BE49-F238E27FC236}">
                <a16:creationId xmlns:a16="http://schemas.microsoft.com/office/drawing/2014/main" id="{90DE7833-29EE-BF5A-E0E3-CE2F08DC8D71}"/>
              </a:ext>
            </a:extLst>
          </p:cNvPr>
          <p:cNvSpPr/>
          <p:nvPr/>
        </p:nvSpPr>
        <p:spPr>
          <a:xfrm>
            <a:off x="1190947" y="8525817"/>
            <a:ext cx="788524" cy="680732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48265-4134-C4BA-41D3-0E6183D2DD92}"/>
              </a:ext>
            </a:extLst>
          </p:cNvPr>
          <p:cNvSpPr txBox="1"/>
          <p:nvPr/>
        </p:nvSpPr>
        <p:spPr>
          <a:xfrm>
            <a:off x="2149909" y="8627128"/>
            <a:ext cx="915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cycle </a:t>
            </a:r>
            <a:r>
              <a:rPr kumimoji="1" lang="ko-Kore-KR" altLang="en-US" dirty="0"/>
              <a:t>개수 순이랑 다르고 </a:t>
            </a:r>
            <a:r>
              <a:rPr kumimoji="1" lang="en-US" altLang="ko-Kore-KR" dirty="0"/>
              <a:t>GSC</a:t>
            </a:r>
            <a:r>
              <a:rPr kumimoji="1" lang="ko-Kore-KR" altLang="en-US" dirty="0"/>
              <a:t>는 같은 경우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2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105DB1A9-B5DE-DC34-BC1C-56706C327E84}"/>
              </a:ext>
            </a:extLst>
          </p:cNvPr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실험 결과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in </a:t>
            </a:r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(GSC) 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19000D-F4A5-2080-18CA-EB8D3EA8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940" y="3457393"/>
            <a:ext cx="7207765" cy="472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6477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105DB1A9-B5DE-DC34-BC1C-56706C327E84}"/>
              </a:ext>
            </a:extLst>
          </p:cNvPr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실험 결과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in </a:t>
            </a:r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(GSC) </a:t>
            </a:r>
            <a:endParaRPr lang="en-US" b="1" dirty="0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6C52DB9C-5B6B-78EF-8BA8-5012EB5BE239}"/>
              </a:ext>
            </a:extLst>
          </p:cNvPr>
          <p:cNvSpPr txBox="1"/>
          <p:nvPr/>
        </p:nvSpPr>
        <p:spPr>
          <a:xfrm>
            <a:off x="790987" y="3835466"/>
            <a:ext cx="8896212" cy="1563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질문의 핵심 단어와 정답 노드가 연결 된 경우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가 크게 반응함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DF0E21C3-9CF5-9430-AAAF-91F90EFF1AFB}"/>
              </a:ext>
            </a:extLst>
          </p:cNvPr>
          <p:cNvSpPr/>
          <p:nvPr/>
        </p:nvSpPr>
        <p:spPr>
          <a:xfrm>
            <a:off x="790987" y="2852461"/>
            <a:ext cx="788524" cy="68073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95357-BC77-1D0C-FACA-7C24094EF516}"/>
              </a:ext>
            </a:extLst>
          </p:cNvPr>
          <p:cNvSpPr txBox="1"/>
          <p:nvPr/>
        </p:nvSpPr>
        <p:spPr>
          <a:xfrm>
            <a:off x="1740199" y="3046225"/>
            <a:ext cx="804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높아져서 못 풀던 것을 푼 경우 </a:t>
            </a:r>
            <a:r>
              <a:rPr kumimoji="1" lang="en-US" altLang="ko-Kore-KR" b="1" dirty="0"/>
              <a:t>                                                </a:t>
            </a:r>
            <a:r>
              <a:rPr kumimoji="1" lang="en-US" altLang="ko-KR" b="1" dirty="0"/>
              <a:t>-&gt; 1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BFC8AB14-3C4B-CDCF-771D-9DCE019ECC6B}"/>
              </a:ext>
            </a:extLst>
          </p:cNvPr>
          <p:cNvSpPr/>
          <p:nvPr/>
        </p:nvSpPr>
        <p:spPr>
          <a:xfrm>
            <a:off x="792198" y="5496939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8E567-6F59-90DF-1353-9A251DAF7F57}"/>
              </a:ext>
            </a:extLst>
          </p:cNvPr>
          <p:cNvSpPr txBox="1"/>
          <p:nvPr/>
        </p:nvSpPr>
        <p:spPr>
          <a:xfrm>
            <a:off x="1740199" y="5634086"/>
            <a:ext cx="828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Cycle encoder</a:t>
            </a:r>
            <a:r>
              <a:rPr kumimoji="1" lang="ko-Kore-KR" altLang="en-US" b="1" dirty="0"/>
              <a:t>의 </a:t>
            </a:r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</a:t>
            </a:r>
            <a:r>
              <a:rPr kumimoji="1" lang="en-US" altLang="ko-Kore-KR" b="1" dirty="0"/>
              <a:t>cycle </a:t>
            </a:r>
            <a:r>
              <a:rPr kumimoji="1" lang="ko-Kore-KR" altLang="en-US" b="1" dirty="0"/>
              <a:t>개수 순이랑 같고 </a:t>
            </a:r>
            <a:r>
              <a:rPr kumimoji="1" lang="en-US" altLang="ko-Kore-KR" b="1" dirty="0"/>
              <a:t>GSC</a:t>
            </a:r>
            <a:r>
              <a:rPr kumimoji="1" lang="ko-Kore-KR" altLang="en-US" b="1" dirty="0"/>
              <a:t>는 다른 경우     </a:t>
            </a:r>
            <a:r>
              <a:rPr kumimoji="1" lang="en-US" altLang="ko-Kore-KR" b="1" dirty="0"/>
              <a:t>-</a:t>
            </a:r>
            <a:r>
              <a:rPr kumimoji="1" lang="en-US" altLang="ko-KR" b="1" dirty="0"/>
              <a:t>&gt; 11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06094436-C6D9-9C3F-DD4F-BF956D860FB2}"/>
              </a:ext>
            </a:extLst>
          </p:cNvPr>
          <p:cNvSpPr txBox="1"/>
          <p:nvPr/>
        </p:nvSpPr>
        <p:spPr>
          <a:xfrm>
            <a:off x="790987" y="6658570"/>
            <a:ext cx="8896212" cy="5449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은 순환 개수에 민감하게 반응함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1" name="웃는 얼굴[S] 10">
            <a:extLst>
              <a:ext uri="{FF2B5EF4-FFF2-40B4-BE49-F238E27FC236}">
                <a16:creationId xmlns:a16="http://schemas.microsoft.com/office/drawing/2014/main" id="{5EEBBB94-C1C8-E295-742B-4AE686B29998}"/>
              </a:ext>
            </a:extLst>
          </p:cNvPr>
          <p:cNvSpPr/>
          <p:nvPr/>
        </p:nvSpPr>
        <p:spPr>
          <a:xfrm>
            <a:off x="829139" y="7772753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6EE0C-1EEE-ABCA-23CA-23B5AC57F4EE}"/>
              </a:ext>
            </a:extLst>
          </p:cNvPr>
          <p:cNvSpPr txBox="1"/>
          <p:nvPr/>
        </p:nvSpPr>
        <p:spPr>
          <a:xfrm>
            <a:off x="1793098" y="7941317"/>
            <a:ext cx="823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Cycle encoder</a:t>
            </a:r>
            <a:r>
              <a:rPr kumimoji="1" lang="ko-Kore-KR" altLang="en-US" b="1" dirty="0"/>
              <a:t>의 </a:t>
            </a:r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</a:t>
            </a:r>
            <a:r>
              <a:rPr kumimoji="1" lang="en-US" altLang="ko-Kore-KR" b="1" dirty="0"/>
              <a:t>cycle </a:t>
            </a:r>
            <a:r>
              <a:rPr kumimoji="1" lang="ko-Kore-KR" altLang="en-US" b="1" dirty="0"/>
              <a:t>개수 순이랑 같고 </a:t>
            </a:r>
            <a:r>
              <a:rPr kumimoji="1" lang="en-US" altLang="ko-Kore-KR" b="1" dirty="0"/>
              <a:t>GSC</a:t>
            </a:r>
            <a:r>
              <a:rPr kumimoji="1" lang="ko-Kore-KR" altLang="en-US" b="1" dirty="0"/>
              <a:t>도 같은 경우    </a:t>
            </a:r>
            <a:r>
              <a:rPr kumimoji="1" lang="en-US" altLang="ko-Kore-KR" b="1" dirty="0"/>
              <a:t>-</a:t>
            </a:r>
            <a:r>
              <a:rPr kumimoji="1" lang="en-US" altLang="ko-KR" b="1" dirty="0"/>
              <a:t>&gt; 14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7A4829AE-9C72-F724-FE30-531D0C7AD3C2}"/>
              </a:ext>
            </a:extLst>
          </p:cNvPr>
          <p:cNvSpPr txBox="1"/>
          <p:nvPr/>
        </p:nvSpPr>
        <p:spPr>
          <a:xfrm>
            <a:off x="858569" y="8750232"/>
            <a:ext cx="8896212" cy="5449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순환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(Cycle)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은 정답을 도출하는데 중요한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topological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4030264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105DB1A9-B5DE-DC34-BC1C-56706C327E84}"/>
              </a:ext>
            </a:extLst>
          </p:cNvPr>
          <p:cNvSpPr txBox="1"/>
          <p:nvPr/>
        </p:nvSpPr>
        <p:spPr>
          <a:xfrm>
            <a:off x="600000" y="1475295"/>
            <a:ext cx="99918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실험 결과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in </a:t>
            </a:r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CommonsenseQA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(GSC) </a:t>
            </a:r>
            <a:endParaRPr lang="en-US" b="1" dirty="0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6C52DB9C-5B6B-78EF-8BA8-5012EB5BE239}"/>
              </a:ext>
            </a:extLst>
          </p:cNvPr>
          <p:cNvSpPr txBox="1"/>
          <p:nvPr/>
        </p:nvSpPr>
        <p:spPr>
          <a:xfrm>
            <a:off x="600000" y="3382410"/>
            <a:ext cx="8896212" cy="35947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테스트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데이터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문제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수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 1241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틀린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문제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수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 310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틀린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문제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수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 325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서로 다른 답을 도출한 문제 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 149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Cycle </a:t>
            </a:r>
            <a:r>
              <a:rPr lang="en-US" sz="2200" b="1" dirty="0" err="1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encoder는</a:t>
            </a: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b="1" dirty="0" err="1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맞고</a:t>
            </a: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b="1" dirty="0" err="1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GSC는</a:t>
            </a: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b="1" dirty="0" err="1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틀린</a:t>
            </a: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b="1" dirty="0" err="1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문제</a:t>
            </a: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b="1" dirty="0" err="1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수</a:t>
            </a:r>
            <a:r>
              <a:rPr 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: 21</a:t>
            </a:r>
            <a:r>
              <a:rPr lang="ko-KR" alt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개</a:t>
            </a:r>
            <a:r>
              <a:rPr lang="en-US" altLang="ko-KR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진행중</a:t>
            </a:r>
            <a:r>
              <a:rPr lang="en-US" altLang="ko-KR" sz="2200" b="1" dirty="0">
                <a:solidFill>
                  <a:srgbClr val="121D49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..)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er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는 맞고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는 맞힌 문제 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 20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진행중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..)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두 모델 모두 틀린 문제 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 12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진행중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..)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4D4D97C5-9B2E-7053-6B3E-BB20895E552B}"/>
              </a:ext>
            </a:extLst>
          </p:cNvPr>
          <p:cNvSpPr txBox="1"/>
          <p:nvPr/>
        </p:nvSpPr>
        <p:spPr>
          <a:xfrm>
            <a:off x="609524" y="2669576"/>
            <a:ext cx="61576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개수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38757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7E85B884-121A-4683-6D54-E57214E6DF1D}"/>
              </a:ext>
            </a:extLst>
          </p:cNvPr>
          <p:cNvSpPr/>
          <p:nvPr/>
        </p:nvSpPr>
        <p:spPr>
          <a:xfrm>
            <a:off x="1179704" y="2968536"/>
            <a:ext cx="788524" cy="68073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1CEB8-39BD-12B8-6CE6-6EBC54024B5C}"/>
              </a:ext>
            </a:extLst>
          </p:cNvPr>
          <p:cNvSpPr txBox="1"/>
          <p:nvPr/>
        </p:nvSpPr>
        <p:spPr>
          <a:xfrm>
            <a:off x="2128916" y="3162300"/>
            <a:ext cx="817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높아져서 못 풀던 것을 푼 경우 </a:t>
            </a:r>
            <a:r>
              <a:rPr kumimoji="1" lang="en-US" altLang="ko-Kore-KR" b="1" dirty="0"/>
              <a:t>                                                </a:t>
            </a:r>
            <a:r>
              <a:rPr kumimoji="1" lang="en-US" altLang="ko-KR" b="1" dirty="0"/>
              <a:t>-&gt; 0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F4B57381-C2FD-0822-3764-9D79CEB18D24}"/>
              </a:ext>
            </a:extLst>
          </p:cNvPr>
          <p:cNvSpPr/>
          <p:nvPr/>
        </p:nvSpPr>
        <p:spPr>
          <a:xfrm>
            <a:off x="1179704" y="3897700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F842D-2FF9-E1E6-8B59-6148A15A44FE}"/>
              </a:ext>
            </a:extLst>
          </p:cNvPr>
          <p:cNvSpPr txBox="1"/>
          <p:nvPr/>
        </p:nvSpPr>
        <p:spPr>
          <a:xfrm>
            <a:off x="2128916" y="4078864"/>
            <a:ext cx="818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Cycle encoder, GSC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크기 순이 다른 경우                                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10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36C86437-843C-57FE-C781-9713839453DC}"/>
              </a:ext>
            </a:extLst>
          </p:cNvPr>
          <p:cNvSpPr/>
          <p:nvPr/>
        </p:nvSpPr>
        <p:spPr>
          <a:xfrm>
            <a:off x="1190947" y="5653281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7B2CA-5E8F-B8C5-4E10-EA0AC72811E4}"/>
              </a:ext>
            </a:extLst>
          </p:cNvPr>
          <p:cNvSpPr txBox="1"/>
          <p:nvPr/>
        </p:nvSpPr>
        <p:spPr>
          <a:xfrm>
            <a:off x="2154906" y="5821845"/>
            <a:ext cx="823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cycle </a:t>
            </a:r>
            <a:r>
              <a:rPr kumimoji="1" lang="ko-Kore-KR" altLang="en-US" dirty="0"/>
              <a:t>개수 순이랑 같고 </a:t>
            </a:r>
            <a:r>
              <a:rPr kumimoji="1" lang="en-US" altLang="ko-Kore-KR" dirty="0"/>
              <a:t>GSC</a:t>
            </a:r>
            <a:r>
              <a:rPr kumimoji="1" lang="ko-Kore-KR" altLang="en-US" dirty="0"/>
              <a:t>도 같은 경우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7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16" name="웃는 얼굴[S] 15">
            <a:extLst>
              <a:ext uri="{FF2B5EF4-FFF2-40B4-BE49-F238E27FC236}">
                <a16:creationId xmlns:a16="http://schemas.microsoft.com/office/drawing/2014/main" id="{318C3244-9CB6-1CE1-6079-FC0ACCDB6462}"/>
              </a:ext>
            </a:extLst>
          </p:cNvPr>
          <p:cNvSpPr/>
          <p:nvPr/>
        </p:nvSpPr>
        <p:spPr>
          <a:xfrm>
            <a:off x="1192158" y="6601262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E647A-9380-6759-88CE-BFF08ABA0F83}"/>
              </a:ext>
            </a:extLst>
          </p:cNvPr>
          <p:cNvSpPr txBox="1"/>
          <p:nvPr/>
        </p:nvSpPr>
        <p:spPr>
          <a:xfrm>
            <a:off x="2140159" y="6738409"/>
            <a:ext cx="828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Cycle encoder</a:t>
            </a:r>
            <a:r>
              <a:rPr kumimoji="1" lang="ko-Kore-KR" altLang="en-US" b="1" dirty="0"/>
              <a:t>의 </a:t>
            </a:r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</a:t>
            </a:r>
            <a:r>
              <a:rPr kumimoji="1" lang="en-US" altLang="ko-Kore-KR" b="1" dirty="0"/>
              <a:t>cycle </a:t>
            </a:r>
            <a:r>
              <a:rPr kumimoji="1" lang="ko-Kore-KR" altLang="en-US" b="1" dirty="0"/>
              <a:t>개수 순이랑 같고 </a:t>
            </a:r>
            <a:r>
              <a:rPr kumimoji="1" lang="en-US" altLang="ko-Kore-KR" b="1" dirty="0"/>
              <a:t>GSC</a:t>
            </a:r>
            <a:r>
              <a:rPr kumimoji="1" lang="ko-Kore-KR" altLang="en-US" b="1" dirty="0"/>
              <a:t>는 다른 경우     </a:t>
            </a:r>
            <a:r>
              <a:rPr kumimoji="1" lang="en-US" altLang="ko-Kore-KR" b="1" dirty="0"/>
              <a:t>-</a:t>
            </a:r>
            <a:r>
              <a:rPr kumimoji="1" lang="en-US" altLang="ko-KR" b="1" dirty="0"/>
              <a:t>&gt; 5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19" name="웃는 얼굴[S] 18">
            <a:extLst>
              <a:ext uri="{FF2B5EF4-FFF2-40B4-BE49-F238E27FC236}">
                <a16:creationId xmlns:a16="http://schemas.microsoft.com/office/drawing/2014/main" id="{3D580210-B101-BAC9-5004-571706287D5A}"/>
              </a:ext>
            </a:extLst>
          </p:cNvPr>
          <p:cNvSpPr/>
          <p:nvPr/>
        </p:nvSpPr>
        <p:spPr>
          <a:xfrm>
            <a:off x="1190947" y="4764445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C59B47-934E-38A3-3A78-15417FEEC813}"/>
              </a:ext>
            </a:extLst>
          </p:cNvPr>
          <p:cNvSpPr txBox="1"/>
          <p:nvPr/>
        </p:nvSpPr>
        <p:spPr>
          <a:xfrm>
            <a:off x="2268028" y="4920145"/>
            <a:ext cx="802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Cycle encoder, GSC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크기 순이 같은 경우                             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11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21" name="웃는 얼굴[S] 20">
            <a:extLst>
              <a:ext uri="{FF2B5EF4-FFF2-40B4-BE49-F238E27FC236}">
                <a16:creationId xmlns:a16="http://schemas.microsoft.com/office/drawing/2014/main" id="{AD694A6B-7B14-B805-9C16-367BA3EF38B3}"/>
              </a:ext>
            </a:extLst>
          </p:cNvPr>
          <p:cNvSpPr/>
          <p:nvPr/>
        </p:nvSpPr>
        <p:spPr>
          <a:xfrm>
            <a:off x="1168575" y="7636981"/>
            <a:ext cx="788524" cy="680732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8BE58-A1C1-BCD3-0827-8F0A6172CCDB}"/>
              </a:ext>
            </a:extLst>
          </p:cNvPr>
          <p:cNvSpPr txBox="1"/>
          <p:nvPr/>
        </p:nvSpPr>
        <p:spPr>
          <a:xfrm>
            <a:off x="2149909" y="7756829"/>
            <a:ext cx="915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cycle </a:t>
            </a:r>
            <a:r>
              <a:rPr kumimoji="1" lang="ko-Kore-KR" altLang="en-US" dirty="0"/>
              <a:t>개수 순이랑 다르고 </a:t>
            </a:r>
            <a:r>
              <a:rPr kumimoji="1" lang="en-US" altLang="ko-Kore-KR" dirty="0"/>
              <a:t>GSC</a:t>
            </a:r>
            <a:r>
              <a:rPr kumimoji="1" lang="ko-Kore-KR" altLang="en-US" dirty="0"/>
              <a:t>도 다른 경우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7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25" name="웃는 얼굴[S] 24">
            <a:extLst>
              <a:ext uri="{FF2B5EF4-FFF2-40B4-BE49-F238E27FC236}">
                <a16:creationId xmlns:a16="http://schemas.microsoft.com/office/drawing/2014/main" id="{90DE7833-29EE-BF5A-E0E3-CE2F08DC8D71}"/>
              </a:ext>
            </a:extLst>
          </p:cNvPr>
          <p:cNvSpPr/>
          <p:nvPr/>
        </p:nvSpPr>
        <p:spPr>
          <a:xfrm>
            <a:off x="1190947" y="8525817"/>
            <a:ext cx="788524" cy="680732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48265-4134-C4BA-41D3-0E6183D2DD92}"/>
              </a:ext>
            </a:extLst>
          </p:cNvPr>
          <p:cNvSpPr txBox="1"/>
          <p:nvPr/>
        </p:nvSpPr>
        <p:spPr>
          <a:xfrm>
            <a:off x="2149909" y="8627128"/>
            <a:ext cx="915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cycle </a:t>
            </a:r>
            <a:r>
              <a:rPr kumimoji="1" lang="ko-Kore-KR" altLang="en-US" dirty="0"/>
              <a:t>개수 순이랑 다르고 </a:t>
            </a:r>
            <a:r>
              <a:rPr kumimoji="1" lang="en-US" altLang="ko-Kore-KR" dirty="0"/>
              <a:t>GSC</a:t>
            </a:r>
            <a:r>
              <a:rPr kumimoji="1" lang="ko-Kore-KR" altLang="en-US" dirty="0"/>
              <a:t>는 같은 경우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2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105DB1A9-B5DE-DC34-BC1C-56706C327E84}"/>
              </a:ext>
            </a:extLst>
          </p:cNvPr>
          <p:cNvSpPr txBox="1"/>
          <p:nvPr/>
        </p:nvSpPr>
        <p:spPr>
          <a:xfrm>
            <a:off x="600000" y="1475295"/>
            <a:ext cx="87726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실험 결과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in </a:t>
            </a:r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CommonsenseQA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(GSC)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22101-B51A-007F-9887-201F65F36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3464140"/>
            <a:ext cx="6833043" cy="460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6883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105DB1A9-B5DE-DC34-BC1C-56706C327E84}"/>
              </a:ext>
            </a:extLst>
          </p:cNvPr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실험 결과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(GSC) </a:t>
            </a:r>
            <a:endParaRPr lang="en-US" b="1" dirty="0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6C52DB9C-5B6B-78EF-8BA8-5012EB5BE239}"/>
              </a:ext>
            </a:extLst>
          </p:cNvPr>
          <p:cNvSpPr txBox="1"/>
          <p:nvPr/>
        </p:nvSpPr>
        <p:spPr>
          <a:xfrm>
            <a:off x="188883" y="3835466"/>
            <a:ext cx="8896212" cy="1563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질문의 핵심 단어와 정답 노드가 연결 된 경우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가 크게 반응함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그리고 이러한 경우는 보통 많은 사이클을 형성함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DF0E21C3-9CF5-9430-AAAF-91F90EFF1AFB}"/>
              </a:ext>
            </a:extLst>
          </p:cNvPr>
          <p:cNvSpPr/>
          <p:nvPr/>
        </p:nvSpPr>
        <p:spPr>
          <a:xfrm>
            <a:off x="188883" y="2852461"/>
            <a:ext cx="788524" cy="68073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95357-BC77-1D0C-FACA-7C24094EF516}"/>
              </a:ext>
            </a:extLst>
          </p:cNvPr>
          <p:cNvSpPr txBox="1"/>
          <p:nvPr/>
        </p:nvSpPr>
        <p:spPr>
          <a:xfrm>
            <a:off x="1138095" y="3046225"/>
            <a:ext cx="804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높아져서 못 풀던 것을 푼 경우 </a:t>
            </a:r>
            <a:r>
              <a:rPr kumimoji="1" lang="en-US" altLang="ko-Kore-KR" b="1" dirty="0"/>
              <a:t>                                                </a:t>
            </a:r>
            <a:r>
              <a:rPr kumimoji="1" lang="en-US" altLang="ko-KR" b="1" dirty="0"/>
              <a:t>-&gt; 1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BFC8AB14-3C4B-CDCF-771D-9DCE019ECC6B}"/>
              </a:ext>
            </a:extLst>
          </p:cNvPr>
          <p:cNvSpPr/>
          <p:nvPr/>
        </p:nvSpPr>
        <p:spPr>
          <a:xfrm>
            <a:off x="190094" y="5496939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8E567-6F59-90DF-1353-9A251DAF7F57}"/>
              </a:ext>
            </a:extLst>
          </p:cNvPr>
          <p:cNvSpPr txBox="1"/>
          <p:nvPr/>
        </p:nvSpPr>
        <p:spPr>
          <a:xfrm>
            <a:off x="1138095" y="5634086"/>
            <a:ext cx="828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Cycle encoder</a:t>
            </a:r>
            <a:r>
              <a:rPr kumimoji="1" lang="ko-Kore-KR" altLang="en-US" b="1" dirty="0"/>
              <a:t>의 </a:t>
            </a:r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</a:t>
            </a:r>
            <a:r>
              <a:rPr kumimoji="1" lang="en-US" altLang="ko-Kore-KR" b="1" dirty="0"/>
              <a:t>cycle </a:t>
            </a:r>
            <a:r>
              <a:rPr kumimoji="1" lang="ko-Kore-KR" altLang="en-US" b="1" dirty="0"/>
              <a:t>개수 순이랑 같고 </a:t>
            </a:r>
            <a:r>
              <a:rPr kumimoji="1" lang="en-US" altLang="ko-Kore-KR" b="1" dirty="0"/>
              <a:t>GSC</a:t>
            </a:r>
            <a:r>
              <a:rPr kumimoji="1" lang="ko-Kore-KR" altLang="en-US" b="1" dirty="0"/>
              <a:t>는 다른 경우     </a:t>
            </a:r>
            <a:r>
              <a:rPr kumimoji="1" lang="en-US" altLang="ko-Kore-KR" b="1" dirty="0"/>
              <a:t>-</a:t>
            </a:r>
            <a:r>
              <a:rPr kumimoji="1" lang="en-US" altLang="ko-KR" b="1" dirty="0"/>
              <a:t>&gt; 11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06094436-C6D9-9C3F-DD4F-BF956D860FB2}"/>
              </a:ext>
            </a:extLst>
          </p:cNvPr>
          <p:cNvSpPr txBox="1"/>
          <p:nvPr/>
        </p:nvSpPr>
        <p:spPr>
          <a:xfrm>
            <a:off x="188883" y="6658570"/>
            <a:ext cx="8896212" cy="5449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은 순환 개수에 민감하게 반응함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1" name="웃는 얼굴[S] 10">
            <a:extLst>
              <a:ext uri="{FF2B5EF4-FFF2-40B4-BE49-F238E27FC236}">
                <a16:creationId xmlns:a16="http://schemas.microsoft.com/office/drawing/2014/main" id="{5EEBBB94-C1C8-E295-742B-4AE686B29998}"/>
              </a:ext>
            </a:extLst>
          </p:cNvPr>
          <p:cNvSpPr/>
          <p:nvPr/>
        </p:nvSpPr>
        <p:spPr>
          <a:xfrm>
            <a:off x="227035" y="7772753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6EE0C-1EEE-ABCA-23CA-23B5AC57F4EE}"/>
              </a:ext>
            </a:extLst>
          </p:cNvPr>
          <p:cNvSpPr txBox="1"/>
          <p:nvPr/>
        </p:nvSpPr>
        <p:spPr>
          <a:xfrm>
            <a:off x="1190994" y="7941317"/>
            <a:ext cx="823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Cycle encoder</a:t>
            </a:r>
            <a:r>
              <a:rPr kumimoji="1" lang="ko-Kore-KR" altLang="en-US" b="1" dirty="0"/>
              <a:t>의 </a:t>
            </a:r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</a:t>
            </a:r>
            <a:r>
              <a:rPr kumimoji="1" lang="en-US" altLang="ko-Kore-KR" b="1" dirty="0"/>
              <a:t>cycle </a:t>
            </a:r>
            <a:r>
              <a:rPr kumimoji="1" lang="ko-Kore-KR" altLang="en-US" b="1" dirty="0"/>
              <a:t>개수 순이랑 같고 </a:t>
            </a:r>
            <a:r>
              <a:rPr kumimoji="1" lang="en-US" altLang="ko-Kore-KR" b="1" dirty="0"/>
              <a:t>GSC</a:t>
            </a:r>
            <a:r>
              <a:rPr kumimoji="1" lang="ko-Kore-KR" altLang="en-US" b="1" dirty="0"/>
              <a:t>도 같은 경우    </a:t>
            </a:r>
            <a:r>
              <a:rPr kumimoji="1" lang="en-US" altLang="ko-Kore-KR" b="1" dirty="0"/>
              <a:t>-</a:t>
            </a:r>
            <a:r>
              <a:rPr kumimoji="1" lang="en-US" altLang="ko-KR" b="1" dirty="0"/>
              <a:t>&gt; 14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7A4829AE-9C72-F724-FE30-531D0C7AD3C2}"/>
              </a:ext>
            </a:extLst>
          </p:cNvPr>
          <p:cNvSpPr txBox="1"/>
          <p:nvPr/>
        </p:nvSpPr>
        <p:spPr>
          <a:xfrm>
            <a:off x="256465" y="8750232"/>
            <a:ext cx="8896212" cy="5449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순환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(Cycle)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은 정답을 도출하는데 중요한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topological information</a:t>
            </a:r>
          </a:p>
        </p:txBody>
      </p:sp>
      <p:sp>
        <p:nvSpPr>
          <p:cNvPr id="37" name="웃는 얼굴[S] 36">
            <a:extLst>
              <a:ext uri="{FF2B5EF4-FFF2-40B4-BE49-F238E27FC236}">
                <a16:creationId xmlns:a16="http://schemas.microsoft.com/office/drawing/2014/main" id="{9AA40908-19D5-D8AA-B78E-70A68001D6E7}"/>
              </a:ext>
            </a:extLst>
          </p:cNvPr>
          <p:cNvSpPr/>
          <p:nvPr/>
        </p:nvSpPr>
        <p:spPr>
          <a:xfrm>
            <a:off x="9391788" y="2788895"/>
            <a:ext cx="788524" cy="68073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048B52-1F63-03FF-1272-C2D1F4352A0D}"/>
              </a:ext>
            </a:extLst>
          </p:cNvPr>
          <p:cNvSpPr txBox="1"/>
          <p:nvPr/>
        </p:nvSpPr>
        <p:spPr>
          <a:xfrm>
            <a:off x="10341000" y="2982659"/>
            <a:ext cx="804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높아져서 못 풀던 것을 푼 경우 </a:t>
            </a:r>
            <a:r>
              <a:rPr kumimoji="1" lang="en-US" altLang="ko-Kore-KR" b="1" dirty="0"/>
              <a:t>                                                </a:t>
            </a:r>
            <a:r>
              <a:rPr kumimoji="1" lang="en-US" altLang="ko-KR" b="1" dirty="0"/>
              <a:t>-&gt; 0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39" name="웃는 얼굴[S] 38">
            <a:extLst>
              <a:ext uri="{FF2B5EF4-FFF2-40B4-BE49-F238E27FC236}">
                <a16:creationId xmlns:a16="http://schemas.microsoft.com/office/drawing/2014/main" id="{6EFD168A-06EF-0E6C-707C-D3299284870B}"/>
              </a:ext>
            </a:extLst>
          </p:cNvPr>
          <p:cNvSpPr/>
          <p:nvPr/>
        </p:nvSpPr>
        <p:spPr>
          <a:xfrm>
            <a:off x="9392999" y="5433373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1CDEDB-0632-F3BC-4D00-18F7A7F2F119}"/>
              </a:ext>
            </a:extLst>
          </p:cNvPr>
          <p:cNvSpPr txBox="1"/>
          <p:nvPr/>
        </p:nvSpPr>
        <p:spPr>
          <a:xfrm>
            <a:off x="10341000" y="5570520"/>
            <a:ext cx="828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Cycle encoder</a:t>
            </a:r>
            <a:r>
              <a:rPr kumimoji="1" lang="ko-Kore-KR" altLang="en-US" b="1" dirty="0"/>
              <a:t>의 </a:t>
            </a:r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</a:t>
            </a:r>
            <a:r>
              <a:rPr kumimoji="1" lang="en-US" altLang="ko-Kore-KR" b="1" dirty="0"/>
              <a:t>cycle </a:t>
            </a:r>
            <a:r>
              <a:rPr kumimoji="1" lang="ko-Kore-KR" altLang="en-US" b="1" dirty="0"/>
              <a:t>개수 순이랑 같고 </a:t>
            </a:r>
            <a:r>
              <a:rPr kumimoji="1" lang="en-US" altLang="ko-Kore-KR" b="1" dirty="0"/>
              <a:t>GSC</a:t>
            </a:r>
            <a:r>
              <a:rPr kumimoji="1" lang="ko-Kore-KR" altLang="en-US" b="1" dirty="0"/>
              <a:t>는 다른 경우     </a:t>
            </a:r>
            <a:r>
              <a:rPr kumimoji="1" lang="en-US" altLang="ko-Kore-KR" b="1" dirty="0"/>
              <a:t>-</a:t>
            </a:r>
            <a:r>
              <a:rPr kumimoji="1" lang="en-US" altLang="ko-KR" b="1" dirty="0"/>
              <a:t>&gt; 5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482A46B4-0A52-4EB3-8F83-CD6CF7214AAF}"/>
              </a:ext>
            </a:extLst>
          </p:cNvPr>
          <p:cNvSpPr txBox="1"/>
          <p:nvPr/>
        </p:nvSpPr>
        <p:spPr>
          <a:xfrm>
            <a:off x="9391788" y="6595004"/>
            <a:ext cx="8896212" cy="5449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은 순환 개수에 민감하게 반응함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42" name="웃는 얼굴[S] 41">
            <a:extLst>
              <a:ext uri="{FF2B5EF4-FFF2-40B4-BE49-F238E27FC236}">
                <a16:creationId xmlns:a16="http://schemas.microsoft.com/office/drawing/2014/main" id="{DC434805-97E7-3EE8-F43E-91DB690129ED}"/>
              </a:ext>
            </a:extLst>
          </p:cNvPr>
          <p:cNvSpPr/>
          <p:nvPr/>
        </p:nvSpPr>
        <p:spPr>
          <a:xfrm>
            <a:off x="9429940" y="7709187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32C89A-1EB1-F3DA-2093-F707D6E0EDA4}"/>
              </a:ext>
            </a:extLst>
          </p:cNvPr>
          <p:cNvSpPr txBox="1"/>
          <p:nvPr/>
        </p:nvSpPr>
        <p:spPr>
          <a:xfrm>
            <a:off x="10393899" y="7877751"/>
            <a:ext cx="823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Cycle encoder</a:t>
            </a:r>
            <a:r>
              <a:rPr kumimoji="1" lang="ko-Kore-KR" altLang="en-US" b="1" dirty="0"/>
              <a:t>의 </a:t>
            </a:r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</a:t>
            </a:r>
            <a:r>
              <a:rPr kumimoji="1" lang="en-US" altLang="ko-Kore-KR" b="1" dirty="0"/>
              <a:t>cycle </a:t>
            </a:r>
            <a:r>
              <a:rPr kumimoji="1" lang="ko-Kore-KR" altLang="en-US" b="1" dirty="0"/>
              <a:t>개수 순이랑 같고 </a:t>
            </a:r>
            <a:r>
              <a:rPr kumimoji="1" lang="en-US" altLang="ko-Kore-KR" b="1" dirty="0"/>
              <a:t>GSC</a:t>
            </a:r>
            <a:r>
              <a:rPr kumimoji="1" lang="ko-Kore-KR" altLang="en-US" b="1" dirty="0"/>
              <a:t>도 같은 경우    </a:t>
            </a:r>
            <a:r>
              <a:rPr kumimoji="1" lang="en-US" altLang="ko-Kore-KR" b="1" dirty="0"/>
              <a:t>-</a:t>
            </a:r>
            <a:r>
              <a:rPr kumimoji="1" lang="en-US" altLang="ko-KR" b="1" dirty="0"/>
              <a:t>&gt; 7</a:t>
            </a:r>
            <a:r>
              <a:rPr kumimoji="1" lang="ko-KR" altLang="en-US" b="1" dirty="0"/>
              <a:t>문제</a:t>
            </a:r>
            <a:endParaRPr kumimoji="1" lang="ko-Kore-KR" altLang="en-US" b="1" dirty="0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A520640B-2064-3523-97E5-5A3C8EB6C246}"/>
              </a:ext>
            </a:extLst>
          </p:cNvPr>
          <p:cNvSpPr txBox="1"/>
          <p:nvPr/>
        </p:nvSpPr>
        <p:spPr>
          <a:xfrm>
            <a:off x="9459370" y="8686666"/>
            <a:ext cx="8896212" cy="5449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순환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(Cycle)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은 정답을 도출하는데 중요한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topological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2963294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105DB1A9-B5DE-DC34-BC1C-56706C327E84}"/>
              </a:ext>
            </a:extLst>
          </p:cNvPr>
          <p:cNvSpPr txBox="1"/>
          <p:nvPr/>
        </p:nvSpPr>
        <p:spPr>
          <a:xfrm>
            <a:off x="600000" y="1475295"/>
            <a:ext cx="99918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실험 결과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in GSC </a:t>
            </a:r>
            <a:endParaRPr lang="en-US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069E70-55E7-7F31-FCE6-F542AF429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09" y="3771900"/>
            <a:ext cx="6833043" cy="460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5746579-2918-14A2-5BD3-A888EE84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622473"/>
            <a:ext cx="7207765" cy="472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FEC5A0-303F-4DDC-50AB-28D7DAFE6A5D}"/>
              </a:ext>
            </a:extLst>
          </p:cNvPr>
          <p:cNvSpPr txBox="1"/>
          <p:nvPr/>
        </p:nvSpPr>
        <p:spPr>
          <a:xfrm>
            <a:off x="3370619" y="3002459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400" dirty="0"/>
              <a:t>CSQA(21)</a:t>
            </a:r>
            <a:endParaRPr kumimoji="1" lang="ko-Kore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D1219-8182-AF9D-3907-CA9C0BFF33F0}"/>
              </a:ext>
            </a:extLst>
          </p:cNvPr>
          <p:cNvSpPr txBox="1"/>
          <p:nvPr/>
        </p:nvSpPr>
        <p:spPr>
          <a:xfrm>
            <a:off x="12725400" y="2977059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400" dirty="0"/>
              <a:t>OBQA(36)</a:t>
            </a:r>
            <a:endParaRPr kumimoji="1" lang="ko-Kore-KR" altLang="en-US" sz="4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5F61A0-490B-9D74-0538-BE5D8EF92AD4}"/>
              </a:ext>
            </a:extLst>
          </p:cNvPr>
          <p:cNvSpPr txBox="1"/>
          <p:nvPr/>
        </p:nvSpPr>
        <p:spPr>
          <a:xfrm>
            <a:off x="4757700" y="8996791"/>
            <a:ext cx="99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CSQA</a:t>
            </a:r>
            <a:r>
              <a:rPr kumimoji="1" lang="ko-Kore-KR" altLang="en-US" dirty="0">
                <a:solidFill>
                  <a:srgbClr val="FF0000"/>
                </a:solidFill>
              </a:rPr>
              <a:t>에서는 비교적 </a:t>
            </a:r>
            <a:r>
              <a:rPr kumimoji="1" lang="en-US" altLang="ko-Kore-KR" dirty="0">
                <a:solidFill>
                  <a:srgbClr val="FF0000"/>
                </a:solidFill>
              </a:rPr>
              <a:t>GSC</a:t>
            </a:r>
            <a:r>
              <a:rPr kumimoji="1" lang="ko-Kore-KR" altLang="en-US" dirty="0">
                <a:solidFill>
                  <a:srgbClr val="FF0000"/>
                </a:solidFill>
              </a:rPr>
              <a:t>와 </a:t>
            </a:r>
            <a:r>
              <a:rPr kumimoji="1" lang="en-US" altLang="ko-Kore-KR" dirty="0">
                <a:solidFill>
                  <a:srgbClr val="FF0000"/>
                </a:solidFill>
              </a:rPr>
              <a:t>Cycle encoder</a:t>
            </a:r>
            <a:r>
              <a:rPr kumimoji="1" lang="ko-Kore-KR" altLang="en-US" dirty="0">
                <a:solidFill>
                  <a:srgbClr val="FF0000"/>
                </a:solidFill>
              </a:rPr>
              <a:t>간의 </a:t>
            </a:r>
            <a:r>
              <a:rPr kumimoji="1" lang="en-US" altLang="ko-Kore-KR" dirty="0">
                <a:solidFill>
                  <a:srgbClr val="FF0000"/>
                </a:solidFill>
              </a:rPr>
              <a:t>graph score </a:t>
            </a:r>
            <a:r>
              <a:rPr kumimoji="1" lang="ko-Kore-KR" altLang="en-US" dirty="0">
                <a:solidFill>
                  <a:srgbClr val="FF0000"/>
                </a:solidFill>
              </a:rPr>
              <a:t>경향성의 차이가 없었음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하지만</a:t>
            </a:r>
            <a:r>
              <a:rPr kumimoji="1" lang="en-US" altLang="ko-Kore-KR" dirty="0">
                <a:solidFill>
                  <a:srgbClr val="FF0000"/>
                </a:solidFill>
              </a:rPr>
              <a:t>, CSQA</a:t>
            </a:r>
            <a:r>
              <a:rPr kumimoji="1" lang="ko-Kore-KR" altLang="en-US" dirty="0">
                <a:solidFill>
                  <a:srgbClr val="FF0000"/>
                </a:solidFill>
              </a:rPr>
              <a:t>는 </a:t>
            </a:r>
            <a:r>
              <a:rPr kumimoji="1" lang="en-US" altLang="ko-Kore-KR" dirty="0">
                <a:solidFill>
                  <a:srgbClr val="FF0000"/>
                </a:solidFill>
              </a:rPr>
              <a:t>O</a:t>
            </a:r>
            <a:r>
              <a:rPr kumimoji="1" lang="en-US" altLang="ko-KR" dirty="0">
                <a:solidFill>
                  <a:srgbClr val="FF0000"/>
                </a:solidFill>
              </a:rPr>
              <a:t>BQA</a:t>
            </a:r>
            <a:r>
              <a:rPr kumimoji="1" lang="ko-KR" altLang="en-US" dirty="0">
                <a:solidFill>
                  <a:srgbClr val="FF0000"/>
                </a:solidFill>
              </a:rPr>
              <a:t>보다 문제 수가 많으며 아직 다 해보지 못함</a:t>
            </a:r>
            <a:r>
              <a:rPr kumimoji="1" lang="en-US" altLang="ko-KR" dirty="0">
                <a:solidFill>
                  <a:srgbClr val="FF0000"/>
                </a:solidFill>
              </a:rPr>
              <a:t>.. </a:t>
            </a:r>
            <a:r>
              <a:rPr kumimoji="1" lang="ko-KR" altLang="en-US" dirty="0">
                <a:solidFill>
                  <a:srgbClr val="FF0000"/>
                </a:solidFill>
              </a:rPr>
              <a:t>반면에 </a:t>
            </a:r>
            <a:r>
              <a:rPr kumimoji="1" lang="en-US" altLang="ko-KR" dirty="0">
                <a:solidFill>
                  <a:srgbClr val="FF0000"/>
                </a:solidFill>
              </a:rPr>
              <a:t>OBQA</a:t>
            </a:r>
            <a:r>
              <a:rPr kumimoji="1" lang="ko-KR" altLang="en-US" dirty="0">
                <a:solidFill>
                  <a:srgbClr val="FF0000"/>
                </a:solidFill>
              </a:rPr>
              <a:t>는 다 해봄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CSQA</a:t>
            </a:r>
            <a:r>
              <a:rPr kumimoji="1" lang="ko-Kore-KR" altLang="en-US" dirty="0">
                <a:solidFill>
                  <a:srgbClr val="FF0000"/>
                </a:solidFill>
              </a:rPr>
              <a:t>를 좀 더 해볼 필요성이 있음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D1266E0-546D-15B2-C170-5BB838EAA69D}"/>
              </a:ext>
            </a:extLst>
          </p:cNvPr>
          <p:cNvSpPr/>
          <p:nvPr/>
        </p:nvSpPr>
        <p:spPr>
          <a:xfrm>
            <a:off x="3370619" y="7810500"/>
            <a:ext cx="591781" cy="762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1B43E13-CD33-B135-7786-A454644430B7}"/>
              </a:ext>
            </a:extLst>
          </p:cNvPr>
          <p:cNvCxnSpPr>
            <a:stCxn id="31" idx="5"/>
            <a:endCxn id="30" idx="1"/>
          </p:cNvCxnSpPr>
          <p:nvPr/>
        </p:nvCxnSpPr>
        <p:spPr>
          <a:xfrm>
            <a:off x="3875736" y="8460908"/>
            <a:ext cx="881964" cy="99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5AFA93D-8BCE-C707-54CD-3A624849D68B}"/>
              </a:ext>
            </a:extLst>
          </p:cNvPr>
          <p:cNvCxnSpPr>
            <a:cxnSpLocks/>
          </p:cNvCxnSpPr>
          <p:nvPr/>
        </p:nvCxnSpPr>
        <p:spPr>
          <a:xfrm>
            <a:off x="4856711" y="8376777"/>
            <a:ext cx="795730" cy="8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51550C-E5F6-F219-8F68-E80D959C913B}"/>
              </a:ext>
            </a:extLst>
          </p:cNvPr>
          <p:cNvSpPr txBox="1"/>
          <p:nvPr/>
        </p:nvSpPr>
        <p:spPr>
          <a:xfrm>
            <a:off x="5943600" y="8351377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이것은 사이클이 그만큼 중요하다는 의미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C86210D-D108-583E-3EB3-FBF84623A646}"/>
              </a:ext>
            </a:extLst>
          </p:cNvPr>
          <p:cNvCxnSpPr>
            <a:cxnSpLocks/>
          </p:cNvCxnSpPr>
          <p:nvPr/>
        </p:nvCxnSpPr>
        <p:spPr>
          <a:xfrm flipH="1">
            <a:off x="11277600" y="8351377"/>
            <a:ext cx="2079882" cy="16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DE73D21-0411-CC92-EBA5-4A82A1E584D8}"/>
              </a:ext>
            </a:extLst>
          </p:cNvPr>
          <p:cNvSpPr/>
          <p:nvPr/>
        </p:nvSpPr>
        <p:spPr>
          <a:xfrm>
            <a:off x="13357482" y="7810500"/>
            <a:ext cx="591781" cy="762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CE31C9B-FA0C-B8D4-01EF-ECB99A83302A}"/>
              </a:ext>
            </a:extLst>
          </p:cNvPr>
          <p:cNvSpPr/>
          <p:nvPr/>
        </p:nvSpPr>
        <p:spPr>
          <a:xfrm>
            <a:off x="4264930" y="7845610"/>
            <a:ext cx="591781" cy="762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043465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6E1BD4A3-EE8D-5961-437D-F8C374B96B32}"/>
              </a:ext>
            </a:extLst>
          </p:cNvPr>
          <p:cNvSpPr txBox="1"/>
          <p:nvPr/>
        </p:nvSpPr>
        <p:spPr>
          <a:xfrm>
            <a:off x="596863" y="1147342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실험 결과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in GSC </a:t>
            </a:r>
            <a:endParaRPr lang="en-US" b="1" dirty="0"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4A2D3028-21EC-2BD4-59A3-3077CF3BA1BA}"/>
              </a:ext>
            </a:extLst>
          </p:cNvPr>
          <p:cNvSpPr txBox="1"/>
          <p:nvPr/>
        </p:nvSpPr>
        <p:spPr>
          <a:xfrm>
            <a:off x="514896" y="2171700"/>
            <a:ext cx="14420303" cy="76573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OpenBookQA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데이터 셋에서는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graph score 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값이 </a:t>
            </a: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CommonsenseQA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데이터 셋에 비해 큰 값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(GSC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보다 큰 값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으로 설정이 되었음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하지만 큰 값 대비 편차를 따지면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smoothing 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효과는 </a:t>
            </a: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CommonsenseQA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데이터와 마찬가지로 있음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ore-KR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Cycle(</a:t>
            </a:r>
            <a:r>
              <a:rPr lang="ko-Kore-KR" altLang="en-US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순환</a:t>
            </a:r>
            <a:r>
              <a:rPr lang="en-US" altLang="ko-Kore-KR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은 정답을 도출하는 </a:t>
            </a:r>
            <a:r>
              <a:rPr lang="ko-Kore-KR" altLang="en-US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데 중요한 요소임</a:t>
            </a:r>
            <a:endParaRPr lang="en-US" altLang="ko-Kore-KR" sz="2200" b="1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은 사이클 개수에 비례하여 정답을 도출하는 경향이 높음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GSC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도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개수에 반응하지만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가 더 민감하게 반응함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특히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정답을 도출하는 데 중요한 질문 노드와 정답 노드가 순환을 형성할 경우 높은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graph score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가 형성 됨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(Cycle encoder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특징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(1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번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6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번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지식 그래프로부터 추출되는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ko-Kore-KR" altLang="en-US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자연어의 문맥을 제대로 고려하지 못함</a:t>
            </a:r>
            <a:endParaRPr lang="en-US" altLang="ko-Kore-KR" sz="2200" b="1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는 노드와 노드 간의 관계를 나타낸 에지로 이뤄져 있기 때문에 올바른 문맥을 파악하기엔 한계가 있음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문맥을 고려하여 정답을 도출하는 것이 아니라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내의 </a:t>
            </a:r>
            <a:r>
              <a:rPr lang="ko-Kore-KR" altLang="en-US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노드 간의 관련성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이 높을 때 높은 정답을 도출함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부정어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전치사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접속사에 제대로 반응을 못함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(e.g. but : ~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을 제외하고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)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-&gt;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노드로 선택되지 않으면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630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6E1BD4A3-EE8D-5961-437D-F8C374B96B32}"/>
              </a:ext>
            </a:extLst>
          </p:cNvPr>
          <p:cNvSpPr txBox="1"/>
          <p:nvPr/>
        </p:nvSpPr>
        <p:spPr>
          <a:xfrm>
            <a:off x="596863" y="1147342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To do</a:t>
            </a:r>
            <a:endParaRPr lang="en-US" b="1" dirty="0"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4A2D3028-21EC-2BD4-59A3-3077CF3BA1BA}"/>
              </a:ext>
            </a:extLst>
          </p:cNvPr>
          <p:cNvSpPr txBox="1"/>
          <p:nvPr/>
        </p:nvSpPr>
        <p:spPr>
          <a:xfrm>
            <a:off x="514896" y="2171700"/>
            <a:ext cx="14420303" cy="4099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CommonsenseQA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+ GSC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를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2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0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문제 정도 더 보면 될 듯함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경향성 확실히 하기 위해서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현재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OBQA + QA-GNN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학습 과정에서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loss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가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nan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이 나오는 경우가 발생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Cycle encoder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을 사용하지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않더라고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nan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이 나옴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예전 논문 작성때도 그랬음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논문에 작성한 실험 결과에 대한 하이퍼 파라미터를 다 적어놓지 못함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hyper parameter tuning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중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ore-KR" altLang="en-US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 비해 학습 시간이 김</a:t>
            </a:r>
            <a:r>
              <a:rPr lang="en-US" altLang="ko-Kore-KR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OBQA</a:t>
            </a:r>
            <a:r>
              <a:rPr lang="ko-Kore-KR" altLang="en-US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경우에 </a:t>
            </a:r>
            <a:r>
              <a:rPr lang="en-US" altLang="ko-Kore-KR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</a:t>
            </a:r>
            <a:r>
              <a:rPr lang="en-US" altLang="ko-KR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0</a:t>
            </a:r>
            <a:r>
              <a:rPr lang="ko-KR" altLang="en-US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시간 이상</a:t>
            </a:r>
            <a:r>
              <a:rPr lang="en-US" altLang="ko-KR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CSQA</a:t>
            </a:r>
            <a:r>
              <a:rPr lang="ko-KR" altLang="en-US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10</a:t>
            </a:r>
            <a:r>
              <a:rPr lang="ko-KR" altLang="en-US" sz="2200" b="1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시간 이내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SQA + QA-GNN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분석을 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csqa+GSC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와 병행할 예정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OBQA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 비해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CSQA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양이 많으므로 경향성 파악을 위해 시간 투자가 필요함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1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38100" y="2253199"/>
            <a:ext cx="15385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“Thermometers are used only for babies”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can help you monitor a fever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indicate levels of mercury in the blood 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read exactly at 98.6 degrees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are used only for babies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81823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B &gt; A -&gt; A &gt; C &gt; B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C &gt; D &gt; A &gt; B -&gt; C &gt; A &gt; B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A &gt; 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1886501" y="4101077"/>
            <a:ext cx="12603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일반적으로 사이클이 많거나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노드 개수가 많으면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큼</a:t>
            </a:r>
            <a:endParaRPr kumimoji="1" lang="en-US" altLang="ko-Kore-KR" dirty="0"/>
          </a:p>
          <a:p>
            <a:r>
              <a:rPr kumimoji="1" lang="ko-Kore-KR" altLang="en-US" dirty="0"/>
              <a:t>그렇기 때문에 </a:t>
            </a:r>
            <a:r>
              <a:rPr kumimoji="1" lang="en-US" altLang="ko-Kore-KR" dirty="0"/>
              <a:t>C-subgraph</a:t>
            </a:r>
            <a:r>
              <a:rPr kumimoji="1" lang="ko-Kore-KR" altLang="en-US" dirty="0"/>
              <a:t>가 제일 큼</a:t>
            </a:r>
            <a:r>
              <a:rPr kumimoji="1" lang="en-US" altLang="ko-Kore-KR" dirty="0"/>
              <a:t>, Cycle </a:t>
            </a:r>
            <a:r>
              <a:rPr kumimoji="1" lang="en-US" altLang="ko-Kore-KR" dirty="0" err="1"/>
              <a:t>enoceder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B</a:t>
            </a:r>
            <a:r>
              <a:rPr kumimoji="1" lang="ko-Kore-KR" altLang="en-US" dirty="0"/>
              <a:t>를 </a:t>
            </a:r>
            <a:r>
              <a:rPr kumimoji="1" lang="en-US" altLang="ko-Kore-KR" dirty="0"/>
              <a:t>A</a:t>
            </a:r>
            <a:r>
              <a:rPr kumimoji="1" lang="ko-Kore-KR" altLang="en-US" dirty="0"/>
              <a:t>보다 크게 나옴</a:t>
            </a:r>
            <a:r>
              <a:rPr kumimoji="1" lang="en-US" altLang="ko-Kore-KR" dirty="0"/>
              <a:t>-&gt; cycle encoder</a:t>
            </a:r>
            <a:r>
              <a:rPr kumimoji="1" lang="ko-Kore-KR" altLang="en-US" dirty="0"/>
              <a:t>은 사이클 개수에 민감하게 반응함</a:t>
            </a:r>
            <a:endParaRPr kumimoji="1" lang="en-US" altLang="ko-Kore-KR" dirty="0"/>
          </a:p>
          <a:p>
            <a:r>
              <a:rPr kumimoji="1" lang="ko-Kore-KR" altLang="en-US" dirty="0"/>
              <a:t>사이클을 중요하게 본다는 의미인데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사이클은 그만큼 노드간의 연관성이 높다는 것을 의미하므로</a:t>
            </a:r>
            <a:endParaRPr kumimoji="1" lang="en-US" altLang="ko-Kore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20BAE3-021C-1083-8E6D-D8135376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054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B616AF-EEDF-2680-23CB-443B4C0FF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37727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F1404CD-357A-C6A8-511C-C3F11DC64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700" y="550413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90143-5666-BC8E-F4D2-41505899E168}"/>
              </a:ext>
            </a:extLst>
          </p:cNvPr>
          <p:cNvSpPr txBox="1"/>
          <p:nvPr/>
        </p:nvSpPr>
        <p:spPr>
          <a:xfrm>
            <a:off x="1676400" y="503036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thermometer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C62FD-F4A4-2BE9-365A-78FF149BE4DF}"/>
              </a:ext>
            </a:extLst>
          </p:cNvPr>
          <p:cNvSpPr txBox="1"/>
          <p:nvPr/>
        </p:nvSpPr>
        <p:spPr>
          <a:xfrm>
            <a:off x="10731500" y="857146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thermometer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DFAA90-A96D-2073-CED5-6B9BA8010F1F}"/>
              </a:ext>
            </a:extLst>
          </p:cNvPr>
          <p:cNvSpPr txBox="1"/>
          <p:nvPr/>
        </p:nvSpPr>
        <p:spPr>
          <a:xfrm>
            <a:off x="15258961" y="537632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thermometer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504EAB-C6B2-517E-9FFA-63B187B466B9}"/>
              </a:ext>
            </a:extLst>
          </p:cNvPr>
          <p:cNvSpPr txBox="1"/>
          <p:nvPr/>
        </p:nvSpPr>
        <p:spPr>
          <a:xfrm>
            <a:off x="3314700" y="511844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thermometers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BBBEE-7B8D-517D-B56F-0DA1DCEAD5D1}"/>
              </a:ext>
            </a:extLst>
          </p:cNvPr>
          <p:cNvSpPr txBox="1"/>
          <p:nvPr/>
        </p:nvSpPr>
        <p:spPr>
          <a:xfrm>
            <a:off x="6883226" y="83622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thermometer_reading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313347-0EAF-0C40-2457-463ADB2639E4}"/>
              </a:ext>
            </a:extLst>
          </p:cNvPr>
          <p:cNvSpPr txBox="1"/>
          <p:nvPr/>
        </p:nvSpPr>
        <p:spPr>
          <a:xfrm>
            <a:off x="13398678" y="53996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thermometers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FAD024-380B-D76E-A522-8A99134F3C0E}"/>
              </a:ext>
            </a:extLst>
          </p:cNvPr>
          <p:cNvSpPr txBox="1"/>
          <p:nvPr/>
        </p:nvSpPr>
        <p:spPr>
          <a:xfrm>
            <a:off x="819084" y="564928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help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56FDA2-F992-5048-FB00-27FD9125E727}"/>
              </a:ext>
            </a:extLst>
          </p:cNvPr>
          <p:cNvSpPr txBox="1"/>
          <p:nvPr/>
        </p:nvSpPr>
        <p:spPr>
          <a:xfrm>
            <a:off x="3441723" y="858688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fever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1F5F6D-6113-86B5-A55A-E95FDFE18055}"/>
              </a:ext>
            </a:extLst>
          </p:cNvPr>
          <p:cNvSpPr txBox="1"/>
          <p:nvPr/>
        </p:nvSpPr>
        <p:spPr>
          <a:xfrm>
            <a:off x="336662" y="72049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can_help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C7A27E-E480-26F1-72D6-3740645427C6}"/>
              </a:ext>
            </a:extLst>
          </p:cNvPr>
          <p:cNvSpPr txBox="1"/>
          <p:nvPr/>
        </p:nvSpPr>
        <p:spPr>
          <a:xfrm>
            <a:off x="1492161" y="83622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help_yourself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47A5E0-97D1-02E1-3FD1-E000F47A2261}"/>
              </a:ext>
            </a:extLst>
          </p:cNvPr>
          <p:cNvSpPr txBox="1"/>
          <p:nvPr/>
        </p:nvSpPr>
        <p:spPr>
          <a:xfrm>
            <a:off x="4889322" y="588446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helping_yourself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2932D8-B3EE-658C-6006-118B97FAAACE}"/>
              </a:ext>
            </a:extLst>
          </p:cNvPr>
          <p:cNvSpPr txBox="1"/>
          <p:nvPr/>
        </p:nvSpPr>
        <p:spPr>
          <a:xfrm>
            <a:off x="4943542" y="718427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monitor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672BDD-B8EB-09B2-8FB2-4B483036B570}"/>
              </a:ext>
            </a:extLst>
          </p:cNvPr>
          <p:cNvSpPr txBox="1"/>
          <p:nvPr/>
        </p:nvSpPr>
        <p:spPr>
          <a:xfrm>
            <a:off x="16792530" y="757423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babies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6184C1-10DB-BC89-C223-54BBCEB04AB0}"/>
              </a:ext>
            </a:extLst>
          </p:cNvPr>
          <p:cNvSpPr txBox="1"/>
          <p:nvPr/>
        </p:nvSpPr>
        <p:spPr>
          <a:xfrm>
            <a:off x="12387107" y="729497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baby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A633-A3C8-4160-B359-AEB6C8E3525C}"/>
              </a:ext>
            </a:extLst>
          </p:cNvPr>
          <p:cNvSpPr txBox="1"/>
          <p:nvPr/>
        </p:nvSpPr>
        <p:spPr>
          <a:xfrm>
            <a:off x="12971672" y="842475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being_used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CBC2C3-9B44-7F85-E7F0-AF558F720BAC}"/>
              </a:ext>
            </a:extLst>
          </p:cNvPr>
          <p:cNvSpPr txBox="1"/>
          <p:nvPr/>
        </p:nvSpPr>
        <p:spPr>
          <a:xfrm>
            <a:off x="16501906" y="63483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for_babies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1F3F55-DCB9-0E04-79A9-914FA8559EA7}"/>
              </a:ext>
            </a:extLst>
          </p:cNvPr>
          <p:cNvSpPr txBox="1"/>
          <p:nvPr/>
        </p:nvSpPr>
        <p:spPr>
          <a:xfrm>
            <a:off x="16006744" y="862703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for_baby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7AC654-F5E4-C52D-7C1F-025DA1F479C7}"/>
              </a:ext>
            </a:extLst>
          </p:cNvPr>
          <p:cNvSpPr txBox="1"/>
          <p:nvPr/>
        </p:nvSpPr>
        <p:spPr>
          <a:xfrm>
            <a:off x="14591011" y="900404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918981-0F26-E39F-9FFC-765ADDE54DED}"/>
              </a:ext>
            </a:extLst>
          </p:cNvPr>
          <p:cNvSpPr txBox="1"/>
          <p:nvPr/>
        </p:nvSpPr>
        <p:spPr>
          <a:xfrm>
            <a:off x="12649022" y="607151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65AE50-49CA-851F-D445-79A19427AB79}"/>
              </a:ext>
            </a:extLst>
          </p:cNvPr>
          <p:cNvSpPr txBox="1"/>
          <p:nvPr/>
        </p:nvSpPr>
        <p:spPr>
          <a:xfrm>
            <a:off x="6311900" y="684819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thermometers</a:t>
            </a:r>
            <a:endParaRPr kumimoji="1" lang="ko-Kore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A8F535-835E-0202-0F7B-62193FEFFE83}"/>
              </a:ext>
            </a:extLst>
          </p:cNvPr>
          <p:cNvSpPr txBox="1"/>
          <p:nvPr/>
        </p:nvSpPr>
        <p:spPr>
          <a:xfrm>
            <a:off x="11094837" y="587941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degree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649CE5-6873-E812-EE61-560D5C5C2D97}"/>
              </a:ext>
            </a:extLst>
          </p:cNvPr>
          <p:cNvSpPr txBox="1"/>
          <p:nvPr/>
        </p:nvSpPr>
        <p:spPr>
          <a:xfrm>
            <a:off x="9702622" y="888130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degrees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5FB7A6-23F6-A9D8-3E47-5D49E3D316CC}"/>
              </a:ext>
            </a:extLst>
          </p:cNvPr>
          <p:cNvSpPr txBox="1"/>
          <p:nvPr/>
        </p:nvSpPr>
        <p:spPr>
          <a:xfrm>
            <a:off x="9766300" y="540510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exactly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BE52DE-BE1A-1CEB-C8C6-B4F5A7F25D69}"/>
              </a:ext>
            </a:extLst>
          </p:cNvPr>
          <p:cNvSpPr txBox="1"/>
          <p:nvPr/>
        </p:nvSpPr>
        <p:spPr>
          <a:xfrm>
            <a:off x="8319839" y="5303107"/>
            <a:ext cx="10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read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8A77822D-0FD4-CB12-D893-D1C6139E11FF}"/>
              </a:ext>
            </a:extLst>
          </p:cNvPr>
          <p:cNvSpPr/>
          <p:nvPr/>
        </p:nvSpPr>
        <p:spPr>
          <a:xfrm>
            <a:off x="6873066" y="740019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웃는 얼굴[S] 15">
            <a:extLst>
              <a:ext uri="{FF2B5EF4-FFF2-40B4-BE49-F238E27FC236}">
                <a16:creationId xmlns:a16="http://schemas.microsoft.com/office/drawing/2014/main" id="{9550B6AD-1804-2F5A-1442-415F5755FFA7}"/>
              </a:ext>
            </a:extLst>
          </p:cNvPr>
          <p:cNvSpPr/>
          <p:nvPr/>
        </p:nvSpPr>
        <p:spPr>
          <a:xfrm>
            <a:off x="8827566" y="659760"/>
            <a:ext cx="788524" cy="680732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4335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20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[-2.0609e+00],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[-3.9274e+00],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[-4.3377e+00],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[-4.6922e+00],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[-5.3842e+00],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[-4.3887e+00],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[-4.6922e+00],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[-5.3842e+00],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[-5.3842e+00],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[[-1.9911e+00],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[-2.8431e+00],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[-4.0909e+00],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[-4.6938e+00],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[-2.9939e+00],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[-5.3858e+00],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[-5.3858e+00],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[-4.6938e+00],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[[ 8.7908e-01],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[ 8.2831e-02],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[-1.0544e+00],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[-1.0161e+00],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[-2.0083e+00],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[ 8.2242e-02],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[-2.0083e+00],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[-2.2661e-01],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[[-1.7222e+00],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[-4.3361e+00],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[-4.3361e+00],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[-4.4383e+00],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[-4.4383e+00],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[-4.4383e+00],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[-4.4383e+00],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[-5.1197e+00],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[-5.1197e+00],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[-5.1197e+00],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3140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44387" y="1499589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A86-871D-A5C6-C8B4-B175BDBAD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BE91F82-A25E-D8E4-2B70-2AEFB95A4D49}"/>
              </a:ext>
            </a:extLst>
          </p:cNvPr>
          <p:cNvGrpSpPr/>
          <p:nvPr/>
        </p:nvGrpSpPr>
        <p:grpSpPr>
          <a:xfrm>
            <a:off x="1315905" y="3162300"/>
            <a:ext cx="9319416" cy="2459053"/>
            <a:chOff x="2475230" y="2099331"/>
            <a:chExt cx="5766727" cy="13296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5589D5-12C1-B44A-F7A1-C1A38AC08C41}"/>
                </a:ext>
              </a:extLst>
            </p:cNvPr>
            <p:cNvSpPr txBox="1"/>
            <p:nvPr/>
          </p:nvSpPr>
          <p:spPr>
            <a:xfrm>
              <a:off x="3382668" y="2099331"/>
              <a:ext cx="4859289" cy="2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진행 상황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EADC05-9261-CFD6-AC1C-1482CB72043D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417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ore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OpenBookQA</a:t>
              </a:r>
              <a:r>
                <a:rPr lang="en-US" altLang="ko-Kore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in GSC</a:t>
              </a: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OpenBookQA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in QA-GNN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8F3513-8200-CE08-7AA7-B78595A6FB67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4854A3-D543-7932-7B8E-8D017E2C5797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5D8D6E3E-C06A-0AE4-5F12-F0E8CBF2B9DE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FC31C34-063D-8DE7-CE5D-A9FD2AF711E5}"/>
              </a:ext>
            </a:extLst>
          </p:cNvPr>
          <p:cNvGrpSpPr/>
          <p:nvPr/>
        </p:nvGrpSpPr>
        <p:grpSpPr>
          <a:xfrm>
            <a:off x="899209" y="5929394"/>
            <a:ext cx="5858451" cy="2017531"/>
            <a:chOff x="5900738" y="2099331"/>
            <a:chExt cx="2634321" cy="13296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8D3A95-0760-C29B-7B58-13F901D176A4}"/>
                </a:ext>
              </a:extLst>
            </p:cNvPr>
            <p:cNvSpPr txBox="1"/>
            <p:nvPr/>
          </p:nvSpPr>
          <p:spPr>
            <a:xfrm>
              <a:off x="6782459" y="2104122"/>
              <a:ext cx="1752600" cy="26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결론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01021-AB89-6006-26DF-D2B8617E5EDA}"/>
                </a:ext>
              </a:extLst>
            </p:cNvPr>
            <p:cNvSpPr txBox="1"/>
            <p:nvPr/>
          </p:nvSpPr>
          <p:spPr>
            <a:xfrm>
              <a:off x="6782459" y="2456865"/>
              <a:ext cx="1602100" cy="746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문제별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결과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지금까지의 결과</a:t>
              </a: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To do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47CD85D-E69C-1E2F-C1CD-947A9F356CE3}"/>
                </a:ext>
              </a:extLst>
            </p:cNvPr>
            <p:cNvGrpSpPr/>
            <p:nvPr/>
          </p:nvGrpSpPr>
          <p:grpSpPr>
            <a:xfrm>
              <a:off x="5900738" y="2099331"/>
              <a:ext cx="749300" cy="1329669"/>
              <a:chOff x="3919220" y="2099331"/>
              <a:chExt cx="749300" cy="13296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603CF2-457A-20B7-690F-2751A0557F31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22" name="직선 연결선 34">
                <a:extLst>
                  <a:ext uri="{FF2B5EF4-FFF2-40B4-BE49-F238E27FC236}">
                    <a16:creationId xmlns:a16="http://schemas.microsoft.com/office/drawing/2014/main" id="{61F366BB-BC5D-FD4D-065C-E1B21A9CF2DA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웃는 얼굴[S] 22">
            <a:extLst>
              <a:ext uri="{FF2B5EF4-FFF2-40B4-BE49-F238E27FC236}">
                <a16:creationId xmlns:a16="http://schemas.microsoft.com/office/drawing/2014/main" id="{75EC121A-CDD8-F516-8A96-2967C2471B27}"/>
              </a:ext>
            </a:extLst>
          </p:cNvPr>
          <p:cNvSpPr/>
          <p:nvPr/>
        </p:nvSpPr>
        <p:spPr>
          <a:xfrm>
            <a:off x="6873380" y="2447201"/>
            <a:ext cx="788524" cy="68073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ED6B1A-888B-13C1-A92B-CD0A17CFC900}"/>
              </a:ext>
            </a:extLst>
          </p:cNvPr>
          <p:cNvSpPr txBox="1"/>
          <p:nvPr/>
        </p:nvSpPr>
        <p:spPr>
          <a:xfrm>
            <a:off x="7822592" y="2640965"/>
            <a:ext cx="804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Graph score</a:t>
            </a:r>
            <a:r>
              <a:rPr kumimoji="1" lang="ko-Kore-KR" altLang="en-US" dirty="0"/>
              <a:t>가 높아져서 못 풀던 것을 푼 경우 </a:t>
            </a:r>
            <a:r>
              <a:rPr kumimoji="1" lang="en-US" altLang="ko-Kore-KR" dirty="0"/>
              <a:t>                                                </a:t>
            </a:r>
            <a:r>
              <a:rPr kumimoji="1" lang="en-US" altLang="ko-KR" dirty="0"/>
              <a:t>-&gt; 1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29" name="웃는 얼굴[S] 28">
            <a:extLst>
              <a:ext uri="{FF2B5EF4-FFF2-40B4-BE49-F238E27FC236}">
                <a16:creationId xmlns:a16="http://schemas.microsoft.com/office/drawing/2014/main" id="{ED026F76-6AB4-8486-EAF9-D5896B8DA999}"/>
              </a:ext>
            </a:extLst>
          </p:cNvPr>
          <p:cNvSpPr/>
          <p:nvPr/>
        </p:nvSpPr>
        <p:spPr>
          <a:xfrm>
            <a:off x="6873380" y="3376365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8B25CF-10CD-BD82-590B-1EBA547D9021}"/>
              </a:ext>
            </a:extLst>
          </p:cNvPr>
          <p:cNvSpPr txBox="1"/>
          <p:nvPr/>
        </p:nvSpPr>
        <p:spPr>
          <a:xfrm>
            <a:off x="7822592" y="3557529"/>
            <a:ext cx="818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Cycle encoder, GSC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크기 순이 다른 경우                                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18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31" name="웃는 얼굴[S] 30">
            <a:extLst>
              <a:ext uri="{FF2B5EF4-FFF2-40B4-BE49-F238E27FC236}">
                <a16:creationId xmlns:a16="http://schemas.microsoft.com/office/drawing/2014/main" id="{D6191421-64C8-5003-83DF-CCF7C2DFAD53}"/>
              </a:ext>
            </a:extLst>
          </p:cNvPr>
          <p:cNvSpPr/>
          <p:nvPr/>
        </p:nvSpPr>
        <p:spPr>
          <a:xfrm>
            <a:off x="6884623" y="5131946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0E5E3-B840-E7DF-0A01-8A64523E0BDE}"/>
              </a:ext>
            </a:extLst>
          </p:cNvPr>
          <p:cNvSpPr txBox="1"/>
          <p:nvPr/>
        </p:nvSpPr>
        <p:spPr>
          <a:xfrm>
            <a:off x="7848582" y="5300510"/>
            <a:ext cx="823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cycle </a:t>
            </a:r>
            <a:r>
              <a:rPr kumimoji="1" lang="ko-Kore-KR" altLang="en-US" dirty="0"/>
              <a:t>개수 순이랑 같고 </a:t>
            </a:r>
            <a:r>
              <a:rPr kumimoji="1" lang="en-US" altLang="ko-Kore-KR" dirty="0"/>
              <a:t>GSC</a:t>
            </a:r>
            <a:r>
              <a:rPr kumimoji="1" lang="ko-Kore-KR" altLang="en-US" dirty="0"/>
              <a:t>도 같은 경우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14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33" name="웃는 얼굴[S] 32">
            <a:extLst>
              <a:ext uri="{FF2B5EF4-FFF2-40B4-BE49-F238E27FC236}">
                <a16:creationId xmlns:a16="http://schemas.microsoft.com/office/drawing/2014/main" id="{CB7A0643-B824-E5D9-D728-294B5CA24F40}"/>
              </a:ext>
            </a:extLst>
          </p:cNvPr>
          <p:cNvSpPr/>
          <p:nvPr/>
        </p:nvSpPr>
        <p:spPr>
          <a:xfrm>
            <a:off x="6885834" y="6079927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10EEFB-5198-F415-9ECC-AD13FC984BDC}"/>
              </a:ext>
            </a:extLst>
          </p:cNvPr>
          <p:cNvSpPr txBox="1"/>
          <p:nvPr/>
        </p:nvSpPr>
        <p:spPr>
          <a:xfrm>
            <a:off x="7833835" y="6217074"/>
            <a:ext cx="828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cycle </a:t>
            </a:r>
            <a:r>
              <a:rPr kumimoji="1" lang="ko-Kore-KR" altLang="en-US" dirty="0"/>
              <a:t>개수 순이랑 같고 </a:t>
            </a:r>
            <a:r>
              <a:rPr kumimoji="1" lang="en-US" altLang="ko-Kore-KR" dirty="0"/>
              <a:t>GSC</a:t>
            </a:r>
            <a:r>
              <a:rPr kumimoji="1" lang="ko-Kore-KR" altLang="en-US" dirty="0"/>
              <a:t>는 다른 경우 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11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35" name="웃는 얼굴[S] 34">
            <a:extLst>
              <a:ext uri="{FF2B5EF4-FFF2-40B4-BE49-F238E27FC236}">
                <a16:creationId xmlns:a16="http://schemas.microsoft.com/office/drawing/2014/main" id="{F934EE3B-A7B2-4E2F-7B75-439FFB61312B}"/>
              </a:ext>
            </a:extLst>
          </p:cNvPr>
          <p:cNvSpPr/>
          <p:nvPr/>
        </p:nvSpPr>
        <p:spPr>
          <a:xfrm>
            <a:off x="6884623" y="4243110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BDB104-9B95-063D-5564-BFEBCCAA4939}"/>
              </a:ext>
            </a:extLst>
          </p:cNvPr>
          <p:cNvSpPr txBox="1"/>
          <p:nvPr/>
        </p:nvSpPr>
        <p:spPr>
          <a:xfrm>
            <a:off x="7961704" y="4398810"/>
            <a:ext cx="802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Cycle encoder, GSC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크기 순이 같은 경우                             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15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37" name="웃는 얼굴[S] 36">
            <a:extLst>
              <a:ext uri="{FF2B5EF4-FFF2-40B4-BE49-F238E27FC236}">
                <a16:creationId xmlns:a16="http://schemas.microsoft.com/office/drawing/2014/main" id="{A7A3C4EC-1F4D-A50B-17E2-03253E34B89B}"/>
              </a:ext>
            </a:extLst>
          </p:cNvPr>
          <p:cNvSpPr/>
          <p:nvPr/>
        </p:nvSpPr>
        <p:spPr>
          <a:xfrm>
            <a:off x="6862251" y="7115646"/>
            <a:ext cx="788524" cy="680732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14F032-E985-B066-A8A8-010BE97857F1}"/>
              </a:ext>
            </a:extLst>
          </p:cNvPr>
          <p:cNvSpPr txBox="1"/>
          <p:nvPr/>
        </p:nvSpPr>
        <p:spPr>
          <a:xfrm>
            <a:off x="7843585" y="7235494"/>
            <a:ext cx="915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cycle </a:t>
            </a:r>
            <a:r>
              <a:rPr kumimoji="1" lang="ko-Kore-KR" altLang="en-US" dirty="0"/>
              <a:t>개수 순이랑 다르고 </a:t>
            </a:r>
            <a:r>
              <a:rPr kumimoji="1" lang="en-US" altLang="ko-Kore-KR" dirty="0"/>
              <a:t>GSC</a:t>
            </a:r>
            <a:r>
              <a:rPr kumimoji="1" lang="ko-Kore-KR" altLang="en-US" dirty="0"/>
              <a:t>도 다른 경우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6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  <p:sp>
        <p:nvSpPr>
          <p:cNvPr id="40" name="웃는 얼굴[S] 39">
            <a:extLst>
              <a:ext uri="{FF2B5EF4-FFF2-40B4-BE49-F238E27FC236}">
                <a16:creationId xmlns:a16="http://schemas.microsoft.com/office/drawing/2014/main" id="{8C67A5E1-C180-ADE1-016B-6F930FE5FC52}"/>
              </a:ext>
            </a:extLst>
          </p:cNvPr>
          <p:cNvSpPr/>
          <p:nvPr/>
        </p:nvSpPr>
        <p:spPr>
          <a:xfrm>
            <a:off x="6884623" y="8004482"/>
            <a:ext cx="788524" cy="680732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855109-A698-6EA6-885D-909E95C378D7}"/>
              </a:ext>
            </a:extLst>
          </p:cNvPr>
          <p:cNvSpPr txBox="1"/>
          <p:nvPr/>
        </p:nvSpPr>
        <p:spPr>
          <a:xfrm>
            <a:off x="7843585" y="8105793"/>
            <a:ext cx="915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cycle </a:t>
            </a:r>
            <a:r>
              <a:rPr kumimoji="1" lang="ko-Kore-KR" altLang="en-US" dirty="0"/>
              <a:t>개수 순이랑 다르고 </a:t>
            </a:r>
            <a:r>
              <a:rPr kumimoji="1" lang="en-US" altLang="ko-Kore-KR" dirty="0"/>
              <a:t>GSC</a:t>
            </a:r>
            <a:r>
              <a:rPr kumimoji="1" lang="ko-Kore-KR" altLang="en-US" dirty="0"/>
              <a:t>는 같은 경우   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2</a:t>
            </a:r>
            <a:r>
              <a:rPr kumimoji="1" lang="ko-KR" altLang="en-US" dirty="0"/>
              <a:t>문제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954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[-2.0609e+00],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[-1.9911e+00],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[ 8.7908e-01],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[-1.7222e+00],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[ 10.0919,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-16.9420,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4.6664,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-29.6930],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909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-6.9601],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-7.3648],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-7.4467],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-7.4703],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-7.0419],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-7.2842],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-7.4480],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-7.3657],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-5.0829],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-5.3304],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-5.5052],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-5.3304],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-5.4284],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-6.8789],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-7.4454],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-7.4454],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2004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[-6.9601],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[-7.0419],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[-5.0829],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[-6.8789],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8.3840,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-11.3500,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12.8631,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-30.1515],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1313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38100" y="2253199"/>
            <a:ext cx="15385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“To improve health, what is a good strategy”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high risk lifestyle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restaurant food C. business trip 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spa trip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20900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A &gt; B &gt; D -&gt; D &gt; B &gt; A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A &gt; C &gt; B = D -&gt; A &gt; D &gt; C &gt; B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A = B &gt; 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1886501" y="4101077"/>
            <a:ext cx="1057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 문제 역시 </a:t>
            </a:r>
            <a:r>
              <a:rPr kumimoji="1" lang="en-US" altLang="ko-Kore-KR" dirty="0"/>
              <a:t>Cycle encoder</a:t>
            </a:r>
            <a:r>
              <a:rPr kumimoji="1" lang="ko-Kore-KR" altLang="en-US" dirty="0"/>
              <a:t> 모델이 사이클 개수에 반응하여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증가함을 보여줌</a:t>
            </a:r>
            <a:endParaRPr kumimoji="1" lang="en-US" altLang="ko-Kore-KR" dirty="0"/>
          </a:p>
          <a:p>
            <a:r>
              <a:rPr kumimoji="1" lang="ko-Kore-KR" altLang="en-US" dirty="0"/>
              <a:t>이 문제에서 정답은 </a:t>
            </a:r>
            <a:r>
              <a:rPr kumimoji="1" lang="en-US" altLang="ko-Kore-KR" dirty="0"/>
              <a:t>D-subgraph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spa</a:t>
            </a:r>
            <a:r>
              <a:rPr kumimoji="1" lang="ko-Kore-KR" altLang="en-US" dirty="0"/>
              <a:t>인데 </a:t>
            </a:r>
            <a:r>
              <a:rPr kumimoji="1" lang="en-US" altLang="ko-Kore-KR" dirty="0"/>
              <a:t>spa</a:t>
            </a:r>
            <a:r>
              <a:rPr kumimoji="1" lang="ko-Kore-KR" altLang="en-US" dirty="0"/>
              <a:t>는 순환에 속하지 않음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</a:t>
            </a:r>
            <a:r>
              <a:rPr kumimoji="1" lang="ko-KR" altLang="en-US" dirty="0"/>
              <a:t>그래서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을 올리기 힘듦</a:t>
            </a:r>
            <a:endParaRPr kumimoji="1" lang="en-US" altLang="ko-KR" dirty="0"/>
          </a:p>
          <a:p>
            <a:r>
              <a:rPr kumimoji="1" lang="ko-Kore-KR" altLang="en-US" dirty="0"/>
              <a:t>이는 </a:t>
            </a:r>
            <a:r>
              <a:rPr kumimoji="1" lang="en-US" altLang="ko-Kore-KR" dirty="0"/>
              <a:t>KG+LM </a:t>
            </a:r>
            <a:r>
              <a:rPr kumimoji="1" lang="ko-Kore-KR" altLang="en-US" dirty="0"/>
              <a:t>모델의 한계점을 명확히 보여줌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 -&gt; </a:t>
            </a:r>
            <a:r>
              <a:rPr kumimoji="1" lang="ko-KR" altLang="en-US" dirty="0"/>
              <a:t>해결하기 위해 </a:t>
            </a:r>
            <a:r>
              <a:rPr kumimoji="1" lang="en-US" altLang="ko-KR" dirty="0"/>
              <a:t>subgraph </a:t>
            </a:r>
            <a:r>
              <a:rPr kumimoji="1" lang="ko-KR" altLang="en-US" dirty="0"/>
              <a:t>추출 방법을 바꾼다면</a:t>
            </a:r>
            <a:r>
              <a:rPr kumimoji="1" lang="en-US" altLang="ko-KR" dirty="0"/>
              <a:t>??</a:t>
            </a:r>
            <a:endParaRPr kumimoji="1" lang="en-US" alt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86AA1D-F313-0F2C-21DE-0E9CA9AB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9969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F35160-52BE-0DBC-8BEB-8B76872AB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13" y="53079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335A1C-EF79-BAE2-01DD-725875018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675" y="522454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C672BDD-B8EB-09B2-8FB2-4B483036B570}"/>
              </a:ext>
            </a:extLst>
          </p:cNvPr>
          <p:cNvSpPr txBox="1"/>
          <p:nvPr/>
        </p:nvSpPr>
        <p:spPr>
          <a:xfrm>
            <a:off x="4069802" y="53603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spa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90143-5666-BC8E-F4D2-41505899E168}"/>
              </a:ext>
            </a:extLst>
          </p:cNvPr>
          <p:cNvSpPr txBox="1"/>
          <p:nvPr/>
        </p:nvSpPr>
        <p:spPr>
          <a:xfrm>
            <a:off x="5089505" y="812344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good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F5365-A44A-E222-F41F-6B255BFC9A80}"/>
              </a:ext>
            </a:extLst>
          </p:cNvPr>
          <p:cNvSpPr txBox="1"/>
          <p:nvPr/>
        </p:nvSpPr>
        <p:spPr>
          <a:xfrm>
            <a:off x="3946074" y="882523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health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C601C-4C91-4E49-242D-E79AFB797924}"/>
              </a:ext>
            </a:extLst>
          </p:cNvPr>
          <p:cNvSpPr txBox="1"/>
          <p:nvPr/>
        </p:nvSpPr>
        <p:spPr>
          <a:xfrm>
            <a:off x="5452694" y="736350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improve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F6E63-C7A1-73CB-1D1D-5F7D4C5830B8}"/>
              </a:ext>
            </a:extLst>
          </p:cNvPr>
          <p:cNvSpPr txBox="1"/>
          <p:nvPr/>
        </p:nvSpPr>
        <p:spPr>
          <a:xfrm>
            <a:off x="1576979" y="530790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improve_health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79EA53-1D5C-C9D8-60DD-FC330E536160}"/>
              </a:ext>
            </a:extLst>
          </p:cNvPr>
          <p:cNvSpPr txBox="1"/>
          <p:nvPr/>
        </p:nvSpPr>
        <p:spPr>
          <a:xfrm>
            <a:off x="295230" y="643400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strategy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B7992-02FD-93A4-EF05-0F47ADEA4112}"/>
              </a:ext>
            </a:extLst>
          </p:cNvPr>
          <p:cNvSpPr txBox="1"/>
          <p:nvPr/>
        </p:nvSpPr>
        <p:spPr>
          <a:xfrm>
            <a:off x="1251061" y="84636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trip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5BE778-6E6A-19D3-CE86-93E9E7E72277}"/>
              </a:ext>
            </a:extLst>
          </p:cNvPr>
          <p:cNvSpPr txBox="1"/>
          <p:nvPr/>
        </p:nvSpPr>
        <p:spPr>
          <a:xfrm>
            <a:off x="11860071" y="69800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good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C999DA-FF08-C9E6-E55D-895D3BE4ABB0}"/>
              </a:ext>
            </a:extLst>
          </p:cNvPr>
          <p:cNvSpPr txBox="1"/>
          <p:nvPr/>
        </p:nvSpPr>
        <p:spPr>
          <a:xfrm>
            <a:off x="11049064" y="806299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health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891AE6-4321-0564-2C2F-ADAED8A5F3A9}"/>
              </a:ext>
            </a:extLst>
          </p:cNvPr>
          <p:cNvSpPr txBox="1"/>
          <p:nvPr/>
        </p:nvSpPr>
        <p:spPr>
          <a:xfrm>
            <a:off x="11508134" y="606467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improve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182B32-8E5F-DD1B-9A1C-BBC1763B78FD}"/>
              </a:ext>
            </a:extLst>
          </p:cNvPr>
          <p:cNvSpPr txBox="1"/>
          <p:nvPr/>
        </p:nvSpPr>
        <p:spPr>
          <a:xfrm>
            <a:off x="6436801" y="78357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improve_health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A01C25-132C-E74C-294F-2D238FA64F41}"/>
              </a:ext>
            </a:extLst>
          </p:cNvPr>
          <p:cNvSpPr txBox="1"/>
          <p:nvPr/>
        </p:nvSpPr>
        <p:spPr>
          <a:xfrm>
            <a:off x="7664855" y="54362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strategy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7DA63B-F016-DEF9-4AA6-F369174356F1}"/>
              </a:ext>
            </a:extLst>
          </p:cNvPr>
          <p:cNvSpPr txBox="1"/>
          <p:nvPr/>
        </p:nvSpPr>
        <p:spPr>
          <a:xfrm>
            <a:off x="9656464" y="523321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high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EA866F-6105-85BB-F42E-A1E5F11CAA4A}"/>
              </a:ext>
            </a:extLst>
          </p:cNvPr>
          <p:cNvSpPr txBox="1"/>
          <p:nvPr/>
        </p:nvSpPr>
        <p:spPr>
          <a:xfrm>
            <a:off x="9458699" y="884866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high_risk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5E60B7-B957-19BF-2153-51EF43EA0E90}"/>
              </a:ext>
            </a:extLst>
          </p:cNvPr>
          <p:cNvSpPr txBox="1"/>
          <p:nvPr/>
        </p:nvSpPr>
        <p:spPr>
          <a:xfrm>
            <a:off x="6608111" y="645136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lifestyle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5C6E71-2FC4-592F-D905-51B3A24D8F76}"/>
              </a:ext>
            </a:extLst>
          </p:cNvPr>
          <p:cNvSpPr txBox="1"/>
          <p:nvPr/>
        </p:nvSpPr>
        <p:spPr>
          <a:xfrm>
            <a:off x="8292515" y="87684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risk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A85874-C49F-40C2-1D83-309AAD3E6730}"/>
              </a:ext>
            </a:extLst>
          </p:cNvPr>
          <p:cNvSpPr txBox="1"/>
          <p:nvPr/>
        </p:nvSpPr>
        <p:spPr>
          <a:xfrm>
            <a:off x="12680809" y="718826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good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3F1E3-10AB-94DB-1E73-9718FF0D5768}"/>
              </a:ext>
            </a:extLst>
          </p:cNvPr>
          <p:cNvSpPr txBox="1"/>
          <p:nvPr/>
        </p:nvSpPr>
        <p:spPr>
          <a:xfrm>
            <a:off x="13923604" y="869428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health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9BD5C6-57E2-86F7-AC70-C3DE91EF3901}"/>
              </a:ext>
            </a:extLst>
          </p:cNvPr>
          <p:cNvSpPr txBox="1"/>
          <p:nvPr/>
        </p:nvSpPr>
        <p:spPr>
          <a:xfrm>
            <a:off x="12266403" y="810466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improve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95FF1D-3501-463E-C2D3-964525384F5A}"/>
              </a:ext>
            </a:extLst>
          </p:cNvPr>
          <p:cNvSpPr txBox="1"/>
          <p:nvPr/>
        </p:nvSpPr>
        <p:spPr>
          <a:xfrm>
            <a:off x="16148680" y="850962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improve_health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1514F1-5674-4360-805A-2AD4CABC4A96}"/>
              </a:ext>
            </a:extLst>
          </p:cNvPr>
          <p:cNvSpPr txBox="1"/>
          <p:nvPr/>
        </p:nvSpPr>
        <p:spPr>
          <a:xfrm>
            <a:off x="16784509" y="624933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strategy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C1A0BD-B353-8836-200A-6EF30B02CD45}"/>
              </a:ext>
            </a:extLst>
          </p:cNvPr>
          <p:cNvSpPr txBox="1"/>
          <p:nvPr/>
        </p:nvSpPr>
        <p:spPr>
          <a:xfrm>
            <a:off x="13233538" y="569657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business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2505A-36AE-D135-0E5E-11142D08AD4A}"/>
              </a:ext>
            </a:extLst>
          </p:cNvPr>
          <p:cNvSpPr txBox="1"/>
          <p:nvPr/>
        </p:nvSpPr>
        <p:spPr>
          <a:xfrm>
            <a:off x="14681024" y="517855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business_trip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51FE74-C13A-C909-0148-36F9DC3AF633}"/>
              </a:ext>
            </a:extLst>
          </p:cNvPr>
          <p:cNvSpPr/>
          <p:nvPr/>
        </p:nvSpPr>
        <p:spPr>
          <a:xfrm>
            <a:off x="12900944" y="4926689"/>
            <a:ext cx="3632599" cy="180451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348935-3949-A723-58C8-640B7CA8EBE6}"/>
              </a:ext>
            </a:extLst>
          </p:cNvPr>
          <p:cNvSpPr txBox="1"/>
          <p:nvPr/>
        </p:nvSpPr>
        <p:spPr>
          <a:xfrm>
            <a:off x="12813103" y="3428694"/>
            <a:ext cx="1923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Business_trip</a:t>
            </a:r>
            <a:r>
              <a:rPr kumimoji="1" lang="ko-Kore-KR" altLang="en-US" dirty="0"/>
              <a:t>은 실제로 있는 단어</a:t>
            </a:r>
            <a:endParaRPr kumimoji="1" lang="en-US" altLang="ko-Kore-KR" dirty="0"/>
          </a:p>
          <a:p>
            <a:r>
              <a:rPr kumimoji="1" lang="ko-Kore-KR" altLang="en-US" dirty="0"/>
              <a:t>여기서 </a:t>
            </a:r>
            <a:r>
              <a:rPr kumimoji="1" lang="en-US" altLang="ko-Kore-KR" dirty="0"/>
              <a:t>GSC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context node</a:t>
            </a:r>
            <a:r>
              <a:rPr kumimoji="1" lang="ko-Kore-KR" altLang="en-US" dirty="0"/>
              <a:t>가 가장 크지만</a:t>
            </a:r>
            <a:r>
              <a:rPr kumimoji="1" lang="en-US" altLang="ko-Kore-KR" dirty="0"/>
              <a:t>, Cycle enc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6</a:t>
            </a:r>
            <a:r>
              <a:rPr kumimoji="1" lang="ko-Kore-KR" altLang="en-US" dirty="0"/>
              <a:t>번 노드가 가장 큼</a:t>
            </a:r>
          </a:p>
        </p:txBody>
      </p:sp>
      <p:sp>
        <p:nvSpPr>
          <p:cNvPr id="20" name="웃는 얼굴[S] 19">
            <a:extLst>
              <a:ext uri="{FF2B5EF4-FFF2-40B4-BE49-F238E27FC236}">
                <a16:creationId xmlns:a16="http://schemas.microsoft.com/office/drawing/2014/main" id="{5FCA13C8-B7F2-B096-7E74-B2FD23BC5103}"/>
              </a:ext>
            </a:extLst>
          </p:cNvPr>
          <p:cNvSpPr/>
          <p:nvPr/>
        </p:nvSpPr>
        <p:spPr>
          <a:xfrm>
            <a:off x="6285479" y="921938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웃는 얼굴[S] 20">
            <a:extLst>
              <a:ext uri="{FF2B5EF4-FFF2-40B4-BE49-F238E27FC236}">
                <a16:creationId xmlns:a16="http://schemas.microsoft.com/office/drawing/2014/main" id="{9C438353-2A62-3907-CD17-23C70DEA71A8}"/>
              </a:ext>
            </a:extLst>
          </p:cNvPr>
          <p:cNvSpPr/>
          <p:nvPr/>
        </p:nvSpPr>
        <p:spPr>
          <a:xfrm>
            <a:off x="8415383" y="1247827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479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6.2383],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6.6217],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4.5008],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6.5590],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2.9430],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2.6626],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2.9222],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2.9430],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2.9222],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6.0798],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6.6890],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4.4253],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6.5586],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4.6073],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2.8179],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6.2542],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6.7681],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4.5007],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6.6007],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3.0443],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2.5530],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4.8778],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5.8778],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6.4523],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4.1932],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6.3860],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2.2110],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2.2110],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2.1874],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2.1874],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37768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6.2383],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6.0798],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6.2542],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5.8778]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[-14.1459,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-13.4450,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-20.7363,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-6.4617]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01499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2.9131],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4.2471],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0.5535],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4.0786],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2.8510],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4.2691],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0.5521],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4.0779],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0.5835],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2.8823],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4.2696],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0.5528],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4.0783],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-2.0804],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0.6418],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2.8510],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4.2464],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0.5521],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4.0779],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-2.1605],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-2.1605],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27743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[ 2.9131],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[ 2.8510],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[ 2.8823],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[ 2.8510],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[-21.0812,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-25.1784,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-25.0231,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-21.8894]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07501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“What could be a positive aspect of a tree being cut down?”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plants that were under the tree will have access to more light 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squirrels that were in that tree will have an easier time getting to their home </a:t>
            </a:r>
          </a:p>
          <a:p>
            <a:pPr marL="342900" indent="-342900">
              <a:buAutoNum type="alphaUcPeriod"/>
            </a:pP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Plants under the tree will get cooled off by the shade </a:t>
            </a:r>
          </a:p>
          <a:p>
            <a:pPr marL="342900" indent="-342900">
              <a:buAutoNum type="alphaUcPeriod"/>
            </a:pP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sun will shine brighter that before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20900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D &gt; A -&gt; A &gt; B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D &gt; B &gt; C &gt; A -&gt; B &gt; A &gt; D &gt; C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D &gt; 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10903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ore-KR" altLang="en-US" dirty="0"/>
              <a:t>나무가 잘려서 생기는 장점이 뭐야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질문이다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질문에서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잘려서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와 </a:t>
            </a:r>
            <a:endParaRPr kumimoji="1" lang="en-US" altLang="ko-KR" dirty="0"/>
          </a:p>
          <a:p>
            <a:r>
              <a:rPr kumimoji="1" lang="ko-KR" altLang="en-US" dirty="0"/>
              <a:t>그로 인한 장점이 연결되어야 정답을 도출하는데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가 도움을 줄 수 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하지만 위 문제는 앞서 말한 자연어의 의미를 생각하여 답을 도출한 것이 아니라 질문과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답변의 노드들간의 </a:t>
            </a:r>
            <a:endParaRPr kumimoji="1" lang="en-US" altLang="ko-Kore-KR" dirty="0"/>
          </a:p>
          <a:p>
            <a:r>
              <a:rPr kumimoji="1" lang="ko-Kore-KR" altLang="en-US" dirty="0"/>
              <a:t>단어 관계만으로 그래프를 형성하고</a:t>
            </a:r>
            <a:endParaRPr kumimoji="1" lang="en-US" altLang="ko-Kore-KR" dirty="0"/>
          </a:p>
          <a:p>
            <a:r>
              <a:rPr kumimoji="1" lang="ko-Kore-KR" altLang="en-US" dirty="0"/>
              <a:t>이중 사이클이 많은 경우에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높게 나오는 것이다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이는 </a:t>
            </a:r>
            <a:r>
              <a:rPr kumimoji="1" lang="en-US" altLang="ko-Kore-KR" dirty="0"/>
              <a:t>KG+LM</a:t>
            </a:r>
            <a:r>
              <a:rPr kumimoji="1" lang="ko-Kore-KR" altLang="en-US" dirty="0"/>
              <a:t>의 한계점이라 생각한다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131671-0A63-A895-6F60-5151F579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113BFDD-712E-CEC8-8E49-3EF50635E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20344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5BFB0E5-DF21-92DC-B187-1C5A9B3D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371" y="526259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3126A7-0894-F9C1-66AB-713AF4028C66}"/>
              </a:ext>
            </a:extLst>
          </p:cNvPr>
          <p:cNvSpPr txBox="1"/>
          <p:nvPr/>
        </p:nvSpPr>
        <p:spPr>
          <a:xfrm>
            <a:off x="4781461" y="63627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96666-CE04-6DDF-63A7-7CC38285674F}"/>
              </a:ext>
            </a:extLst>
          </p:cNvPr>
          <p:cNvSpPr txBox="1"/>
          <p:nvPr/>
        </p:nvSpPr>
        <p:spPr>
          <a:xfrm>
            <a:off x="10040900" y="86478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AEB8B-E85C-DA24-D28C-9819A31EB4EA}"/>
              </a:ext>
            </a:extLst>
          </p:cNvPr>
          <p:cNvSpPr txBox="1"/>
          <p:nvPr/>
        </p:nvSpPr>
        <p:spPr>
          <a:xfrm>
            <a:off x="12172861" y="76477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9EB8D8-CD44-C47C-EBC8-F5C98A5E40D6}"/>
              </a:ext>
            </a:extLst>
          </p:cNvPr>
          <p:cNvSpPr txBox="1"/>
          <p:nvPr/>
        </p:nvSpPr>
        <p:spPr>
          <a:xfrm>
            <a:off x="2009232" y="86478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2C7FFB-B981-B84C-25B9-C2393D8F79BD}"/>
              </a:ext>
            </a:extLst>
          </p:cNvPr>
          <p:cNvSpPr txBox="1"/>
          <p:nvPr/>
        </p:nvSpPr>
        <p:spPr>
          <a:xfrm>
            <a:off x="10867891" y="577039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594B1-F210-9FE6-94E8-9D492B74CDD2}"/>
              </a:ext>
            </a:extLst>
          </p:cNvPr>
          <p:cNvSpPr txBox="1"/>
          <p:nvPr/>
        </p:nvSpPr>
        <p:spPr>
          <a:xfrm>
            <a:off x="12363859" y="619245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5E0B5-C3F1-C74D-9E04-9B906A055E4C}"/>
              </a:ext>
            </a:extLst>
          </p:cNvPr>
          <p:cNvSpPr txBox="1"/>
          <p:nvPr/>
        </p:nvSpPr>
        <p:spPr>
          <a:xfrm>
            <a:off x="3405617" y="860956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DD1ED6-05E6-EBEF-F36B-2250E331FE34}"/>
              </a:ext>
            </a:extLst>
          </p:cNvPr>
          <p:cNvSpPr txBox="1"/>
          <p:nvPr/>
        </p:nvSpPr>
        <p:spPr>
          <a:xfrm>
            <a:off x="10782842" y="794975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53426-683D-B714-0797-4E610F252A23}"/>
              </a:ext>
            </a:extLst>
          </p:cNvPr>
          <p:cNvSpPr txBox="1"/>
          <p:nvPr/>
        </p:nvSpPr>
        <p:spPr>
          <a:xfrm>
            <a:off x="15267241" y="780111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BB9979-E2EE-2222-C76B-BF8869E964BA}"/>
              </a:ext>
            </a:extLst>
          </p:cNvPr>
          <p:cNvSpPr txBox="1"/>
          <p:nvPr/>
        </p:nvSpPr>
        <p:spPr>
          <a:xfrm>
            <a:off x="410820" y="780111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access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0436F-A2C8-E340-6BE1-398740E83DB1}"/>
              </a:ext>
            </a:extLst>
          </p:cNvPr>
          <p:cNvSpPr txBox="1"/>
          <p:nvPr/>
        </p:nvSpPr>
        <p:spPr>
          <a:xfrm>
            <a:off x="86323" y="641849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access_to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06147-FF6E-3ACD-9F83-1F64CD0BB0E3}"/>
              </a:ext>
            </a:extLst>
          </p:cNvPr>
          <p:cNvSpPr txBox="1"/>
          <p:nvPr/>
        </p:nvSpPr>
        <p:spPr>
          <a:xfrm>
            <a:off x="1088585" y="52270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having_access_to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F7143E-00A5-4482-E4BC-A8805CF50BFA}"/>
              </a:ext>
            </a:extLst>
          </p:cNvPr>
          <p:cNvSpPr txBox="1"/>
          <p:nvPr/>
        </p:nvSpPr>
        <p:spPr>
          <a:xfrm>
            <a:off x="1391292" y="713901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light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59319A-3C78-1405-D925-F399549816ED}"/>
              </a:ext>
            </a:extLst>
          </p:cNvPr>
          <p:cNvSpPr txBox="1"/>
          <p:nvPr/>
        </p:nvSpPr>
        <p:spPr>
          <a:xfrm>
            <a:off x="4359230" y="55387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A1E4E2-F00E-1013-A7DC-BD9F9890524E}"/>
              </a:ext>
            </a:extLst>
          </p:cNvPr>
          <p:cNvSpPr txBox="1"/>
          <p:nvPr/>
        </p:nvSpPr>
        <p:spPr>
          <a:xfrm>
            <a:off x="4563426" y="784578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6FBB35-494D-31EA-D7BF-348BF62372B0}"/>
              </a:ext>
            </a:extLst>
          </p:cNvPr>
          <p:cNvSpPr txBox="1"/>
          <p:nvPr/>
        </p:nvSpPr>
        <p:spPr>
          <a:xfrm>
            <a:off x="3218629" y="53590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7C5B9-10A9-00F7-3055-97DF68ED9DB3}"/>
              </a:ext>
            </a:extLst>
          </p:cNvPr>
          <p:cNvSpPr txBox="1"/>
          <p:nvPr/>
        </p:nvSpPr>
        <p:spPr>
          <a:xfrm>
            <a:off x="7254572" y="55387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easier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175686-2788-9E89-562F-72139CB92828}"/>
              </a:ext>
            </a:extLst>
          </p:cNvPr>
          <p:cNvSpPr txBox="1"/>
          <p:nvPr/>
        </p:nvSpPr>
        <p:spPr>
          <a:xfrm>
            <a:off x="8735930" y="869587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easy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8E7127-7706-A7C2-9FDB-F157A7ADD21F}"/>
              </a:ext>
            </a:extLst>
          </p:cNvPr>
          <p:cNvSpPr txBox="1"/>
          <p:nvPr/>
        </p:nvSpPr>
        <p:spPr>
          <a:xfrm>
            <a:off x="7403325" y="874386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F176B2-508C-CCA3-F557-3128329B9346}"/>
              </a:ext>
            </a:extLst>
          </p:cNvPr>
          <p:cNvSpPr txBox="1"/>
          <p:nvPr/>
        </p:nvSpPr>
        <p:spPr>
          <a:xfrm>
            <a:off x="8496292" y="545678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get_to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B864FA-5EEF-03F4-7038-98AFB644060E}"/>
              </a:ext>
            </a:extLst>
          </p:cNvPr>
          <p:cNvSpPr txBox="1"/>
          <p:nvPr/>
        </p:nvSpPr>
        <p:spPr>
          <a:xfrm>
            <a:off x="6534061" y="639987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getting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B02B6B-4C68-13A5-68C6-855386BCBCC9}"/>
              </a:ext>
            </a:extLst>
          </p:cNvPr>
          <p:cNvSpPr txBox="1"/>
          <p:nvPr/>
        </p:nvSpPr>
        <p:spPr>
          <a:xfrm>
            <a:off x="7457999" y="769808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home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2D9D35-4319-D135-4F50-E2F6DDC68134}"/>
              </a:ext>
            </a:extLst>
          </p:cNvPr>
          <p:cNvSpPr txBox="1"/>
          <p:nvPr/>
        </p:nvSpPr>
        <p:spPr>
          <a:xfrm>
            <a:off x="7682307" y="687653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squirrel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735155-9058-2003-C73C-650B206D47B2}"/>
              </a:ext>
            </a:extLst>
          </p:cNvPr>
          <p:cNvSpPr txBox="1"/>
          <p:nvPr/>
        </p:nvSpPr>
        <p:spPr>
          <a:xfrm>
            <a:off x="6552511" y="74680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squirrels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9E1B7F2D-8F6B-3D94-D46C-1B51238F85C3}"/>
              </a:ext>
            </a:extLst>
          </p:cNvPr>
          <p:cNvSpPr txBox="1"/>
          <p:nvPr/>
        </p:nvSpPr>
        <p:spPr>
          <a:xfrm>
            <a:off x="11105805" y="712114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time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7D4647BA-AFE3-C233-89EF-6B3CDECFB41B}"/>
              </a:ext>
            </a:extLst>
          </p:cNvPr>
          <p:cNvSpPr txBox="1"/>
          <p:nvPr/>
        </p:nvSpPr>
        <p:spPr>
          <a:xfrm>
            <a:off x="9836516" y="51335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027B9379-D5D6-46FD-B55E-331DE9F43F08}"/>
              </a:ext>
            </a:extLst>
          </p:cNvPr>
          <p:cNvSpPr txBox="1"/>
          <p:nvPr/>
        </p:nvSpPr>
        <p:spPr>
          <a:xfrm>
            <a:off x="13791595" y="519525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cool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E30FBAFD-D24F-A79E-0307-B74DC187B183}"/>
              </a:ext>
            </a:extLst>
          </p:cNvPr>
          <p:cNvSpPr txBox="1"/>
          <p:nvPr/>
        </p:nvSpPr>
        <p:spPr>
          <a:xfrm>
            <a:off x="15054054" y="538526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cool_off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E666165A-20B9-92BC-F47E-ED709E98E0A3}"/>
              </a:ext>
            </a:extLst>
          </p:cNvPr>
          <p:cNvSpPr txBox="1"/>
          <p:nvPr/>
        </p:nvSpPr>
        <p:spPr>
          <a:xfrm>
            <a:off x="16925082" y="705696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cooled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DBCB0AF9-B27F-F438-AC6C-4C88ABC1EBE2}"/>
              </a:ext>
            </a:extLst>
          </p:cNvPr>
          <p:cNvSpPr txBox="1"/>
          <p:nvPr/>
        </p:nvSpPr>
        <p:spPr>
          <a:xfrm>
            <a:off x="12971672" y="842269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6C2F21FF-DAB5-6ED7-4811-ED48C3CAA6A3}"/>
              </a:ext>
            </a:extLst>
          </p:cNvPr>
          <p:cNvSpPr txBox="1"/>
          <p:nvPr/>
        </p:nvSpPr>
        <p:spPr>
          <a:xfrm>
            <a:off x="13283584" y="601360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get_cooler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65E585D7-DF65-E1BF-C3A7-0C8A0E159A5D}"/>
              </a:ext>
            </a:extLst>
          </p:cNvPr>
          <p:cNvSpPr txBox="1"/>
          <p:nvPr/>
        </p:nvSpPr>
        <p:spPr>
          <a:xfrm>
            <a:off x="15495937" y="612605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6A6B319C-0156-4051-3EBD-800F149EE2B8}"/>
              </a:ext>
            </a:extLst>
          </p:cNvPr>
          <p:cNvSpPr txBox="1"/>
          <p:nvPr/>
        </p:nvSpPr>
        <p:spPr>
          <a:xfrm>
            <a:off x="16839259" y="60415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A87B07FF-F48B-456C-8CFE-803C18358BF5}"/>
              </a:ext>
            </a:extLst>
          </p:cNvPr>
          <p:cNvSpPr txBox="1"/>
          <p:nvPr/>
        </p:nvSpPr>
        <p:spPr>
          <a:xfrm>
            <a:off x="14400130" y="874386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shade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97CEDC62-C8CA-69AD-C94D-21046BE51909}"/>
              </a:ext>
            </a:extLst>
          </p:cNvPr>
          <p:cNvSpPr txBox="1"/>
          <p:nvPr/>
        </p:nvSpPr>
        <p:spPr>
          <a:xfrm>
            <a:off x="16620078" y="8037969"/>
            <a:ext cx="11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086BF2C7-6413-08B9-FEB8-5A155935BBB8}"/>
              </a:ext>
            </a:extLst>
          </p:cNvPr>
          <p:cNvSpPr/>
          <p:nvPr/>
        </p:nvSpPr>
        <p:spPr>
          <a:xfrm>
            <a:off x="6534061" y="4194209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웃는 얼굴[S] 14">
            <a:extLst>
              <a:ext uri="{FF2B5EF4-FFF2-40B4-BE49-F238E27FC236}">
                <a16:creationId xmlns:a16="http://schemas.microsoft.com/office/drawing/2014/main" id="{3B4AD73F-2798-059D-DDFD-784D5E06B64A}"/>
              </a:ext>
            </a:extLst>
          </p:cNvPr>
          <p:cNvSpPr/>
          <p:nvPr/>
        </p:nvSpPr>
        <p:spPr>
          <a:xfrm>
            <a:off x="9278956" y="4194209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22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6351694" y="487914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High_GSC</a:t>
            </a:r>
            <a:r>
              <a:rPr kumimoji="1" lang="en-US" altLang="ko-Kore-KR" dirty="0"/>
              <a:t>(D)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20900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D &gt; A -&gt; A &gt; B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D &gt; B &gt; C &gt; A -&gt; B &gt; A &gt; D &gt; C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D &gt;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131671-0A63-A895-6F60-5151F579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113BFDD-712E-CEC8-8E49-3EF50635E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20344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5BFB0E5-DF21-92DC-B187-1C5A9B3D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371" y="526259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3126A7-0894-F9C1-66AB-713AF4028C66}"/>
              </a:ext>
            </a:extLst>
          </p:cNvPr>
          <p:cNvSpPr txBox="1"/>
          <p:nvPr/>
        </p:nvSpPr>
        <p:spPr>
          <a:xfrm>
            <a:off x="4781461" y="63627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96666-CE04-6DDF-63A7-7CC38285674F}"/>
              </a:ext>
            </a:extLst>
          </p:cNvPr>
          <p:cNvSpPr txBox="1"/>
          <p:nvPr/>
        </p:nvSpPr>
        <p:spPr>
          <a:xfrm>
            <a:off x="10040900" y="86478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AEB8B-E85C-DA24-D28C-9819A31EB4EA}"/>
              </a:ext>
            </a:extLst>
          </p:cNvPr>
          <p:cNvSpPr txBox="1"/>
          <p:nvPr/>
        </p:nvSpPr>
        <p:spPr>
          <a:xfrm>
            <a:off x="12172861" y="76477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9EB8D8-CD44-C47C-EBC8-F5C98A5E40D6}"/>
              </a:ext>
            </a:extLst>
          </p:cNvPr>
          <p:cNvSpPr txBox="1"/>
          <p:nvPr/>
        </p:nvSpPr>
        <p:spPr>
          <a:xfrm>
            <a:off x="2009232" y="86478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2C7FFB-B981-B84C-25B9-C2393D8F79BD}"/>
              </a:ext>
            </a:extLst>
          </p:cNvPr>
          <p:cNvSpPr txBox="1"/>
          <p:nvPr/>
        </p:nvSpPr>
        <p:spPr>
          <a:xfrm>
            <a:off x="10867891" y="577039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594B1-F210-9FE6-94E8-9D492B74CDD2}"/>
              </a:ext>
            </a:extLst>
          </p:cNvPr>
          <p:cNvSpPr txBox="1"/>
          <p:nvPr/>
        </p:nvSpPr>
        <p:spPr>
          <a:xfrm>
            <a:off x="12363859" y="619245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5E0B5-C3F1-C74D-9E04-9B906A055E4C}"/>
              </a:ext>
            </a:extLst>
          </p:cNvPr>
          <p:cNvSpPr txBox="1"/>
          <p:nvPr/>
        </p:nvSpPr>
        <p:spPr>
          <a:xfrm>
            <a:off x="3405617" y="860956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DD1ED6-05E6-EBEF-F36B-2250E331FE34}"/>
              </a:ext>
            </a:extLst>
          </p:cNvPr>
          <p:cNvSpPr txBox="1"/>
          <p:nvPr/>
        </p:nvSpPr>
        <p:spPr>
          <a:xfrm>
            <a:off x="10782842" y="794975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53426-683D-B714-0797-4E610F252A23}"/>
              </a:ext>
            </a:extLst>
          </p:cNvPr>
          <p:cNvSpPr txBox="1"/>
          <p:nvPr/>
        </p:nvSpPr>
        <p:spPr>
          <a:xfrm>
            <a:off x="15267241" y="780111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BB9979-E2EE-2222-C76B-BF8869E964BA}"/>
              </a:ext>
            </a:extLst>
          </p:cNvPr>
          <p:cNvSpPr txBox="1"/>
          <p:nvPr/>
        </p:nvSpPr>
        <p:spPr>
          <a:xfrm>
            <a:off x="410820" y="780111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access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0436F-A2C8-E340-6BE1-398740E83DB1}"/>
              </a:ext>
            </a:extLst>
          </p:cNvPr>
          <p:cNvSpPr txBox="1"/>
          <p:nvPr/>
        </p:nvSpPr>
        <p:spPr>
          <a:xfrm>
            <a:off x="86323" y="641849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access_to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06147-FF6E-3ACD-9F83-1F64CD0BB0E3}"/>
              </a:ext>
            </a:extLst>
          </p:cNvPr>
          <p:cNvSpPr txBox="1"/>
          <p:nvPr/>
        </p:nvSpPr>
        <p:spPr>
          <a:xfrm>
            <a:off x="1088585" y="52270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having_access_to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F7143E-00A5-4482-E4BC-A8805CF50BFA}"/>
              </a:ext>
            </a:extLst>
          </p:cNvPr>
          <p:cNvSpPr txBox="1"/>
          <p:nvPr/>
        </p:nvSpPr>
        <p:spPr>
          <a:xfrm>
            <a:off x="1391292" y="713901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light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59319A-3C78-1405-D925-F399549816ED}"/>
              </a:ext>
            </a:extLst>
          </p:cNvPr>
          <p:cNvSpPr txBox="1"/>
          <p:nvPr/>
        </p:nvSpPr>
        <p:spPr>
          <a:xfrm>
            <a:off x="4359230" y="55387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A1E4E2-F00E-1013-A7DC-BD9F9890524E}"/>
              </a:ext>
            </a:extLst>
          </p:cNvPr>
          <p:cNvSpPr txBox="1"/>
          <p:nvPr/>
        </p:nvSpPr>
        <p:spPr>
          <a:xfrm>
            <a:off x="4563426" y="784578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6FBB35-494D-31EA-D7BF-348BF62372B0}"/>
              </a:ext>
            </a:extLst>
          </p:cNvPr>
          <p:cNvSpPr txBox="1"/>
          <p:nvPr/>
        </p:nvSpPr>
        <p:spPr>
          <a:xfrm>
            <a:off x="3218629" y="53590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7C5B9-10A9-00F7-3055-97DF68ED9DB3}"/>
              </a:ext>
            </a:extLst>
          </p:cNvPr>
          <p:cNvSpPr txBox="1"/>
          <p:nvPr/>
        </p:nvSpPr>
        <p:spPr>
          <a:xfrm>
            <a:off x="7254572" y="55387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easier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175686-2788-9E89-562F-72139CB92828}"/>
              </a:ext>
            </a:extLst>
          </p:cNvPr>
          <p:cNvSpPr txBox="1"/>
          <p:nvPr/>
        </p:nvSpPr>
        <p:spPr>
          <a:xfrm>
            <a:off x="8735930" y="869587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easy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8E7127-7706-A7C2-9FDB-F157A7ADD21F}"/>
              </a:ext>
            </a:extLst>
          </p:cNvPr>
          <p:cNvSpPr txBox="1"/>
          <p:nvPr/>
        </p:nvSpPr>
        <p:spPr>
          <a:xfrm>
            <a:off x="7403325" y="874386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F176B2-508C-CCA3-F557-3128329B9346}"/>
              </a:ext>
            </a:extLst>
          </p:cNvPr>
          <p:cNvSpPr txBox="1"/>
          <p:nvPr/>
        </p:nvSpPr>
        <p:spPr>
          <a:xfrm>
            <a:off x="8496292" y="545678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get_to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B864FA-5EEF-03F4-7038-98AFB644060E}"/>
              </a:ext>
            </a:extLst>
          </p:cNvPr>
          <p:cNvSpPr txBox="1"/>
          <p:nvPr/>
        </p:nvSpPr>
        <p:spPr>
          <a:xfrm>
            <a:off x="6534061" y="639987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getting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B02B6B-4C68-13A5-68C6-855386BCBCC9}"/>
              </a:ext>
            </a:extLst>
          </p:cNvPr>
          <p:cNvSpPr txBox="1"/>
          <p:nvPr/>
        </p:nvSpPr>
        <p:spPr>
          <a:xfrm>
            <a:off x="7457999" y="769808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home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2D9D35-4319-D135-4F50-E2F6DDC68134}"/>
              </a:ext>
            </a:extLst>
          </p:cNvPr>
          <p:cNvSpPr txBox="1"/>
          <p:nvPr/>
        </p:nvSpPr>
        <p:spPr>
          <a:xfrm>
            <a:off x="7682307" y="687653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squirrel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735155-9058-2003-C73C-650B206D47B2}"/>
              </a:ext>
            </a:extLst>
          </p:cNvPr>
          <p:cNvSpPr txBox="1"/>
          <p:nvPr/>
        </p:nvSpPr>
        <p:spPr>
          <a:xfrm>
            <a:off x="6552511" y="74680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squirrels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9E1B7F2D-8F6B-3D94-D46C-1B51238F85C3}"/>
              </a:ext>
            </a:extLst>
          </p:cNvPr>
          <p:cNvSpPr txBox="1"/>
          <p:nvPr/>
        </p:nvSpPr>
        <p:spPr>
          <a:xfrm>
            <a:off x="11105805" y="712114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time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7D4647BA-AFE3-C233-89EF-6B3CDECFB41B}"/>
              </a:ext>
            </a:extLst>
          </p:cNvPr>
          <p:cNvSpPr txBox="1"/>
          <p:nvPr/>
        </p:nvSpPr>
        <p:spPr>
          <a:xfrm>
            <a:off x="9836516" y="51335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027B9379-D5D6-46FD-B55E-331DE9F43F08}"/>
              </a:ext>
            </a:extLst>
          </p:cNvPr>
          <p:cNvSpPr txBox="1"/>
          <p:nvPr/>
        </p:nvSpPr>
        <p:spPr>
          <a:xfrm>
            <a:off x="13791595" y="519525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cool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E30FBAFD-D24F-A79E-0307-B74DC187B183}"/>
              </a:ext>
            </a:extLst>
          </p:cNvPr>
          <p:cNvSpPr txBox="1"/>
          <p:nvPr/>
        </p:nvSpPr>
        <p:spPr>
          <a:xfrm>
            <a:off x="15054054" y="538526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cool_off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E666165A-20B9-92BC-F47E-ED709E98E0A3}"/>
              </a:ext>
            </a:extLst>
          </p:cNvPr>
          <p:cNvSpPr txBox="1"/>
          <p:nvPr/>
        </p:nvSpPr>
        <p:spPr>
          <a:xfrm>
            <a:off x="16925082" y="705696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cooled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DBCB0AF9-B27F-F438-AC6C-4C88ABC1EBE2}"/>
              </a:ext>
            </a:extLst>
          </p:cNvPr>
          <p:cNvSpPr txBox="1"/>
          <p:nvPr/>
        </p:nvSpPr>
        <p:spPr>
          <a:xfrm>
            <a:off x="12971672" y="842269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6C2F21FF-DAB5-6ED7-4811-ED48C3CAA6A3}"/>
              </a:ext>
            </a:extLst>
          </p:cNvPr>
          <p:cNvSpPr txBox="1"/>
          <p:nvPr/>
        </p:nvSpPr>
        <p:spPr>
          <a:xfrm>
            <a:off x="13283584" y="601360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get_cooler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65E585D7-DF65-E1BF-C3A7-0C8A0E159A5D}"/>
              </a:ext>
            </a:extLst>
          </p:cNvPr>
          <p:cNvSpPr txBox="1"/>
          <p:nvPr/>
        </p:nvSpPr>
        <p:spPr>
          <a:xfrm>
            <a:off x="15495937" y="612605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6A6B319C-0156-4051-3EBD-800F149EE2B8}"/>
              </a:ext>
            </a:extLst>
          </p:cNvPr>
          <p:cNvSpPr txBox="1"/>
          <p:nvPr/>
        </p:nvSpPr>
        <p:spPr>
          <a:xfrm>
            <a:off x="16839259" y="60415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A87B07FF-F48B-456C-8CFE-803C18358BF5}"/>
              </a:ext>
            </a:extLst>
          </p:cNvPr>
          <p:cNvSpPr txBox="1"/>
          <p:nvPr/>
        </p:nvSpPr>
        <p:spPr>
          <a:xfrm>
            <a:off x="14400130" y="874386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shade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97CEDC62-C8CA-69AD-C94D-21046BE51909}"/>
              </a:ext>
            </a:extLst>
          </p:cNvPr>
          <p:cNvSpPr txBox="1"/>
          <p:nvPr/>
        </p:nvSpPr>
        <p:spPr>
          <a:xfrm>
            <a:off x="16620078" y="8037969"/>
            <a:ext cx="11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9D9FF-26D1-4E7A-061C-B66DBBBAC981}"/>
              </a:ext>
            </a:extLst>
          </p:cNvPr>
          <p:cNvSpPr txBox="1"/>
          <p:nvPr/>
        </p:nvSpPr>
        <p:spPr>
          <a:xfrm>
            <a:off x="8915400" y="95792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893976-982D-AF4F-0CC6-2F228DD1C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080" y="2045435"/>
            <a:ext cx="4182014" cy="28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4D715-315B-D8C4-CAD8-C6195CC18B55}"/>
              </a:ext>
            </a:extLst>
          </p:cNvPr>
          <p:cNvSpPr txBox="1"/>
          <p:nvPr/>
        </p:nvSpPr>
        <p:spPr>
          <a:xfrm>
            <a:off x="5170080" y="338065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420F38-4C20-1FE0-031E-7D6AAE4CA642}"/>
              </a:ext>
            </a:extLst>
          </p:cNvPr>
          <p:cNvSpPr txBox="1"/>
          <p:nvPr/>
        </p:nvSpPr>
        <p:spPr>
          <a:xfrm>
            <a:off x="5722955" y="43816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92C2F-3302-BB2C-EF9A-0E3B4A4BBDEC}"/>
              </a:ext>
            </a:extLst>
          </p:cNvPr>
          <p:cNvSpPr txBox="1"/>
          <p:nvPr/>
        </p:nvSpPr>
        <p:spPr>
          <a:xfrm>
            <a:off x="7479122" y="191388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7C998-4F83-4223-C222-A4D6235846D6}"/>
              </a:ext>
            </a:extLst>
          </p:cNvPr>
          <p:cNvSpPr txBox="1"/>
          <p:nvPr/>
        </p:nvSpPr>
        <p:spPr>
          <a:xfrm>
            <a:off x="6119454" y="209379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tree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26C553-07AD-1DF6-5E96-D9FD8CE357E3}"/>
              </a:ext>
            </a:extLst>
          </p:cNvPr>
          <p:cNvSpPr txBox="1"/>
          <p:nvPr/>
        </p:nvSpPr>
        <p:spPr>
          <a:xfrm>
            <a:off x="7314299" y="454639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bright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403995-C4B2-7365-F2E5-568476626C1D}"/>
              </a:ext>
            </a:extLst>
          </p:cNvPr>
          <p:cNvSpPr txBox="1"/>
          <p:nvPr/>
        </p:nvSpPr>
        <p:spPr>
          <a:xfrm>
            <a:off x="8647263" y="378125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shine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C19487-8086-0E04-781C-E535887E170B}"/>
              </a:ext>
            </a:extLst>
          </p:cNvPr>
          <p:cNvSpPr txBox="1"/>
          <p:nvPr/>
        </p:nvSpPr>
        <p:spPr>
          <a:xfrm>
            <a:off x="8559356" y="440336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shine_bright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EECDA4-A0FE-A909-45AA-F8B0112A5285}"/>
              </a:ext>
            </a:extLst>
          </p:cNvPr>
          <p:cNvSpPr txBox="1"/>
          <p:nvPr/>
        </p:nvSpPr>
        <p:spPr>
          <a:xfrm>
            <a:off x="8999679" y="294435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sun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C6CCB09-0D07-7D40-0A2F-11BF960D4142}"/>
              </a:ext>
            </a:extLst>
          </p:cNvPr>
          <p:cNvSpPr/>
          <p:nvPr/>
        </p:nvSpPr>
        <p:spPr>
          <a:xfrm>
            <a:off x="7101117" y="2919930"/>
            <a:ext cx="3065670" cy="2313563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FD9DC2FE-F6D9-A047-C4AA-B8073C7FC640}"/>
              </a:ext>
            </a:extLst>
          </p:cNvPr>
          <p:cNvSpPr/>
          <p:nvPr/>
        </p:nvSpPr>
        <p:spPr>
          <a:xfrm>
            <a:off x="10379968" y="3537293"/>
            <a:ext cx="988093" cy="494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D5F4CD-CFE0-BC93-D627-ECEA8F79B444}"/>
              </a:ext>
            </a:extLst>
          </p:cNvPr>
          <p:cNvSpPr txBox="1"/>
          <p:nvPr/>
        </p:nvSpPr>
        <p:spPr>
          <a:xfrm>
            <a:off x="11569466" y="3099296"/>
            <a:ext cx="285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은 이 부분에서 </a:t>
            </a:r>
            <a:r>
              <a:rPr kumimoji="1" lang="en-US" altLang="ko-Kore-KR" dirty="0"/>
              <a:t>5</a:t>
            </a:r>
            <a:r>
              <a:rPr kumimoji="1" lang="ko-Kore-KR" altLang="en-US" dirty="0"/>
              <a:t>번 노드의 </a:t>
            </a:r>
            <a:r>
              <a:rPr kumimoji="1" lang="en-US" altLang="ko-Kore-KR" dirty="0"/>
              <a:t>score</a:t>
            </a:r>
            <a:r>
              <a:rPr kumimoji="1" lang="ko-Kore-KR" altLang="en-US" dirty="0"/>
              <a:t>가 가장 높음</a:t>
            </a:r>
            <a:r>
              <a:rPr kumimoji="1" lang="en-US" altLang="ko-Kore-KR" dirty="0"/>
              <a:t>, GSC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context node</a:t>
            </a:r>
            <a:r>
              <a:rPr kumimoji="1" lang="ko-Kore-KR" altLang="en-US" dirty="0"/>
              <a:t>가 가장 높았음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D517B5-4DEA-6F41-FB75-021913FE68C7}"/>
              </a:ext>
            </a:extLst>
          </p:cNvPr>
          <p:cNvSpPr txBox="1"/>
          <p:nvPr/>
        </p:nvSpPr>
        <p:spPr>
          <a:xfrm>
            <a:off x="4927994" y="-12534"/>
            <a:ext cx="109039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ore-KR" altLang="en-US" dirty="0"/>
              <a:t>나무가 잘려서 생기는 장점이 뭐야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질문이다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질문에서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잘려서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와 </a:t>
            </a:r>
            <a:endParaRPr kumimoji="1" lang="en-US" altLang="ko-KR" dirty="0"/>
          </a:p>
          <a:p>
            <a:r>
              <a:rPr kumimoji="1" lang="ko-KR" altLang="en-US" dirty="0"/>
              <a:t>그로 인한 장점이 연결되어야 정답을 도출하는데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가 도움을 줄 수 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하지만 위 문제는 앞서 말한 자연어의 의미를 생각하여 답을 도출한 것이 아니라 질문과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답변의 노드들간의 </a:t>
            </a:r>
            <a:endParaRPr kumimoji="1" lang="en-US" altLang="ko-Kore-KR" dirty="0"/>
          </a:p>
          <a:p>
            <a:r>
              <a:rPr kumimoji="1" lang="ko-Kore-KR" altLang="en-US" dirty="0"/>
              <a:t>단어 관계만으로 그래프를 형성하고</a:t>
            </a:r>
            <a:endParaRPr kumimoji="1" lang="en-US" altLang="ko-Kore-KR" dirty="0"/>
          </a:p>
          <a:p>
            <a:r>
              <a:rPr kumimoji="1" lang="ko-Kore-KR" altLang="en-US" dirty="0"/>
              <a:t>이중 사이클이 많은 경우에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높게 나오는 것이다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이는 </a:t>
            </a:r>
            <a:r>
              <a:rPr kumimoji="1" lang="en-US" altLang="ko-Kore-KR" dirty="0"/>
              <a:t>KG+LM</a:t>
            </a:r>
            <a:r>
              <a:rPr kumimoji="1" lang="ko-Kore-KR" altLang="en-US" dirty="0"/>
              <a:t>의 한계점이라 생각한다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은 역할은 다음과 같다</a:t>
            </a:r>
            <a:r>
              <a:rPr kumimoji="1" lang="en-US" altLang="ko-Kore-KR" dirty="0"/>
              <a:t>.</a:t>
            </a:r>
            <a:r>
              <a:rPr kumimoji="1" lang="ko-Kore-KR" altLang="en-US" dirty="0"/>
              <a:t> 순환</a:t>
            </a:r>
            <a:r>
              <a:rPr kumimoji="1" lang="en-US" altLang="ko-Kore-KR" dirty="0"/>
              <a:t>(cycle</a:t>
            </a:r>
            <a:r>
              <a:rPr kumimoji="1" lang="en-US" altLang="ko-KR" dirty="0"/>
              <a:t>)</a:t>
            </a:r>
            <a:r>
              <a:rPr kumimoji="1" lang="ko-Kore-KR" altLang="en-US" dirty="0"/>
              <a:t>은 단어간의 높은 관계성을 보여주므로 </a:t>
            </a:r>
            <a:endParaRPr kumimoji="1" lang="en-US" altLang="ko-Kore-KR" dirty="0"/>
          </a:p>
          <a:p>
            <a:r>
              <a:rPr kumimoji="1" lang="ko-Kore-KR" altLang="en-US" dirty="0"/>
              <a:t>해당 </a:t>
            </a:r>
            <a:r>
              <a:rPr kumimoji="1" lang="en-US" altLang="ko-Kore-KR" dirty="0"/>
              <a:t>subgraph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을 높여주는 역할을 하는 것으로 보인다</a:t>
            </a:r>
            <a:r>
              <a:rPr kumimoji="1" lang="en-US" altLang="ko-Kore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61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38100" y="2253199"/>
            <a:ext cx="15385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“A person wants to start saving money so that they can afford a nice vacation at the end of the year. After looking over their budget and expenses, they decide the best way to save money is to”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make more phone calls 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quit eating lunch out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buy less with monopoly money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have lunch with friends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025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BBBC3C-EBF7-EA9A-1B28-31390C168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20317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44F1C5A-2809-72F6-BA9A-CBA902F7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537099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81823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D &gt; A &gt; C -&gt; B &gt; C &gt; D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D &gt; A &gt; C -&gt; C &gt; B &gt; A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 &gt; D &gt; A &gt; B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5BAE4-5396-4081-68B5-1281EF77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618" y="532916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83E625-A318-24C8-C62B-D8B19C1E4723}"/>
              </a:ext>
            </a:extLst>
          </p:cNvPr>
          <p:cNvSpPr txBox="1"/>
          <p:nvPr/>
        </p:nvSpPr>
        <p:spPr>
          <a:xfrm>
            <a:off x="14433465" y="94069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11" name="웃는 얼굴[S] 10">
            <a:extLst>
              <a:ext uri="{FF2B5EF4-FFF2-40B4-BE49-F238E27FC236}">
                <a16:creationId xmlns:a16="http://schemas.microsoft.com/office/drawing/2014/main" id="{937FAF81-D3BF-0978-C70F-82EC01DF5AF2}"/>
              </a:ext>
            </a:extLst>
          </p:cNvPr>
          <p:cNvSpPr/>
          <p:nvPr/>
        </p:nvSpPr>
        <p:spPr>
          <a:xfrm>
            <a:off x="5727700" y="914515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웃는 얼굴[S] 15">
            <a:extLst>
              <a:ext uri="{FF2B5EF4-FFF2-40B4-BE49-F238E27FC236}">
                <a16:creationId xmlns:a16="http://schemas.microsoft.com/office/drawing/2014/main" id="{68FDCE49-6E90-E9B0-49C6-98DE67C92673}"/>
              </a:ext>
            </a:extLst>
          </p:cNvPr>
          <p:cNvSpPr/>
          <p:nvPr/>
        </p:nvSpPr>
        <p:spPr>
          <a:xfrm>
            <a:off x="7828221" y="901815"/>
            <a:ext cx="788524" cy="680732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09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2.0718],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-2.3774],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-2.3774],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-2.3774],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3.5809],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0.3979],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-2.4203],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3.5807],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-2.4203],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-2.4203],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-2.4203],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3.2584],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-1.5527],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-1.5527],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-1.5527],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1.0883],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-0.3631],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-1.5923],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-0.0274],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0.0813],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3.5180],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3.4568],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-0.0274],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-1.5923],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-1.5923],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4.1685],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-1.3595],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-1.3595],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0.1674],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5.4742],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2.6929],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0.9456],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-1.3982],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6.2365],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5.2244],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-0.5395],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-1.3982],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-0.5395],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3.0782],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0.4171],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0.4171],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0.4171],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0.4171],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3.2955],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3.2678],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2.0783],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1.3547],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9704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[ 2.0718],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[ 3.2584],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[ 4.1685],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[ 3.0782]]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4.2430,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-0.1191,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-12.8329,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-2.8271]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5928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-4.8568],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-5.1443],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-5.4472],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-5.1441],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-4.6326],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-5.3677],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-5.5199],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-5.4438],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-5.2160],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-5.0663],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-5.5199],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-4.7062],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-5.4988],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-5.1409],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-5.3682],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-5.3689],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-4.8424],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-5.0444],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-3.1972],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-3.4230],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-3.4053],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-3.6149],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-3.6858],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99865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[-4.8568],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[-4.6326],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[-4.7062],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[-3.1972]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 3.0182,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5.6019,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-14.1116,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1.1737]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11987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F747E-0F0E-4C08-3CC5-77EE4A841B39}"/>
              </a:ext>
            </a:extLst>
          </p:cNvPr>
          <p:cNvSpPr txBox="1"/>
          <p:nvPr/>
        </p:nvSpPr>
        <p:spPr>
          <a:xfrm>
            <a:off x="2502568" y="3416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C070D842-7BA9-8DF1-FA2D-F4413319E200}"/>
              </a:ext>
            </a:extLst>
          </p:cNvPr>
          <p:cNvSpPr txBox="1"/>
          <p:nvPr/>
        </p:nvSpPr>
        <p:spPr>
          <a:xfrm>
            <a:off x="853756" y="2781300"/>
            <a:ext cx="11134800" cy="20684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>
                <a:latin typeface="Pretendard Medium" pitchFamily="34" charset="0"/>
                <a:cs typeface="Pretendard Medium" pitchFamily="34" charset="0"/>
              </a:rPr>
              <a:t>GSCx</a:t>
            </a:r>
            <a:r>
              <a:rPr lang="ko-KR" altLang="en-US" sz="2200">
                <a:latin typeface="Pretendard Medium" pitchFamily="34" charset="0"/>
                <a:cs typeface="Pretendard Medium" pitchFamily="34" charset="0"/>
              </a:rPr>
              <a:t>기법을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사용함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그런데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 + Cycle encoder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들을 확인해보면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추출법의 한계를 보고 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실제로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QA-GNN + 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결과가 더 좋았음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46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surface of the moon contains”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dogs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water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high peaks</a:t>
            </a:r>
          </a:p>
          <a:p>
            <a:pPr marL="342900" indent="-342900">
              <a:buAutoNum type="alphaUcPeriod"/>
            </a:pP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humans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20900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C &gt; A = D -&gt; C &gt; B &gt; D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B &gt; C &gt; A = D -&gt; B &gt; C &gt; A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&gt; C = D = 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12683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위 문제의 질문은 </a:t>
            </a:r>
            <a:r>
              <a:rPr kumimoji="1" lang="en-US" altLang="ko-Kore-KR" dirty="0"/>
              <a:t>“</a:t>
            </a:r>
            <a:r>
              <a:rPr kumimoji="1" lang="ko-Kore-KR" altLang="en-US" dirty="0"/>
              <a:t>달의 표면은 무엇을 포함하냐</a:t>
            </a:r>
            <a:r>
              <a:rPr kumimoji="1" lang="en-US" altLang="ko-Kore-KR" dirty="0"/>
              <a:t>”</a:t>
            </a:r>
            <a:r>
              <a:rPr kumimoji="1" lang="ko-Kore-KR" altLang="en-US" dirty="0"/>
              <a:t>라는 문제로 </a:t>
            </a:r>
            <a:r>
              <a:rPr kumimoji="1" lang="en-US" altLang="ko-Kore-KR" dirty="0" err="1"/>
              <a:t>moon,contain</a:t>
            </a:r>
            <a:r>
              <a:rPr kumimoji="1" lang="en-US" altLang="ko-Kore-KR" dirty="0"/>
              <a:t>, surface, </a:t>
            </a:r>
            <a:r>
              <a:rPr kumimoji="1" lang="ko-Kore-KR" altLang="en-US" dirty="0"/>
              <a:t>정답이 사이클을 이루면 답을 도출하는데</a:t>
            </a:r>
            <a:endParaRPr kumimoji="1" lang="en-US" altLang="ko-Kore-KR" dirty="0"/>
          </a:p>
          <a:p>
            <a:r>
              <a:rPr kumimoji="1" lang="ko-Kore-KR" altLang="en-US" dirty="0"/>
              <a:t>좋을 것이다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하지만 형성된 </a:t>
            </a:r>
            <a:r>
              <a:rPr kumimoji="1" lang="en-US" altLang="ko-Kore-KR" dirty="0"/>
              <a:t>subgraph</a:t>
            </a:r>
            <a:r>
              <a:rPr kumimoji="1" lang="ko-Kore-KR" altLang="en-US" dirty="0"/>
              <a:t>들은 그렇지 않다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그러므로 사이클이 많은 </a:t>
            </a:r>
            <a:r>
              <a:rPr kumimoji="1" lang="en-US" altLang="ko-Kore-KR" dirty="0"/>
              <a:t>B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이 높게 나온다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C-subgraph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A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D subgraph</a:t>
            </a:r>
            <a:r>
              <a:rPr kumimoji="1" lang="ko-Kore-KR" altLang="en-US" dirty="0"/>
              <a:t>보다 높은 이유는 사이클의 개수는 같지만 노드의 개수가 </a:t>
            </a:r>
            <a:r>
              <a:rPr kumimoji="1" lang="en-US" altLang="ko-Kore-KR" dirty="0"/>
              <a:t>C</a:t>
            </a:r>
            <a:r>
              <a:rPr kumimoji="1" lang="ko-Kore-KR" altLang="en-US" dirty="0"/>
              <a:t>가 많음</a:t>
            </a:r>
            <a:endParaRPr kumimoji="1" lang="en-US" altLang="ko-Kore-KR" dirty="0"/>
          </a:p>
          <a:p>
            <a:r>
              <a:rPr kumimoji="1" lang="en-US" altLang="ko-Kore-KR" dirty="0"/>
              <a:t>GSC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Cycle encoder</a:t>
            </a:r>
            <a:r>
              <a:rPr kumimoji="1" lang="ko-Kore-KR" altLang="en-US" dirty="0"/>
              <a:t>의 경향성에서는 차이가 없다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따라서 이 문제는  </a:t>
            </a:r>
            <a:r>
              <a:rPr kumimoji="1" lang="en-US" altLang="ko-Kore-KR" dirty="0"/>
              <a:t>c</a:t>
            </a:r>
            <a:r>
              <a:rPr kumimoji="1" lang="en-US" altLang="ko-KR" dirty="0"/>
              <a:t>ycle encoder</a:t>
            </a:r>
            <a:r>
              <a:rPr kumimoji="1" lang="ko-KR" altLang="en-US" dirty="0"/>
              <a:t>의 효과를 파악하기엔 부적합한 문제임</a:t>
            </a:r>
            <a:endParaRPr kumimoji="1" lang="en-US" alt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1F63C-D43F-887F-5FEF-6EC96E7CA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6101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868273-A2FD-91C1-FF4F-7845145E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72649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1C02F9-C364-EE0C-2385-57509865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489349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721E51-BCA6-1AA4-8F0C-9976E435D22E}"/>
              </a:ext>
            </a:extLst>
          </p:cNvPr>
          <p:cNvSpPr txBox="1"/>
          <p:nvPr/>
        </p:nvSpPr>
        <p:spPr>
          <a:xfrm>
            <a:off x="1574800" y="809673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AB3D8-949F-B182-1975-98EEFF852D2B}"/>
              </a:ext>
            </a:extLst>
          </p:cNvPr>
          <p:cNvSpPr txBox="1"/>
          <p:nvPr/>
        </p:nvSpPr>
        <p:spPr>
          <a:xfrm>
            <a:off x="7458030" y="547914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99699-7EEB-D291-D175-8BF91A34D2CF}"/>
              </a:ext>
            </a:extLst>
          </p:cNvPr>
          <p:cNvSpPr txBox="1"/>
          <p:nvPr/>
        </p:nvSpPr>
        <p:spPr>
          <a:xfrm>
            <a:off x="15581611" y="835956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6F0B7-FD1A-4599-6735-30060B7A8E9E}"/>
              </a:ext>
            </a:extLst>
          </p:cNvPr>
          <p:cNvSpPr txBox="1"/>
          <p:nvPr/>
        </p:nvSpPr>
        <p:spPr>
          <a:xfrm>
            <a:off x="4343400" y="497339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high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B8F38-F4A8-0244-A675-945268ECFF97}"/>
              </a:ext>
            </a:extLst>
          </p:cNvPr>
          <p:cNvSpPr txBox="1"/>
          <p:nvPr/>
        </p:nvSpPr>
        <p:spPr>
          <a:xfrm>
            <a:off x="4210139" y="761794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contains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0C122-42AF-DB61-4104-027A7D4F3C63}"/>
              </a:ext>
            </a:extLst>
          </p:cNvPr>
          <p:cNvSpPr txBox="1"/>
          <p:nvPr/>
        </p:nvSpPr>
        <p:spPr>
          <a:xfrm>
            <a:off x="4891310" y="657555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moon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2AFF9D-DADA-0B48-5D41-CC0D6B3346A0}"/>
              </a:ext>
            </a:extLst>
          </p:cNvPr>
          <p:cNvSpPr txBox="1"/>
          <p:nvPr/>
        </p:nvSpPr>
        <p:spPr>
          <a:xfrm>
            <a:off x="2743200" y="81206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surface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CBFFC4-067C-4322-B1BA-AE547EF65C1E}"/>
              </a:ext>
            </a:extLst>
          </p:cNvPr>
          <p:cNvSpPr txBox="1"/>
          <p:nvPr/>
        </p:nvSpPr>
        <p:spPr>
          <a:xfrm>
            <a:off x="313180" y="578748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high_peak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E1333B-F5CC-CDDE-C09F-95C8BA8A1941}"/>
              </a:ext>
            </a:extLst>
          </p:cNvPr>
          <p:cNvSpPr txBox="1"/>
          <p:nvPr/>
        </p:nvSpPr>
        <p:spPr>
          <a:xfrm>
            <a:off x="133261" y="706236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high_peaks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13EC72-9C8F-BD5F-21C9-843F23173F93}"/>
              </a:ext>
            </a:extLst>
          </p:cNvPr>
          <p:cNvSpPr txBox="1"/>
          <p:nvPr/>
        </p:nvSpPr>
        <p:spPr>
          <a:xfrm>
            <a:off x="2879769" y="452416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peak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66C5A5-D53C-96AC-66BF-F96081365ED8}"/>
              </a:ext>
            </a:extLst>
          </p:cNvPr>
          <p:cNvSpPr txBox="1"/>
          <p:nvPr/>
        </p:nvSpPr>
        <p:spPr>
          <a:xfrm>
            <a:off x="1152637" y="4753113"/>
            <a:ext cx="116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peaks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233E1-3B67-7368-BA9C-DD87EF27ED65}"/>
              </a:ext>
            </a:extLst>
          </p:cNvPr>
          <p:cNvSpPr txBox="1"/>
          <p:nvPr/>
        </p:nvSpPr>
        <p:spPr>
          <a:xfrm>
            <a:off x="6196279" y="681119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containing_water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D443E3-DB12-A3E4-109C-C76FABACFBEF}"/>
              </a:ext>
            </a:extLst>
          </p:cNvPr>
          <p:cNvSpPr txBox="1"/>
          <p:nvPr/>
        </p:nvSpPr>
        <p:spPr>
          <a:xfrm>
            <a:off x="8987734" y="828139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contains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377B1C-AD1E-9F50-88F1-CE6A0C9B566A}"/>
              </a:ext>
            </a:extLst>
          </p:cNvPr>
          <p:cNvSpPr txBox="1"/>
          <p:nvPr/>
        </p:nvSpPr>
        <p:spPr>
          <a:xfrm>
            <a:off x="8978347" y="468668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moon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2A8FF5-95D4-D45C-DE7B-C7A91FA121A4}"/>
              </a:ext>
            </a:extLst>
          </p:cNvPr>
          <p:cNvSpPr txBox="1"/>
          <p:nvPr/>
        </p:nvSpPr>
        <p:spPr>
          <a:xfrm>
            <a:off x="11039430" y="664419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surface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EF61A8-6722-6DEB-B21F-34BD26301060}"/>
              </a:ext>
            </a:extLst>
          </p:cNvPr>
          <p:cNvSpPr txBox="1"/>
          <p:nvPr/>
        </p:nvSpPr>
        <p:spPr>
          <a:xfrm>
            <a:off x="7753439" y="747961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C7F968-E665-E83F-D7A3-2D8024C4BFA7}"/>
              </a:ext>
            </a:extLst>
          </p:cNvPr>
          <p:cNvSpPr txBox="1"/>
          <p:nvPr/>
        </p:nvSpPr>
        <p:spPr>
          <a:xfrm>
            <a:off x="12512077" y="550068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contains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2B9BA5-40ED-EBA4-6C3C-245047680D32}"/>
              </a:ext>
            </a:extLst>
          </p:cNvPr>
          <p:cNvSpPr txBox="1"/>
          <p:nvPr/>
        </p:nvSpPr>
        <p:spPr>
          <a:xfrm>
            <a:off x="12576684" y="772740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moon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0E188B-B4F3-6A03-A6D8-B6E780486F6F}"/>
              </a:ext>
            </a:extLst>
          </p:cNvPr>
          <p:cNvSpPr txBox="1"/>
          <p:nvPr/>
        </p:nvSpPr>
        <p:spPr>
          <a:xfrm>
            <a:off x="17071930" y="793594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surface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22AB9C-A5BC-4841-CB6E-843B9733F967}"/>
              </a:ext>
            </a:extLst>
          </p:cNvPr>
          <p:cNvSpPr txBox="1"/>
          <p:nvPr/>
        </p:nvSpPr>
        <p:spPr>
          <a:xfrm>
            <a:off x="15705303" y="479905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human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7C1FFB-B135-9812-4E47-720071E94833}"/>
              </a:ext>
            </a:extLst>
          </p:cNvPr>
          <p:cNvSpPr txBox="1"/>
          <p:nvPr/>
        </p:nvSpPr>
        <p:spPr>
          <a:xfrm>
            <a:off x="17145000" y="531601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humans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웃는 얼굴[S] 19">
            <a:extLst>
              <a:ext uri="{FF2B5EF4-FFF2-40B4-BE49-F238E27FC236}">
                <a16:creationId xmlns:a16="http://schemas.microsoft.com/office/drawing/2014/main" id="{A0F7D9AA-B7A0-BE0B-1FC0-2AD93A14EC02}"/>
              </a:ext>
            </a:extLst>
          </p:cNvPr>
          <p:cNvSpPr/>
          <p:nvPr/>
        </p:nvSpPr>
        <p:spPr>
          <a:xfrm>
            <a:off x="10250906" y="2698696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웃는 얼굴[S] 20">
            <a:extLst>
              <a:ext uri="{FF2B5EF4-FFF2-40B4-BE49-F238E27FC236}">
                <a16:creationId xmlns:a16="http://schemas.microsoft.com/office/drawing/2014/main" id="{D3B89534-8790-82F3-AA6A-29F79D4EA513}"/>
              </a:ext>
            </a:extLst>
          </p:cNvPr>
          <p:cNvSpPr/>
          <p:nvPr/>
        </p:nvSpPr>
        <p:spPr>
          <a:xfrm>
            <a:off x="11950137" y="2601956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357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>
            <a:extLst>
              <a:ext uri="{FF2B5EF4-FFF2-40B4-BE49-F238E27FC236}">
                <a16:creationId xmlns:a16="http://schemas.microsoft.com/office/drawing/2014/main" id="{A34B088E-502F-916B-049B-973EDCFF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6101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20900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C &gt; A = D -&gt; C &gt; B &gt; D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B &gt; C &gt; A = D -&gt; B &gt; C &gt; A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&gt; C = D = A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D9DB45B9-B7C2-F50D-56F8-10A7D6EE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97" y="2150210"/>
            <a:ext cx="3997703" cy="270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E905EB-8251-9519-B66A-3E934A9546D9}"/>
              </a:ext>
            </a:extLst>
          </p:cNvPr>
          <p:cNvSpPr txBox="1"/>
          <p:nvPr/>
        </p:nvSpPr>
        <p:spPr>
          <a:xfrm>
            <a:off x="7391400" y="471648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79A8A9-CC53-66AD-17D1-B8234E7DB168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02E8B7-42F2-27E2-204B-C869B25AC86C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1A3AAB-E60F-D242-D5A6-90377F28B6A3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DF9EBE8E-5947-5F4C-E5A2-74ABA03C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72649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ACB2799A-2593-C070-ABDD-2A3B3E12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489349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FF0645-C9D5-984B-77AC-643032EB97C1}"/>
              </a:ext>
            </a:extLst>
          </p:cNvPr>
          <p:cNvSpPr txBox="1"/>
          <p:nvPr/>
        </p:nvSpPr>
        <p:spPr>
          <a:xfrm>
            <a:off x="1574800" y="809673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A650D-C4AF-A549-CA2C-195091BD8A14}"/>
              </a:ext>
            </a:extLst>
          </p:cNvPr>
          <p:cNvSpPr txBox="1"/>
          <p:nvPr/>
        </p:nvSpPr>
        <p:spPr>
          <a:xfrm>
            <a:off x="7458030" y="547914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30CE4-FE99-B1C5-456F-B901C0A134BF}"/>
              </a:ext>
            </a:extLst>
          </p:cNvPr>
          <p:cNvSpPr txBox="1"/>
          <p:nvPr/>
        </p:nvSpPr>
        <p:spPr>
          <a:xfrm>
            <a:off x="15581611" y="835956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E4052D-3E0B-A710-3DDB-549DD84B3E0E}"/>
              </a:ext>
            </a:extLst>
          </p:cNvPr>
          <p:cNvSpPr txBox="1"/>
          <p:nvPr/>
        </p:nvSpPr>
        <p:spPr>
          <a:xfrm>
            <a:off x="4343400" y="497339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high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CCA72C-099D-13BA-15A1-D6396D88D8F5}"/>
              </a:ext>
            </a:extLst>
          </p:cNvPr>
          <p:cNvSpPr txBox="1"/>
          <p:nvPr/>
        </p:nvSpPr>
        <p:spPr>
          <a:xfrm>
            <a:off x="4210139" y="761794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contains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834A04-4679-3D0D-F765-62E567DB3DC7}"/>
              </a:ext>
            </a:extLst>
          </p:cNvPr>
          <p:cNvSpPr txBox="1"/>
          <p:nvPr/>
        </p:nvSpPr>
        <p:spPr>
          <a:xfrm>
            <a:off x="4891310" y="657555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moon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1BD73-2A69-4FEB-653B-D657468E8D23}"/>
              </a:ext>
            </a:extLst>
          </p:cNvPr>
          <p:cNvSpPr txBox="1"/>
          <p:nvPr/>
        </p:nvSpPr>
        <p:spPr>
          <a:xfrm>
            <a:off x="2743200" y="81206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surface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14054D-D41B-A83F-1095-0DC7B65D0D59}"/>
              </a:ext>
            </a:extLst>
          </p:cNvPr>
          <p:cNvSpPr txBox="1"/>
          <p:nvPr/>
        </p:nvSpPr>
        <p:spPr>
          <a:xfrm>
            <a:off x="313180" y="578748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high_peak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644198-B7DF-3D94-8503-75CEA0F7B9F8}"/>
              </a:ext>
            </a:extLst>
          </p:cNvPr>
          <p:cNvSpPr txBox="1"/>
          <p:nvPr/>
        </p:nvSpPr>
        <p:spPr>
          <a:xfrm>
            <a:off x="2879769" y="452416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peak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115DEC-B3D6-62DE-1E02-B27A5EF91600}"/>
              </a:ext>
            </a:extLst>
          </p:cNvPr>
          <p:cNvSpPr txBox="1"/>
          <p:nvPr/>
        </p:nvSpPr>
        <p:spPr>
          <a:xfrm>
            <a:off x="1152637" y="4753113"/>
            <a:ext cx="116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peaks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AABCD0-02F2-6C74-2CF1-152BA3F3B7ED}"/>
              </a:ext>
            </a:extLst>
          </p:cNvPr>
          <p:cNvSpPr txBox="1"/>
          <p:nvPr/>
        </p:nvSpPr>
        <p:spPr>
          <a:xfrm>
            <a:off x="6196279" y="681119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containing_water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E20932-D6D9-2193-D9AC-14CCAA05A15C}"/>
              </a:ext>
            </a:extLst>
          </p:cNvPr>
          <p:cNvSpPr txBox="1"/>
          <p:nvPr/>
        </p:nvSpPr>
        <p:spPr>
          <a:xfrm>
            <a:off x="8987734" y="828139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contains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B52D45-AF22-A2E7-9825-3357677806F8}"/>
              </a:ext>
            </a:extLst>
          </p:cNvPr>
          <p:cNvSpPr txBox="1"/>
          <p:nvPr/>
        </p:nvSpPr>
        <p:spPr>
          <a:xfrm>
            <a:off x="8978347" y="468668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moon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3F0903-8F65-045F-5961-0E81E62ABCA6}"/>
              </a:ext>
            </a:extLst>
          </p:cNvPr>
          <p:cNvSpPr txBox="1"/>
          <p:nvPr/>
        </p:nvSpPr>
        <p:spPr>
          <a:xfrm>
            <a:off x="11039430" y="664419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surface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9C6995-8260-E664-D570-1D33679CC9D3}"/>
              </a:ext>
            </a:extLst>
          </p:cNvPr>
          <p:cNvSpPr txBox="1"/>
          <p:nvPr/>
        </p:nvSpPr>
        <p:spPr>
          <a:xfrm>
            <a:off x="7753439" y="747961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2F8C58-C019-0EFB-9253-E7A6491C3DB3}"/>
              </a:ext>
            </a:extLst>
          </p:cNvPr>
          <p:cNvSpPr txBox="1"/>
          <p:nvPr/>
        </p:nvSpPr>
        <p:spPr>
          <a:xfrm>
            <a:off x="12512077" y="550068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contains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47809-4AF6-D11E-39B4-64F2C001E25A}"/>
              </a:ext>
            </a:extLst>
          </p:cNvPr>
          <p:cNvSpPr txBox="1"/>
          <p:nvPr/>
        </p:nvSpPr>
        <p:spPr>
          <a:xfrm>
            <a:off x="12576684" y="772740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moon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985EFC-BA86-7946-FFCA-03BAF2349BB6}"/>
              </a:ext>
            </a:extLst>
          </p:cNvPr>
          <p:cNvSpPr txBox="1"/>
          <p:nvPr/>
        </p:nvSpPr>
        <p:spPr>
          <a:xfrm>
            <a:off x="17071930" y="793594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surface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57B120-776A-D6CC-6809-24EE8F3FAAA5}"/>
              </a:ext>
            </a:extLst>
          </p:cNvPr>
          <p:cNvSpPr txBox="1"/>
          <p:nvPr/>
        </p:nvSpPr>
        <p:spPr>
          <a:xfrm>
            <a:off x="15705303" y="479905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human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DF4D3D-2ED0-EE6E-F7EE-EDBFE5E07325}"/>
              </a:ext>
            </a:extLst>
          </p:cNvPr>
          <p:cNvSpPr txBox="1"/>
          <p:nvPr/>
        </p:nvSpPr>
        <p:spPr>
          <a:xfrm>
            <a:off x="17145000" y="531601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humans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6F238B-847E-A604-1E54-DC8A71BD4D20}"/>
              </a:ext>
            </a:extLst>
          </p:cNvPr>
          <p:cNvSpPr txBox="1"/>
          <p:nvPr/>
        </p:nvSpPr>
        <p:spPr>
          <a:xfrm>
            <a:off x="8512130" y="213735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dog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58A187-C094-3879-BB00-8D68BF173ADF}"/>
              </a:ext>
            </a:extLst>
          </p:cNvPr>
          <p:cNvSpPr txBox="1"/>
          <p:nvPr/>
        </p:nvSpPr>
        <p:spPr>
          <a:xfrm>
            <a:off x="9461224" y="272603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dogs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311F68-A547-6F3E-D82E-C7D029870FBF}"/>
              </a:ext>
            </a:extLst>
          </p:cNvPr>
          <p:cNvSpPr txBox="1"/>
          <p:nvPr/>
        </p:nvSpPr>
        <p:spPr>
          <a:xfrm>
            <a:off x="9885974" y="337841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25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1.7975],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3.5653],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3.0299],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2.3254],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2.7317],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2.7531],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2.3254],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3.0295],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2.3965],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0.8472],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0.8472],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0.3853],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0.3853],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0.3853],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1.7975],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0.4115],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0.4115],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0.7827],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0.7827],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9461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[1.7975],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[3.5653],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[2.3965],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[1.7975],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[-23.3168,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-16.5174,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5.0182,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-22.5853],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5980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-3.3635],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-1.7731],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-2.0040],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-2.0040],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-3.1596],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-3.3635],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-3.7658],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-3.7658],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69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[ 10.2414],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[ 10.0282],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[ 10.0631],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[ 10.0496],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[ 10.0928],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[ 10.0568],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9.9937],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[ 10.0388],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9.9821],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9.9862],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[ 10.0704],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9.9901],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9.9821],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[ 10.0144],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[ 10.0144],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</a:t>
            </a:r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[[ 10.2921],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[ 10.0319],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[ 10.2052],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[ 10.0961],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[ 10.0745],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9.9902],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9.9976],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[ 10.0424],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9.9893],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9.9861],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9.9902],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[ 10.0738],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9.9941],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9.9861],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[ 10.1597],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9.9738],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[ 10.2168],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[ 10.0113],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9.9738],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[ 10.0003]],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[[ 10.2309],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[ 10.0324],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[ 10.0747],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[ 10.0546],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[ 10.0671],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[ 10.0104],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[ 10.0356],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9.9308],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9.9389],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9.9263],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9.9308],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[ 10.0465],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9.9350],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9.9877],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9.9263],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[ 10.1739],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9.9385],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9.9245],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9.9245],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[[ 10.2840],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[ 10.2175],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[ 10.0970],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[ 10.0961],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[ 10.0171],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[ 10.1055],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9.9823],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9.9897],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[ 10.0351],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9.9781],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9.9822],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[ 10.0669],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9.9861],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[ 10.0171],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9.9781],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[ 10.0979],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[ 10.0655],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[ 10.0152],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9.9656],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9.9656],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62256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[-3.3635],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[-1.7731],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[-3.1596],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[-3.3635],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[-23.0304,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3.3413,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1.5687,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-25.7018]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642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“A prisoner is kept in a stone room, unable to see the sun. The prisoner knows that he needs vitamin D to survive, so he”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Asks for milk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Asks for television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Asks for water</a:t>
            </a:r>
          </a:p>
          <a:p>
            <a:pPr marL="342900" indent="-342900">
              <a:buAutoNum type="alphaUcPeriod"/>
            </a:pP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Ask for sleep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12902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”</a:t>
            </a:r>
            <a:r>
              <a:rPr kumimoji="1" lang="ko-KR" altLang="en-US" dirty="0"/>
              <a:t>죄수는 </a:t>
            </a:r>
            <a:r>
              <a:rPr kumimoji="1" lang="ko-KR" altLang="en-US" dirty="0" err="1"/>
              <a:t>돌방에</a:t>
            </a:r>
            <a:r>
              <a:rPr kumimoji="1" lang="ko-KR" altLang="en-US" dirty="0"/>
              <a:t> 있어서 태양을 보지 못한다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그래서 그 죄수는 살아남기 위해 비타민 </a:t>
            </a:r>
            <a:r>
              <a:rPr kumimoji="1" lang="en-US" altLang="ko-KR" dirty="0"/>
              <a:t>D</a:t>
            </a:r>
            <a:r>
              <a:rPr kumimoji="1" lang="ko-KR" altLang="en-US" dirty="0"/>
              <a:t>가 필요한데 이를 위해 </a:t>
            </a:r>
            <a:r>
              <a:rPr kumimoji="1" lang="en-US" altLang="ko-KR" dirty="0"/>
              <a:t>~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요청해야한다</a:t>
            </a:r>
            <a:r>
              <a:rPr kumimoji="1" lang="en-US" altLang="ko-KR" dirty="0"/>
              <a:t>”</a:t>
            </a:r>
          </a:p>
          <a:p>
            <a:r>
              <a:rPr kumimoji="1" lang="ko-KR" altLang="en-US" dirty="0"/>
              <a:t>라는 질문이다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문제 역시 </a:t>
            </a:r>
            <a:r>
              <a:rPr kumimoji="1" lang="en-US" altLang="ko-KR" dirty="0"/>
              <a:t>cycle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encder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개수가 높은 순서대로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크기 순이 나타났다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비록 정답은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이지만 순환이 많은 </a:t>
            </a:r>
            <a:r>
              <a:rPr kumimoji="1" lang="en-US" altLang="ko-KR" dirty="0"/>
              <a:t>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선택한 것이다</a:t>
            </a:r>
            <a:r>
              <a:rPr kumimoji="1" lang="en-US" altLang="ko-KR" dirty="0"/>
              <a:t>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656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A = B -&gt; A &gt; C &gt; B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D &gt; C &gt; A = B -&gt; C &gt; A &gt; B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D = A = 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9BBD6B-6337-140E-1D4C-AED5BC59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54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8E68AA-64D2-402C-F334-54A8DB2F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26575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B968BF-9CC3-8F05-F37C-D94A9955C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200" y="527447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D31EE-8930-7354-37B0-70C372282DCE}"/>
              </a:ext>
            </a:extLst>
          </p:cNvPr>
          <p:cNvSpPr txBox="1"/>
          <p:nvPr/>
        </p:nvSpPr>
        <p:spPr>
          <a:xfrm>
            <a:off x="534781" y="669982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keep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EC4D0-B2B9-7CCE-2B2B-50B2D84B8F97}"/>
              </a:ext>
            </a:extLst>
          </p:cNvPr>
          <p:cNvSpPr txBox="1"/>
          <p:nvPr/>
        </p:nvSpPr>
        <p:spPr>
          <a:xfrm>
            <a:off x="7543800" y="857543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keep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719E3-EA23-616A-157B-015994161FEC}"/>
              </a:ext>
            </a:extLst>
          </p:cNvPr>
          <p:cNvSpPr txBox="1"/>
          <p:nvPr/>
        </p:nvSpPr>
        <p:spPr>
          <a:xfrm>
            <a:off x="16658886" y="8206107"/>
            <a:ext cx="175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keep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F2BEF-E6B4-BE03-1164-80297214AD9D}"/>
              </a:ext>
            </a:extLst>
          </p:cNvPr>
          <p:cNvSpPr txBox="1"/>
          <p:nvPr/>
        </p:nvSpPr>
        <p:spPr>
          <a:xfrm>
            <a:off x="4439729" y="688449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kept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BF2D2-AB21-F918-68B6-F02D073CF44A}"/>
              </a:ext>
            </a:extLst>
          </p:cNvPr>
          <p:cNvSpPr txBox="1"/>
          <p:nvPr/>
        </p:nvSpPr>
        <p:spPr>
          <a:xfrm>
            <a:off x="10744200" y="634319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kept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68E775-247B-DF6C-0487-80EB410E8C51}"/>
              </a:ext>
            </a:extLst>
          </p:cNvPr>
          <p:cNvSpPr txBox="1"/>
          <p:nvPr/>
        </p:nvSpPr>
        <p:spPr>
          <a:xfrm>
            <a:off x="12395200" y="706915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kept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5F6C0-08DB-B17F-118F-C2A9B5E3B2EF}"/>
              </a:ext>
            </a:extLst>
          </p:cNvPr>
          <p:cNvSpPr txBox="1"/>
          <p:nvPr/>
        </p:nvSpPr>
        <p:spPr>
          <a:xfrm>
            <a:off x="1315905" y="535156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1E3A35-40F4-5F9C-9A3B-FE59438ACE7A}"/>
              </a:ext>
            </a:extLst>
          </p:cNvPr>
          <p:cNvSpPr txBox="1"/>
          <p:nvPr/>
        </p:nvSpPr>
        <p:spPr>
          <a:xfrm>
            <a:off x="9678781" y="832800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DC92C3-09B9-E306-D3FA-32EAA90471A9}"/>
              </a:ext>
            </a:extLst>
          </p:cNvPr>
          <p:cNvSpPr txBox="1"/>
          <p:nvPr/>
        </p:nvSpPr>
        <p:spPr>
          <a:xfrm>
            <a:off x="15707076" y="857543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DCED98-3C67-D948-7E31-DCB358377F8C}"/>
              </a:ext>
            </a:extLst>
          </p:cNvPr>
          <p:cNvSpPr txBox="1"/>
          <p:nvPr/>
        </p:nvSpPr>
        <p:spPr>
          <a:xfrm>
            <a:off x="4504222" y="753061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knows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F1AF1-6B6B-EF6E-18B4-1FB470A7F796}"/>
              </a:ext>
            </a:extLst>
          </p:cNvPr>
          <p:cNvSpPr txBox="1"/>
          <p:nvPr/>
        </p:nvSpPr>
        <p:spPr>
          <a:xfrm>
            <a:off x="10782300" y="706915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knows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1FAC1D-8D02-CEAD-DE7D-EA10CB13B7D9}"/>
              </a:ext>
            </a:extLst>
          </p:cNvPr>
          <p:cNvSpPr txBox="1"/>
          <p:nvPr/>
        </p:nvSpPr>
        <p:spPr>
          <a:xfrm>
            <a:off x="12573000" y="774829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knows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79E804-89E3-58E8-A505-6A53415A562A}"/>
              </a:ext>
            </a:extLst>
          </p:cNvPr>
          <p:cNvSpPr txBox="1"/>
          <p:nvPr/>
        </p:nvSpPr>
        <p:spPr>
          <a:xfrm>
            <a:off x="1067490" y="602223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B63CAE-B453-0066-1302-4C7EF3B00D50}"/>
              </a:ext>
            </a:extLst>
          </p:cNvPr>
          <p:cNvSpPr txBox="1"/>
          <p:nvPr/>
        </p:nvSpPr>
        <p:spPr>
          <a:xfrm>
            <a:off x="10529153" y="826705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48F957-BAD1-CCB8-3295-FD7E60B73A10}"/>
              </a:ext>
            </a:extLst>
          </p:cNvPr>
          <p:cNvSpPr txBox="1"/>
          <p:nvPr/>
        </p:nvSpPr>
        <p:spPr>
          <a:xfrm>
            <a:off x="14915124" y="875613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2691E-5D1A-1668-E904-4E00C79D9930}"/>
              </a:ext>
            </a:extLst>
          </p:cNvPr>
          <p:cNvSpPr txBox="1"/>
          <p:nvPr/>
        </p:nvSpPr>
        <p:spPr>
          <a:xfrm>
            <a:off x="10211490" y="556787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needs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1A197-B2D4-2D07-EAB8-4BEE7F4B5D28}"/>
              </a:ext>
            </a:extLst>
          </p:cNvPr>
          <p:cNvSpPr txBox="1"/>
          <p:nvPr/>
        </p:nvSpPr>
        <p:spPr>
          <a:xfrm>
            <a:off x="3429000" y="8766325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needs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EB7AE6-A2C2-A355-0117-AF869F962980}"/>
              </a:ext>
            </a:extLst>
          </p:cNvPr>
          <p:cNvSpPr txBox="1"/>
          <p:nvPr/>
        </p:nvSpPr>
        <p:spPr>
          <a:xfrm>
            <a:off x="13944600" y="531161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needs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17BCE-2898-58C6-BD82-D01496D7C59F}"/>
              </a:ext>
            </a:extLst>
          </p:cNvPr>
          <p:cNvSpPr txBox="1"/>
          <p:nvPr/>
        </p:nvSpPr>
        <p:spPr>
          <a:xfrm>
            <a:off x="5391538" y="723198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prisoner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60701C-0884-F16D-B15D-5ADE29AEDD47}"/>
              </a:ext>
            </a:extLst>
          </p:cNvPr>
          <p:cNvSpPr txBox="1"/>
          <p:nvPr/>
        </p:nvSpPr>
        <p:spPr>
          <a:xfrm>
            <a:off x="8116681" y="519983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prisoner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74F1A8-1E79-7A85-DDB1-4D679F7173D6}"/>
              </a:ext>
            </a:extLst>
          </p:cNvPr>
          <p:cNvSpPr txBox="1"/>
          <p:nvPr/>
        </p:nvSpPr>
        <p:spPr>
          <a:xfrm>
            <a:off x="16239785" y="549628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prisoner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E077EA-ED48-B5A2-5321-E9FFDAF25DA6}"/>
              </a:ext>
            </a:extLst>
          </p:cNvPr>
          <p:cNvSpPr txBox="1"/>
          <p:nvPr/>
        </p:nvSpPr>
        <p:spPr>
          <a:xfrm>
            <a:off x="5075031" y="598402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room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608E56-BB28-F073-D57A-1AA61A5D9534}"/>
              </a:ext>
            </a:extLst>
          </p:cNvPr>
          <p:cNvSpPr txBox="1"/>
          <p:nvPr/>
        </p:nvSpPr>
        <p:spPr>
          <a:xfrm>
            <a:off x="6305550" y="624964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room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80ED51-63A6-D860-CCCA-86F66EE3B557}"/>
              </a:ext>
            </a:extLst>
          </p:cNvPr>
          <p:cNvSpPr txBox="1"/>
          <p:nvPr/>
        </p:nvSpPr>
        <p:spPr>
          <a:xfrm>
            <a:off x="12728162" y="591124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room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F53B33-84D0-CD19-9680-9844C3FF4AAD}"/>
              </a:ext>
            </a:extLst>
          </p:cNvPr>
          <p:cNvSpPr txBox="1"/>
          <p:nvPr/>
        </p:nvSpPr>
        <p:spPr>
          <a:xfrm>
            <a:off x="3961709" y="572657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E1A9BF-2A6E-7867-8EC1-27E884F23891}"/>
              </a:ext>
            </a:extLst>
          </p:cNvPr>
          <p:cNvSpPr txBox="1"/>
          <p:nvPr/>
        </p:nvSpPr>
        <p:spPr>
          <a:xfrm>
            <a:off x="8172795" y="583756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322419-A955-D352-6645-98D5D3BFFB7A}"/>
              </a:ext>
            </a:extLst>
          </p:cNvPr>
          <p:cNvSpPr txBox="1"/>
          <p:nvPr/>
        </p:nvSpPr>
        <p:spPr>
          <a:xfrm>
            <a:off x="14431506" y="820610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38707F-A04A-A44F-6CFE-2A768F4A4206}"/>
              </a:ext>
            </a:extLst>
          </p:cNvPr>
          <p:cNvSpPr txBox="1"/>
          <p:nvPr/>
        </p:nvSpPr>
        <p:spPr>
          <a:xfrm>
            <a:off x="43845" y="727700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stone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A202EE-2268-7044-F597-217AB9A9C9DA}"/>
              </a:ext>
            </a:extLst>
          </p:cNvPr>
          <p:cNvSpPr txBox="1"/>
          <p:nvPr/>
        </p:nvSpPr>
        <p:spPr>
          <a:xfrm>
            <a:off x="6505162" y="792476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stone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7946DC-09A6-47F3-A9F4-2F053229924E}"/>
              </a:ext>
            </a:extLst>
          </p:cNvPr>
          <p:cNvSpPr txBox="1"/>
          <p:nvPr/>
        </p:nvSpPr>
        <p:spPr>
          <a:xfrm>
            <a:off x="13849705" y="606059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stone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50CCC8-0E05-970A-FAC1-67D62D9820BA}"/>
              </a:ext>
            </a:extLst>
          </p:cNvPr>
          <p:cNvSpPr txBox="1"/>
          <p:nvPr/>
        </p:nvSpPr>
        <p:spPr>
          <a:xfrm>
            <a:off x="3060700" y="556787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sun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9A4FE6-C3A9-9762-D4A7-DB122565638B}"/>
              </a:ext>
            </a:extLst>
          </p:cNvPr>
          <p:cNvSpPr txBox="1"/>
          <p:nvPr/>
        </p:nvSpPr>
        <p:spPr>
          <a:xfrm>
            <a:off x="9328075" y="586552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sun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B2DBAC-7268-546C-15BA-480B037EDDE7}"/>
              </a:ext>
            </a:extLst>
          </p:cNvPr>
          <p:cNvSpPr txBox="1"/>
          <p:nvPr/>
        </p:nvSpPr>
        <p:spPr>
          <a:xfrm>
            <a:off x="15593467" y="779902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sun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1FF1F5-ED89-C6FC-4AD8-07783487055F}"/>
              </a:ext>
            </a:extLst>
          </p:cNvPr>
          <p:cNvSpPr txBox="1"/>
          <p:nvPr/>
        </p:nvSpPr>
        <p:spPr>
          <a:xfrm>
            <a:off x="-83654" y="620135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survive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A4F620-3028-B5E5-6780-12EAA84610E3}"/>
              </a:ext>
            </a:extLst>
          </p:cNvPr>
          <p:cNvSpPr txBox="1"/>
          <p:nvPr/>
        </p:nvSpPr>
        <p:spPr>
          <a:xfrm>
            <a:off x="8963502" y="8766325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survive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D55704-8636-FF37-DA56-DFA2B07463B2}"/>
              </a:ext>
            </a:extLst>
          </p:cNvPr>
          <p:cNvSpPr txBox="1"/>
          <p:nvPr/>
        </p:nvSpPr>
        <p:spPr>
          <a:xfrm>
            <a:off x="13373800" y="842743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survive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81684E-62A5-0CE3-5580-D7DD7536D787}"/>
              </a:ext>
            </a:extLst>
          </p:cNvPr>
          <p:cNvSpPr txBox="1"/>
          <p:nvPr/>
        </p:nvSpPr>
        <p:spPr>
          <a:xfrm>
            <a:off x="5391538" y="663014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unable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9C47DD-9BE2-D156-9A66-A2E2D457822F}"/>
              </a:ext>
            </a:extLst>
          </p:cNvPr>
          <p:cNvSpPr txBox="1"/>
          <p:nvPr/>
        </p:nvSpPr>
        <p:spPr>
          <a:xfrm>
            <a:off x="9204675" y="519630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unable</a:t>
            </a:r>
            <a:endParaRPr kumimoji="1" lang="ko-Kore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15410E-3DA0-63D6-9E4E-A7A2E8B626F2}"/>
              </a:ext>
            </a:extLst>
          </p:cNvPr>
          <p:cNvSpPr txBox="1"/>
          <p:nvPr/>
        </p:nvSpPr>
        <p:spPr>
          <a:xfrm>
            <a:off x="15485589" y="567697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unable</a:t>
            </a:r>
            <a:endParaRPr kumimoji="1" lang="ko-Kore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227556-6FC9-FB7E-D20B-D98DEDC71D35}"/>
              </a:ext>
            </a:extLst>
          </p:cNvPr>
          <p:cNvSpPr txBox="1"/>
          <p:nvPr/>
        </p:nvSpPr>
        <p:spPr>
          <a:xfrm>
            <a:off x="4113807" y="817943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vitamin</a:t>
            </a:r>
            <a:endParaRPr kumimoji="1" lang="ko-Kore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B868A6-892F-80B4-55B1-51A64C7161DA}"/>
              </a:ext>
            </a:extLst>
          </p:cNvPr>
          <p:cNvSpPr txBox="1"/>
          <p:nvPr/>
        </p:nvSpPr>
        <p:spPr>
          <a:xfrm>
            <a:off x="10744199" y="767933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vitamin</a:t>
            </a:r>
            <a:endParaRPr kumimoji="1" lang="ko-Kore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14B165-24B2-DCCC-B09D-D501FE27BD9E}"/>
              </a:ext>
            </a:extLst>
          </p:cNvPr>
          <p:cNvSpPr txBox="1"/>
          <p:nvPr/>
        </p:nvSpPr>
        <p:spPr>
          <a:xfrm>
            <a:off x="13370490" y="765942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vitamin</a:t>
            </a:r>
            <a:endParaRPr kumimoji="1" lang="ko-Kore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C9BF2D-89BA-10FD-22D8-A59400589B85}"/>
              </a:ext>
            </a:extLst>
          </p:cNvPr>
          <p:cNvSpPr txBox="1"/>
          <p:nvPr/>
        </p:nvSpPr>
        <p:spPr>
          <a:xfrm>
            <a:off x="1472471" y="826999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ask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58CD27-EE5C-F988-BD1B-2245D81ECE79}"/>
              </a:ext>
            </a:extLst>
          </p:cNvPr>
          <p:cNvSpPr txBox="1"/>
          <p:nvPr/>
        </p:nvSpPr>
        <p:spPr>
          <a:xfrm>
            <a:off x="2424488" y="500700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ask_for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D6ECC4-20D4-DE6B-2F7A-A42F0A474614}"/>
              </a:ext>
            </a:extLst>
          </p:cNvPr>
          <p:cNvSpPr txBox="1"/>
          <p:nvPr/>
        </p:nvSpPr>
        <p:spPr>
          <a:xfrm>
            <a:off x="2120216" y="827288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asks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AE89CB-31DF-70EE-DB61-46B386802A5C}"/>
              </a:ext>
            </a:extLst>
          </p:cNvPr>
          <p:cNvSpPr txBox="1"/>
          <p:nvPr/>
        </p:nvSpPr>
        <p:spPr>
          <a:xfrm>
            <a:off x="265185" y="769099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asks_for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EDC277-81CD-0263-DE72-A8D9F0117D18}"/>
              </a:ext>
            </a:extLst>
          </p:cNvPr>
          <p:cNvSpPr txBox="1"/>
          <p:nvPr/>
        </p:nvSpPr>
        <p:spPr>
          <a:xfrm>
            <a:off x="2605145" y="814939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for_milk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AFD0775A-37E7-713A-800F-B3B4D6AAEAEC}"/>
              </a:ext>
            </a:extLst>
          </p:cNvPr>
          <p:cNvSpPr txBox="1"/>
          <p:nvPr/>
        </p:nvSpPr>
        <p:spPr>
          <a:xfrm>
            <a:off x="3686896" y="506361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milk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8CD1182D-4A20-DFC4-CD08-9589D63B142D}"/>
              </a:ext>
            </a:extLst>
          </p:cNvPr>
          <p:cNvSpPr txBox="1"/>
          <p:nvPr/>
        </p:nvSpPr>
        <p:spPr>
          <a:xfrm>
            <a:off x="7352849" y="569962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ask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4086A249-BD26-A8FD-B972-407BB2C23B5D}"/>
              </a:ext>
            </a:extLst>
          </p:cNvPr>
          <p:cNvSpPr txBox="1"/>
          <p:nvPr/>
        </p:nvSpPr>
        <p:spPr>
          <a:xfrm>
            <a:off x="6594062" y="726554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ask_for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8F30EDF0-3DB8-8DC2-08BE-C6D48934EAD3}"/>
              </a:ext>
            </a:extLst>
          </p:cNvPr>
          <p:cNvSpPr txBox="1"/>
          <p:nvPr/>
        </p:nvSpPr>
        <p:spPr>
          <a:xfrm>
            <a:off x="7403210" y="7816175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asks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B9FEC833-B494-C940-89B9-1C413B3CB73B}"/>
              </a:ext>
            </a:extLst>
          </p:cNvPr>
          <p:cNvSpPr txBox="1"/>
          <p:nvPr/>
        </p:nvSpPr>
        <p:spPr>
          <a:xfrm>
            <a:off x="5988438" y="691640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asks_for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0F6F5675-4846-96F0-F1FF-6DCE5216C11D}"/>
              </a:ext>
            </a:extLst>
          </p:cNvPr>
          <p:cNvSpPr txBox="1"/>
          <p:nvPr/>
        </p:nvSpPr>
        <p:spPr>
          <a:xfrm>
            <a:off x="8165180" y="8328001"/>
            <a:ext cx="12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for_water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635CEEAF-6F30-4E95-49F8-5BE49EBDC0C1}"/>
              </a:ext>
            </a:extLst>
          </p:cNvPr>
          <p:cNvSpPr txBox="1"/>
          <p:nvPr/>
        </p:nvSpPr>
        <p:spPr>
          <a:xfrm>
            <a:off x="11507581" y="667216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C4AC6166-F8E8-A88E-FCC0-71E22470C91C}"/>
              </a:ext>
            </a:extLst>
          </p:cNvPr>
          <p:cNvSpPr txBox="1"/>
          <p:nvPr/>
        </p:nvSpPr>
        <p:spPr>
          <a:xfrm>
            <a:off x="16888177" y="708088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ask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EFC3B6BC-F3AB-1E53-4709-4FA837AC8ED1}"/>
              </a:ext>
            </a:extLst>
          </p:cNvPr>
          <p:cNvSpPr txBox="1"/>
          <p:nvPr/>
        </p:nvSpPr>
        <p:spPr>
          <a:xfrm>
            <a:off x="12152907" y="639001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ask_for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DACBEDAB-5D6A-C22D-F667-A08C9E4F711C}"/>
              </a:ext>
            </a:extLst>
          </p:cNvPr>
          <p:cNvSpPr txBox="1"/>
          <p:nvPr/>
        </p:nvSpPr>
        <p:spPr>
          <a:xfrm>
            <a:off x="17579593" y="685119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asks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F68ECF4E-D678-EE37-B8ED-9269BD8708F3}"/>
              </a:ext>
            </a:extLst>
          </p:cNvPr>
          <p:cNvSpPr txBox="1"/>
          <p:nvPr/>
        </p:nvSpPr>
        <p:spPr>
          <a:xfrm>
            <a:off x="17178736" y="750268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asks_for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6FD61BC3-1913-B221-A557-8B62A70D5C55}"/>
              </a:ext>
            </a:extLst>
          </p:cNvPr>
          <p:cNvSpPr txBox="1"/>
          <p:nvPr/>
        </p:nvSpPr>
        <p:spPr>
          <a:xfrm>
            <a:off x="17079921" y="6016685"/>
            <a:ext cx="12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for_sleep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D6C21A0B-9B2B-6580-A07A-9D516D0A59EA}"/>
              </a:ext>
            </a:extLst>
          </p:cNvPr>
          <p:cNvSpPr txBox="1"/>
          <p:nvPr/>
        </p:nvSpPr>
        <p:spPr>
          <a:xfrm>
            <a:off x="15009253" y="5176800"/>
            <a:ext cx="12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sleep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웃는 얼굴[S] 55">
            <a:extLst>
              <a:ext uri="{FF2B5EF4-FFF2-40B4-BE49-F238E27FC236}">
                <a16:creationId xmlns:a16="http://schemas.microsoft.com/office/drawing/2014/main" id="{D0197AAE-785E-5396-05C8-241DBF6F7FD6}"/>
              </a:ext>
            </a:extLst>
          </p:cNvPr>
          <p:cNvSpPr/>
          <p:nvPr/>
        </p:nvSpPr>
        <p:spPr>
          <a:xfrm>
            <a:off x="8855084" y="3035727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3" name="웃는 얼굴[S] 972">
            <a:extLst>
              <a:ext uri="{FF2B5EF4-FFF2-40B4-BE49-F238E27FC236}">
                <a16:creationId xmlns:a16="http://schemas.microsoft.com/office/drawing/2014/main" id="{A4EC1A39-1CA2-1BB3-2BDA-F31A2C576164}"/>
              </a:ext>
            </a:extLst>
          </p:cNvPr>
          <p:cNvSpPr/>
          <p:nvPr/>
        </p:nvSpPr>
        <p:spPr>
          <a:xfrm>
            <a:off x="9962588" y="3338342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3303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9.1444],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8.7733],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8.7607],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8.6657],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8.6657],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9.1444],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8.6876],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8.6573],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8.7733],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8.6573],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8.7607],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8.6075],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8.6657],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8.6657],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8.6075],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9.2075],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8.7181],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8.8020],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8.7149],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8.8242],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8.7180],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8.7896],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8.8269],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8.7367],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8.7367],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8.6966],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8.6966],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8.6396],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9.1660],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8.6269],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8.7432],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8.6730],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8.8020],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8.6730],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8.6269],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8.6269],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8.6269],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8.6269],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8.7753],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8.7218],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8.6847],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8.7218],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85645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[9.1444],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[9.1444],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[9.2075],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[9.1660]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-7.9837,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-13.4357,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-8.0434,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-16.0774]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58120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5.7513],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5.4551],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5.4339],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5.7513],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5.4551],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5.4339],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5.3857],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5.3857],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5.7515],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5.4551],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5.4456],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5.4339],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5.4503],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5.7519],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5.4295],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5.4551],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5.4339],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5.4079],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5.3857],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559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[ 5.7513],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[ 5.7513],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[ 5.7515],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[ 5.7519]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-9.2474,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-32.6287,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-5.1414,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-33.3722]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112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“Decaying vegetation is part of the process that”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Enables nuclear power to function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Enables to emitting of light beams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Enables gas powered motors to operate</a:t>
            </a:r>
          </a:p>
          <a:p>
            <a:pPr marL="342900" indent="-342900">
              <a:buAutoNum type="alphaUcPeriod"/>
            </a:pP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Enables windmills to power electric grids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14193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문제는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나 </a:t>
            </a:r>
            <a:r>
              <a:rPr kumimoji="1" lang="en-US" altLang="ko-KR" dirty="0" err="1"/>
              <a:t>gsc</a:t>
            </a:r>
            <a:r>
              <a:rPr kumimoji="1" lang="ko-KR" altLang="en-US" dirty="0"/>
              <a:t>모두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크기 순이 같기 때문에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가장 큰 </a:t>
            </a:r>
            <a:r>
              <a:rPr kumimoji="1" lang="en-US" altLang="ko-KR" dirty="0"/>
              <a:t>C-subgraph</a:t>
            </a:r>
            <a:r>
              <a:rPr kumimoji="1" lang="ko-KR" altLang="en-US" dirty="0"/>
              <a:t>만을 확인해보았다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질문의 중요한 부분인 </a:t>
            </a:r>
            <a:r>
              <a:rPr kumimoji="1" lang="en-US" altLang="ko-KR" dirty="0"/>
              <a:t>“Decaying vegetation”</a:t>
            </a:r>
            <a:r>
              <a:rPr kumimoji="1" lang="ko-KR" altLang="en-US" dirty="0"/>
              <a:t>중 </a:t>
            </a:r>
            <a:r>
              <a:rPr kumimoji="1" lang="en-US" altLang="ko-KR" dirty="0"/>
              <a:t>Decay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motor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연결되어있음</a:t>
            </a:r>
            <a:endParaRPr kumimoji="1" lang="en-US" altLang="ko-KR" dirty="0"/>
          </a:p>
          <a:p>
            <a:r>
              <a:rPr kumimoji="1" lang="ko-KR" altLang="en-US" dirty="0"/>
              <a:t>사이클은 정답을 도출하는 데 중요한 정보를 제공한다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왜냐하면 사이클이 생성된다는 것은 그만큼 사이클에 속한 노드들이 연관성이 있다는</a:t>
            </a:r>
            <a:endParaRPr kumimoji="1" lang="en-US" altLang="ko-KR" dirty="0"/>
          </a:p>
          <a:p>
            <a:r>
              <a:rPr kumimoji="1" lang="ko-KR" altLang="en-US" dirty="0"/>
              <a:t>의미이기 때문임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656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D &gt; A -&gt; C &gt; B &gt; D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C &gt; B &gt; D &gt; A -&gt; B &gt; C &gt; A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D = 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89085D-003C-F018-E30B-8D4347CF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9" y="51562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F1FF1F5-ED89-C6FC-4AD8-07783487055F}"/>
              </a:ext>
            </a:extLst>
          </p:cNvPr>
          <p:cNvSpPr txBox="1"/>
          <p:nvPr/>
        </p:nvSpPr>
        <p:spPr>
          <a:xfrm>
            <a:off x="5105400" y="609760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decay</a:t>
            </a:r>
            <a:endParaRPr kumimoji="1" lang="ko-Kore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883FDD-3B48-655F-712D-083864E1D9CA}"/>
              </a:ext>
            </a:extLst>
          </p:cNvPr>
          <p:cNvSpPr txBox="1"/>
          <p:nvPr/>
        </p:nvSpPr>
        <p:spPr>
          <a:xfrm>
            <a:off x="1810552" y="865520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decaying</a:t>
            </a:r>
            <a:endParaRPr kumimoji="1" lang="ko-Kore-KR" altLang="en-US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64CACFE0-4A7A-47D3-F8BC-547ED08E1CB5}"/>
              </a:ext>
            </a:extLst>
          </p:cNvPr>
          <p:cNvSpPr txBox="1"/>
          <p:nvPr/>
        </p:nvSpPr>
        <p:spPr>
          <a:xfrm>
            <a:off x="5513730" y="671726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part</a:t>
            </a:r>
            <a:endParaRPr kumimoji="1" lang="ko-Kore-KR" altLang="en-US" b="1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BA1A21A6-0961-ED0C-00F5-E6BD2BCF6F2F}"/>
              </a:ext>
            </a:extLst>
          </p:cNvPr>
          <p:cNvSpPr txBox="1"/>
          <p:nvPr/>
        </p:nvSpPr>
        <p:spPr>
          <a:xfrm>
            <a:off x="873809" y="560524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process</a:t>
            </a:r>
            <a:endParaRPr kumimoji="1" lang="ko-Kore-KR" altLang="en-US" b="1" dirty="0"/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814D8D97-0D1A-9A44-CB68-E36D3C18A343}"/>
              </a:ext>
            </a:extLst>
          </p:cNvPr>
          <p:cNvSpPr txBox="1"/>
          <p:nvPr/>
        </p:nvSpPr>
        <p:spPr>
          <a:xfrm>
            <a:off x="4191000" y="5420575"/>
            <a:ext cx="1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vegetation</a:t>
            </a:r>
            <a:endParaRPr kumimoji="1" lang="ko-Kore-KR" altLang="en-US" b="1" dirty="0"/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37C19B31-B01F-8F41-FC02-8CD168A75367}"/>
              </a:ext>
            </a:extLst>
          </p:cNvPr>
          <p:cNvSpPr txBox="1"/>
          <p:nvPr/>
        </p:nvSpPr>
        <p:spPr>
          <a:xfrm>
            <a:off x="3653432" y="7924767"/>
            <a:ext cx="1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enable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077F3A16-DDE9-AC70-26EC-A2CBE764E326}"/>
              </a:ext>
            </a:extLst>
          </p:cNvPr>
          <p:cNvSpPr txBox="1"/>
          <p:nvPr/>
        </p:nvSpPr>
        <p:spPr>
          <a:xfrm>
            <a:off x="590476" y="7837951"/>
            <a:ext cx="1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enables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02A0ADBA-AA9E-3BB1-421B-8695FF366637}"/>
              </a:ext>
            </a:extLst>
          </p:cNvPr>
          <p:cNvSpPr txBox="1"/>
          <p:nvPr/>
        </p:nvSpPr>
        <p:spPr>
          <a:xfrm>
            <a:off x="2623352" y="7354301"/>
            <a:ext cx="1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gas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9" name="TextBox 978">
            <a:extLst>
              <a:ext uri="{FF2B5EF4-FFF2-40B4-BE49-F238E27FC236}">
                <a16:creationId xmlns:a16="http://schemas.microsoft.com/office/drawing/2014/main" id="{E268001D-E9C5-350B-684E-48B3EB9C8EA2}"/>
              </a:ext>
            </a:extLst>
          </p:cNvPr>
          <p:cNvSpPr txBox="1"/>
          <p:nvPr/>
        </p:nvSpPr>
        <p:spPr>
          <a:xfrm>
            <a:off x="2868270" y="8310567"/>
            <a:ext cx="15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gas_powered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31AA808A-1732-755A-322A-6C3466AFB94D}"/>
              </a:ext>
            </a:extLst>
          </p:cNvPr>
          <p:cNvSpPr txBox="1"/>
          <p:nvPr/>
        </p:nvSpPr>
        <p:spPr>
          <a:xfrm>
            <a:off x="1197859" y="8055553"/>
            <a:ext cx="15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motor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5D9BBA37-E548-4A6E-22E2-D6379818D623}"/>
              </a:ext>
            </a:extLst>
          </p:cNvPr>
          <p:cNvSpPr txBox="1"/>
          <p:nvPr/>
        </p:nvSpPr>
        <p:spPr>
          <a:xfrm>
            <a:off x="361229" y="6818168"/>
            <a:ext cx="15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motors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A365008F-F4AF-9E1A-6305-0A61EE2B39ED}"/>
              </a:ext>
            </a:extLst>
          </p:cNvPr>
          <p:cNvSpPr txBox="1"/>
          <p:nvPr/>
        </p:nvSpPr>
        <p:spPr>
          <a:xfrm>
            <a:off x="3089959" y="5051402"/>
            <a:ext cx="15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operate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DCE49AF0-F083-5611-85DA-F105000DF184}"/>
              </a:ext>
            </a:extLst>
          </p:cNvPr>
          <p:cNvSpPr txBox="1"/>
          <p:nvPr/>
        </p:nvSpPr>
        <p:spPr>
          <a:xfrm>
            <a:off x="5091144" y="7757814"/>
            <a:ext cx="15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power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F52FE557-7EF8-5B0A-83FA-652DC3463123}"/>
              </a:ext>
            </a:extLst>
          </p:cNvPr>
          <p:cNvSpPr txBox="1"/>
          <p:nvPr/>
        </p:nvSpPr>
        <p:spPr>
          <a:xfrm>
            <a:off x="156885" y="6559435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power_motors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1C245DAC-4915-B675-6BAD-96FFB80B8495}"/>
              </a:ext>
            </a:extLst>
          </p:cNvPr>
          <p:cNvSpPr txBox="1"/>
          <p:nvPr/>
        </p:nvSpPr>
        <p:spPr>
          <a:xfrm>
            <a:off x="1859989" y="5170037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powered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3D0C79FC-5E79-22F6-95D4-502A5F1FB0BB}"/>
              </a:ext>
            </a:extLst>
          </p:cNvPr>
          <p:cNvSpPr/>
          <p:nvPr/>
        </p:nvSpPr>
        <p:spPr>
          <a:xfrm>
            <a:off x="11097121" y="4858637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F3767675-78CC-68C2-84E3-1AAA3CC3E7C3}"/>
              </a:ext>
            </a:extLst>
          </p:cNvPr>
          <p:cNvSpPr/>
          <p:nvPr/>
        </p:nvSpPr>
        <p:spPr>
          <a:xfrm>
            <a:off x="9608202" y="5014337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7177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4.8527],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3.5340],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3.2440],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3.3597],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2.9797],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3.3597],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3.5689],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3.2440],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3.6583],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3.5689],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5.6535],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4.0287],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3.0843],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3.5491],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3.0843],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3.5490],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4.3151],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4.5265],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4.7648],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4.0882],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3.5118],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3.0642],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3.6923],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6.0545],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3.7177],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3.9684],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3.5499],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3.5499],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4.0888],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5.1424],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5.5617],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4.5520],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5.6664],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3.9516],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3.1647],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3.5127],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3.8672],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3.1647],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5.0739],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3.6258],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3.0821],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3.4548],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3.0821],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3.4548],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3.6598],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3.6598],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3.3222],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3.3222],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3.3222],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3.4167],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3.4167],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3.3222],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33934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[4.8527],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[5.6535],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[6.0545],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[5.0739]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-0.7810,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11.9835,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13.4332,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6.8969]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9556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-1.4780],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-1.3050],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-1.9183],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-2.1356],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-2.1356],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-1.9534],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-1.9714],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-1.8517],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-1.2481],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-1.9776],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-2.0555],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-2.0307],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-1.9699],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-1.7913],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-1.7154],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-2.0913],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-1.3627],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-1.9796],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-2.1366],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-2.1366],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-2.0575],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-2.0934],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728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[[10.2414],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[10.2921],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[10.2309],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[10.2840],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[[-21.0569,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-4.1489,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-9.1584,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-20.5575],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25313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[-1.4780],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[-1.3050],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[-1.2481],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[-1.3627]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0.5581,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14.7832,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9.0730,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-0.5556]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94483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“Beak shape can influence a bird’s ability”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To give birth to live young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To mate with it’s partner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To fly warmer climates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To chew up certain worms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11155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＂</a:t>
            </a:r>
            <a:r>
              <a:rPr kumimoji="1" lang="ko-KR" altLang="en-US" dirty="0"/>
              <a:t>새 부리 모양이 </a:t>
            </a:r>
            <a:r>
              <a:rPr kumimoji="1" lang="en-US" altLang="ko-KR" dirty="0"/>
              <a:t>~</a:t>
            </a:r>
            <a:r>
              <a:rPr kumimoji="1" lang="ko-KR" altLang="en-US" dirty="0"/>
              <a:t>능력에 영향을 줄 수 있다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질문으로 정답은 </a:t>
            </a:r>
            <a:r>
              <a:rPr kumimoji="1" lang="en-US" altLang="ko-KR" dirty="0"/>
              <a:t>D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Subgraph</a:t>
            </a:r>
            <a:r>
              <a:rPr kumimoji="1" lang="ko-KR" altLang="en-US" dirty="0"/>
              <a:t>들의 사이클 개수 순과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 크기 순은 일치한다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역시 사이클을 중요하게 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질문 </a:t>
            </a:r>
            <a:r>
              <a:rPr kumimoji="1" lang="en-US" altLang="ko-KR" dirty="0"/>
              <a:t>text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beak,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shpae</a:t>
            </a:r>
            <a:r>
              <a:rPr kumimoji="1" lang="ko-KR" altLang="en-US" dirty="0"/>
              <a:t>는 중요하다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A-subgraph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보면 </a:t>
            </a:r>
            <a:r>
              <a:rPr kumimoji="1" lang="en-US" altLang="ko-KR" dirty="0"/>
              <a:t>beak, shape</a:t>
            </a:r>
            <a:r>
              <a:rPr kumimoji="1" lang="ko-KR" altLang="en-US" dirty="0"/>
              <a:t>와 연결된 </a:t>
            </a:r>
            <a:r>
              <a:rPr kumimoji="1" lang="en-US" altLang="ko-KR" dirty="0"/>
              <a:t>answer node</a:t>
            </a:r>
            <a:r>
              <a:rPr kumimoji="1" lang="ko-KR" altLang="en-US" dirty="0"/>
              <a:t>는 없다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656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A &gt; B -&gt; D &gt; A &gt; C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A &gt; D &gt; B -&gt; A &gt; C &gt; D &gt; B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D &gt; A &gt; B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A8E40F-9EC1-A78F-8352-0C97965B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562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BA385BF-B57B-B57F-2E14-710E9355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15" y="501974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256490E-05AA-1A10-ACFE-ACE66771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537380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83FDD-3B48-655F-712D-083864E1D9CA}"/>
              </a:ext>
            </a:extLst>
          </p:cNvPr>
          <p:cNvSpPr txBox="1"/>
          <p:nvPr/>
        </p:nvSpPr>
        <p:spPr>
          <a:xfrm>
            <a:off x="4941166" y="742950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ability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CFC76-E828-C74C-EAB1-CE93A387231A}"/>
              </a:ext>
            </a:extLst>
          </p:cNvPr>
          <p:cNvSpPr txBox="1"/>
          <p:nvPr/>
        </p:nvSpPr>
        <p:spPr>
          <a:xfrm>
            <a:off x="10993488" y="656811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ability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90A81-7C92-8206-0835-68EC69E5480C}"/>
              </a:ext>
            </a:extLst>
          </p:cNvPr>
          <p:cNvSpPr txBox="1"/>
          <p:nvPr/>
        </p:nvSpPr>
        <p:spPr>
          <a:xfrm>
            <a:off x="16828366" y="710683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ability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AE13B-E817-F674-92A8-5FB64C18B17A}"/>
              </a:ext>
            </a:extLst>
          </p:cNvPr>
          <p:cNvSpPr txBox="1"/>
          <p:nvPr/>
        </p:nvSpPr>
        <p:spPr>
          <a:xfrm>
            <a:off x="1810552" y="848581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beak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C1699-CD36-DBDF-5F9F-A93A0223461B}"/>
              </a:ext>
            </a:extLst>
          </p:cNvPr>
          <p:cNvSpPr txBox="1"/>
          <p:nvPr/>
        </p:nvSpPr>
        <p:spPr>
          <a:xfrm>
            <a:off x="9220890" y="858470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beak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B6A02-E93D-8827-4BCB-9390A087ECF2}"/>
              </a:ext>
            </a:extLst>
          </p:cNvPr>
          <p:cNvSpPr txBox="1"/>
          <p:nvPr/>
        </p:nvSpPr>
        <p:spPr>
          <a:xfrm>
            <a:off x="15799731" y="868185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beak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AE89C-1513-83E4-E3FC-6A56DB0457E9}"/>
              </a:ext>
            </a:extLst>
          </p:cNvPr>
          <p:cNvSpPr txBox="1"/>
          <p:nvPr/>
        </p:nvSpPr>
        <p:spPr>
          <a:xfrm>
            <a:off x="508000" y="6937445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bird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210EC-0C82-61DD-FB10-05C149B1BB0B}"/>
              </a:ext>
            </a:extLst>
          </p:cNvPr>
          <p:cNvSpPr txBox="1"/>
          <p:nvPr/>
        </p:nvSpPr>
        <p:spPr>
          <a:xfrm>
            <a:off x="6656872" y="694828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bird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CF1C35-72A0-0CFA-8EE5-962F88789040}"/>
              </a:ext>
            </a:extLst>
          </p:cNvPr>
          <p:cNvSpPr txBox="1"/>
          <p:nvPr/>
        </p:nvSpPr>
        <p:spPr>
          <a:xfrm>
            <a:off x="15163800" y="537380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bird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F1E02D-34C3-7F73-7012-70B9BC90E32E}"/>
              </a:ext>
            </a:extLst>
          </p:cNvPr>
          <p:cNvSpPr txBox="1"/>
          <p:nvPr/>
        </p:nvSpPr>
        <p:spPr>
          <a:xfrm>
            <a:off x="4933238" y="611838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influence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B5D8EF-6FA0-C1D2-608F-4C1C9731B9ED}"/>
              </a:ext>
            </a:extLst>
          </p:cNvPr>
          <p:cNvSpPr txBox="1"/>
          <p:nvPr/>
        </p:nvSpPr>
        <p:spPr>
          <a:xfrm>
            <a:off x="10429300" y="549536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influence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08AFFC-FB72-B3ED-C30A-9EC4FB6267A7}"/>
              </a:ext>
            </a:extLst>
          </p:cNvPr>
          <p:cNvSpPr txBox="1"/>
          <p:nvPr/>
        </p:nvSpPr>
        <p:spPr>
          <a:xfrm>
            <a:off x="16238764" y="595784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influence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18CDE9-D072-00DD-AE15-36028F09FE2F}"/>
              </a:ext>
            </a:extLst>
          </p:cNvPr>
          <p:cNvSpPr txBox="1"/>
          <p:nvPr/>
        </p:nvSpPr>
        <p:spPr>
          <a:xfrm>
            <a:off x="783195" y="809610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shape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E5CA53-618B-38A1-4010-E506B2D4114E}"/>
              </a:ext>
            </a:extLst>
          </p:cNvPr>
          <p:cNvSpPr txBox="1"/>
          <p:nvPr/>
        </p:nvSpPr>
        <p:spPr>
          <a:xfrm>
            <a:off x="10198614" y="826738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shape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19F15E-2A81-0C8E-B0A9-46651DD43FFC}"/>
              </a:ext>
            </a:extLst>
          </p:cNvPr>
          <p:cNvSpPr txBox="1"/>
          <p:nvPr/>
        </p:nvSpPr>
        <p:spPr>
          <a:xfrm>
            <a:off x="16609824" y="819940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shape</a:t>
            </a:r>
            <a:endParaRPr kumimoji="1" lang="ko-Kore-KR" altLang="en-US" b="1" dirty="0"/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F52FE557-7EF8-5B0A-83FA-652DC3463123}"/>
              </a:ext>
            </a:extLst>
          </p:cNvPr>
          <p:cNvSpPr txBox="1"/>
          <p:nvPr/>
        </p:nvSpPr>
        <p:spPr>
          <a:xfrm>
            <a:off x="2194820" y="5110491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certain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E92D1B-DFE4-E4E6-63B1-A8A9B49D23A1}"/>
              </a:ext>
            </a:extLst>
          </p:cNvPr>
          <p:cNvSpPr txBox="1"/>
          <p:nvPr/>
        </p:nvSpPr>
        <p:spPr>
          <a:xfrm>
            <a:off x="3958826" y="5267959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chew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9C281-8806-DABF-A216-4B384CE438E1}"/>
              </a:ext>
            </a:extLst>
          </p:cNvPr>
          <p:cNvSpPr txBox="1"/>
          <p:nvPr/>
        </p:nvSpPr>
        <p:spPr>
          <a:xfrm>
            <a:off x="4299371" y="8426629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chew_up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8FE46-0600-429D-30BF-C48BEEDC2506}"/>
              </a:ext>
            </a:extLst>
          </p:cNvPr>
          <p:cNvSpPr txBox="1"/>
          <p:nvPr/>
        </p:nvSpPr>
        <p:spPr>
          <a:xfrm>
            <a:off x="2987182" y="8769367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worm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C3553A-FBD2-FC72-7CCD-F18B11965F18}"/>
              </a:ext>
            </a:extLst>
          </p:cNvPr>
          <p:cNvSpPr txBox="1"/>
          <p:nvPr/>
        </p:nvSpPr>
        <p:spPr>
          <a:xfrm>
            <a:off x="1296853" y="5373572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worms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A4F166-5EAE-3BFB-F79E-BFBBAD7B658F}"/>
              </a:ext>
            </a:extLst>
          </p:cNvPr>
          <p:cNvSpPr txBox="1"/>
          <p:nvPr/>
        </p:nvSpPr>
        <p:spPr>
          <a:xfrm>
            <a:off x="7685191" y="8334183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birth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9F1EE8-00F2-33F7-5E1B-7A6CBB85840A}"/>
              </a:ext>
            </a:extLst>
          </p:cNvPr>
          <p:cNvSpPr txBox="1"/>
          <p:nvPr/>
        </p:nvSpPr>
        <p:spPr>
          <a:xfrm>
            <a:off x="6942880" y="5637291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510A36-3DB3-510B-E44C-A1A81AD1BDB5}"/>
              </a:ext>
            </a:extLst>
          </p:cNvPr>
          <p:cNvSpPr txBox="1"/>
          <p:nvPr/>
        </p:nvSpPr>
        <p:spPr>
          <a:xfrm>
            <a:off x="9448090" y="4919151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give_birth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CA629E-49AF-7DD8-79BF-46EFB8D5C5D4}"/>
              </a:ext>
            </a:extLst>
          </p:cNvPr>
          <p:cNvSpPr txBox="1"/>
          <p:nvPr/>
        </p:nvSpPr>
        <p:spPr>
          <a:xfrm>
            <a:off x="7791179" y="4998599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give_birth_to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EB6B5F-D9E4-678F-3B65-C008528D229C}"/>
              </a:ext>
            </a:extLst>
          </p:cNvPr>
          <p:cNvSpPr txBox="1"/>
          <p:nvPr/>
        </p:nvSpPr>
        <p:spPr>
          <a:xfrm>
            <a:off x="6832155" y="7830071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CFA17-CA9C-A6EF-86B3-DA4407781E2C}"/>
              </a:ext>
            </a:extLst>
          </p:cNvPr>
          <p:cNvSpPr txBox="1"/>
          <p:nvPr/>
        </p:nvSpPr>
        <p:spPr>
          <a:xfrm>
            <a:off x="10962009" y="7526963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young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EAB532-558B-0954-FE56-D49520DE751F}"/>
              </a:ext>
            </a:extLst>
          </p:cNvPr>
          <p:cNvSpPr txBox="1"/>
          <p:nvPr/>
        </p:nvSpPr>
        <p:spPr>
          <a:xfrm>
            <a:off x="12408584" y="7635764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climate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265AC5-E585-5D20-AB16-7FBA970CD352}"/>
              </a:ext>
            </a:extLst>
          </p:cNvPr>
          <p:cNvSpPr txBox="1"/>
          <p:nvPr/>
        </p:nvSpPr>
        <p:spPr>
          <a:xfrm>
            <a:off x="14383547" y="8855145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climates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66ECC2-3A9F-EB5F-2338-28C6CFFCE54F}"/>
              </a:ext>
            </a:extLst>
          </p:cNvPr>
          <p:cNvSpPr txBox="1"/>
          <p:nvPr/>
        </p:nvSpPr>
        <p:spPr>
          <a:xfrm>
            <a:off x="13402337" y="5495360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fly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14D21A-6E3C-32D5-AD4B-522F72D652B3}"/>
              </a:ext>
            </a:extLst>
          </p:cNvPr>
          <p:cNvSpPr txBox="1"/>
          <p:nvPr/>
        </p:nvSpPr>
        <p:spPr>
          <a:xfrm>
            <a:off x="13201380" y="8518849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warm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BA0799-A31C-83F4-47D3-265308E62FAC}"/>
              </a:ext>
            </a:extLst>
          </p:cNvPr>
          <p:cNvSpPr txBox="1"/>
          <p:nvPr/>
        </p:nvSpPr>
        <p:spPr>
          <a:xfrm>
            <a:off x="12475666" y="6674572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warm_climate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웃는 얼굴[S] 23">
            <a:extLst>
              <a:ext uri="{FF2B5EF4-FFF2-40B4-BE49-F238E27FC236}">
                <a16:creationId xmlns:a16="http://schemas.microsoft.com/office/drawing/2014/main" id="{950045A0-CA6E-E38B-35C2-AF6D5435C8ED}"/>
              </a:ext>
            </a:extLst>
          </p:cNvPr>
          <p:cNvSpPr/>
          <p:nvPr/>
        </p:nvSpPr>
        <p:spPr>
          <a:xfrm>
            <a:off x="10869771" y="2853631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웃는 얼굴[S] 44">
            <a:extLst>
              <a:ext uri="{FF2B5EF4-FFF2-40B4-BE49-F238E27FC236}">
                <a16:creationId xmlns:a16="http://schemas.microsoft.com/office/drawing/2014/main" id="{1912D0F4-3506-F7C6-D4C3-A67E586A0068}"/>
              </a:ext>
            </a:extLst>
          </p:cNvPr>
          <p:cNvSpPr/>
          <p:nvPr/>
        </p:nvSpPr>
        <p:spPr>
          <a:xfrm>
            <a:off x="12054730" y="2853631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2393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4.7174],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3.9644],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3.9681],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3.2903],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3.2903],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4.0571],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2.8590],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3.9602],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2.5514],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2.8590],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3.9639],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2.8162],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2.8162],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6.6652],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2.9658],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9.0350],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2.6644],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2.9658],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4.9409],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6.9578],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2.9239],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2.9239],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4.7400],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3.0666],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4.4128],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2.7710],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3.0666],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4.3659],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3.0255],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2.7497],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3.1258],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3.5896],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3.0255],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8798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[4.7174],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[4.0571],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[6.6652],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[4.7400]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3.8377,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-0.2799,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0.5651,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6.8165],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8567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-1.4780],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-1.9034],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-1.9034],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-2.1564],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-2.1564],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-2.1564],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-2.1564],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-1.7132],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-1.9074],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-1.9073],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-2.0995],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-2.0995],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1.8278],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6.4152],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-1.8796],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1.6457],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-1.5360],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-1.8447],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-1.9043],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-2.0176],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6419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[-1.4780],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[-1.7132],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[ 1.8278],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[-1.5360]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[ 11.2055,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5.3673,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9.3934,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7.3371],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39555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Humans, cats, dogs, and elephants are known as mammals because their kids are born alive. </a:t>
            </a:r>
          </a:p>
          <a:p>
            <a:r>
              <a:rPr lang="en" altLang="ko-Kore-KR" sz="2400" dirty="0"/>
              <a:t>Non-mammalian babies are born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old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dead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In an egg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764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문제에서는 경향성이 비슷하여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의 장점을 파악하기에 힘듦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656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B &gt; A &gt; C -&gt; C &gt; B &gt; A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= B = C -&gt; B &gt; C &gt; A &gt; D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&gt; D &gt; A &gt; C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9D7FF9-AC9C-97A7-E031-42509316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7" y="521244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A343F4B-E15F-AD4C-AC48-940101BC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24405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69ECA6-4552-8E31-7C98-E8ADA9C95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537380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0DDC8194-74A4-2F50-F3A8-0D9E5AA21DDF}"/>
              </a:ext>
            </a:extLst>
          </p:cNvPr>
          <p:cNvSpPr/>
          <p:nvPr/>
        </p:nvSpPr>
        <p:spPr>
          <a:xfrm>
            <a:off x="10972800" y="3019035"/>
            <a:ext cx="788524" cy="680732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D252F0FB-604B-CA77-E1F2-EBDA99262F4A}"/>
              </a:ext>
            </a:extLst>
          </p:cNvPr>
          <p:cNvSpPr/>
          <p:nvPr/>
        </p:nvSpPr>
        <p:spPr>
          <a:xfrm>
            <a:off x="8763000" y="3078976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0050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[[ 10.4753],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[ 10.2948],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[ 10.2408],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[ 10.3857],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[ 10.1390],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[ 10.2757],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9.8986],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[ 10.4537],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[ 10.5227],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[ 10.3691],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[ 10.3154],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9.6951],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[ 10.0290],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9.7242],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9.7300],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[ 10.1299],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9.8560],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[[ 10.4806],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[ 10.2970],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[ 10.3024],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[ 10.3709],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[ 10.1359],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[ 10.2907],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[ 10.4450],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[ 10.5196],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[ 10.3654],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[ 10.3195],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9.6951],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9.9835],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9.9978],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9.7242],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9.7300],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[ 10.1268],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9.8560],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[ 10.3474],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[[ 10.4726],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[ 10.2905],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[ 10.2383],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[ 10.3757],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[ 10.1359],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[ 10.2734],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9.8893],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[ 10.4465],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[ 10.5161],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[ 10.3654],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[ 10.3133],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9.6951],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9.9835],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9.7242],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9.7300],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[ 10.1381],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9.8560],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9.8811],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[[ 10.4996],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[ 10.2905],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[ 10.2408],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[ 10.3727],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[ 10.1952],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[ 10.2688],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[ 10.4805],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[ 10.5436],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[ 10.3816],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[ 10.3112],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9.6951],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9.9915],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[ 10.0364],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[ 10.0801],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9.8458],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9.8842],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9.7300],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[ 10.1237],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9.8560],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[ 10.1071],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00182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[10.4753],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[10.4806],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[10.4726],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[10.4996]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-8.0182,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-1.3811,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1.4908,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-11.3294]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4951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8.9619],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8.7000],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8.7486],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8.2370],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8.5586],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7.3971],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8.9715],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9.1788],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7.3587],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8.0360],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8.0482],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7.9853],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8.2011],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7.7495],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8.9619],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8.7439],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8.2370],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8.5615],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7.3971],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8.9715],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9.1776],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8.7838],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7.3587],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8.0360],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8.0482],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8.2011],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9.0008],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8.9619],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8.7000],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8.2370],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8.5586],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7.3971],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8.9715],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9.1776],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7.3587],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8.0360],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8.0482],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7.9853],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8.2052],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7.3766],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9.0414],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8.7439],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8.4209],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8.5586],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7.3971],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9.0513],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9.2339],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8.7838],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7.3587],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8.0360],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8.0482],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8.2106],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8.2011],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8.2628],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205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8.1322],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7.9964],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8.0090],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7.9902],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7.9730],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7.9730],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7.9630],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8.3440],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8.4267],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8.0091],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7.9903],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8.2233],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7.9681]],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8.0131],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7.8533],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7.8756],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7.8618],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7.8590],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7.8600],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7.8489],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7.8545],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7.8601],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7.8986],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7.8990],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8.3403],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8.4300],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7.9889],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8.0090],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7.9938],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7.9773],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7.9838],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7.9902],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8.2111],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7.9873],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7.9630],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7.9630],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55258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[ 8.9619],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[ 8.9619],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[ 8.9619],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[ 9.0414]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2.2483,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10.1491,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5.9279,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-2.9008]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95421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The viewing oriented sensor of a prairie creature are for what?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Reproductive purpose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Viewing sounds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Sensing views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Sensing tastes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8386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사이클 개수가 같지만 </a:t>
            </a:r>
            <a:r>
              <a:rPr kumimoji="1" lang="en-US" altLang="ko-KR" dirty="0"/>
              <a:t>cycle encoder, </a:t>
            </a:r>
            <a:r>
              <a:rPr kumimoji="1" lang="en-US" altLang="ko-KR" dirty="0" err="1"/>
              <a:t>gsc</a:t>
            </a:r>
            <a:r>
              <a:rPr kumimoji="1" lang="en-US" altLang="ko-KR" dirty="0"/>
              <a:t> </a:t>
            </a:r>
            <a:r>
              <a:rPr kumimoji="1" lang="ko-KR" altLang="en-US" dirty="0"/>
              <a:t>둘 다 </a:t>
            </a:r>
            <a:r>
              <a:rPr kumimoji="1" lang="en-US" altLang="ko-KR" dirty="0"/>
              <a:t>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c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높음</a:t>
            </a:r>
            <a:endParaRPr kumimoji="1" lang="en-US" altLang="ko-KR" dirty="0"/>
          </a:p>
          <a:p>
            <a:r>
              <a:rPr kumimoji="1" lang="ko-KR" altLang="en-US" dirty="0" err="1"/>
              <a:t>왜이런지</a:t>
            </a:r>
            <a:r>
              <a:rPr kumimoji="1" lang="ko-KR" altLang="en-US" dirty="0"/>
              <a:t> 찾아보자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사이클이 한곳에 </a:t>
            </a:r>
            <a:r>
              <a:rPr kumimoji="1" lang="ko-KR" altLang="en-US" dirty="0" err="1"/>
              <a:t>모여있음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C &gt; B -&gt; C &gt; A &gt; D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C &gt; B -&gt; A &gt; C &gt; D &gt; B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D &gt; A = C &gt; B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84F120-2B44-3C72-42F7-5B99ED22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81569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2A4211A-4843-B80F-F039-B8776B4B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510" y="49763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C71D0DA-21E4-BBE0-8D94-733A64B1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697" y="49763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FAB2A-300D-403A-9B96-478F07351599}"/>
              </a:ext>
            </a:extLst>
          </p:cNvPr>
          <p:cNvSpPr txBox="1"/>
          <p:nvPr/>
        </p:nvSpPr>
        <p:spPr>
          <a:xfrm>
            <a:off x="4919097" y="575310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creature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FF432-6008-7969-032F-0AC2FB8AE5D1}"/>
              </a:ext>
            </a:extLst>
          </p:cNvPr>
          <p:cNvSpPr txBox="1"/>
          <p:nvPr/>
        </p:nvSpPr>
        <p:spPr>
          <a:xfrm>
            <a:off x="11001509" y="670933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creature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4359D-1F51-7798-90A0-3E14C8062703}"/>
              </a:ext>
            </a:extLst>
          </p:cNvPr>
          <p:cNvSpPr txBox="1"/>
          <p:nvPr/>
        </p:nvSpPr>
        <p:spPr>
          <a:xfrm>
            <a:off x="12801600" y="628095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creature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42DD4-CCC5-EBC4-AC4F-9FF45E5B61C0}"/>
              </a:ext>
            </a:extLst>
          </p:cNvPr>
          <p:cNvSpPr txBox="1"/>
          <p:nvPr/>
        </p:nvSpPr>
        <p:spPr>
          <a:xfrm>
            <a:off x="1296853" y="828176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prairie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A1BC3-05A0-F912-7C05-6E409A8ABCA8}"/>
              </a:ext>
            </a:extLst>
          </p:cNvPr>
          <p:cNvSpPr txBox="1"/>
          <p:nvPr/>
        </p:nvSpPr>
        <p:spPr>
          <a:xfrm>
            <a:off x="9762497" y="501878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prairie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A1A21F-15CE-37DF-A1BA-DCCD22CA082A}"/>
              </a:ext>
            </a:extLst>
          </p:cNvPr>
          <p:cNvSpPr txBox="1"/>
          <p:nvPr/>
        </p:nvSpPr>
        <p:spPr>
          <a:xfrm>
            <a:off x="16572211" y="844237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prairie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874924-FE9A-F848-DF67-AA7A47951763}"/>
              </a:ext>
            </a:extLst>
          </p:cNvPr>
          <p:cNvSpPr txBox="1"/>
          <p:nvPr/>
        </p:nvSpPr>
        <p:spPr>
          <a:xfrm>
            <a:off x="3688565" y="473626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sensor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F66A10-1004-6E5E-A3A3-807B1E0D65EA}"/>
              </a:ext>
            </a:extLst>
          </p:cNvPr>
          <p:cNvSpPr txBox="1"/>
          <p:nvPr/>
        </p:nvSpPr>
        <p:spPr>
          <a:xfrm>
            <a:off x="7792953" y="846642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sensor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F2003A-F18E-CE37-A8D7-7EF769BDAA2A}"/>
              </a:ext>
            </a:extLst>
          </p:cNvPr>
          <p:cNvSpPr txBox="1"/>
          <p:nvPr/>
        </p:nvSpPr>
        <p:spPr>
          <a:xfrm>
            <a:off x="13164593" y="828176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sensor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00600E-F2A1-F8E8-4F9D-8E0AAC94D3AF}"/>
              </a:ext>
            </a:extLst>
          </p:cNvPr>
          <p:cNvSpPr txBox="1"/>
          <p:nvPr/>
        </p:nvSpPr>
        <p:spPr>
          <a:xfrm>
            <a:off x="1466886" y="487990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viewing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E318B-A51D-7E6E-B7A4-D9B77E5EA2F5}"/>
              </a:ext>
            </a:extLst>
          </p:cNvPr>
          <p:cNvSpPr txBox="1"/>
          <p:nvPr/>
        </p:nvSpPr>
        <p:spPr>
          <a:xfrm>
            <a:off x="6477000" y="646561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view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C6E592-E9AC-80CF-8210-17BC41DFFC76}"/>
              </a:ext>
            </a:extLst>
          </p:cNvPr>
          <p:cNvSpPr txBox="1"/>
          <p:nvPr/>
        </p:nvSpPr>
        <p:spPr>
          <a:xfrm>
            <a:off x="6564419" y="792476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viewing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B77B3B-ED22-A83E-025A-8CB51F30C130}"/>
              </a:ext>
            </a:extLst>
          </p:cNvPr>
          <p:cNvSpPr txBox="1"/>
          <p:nvPr/>
        </p:nvSpPr>
        <p:spPr>
          <a:xfrm>
            <a:off x="14371903" y="497512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view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F8CF1-5485-41BD-F1A7-EEB48ED6B8FE}"/>
              </a:ext>
            </a:extLst>
          </p:cNvPr>
          <p:cNvSpPr txBox="1"/>
          <p:nvPr/>
        </p:nvSpPr>
        <p:spPr>
          <a:xfrm>
            <a:off x="11882710" y="7332135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viewing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C3BA6-9357-FA8E-3B94-E729E35F0F90}"/>
              </a:ext>
            </a:extLst>
          </p:cNvPr>
          <p:cNvSpPr txBox="1"/>
          <p:nvPr/>
        </p:nvSpPr>
        <p:spPr>
          <a:xfrm>
            <a:off x="3540081" y="829639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sense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EDE2C7-EEE9-1F7C-8495-7DC5144C3DF4}"/>
              </a:ext>
            </a:extLst>
          </p:cNvPr>
          <p:cNvSpPr txBox="1"/>
          <p:nvPr/>
        </p:nvSpPr>
        <p:spPr>
          <a:xfrm>
            <a:off x="6349" y="577744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sensing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6022F-E1E3-7762-7EF6-A54894F5E4F6}"/>
              </a:ext>
            </a:extLst>
          </p:cNvPr>
          <p:cNvSpPr txBox="1"/>
          <p:nvPr/>
        </p:nvSpPr>
        <p:spPr>
          <a:xfrm>
            <a:off x="4919096" y="754738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view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53E434-5A1C-0EA5-F0F1-AC736D401429}"/>
              </a:ext>
            </a:extLst>
          </p:cNvPr>
          <p:cNvSpPr txBox="1"/>
          <p:nvPr/>
        </p:nvSpPr>
        <p:spPr>
          <a:xfrm>
            <a:off x="341099" y="707867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views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9F7FDA-2E2E-E57B-8F5F-45222FDE78E6}"/>
              </a:ext>
            </a:extLst>
          </p:cNvPr>
          <p:cNvSpPr txBox="1"/>
          <p:nvPr/>
        </p:nvSpPr>
        <p:spPr>
          <a:xfrm>
            <a:off x="9149467" y="855894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purpose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3E22BE-395D-4110-D6A8-470242107758}"/>
              </a:ext>
            </a:extLst>
          </p:cNvPr>
          <p:cNvSpPr txBox="1"/>
          <p:nvPr/>
        </p:nvSpPr>
        <p:spPr>
          <a:xfrm>
            <a:off x="7740317" y="4907785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purposes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A93E3F-ED73-8D17-1EDF-9ABD73C5CBE5}"/>
              </a:ext>
            </a:extLst>
          </p:cNvPr>
          <p:cNvSpPr txBox="1"/>
          <p:nvPr/>
        </p:nvSpPr>
        <p:spPr>
          <a:xfrm>
            <a:off x="10218298" y="8117628"/>
            <a:ext cx="150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reproductive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4A6CCF-0945-61C6-AA79-FF6035DA728B}"/>
              </a:ext>
            </a:extLst>
          </p:cNvPr>
          <p:cNvSpPr txBox="1"/>
          <p:nvPr/>
        </p:nvSpPr>
        <p:spPr>
          <a:xfrm>
            <a:off x="17400381" y="654872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sense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3BC22B-C519-D9CB-265B-87182C080050}"/>
              </a:ext>
            </a:extLst>
          </p:cNvPr>
          <p:cNvSpPr txBox="1"/>
          <p:nvPr/>
        </p:nvSpPr>
        <p:spPr>
          <a:xfrm>
            <a:off x="16811895" y="704094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sensing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B4FCAA-E3B7-671C-0B77-E523D13F15E0}"/>
              </a:ext>
            </a:extLst>
          </p:cNvPr>
          <p:cNvSpPr txBox="1"/>
          <p:nvPr/>
        </p:nvSpPr>
        <p:spPr>
          <a:xfrm>
            <a:off x="16279185" y="554359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taste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469E6-76E1-8134-DC6F-6D64A0171AB8}"/>
              </a:ext>
            </a:extLst>
          </p:cNvPr>
          <p:cNvSpPr txBox="1"/>
          <p:nvPr/>
        </p:nvSpPr>
        <p:spPr>
          <a:xfrm>
            <a:off x="15349788" y="823382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tastes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웃는 얼굴[S] 39">
            <a:extLst>
              <a:ext uri="{FF2B5EF4-FFF2-40B4-BE49-F238E27FC236}">
                <a16:creationId xmlns:a16="http://schemas.microsoft.com/office/drawing/2014/main" id="{BAFBB768-D275-E25A-63C0-5AAAD17A2EFC}"/>
              </a:ext>
            </a:extLst>
          </p:cNvPr>
          <p:cNvSpPr/>
          <p:nvPr/>
        </p:nvSpPr>
        <p:spPr>
          <a:xfrm>
            <a:off x="9905541" y="1382348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웃는 얼굴[S] 40">
            <a:extLst>
              <a:ext uri="{FF2B5EF4-FFF2-40B4-BE49-F238E27FC236}">
                <a16:creationId xmlns:a16="http://schemas.microsoft.com/office/drawing/2014/main" id="{DDC03F6D-4AF0-FE0D-757A-39DEAE34A4F9}"/>
              </a:ext>
            </a:extLst>
          </p:cNvPr>
          <p:cNvSpPr/>
          <p:nvPr/>
        </p:nvSpPr>
        <p:spPr>
          <a:xfrm>
            <a:off x="11488448" y="1344233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07419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3.8595],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2.3279],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2.3279],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3.0317],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2.3279],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2.7554],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3.0110],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2.3048],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2.7122],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-0.0557],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-2.1764],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-2.1764],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-2.1764],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-1.6745],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-1.6745],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-1.6745],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-1.6745],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2.4338],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0.5683],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0.5683],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0.5683],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1.1019],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0.9315],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1.3320],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0.9315],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1.0737],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4.7616],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2.5544],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2.5544],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2.8619],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2.5544],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2.8619],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4.9220],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5.0104],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4.4495],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4901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[ 3.8595],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[-0.0557],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[ 2.4338],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[ 4.7616]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2.0714,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-15.1881,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3.9945,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-13.8212]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664818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-1.6545],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-2.0023],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-2.0199],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-5.0838],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-5.5817],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-5.5817],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-5.5817],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-3.2271],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-3.6940],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-3.6251],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-1.5952],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-1.9161],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-1.7975],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-1.9762],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60774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[-1.6545],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[-5.0838],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[-3.2271],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[-1.5952],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[ 13.6921,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-8.4138,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10.0254,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-6.7348]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364525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kumimoji="1" lang="en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dog is going to have to corral sheep for the afternoon, so it needs to prepare its body for the enormous workload ahead of it. The dog is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Breaks for birds on the road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Given a large breakfast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Eats a few corn cobs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Given two apples to watch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8723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Subgraph-A</a:t>
            </a:r>
            <a:r>
              <a:rPr kumimoji="1" lang="ko-KR" altLang="en-US" dirty="0"/>
              <a:t>의 노드 개수가 가장 많지만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은 가장 낮았다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왜냐하면 </a:t>
            </a:r>
            <a:r>
              <a:rPr kumimoji="1" lang="en-US" altLang="ko-KR" dirty="0"/>
              <a:t>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cycle</a:t>
            </a:r>
            <a:r>
              <a:rPr kumimoji="1" lang="ko-KR" altLang="en-US" dirty="0"/>
              <a:t>이 제일 적기 때문</a:t>
            </a:r>
            <a:r>
              <a:rPr kumimoji="1" lang="en-US" altLang="ko-KR" dirty="0"/>
              <a:t>, </a:t>
            </a:r>
            <a:r>
              <a:rPr kumimoji="1" lang="ko-KR" altLang="en-US" dirty="0"/>
              <a:t>반면에 </a:t>
            </a:r>
            <a:r>
              <a:rPr kumimoji="1" lang="en-US" altLang="ko-KR" dirty="0"/>
              <a:t>GSC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높다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cycle</a:t>
            </a:r>
            <a:r>
              <a:rPr kumimoji="1" lang="ko-KR" altLang="en-US" dirty="0"/>
              <a:t>개수의 경향성과 매우 유사하다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문제를 통해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은 노드의 개수보다 사이클 수가 중요하다는 것을 깨달음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B &gt; A -&gt; B &gt; C &gt; A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A &gt; D &gt; B -&gt; D &gt; A &gt; B &gt; C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D = B &gt; C &gt; 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A4D78-5047-5E0A-7742-0859979B7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0" y="496473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526B67-0815-751B-82C5-AA53AA57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83" y="517353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410B69-4D95-B26F-D5D6-B2F3002BF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967" y="5127702"/>
            <a:ext cx="5656816" cy="38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A39F06-B62F-F6E5-3A40-FBE314E567B1}"/>
              </a:ext>
            </a:extLst>
          </p:cNvPr>
          <p:cNvSpPr txBox="1"/>
          <p:nvPr/>
        </p:nvSpPr>
        <p:spPr>
          <a:xfrm>
            <a:off x="2925350" y="5227806"/>
            <a:ext cx="23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afternoon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4409A3-DB83-04EC-CFD6-2BFBF9788966}"/>
              </a:ext>
            </a:extLst>
          </p:cNvPr>
          <p:cNvSpPr txBox="1"/>
          <p:nvPr/>
        </p:nvSpPr>
        <p:spPr>
          <a:xfrm>
            <a:off x="9464982" y="7924767"/>
            <a:ext cx="23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afternoon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7CAA73-BEBE-B72C-F25A-508E124786CD}"/>
              </a:ext>
            </a:extLst>
          </p:cNvPr>
          <p:cNvSpPr txBox="1"/>
          <p:nvPr/>
        </p:nvSpPr>
        <p:spPr>
          <a:xfrm>
            <a:off x="12344619" y="6286500"/>
            <a:ext cx="23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afternoon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59350C-54C8-B997-5A6B-7F78C5875346}"/>
              </a:ext>
            </a:extLst>
          </p:cNvPr>
          <p:cNvSpPr txBox="1"/>
          <p:nvPr/>
        </p:nvSpPr>
        <p:spPr>
          <a:xfrm>
            <a:off x="3828414" y="8430800"/>
            <a:ext cx="23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ahead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1987A-023C-21AD-DEE3-EDC4319A9864}"/>
              </a:ext>
            </a:extLst>
          </p:cNvPr>
          <p:cNvSpPr txBox="1"/>
          <p:nvPr/>
        </p:nvSpPr>
        <p:spPr>
          <a:xfrm>
            <a:off x="6401490" y="7169034"/>
            <a:ext cx="23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ahead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2B342-39E1-FBCF-7C1B-681DD13C3A6C}"/>
              </a:ext>
            </a:extLst>
          </p:cNvPr>
          <p:cNvSpPr txBox="1"/>
          <p:nvPr/>
        </p:nvSpPr>
        <p:spPr>
          <a:xfrm>
            <a:off x="14622218" y="8597065"/>
            <a:ext cx="23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ahead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62DD4D-512C-FA8B-1381-E8F1A1804926}"/>
              </a:ext>
            </a:extLst>
          </p:cNvPr>
          <p:cNvSpPr txBox="1"/>
          <p:nvPr/>
        </p:nvSpPr>
        <p:spPr>
          <a:xfrm>
            <a:off x="4396154" y="529448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body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A4D21-6139-9508-DD65-9F915B4F3B58}"/>
              </a:ext>
            </a:extLst>
          </p:cNvPr>
          <p:cNvSpPr txBox="1"/>
          <p:nvPr/>
        </p:nvSpPr>
        <p:spPr>
          <a:xfrm>
            <a:off x="11101618" y="637537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body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3F4F5E-2655-0F5F-9E69-53EA5FEEA44A}"/>
              </a:ext>
            </a:extLst>
          </p:cNvPr>
          <p:cNvSpPr txBox="1"/>
          <p:nvPr/>
        </p:nvSpPr>
        <p:spPr>
          <a:xfrm>
            <a:off x="12491500" y="568806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body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5E3CF7-6C86-E5EE-A7D3-083CE5BEF229}"/>
              </a:ext>
            </a:extLst>
          </p:cNvPr>
          <p:cNvSpPr txBox="1"/>
          <p:nvPr/>
        </p:nvSpPr>
        <p:spPr>
          <a:xfrm>
            <a:off x="4267137" y="614265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corral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76C523-850F-0008-BB63-D5E9AE3DD88C}"/>
              </a:ext>
            </a:extLst>
          </p:cNvPr>
          <p:cNvSpPr txBox="1"/>
          <p:nvPr/>
        </p:nvSpPr>
        <p:spPr>
          <a:xfrm>
            <a:off x="10744200" y="704290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corral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C9AB1A-1E15-6624-E9CA-746C60FB3822}"/>
              </a:ext>
            </a:extLst>
          </p:cNvPr>
          <p:cNvSpPr txBox="1"/>
          <p:nvPr/>
        </p:nvSpPr>
        <p:spPr>
          <a:xfrm>
            <a:off x="13737493" y="539175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corral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F85F88-F9DD-EF61-375F-C1583D6CC543}"/>
              </a:ext>
            </a:extLst>
          </p:cNvPr>
          <p:cNvSpPr txBox="1"/>
          <p:nvPr/>
        </p:nvSpPr>
        <p:spPr>
          <a:xfrm>
            <a:off x="210318" y="735370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dog</a:t>
            </a:r>
            <a:endParaRPr kumimoji="1" lang="ko-Kore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44745F-B7C7-8A4D-6E88-BDB3B3FA9BD8}"/>
              </a:ext>
            </a:extLst>
          </p:cNvPr>
          <p:cNvSpPr txBox="1"/>
          <p:nvPr/>
        </p:nvSpPr>
        <p:spPr>
          <a:xfrm>
            <a:off x="8068059" y="517033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dog</a:t>
            </a:r>
            <a:endParaRPr kumimoji="1" lang="ko-Kore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C3060-C9C1-2B4E-678D-DEF013C9FA7E}"/>
              </a:ext>
            </a:extLst>
          </p:cNvPr>
          <p:cNvSpPr txBox="1"/>
          <p:nvPr/>
        </p:nvSpPr>
        <p:spPr>
          <a:xfrm>
            <a:off x="17249491" y="7353700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dog</a:t>
            </a:r>
            <a:endParaRPr kumimoji="1" lang="ko-Kore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316CD4-C733-4CA2-7680-C25CB18CDAF4}"/>
              </a:ext>
            </a:extLst>
          </p:cNvPr>
          <p:cNvSpPr txBox="1"/>
          <p:nvPr/>
        </p:nvSpPr>
        <p:spPr>
          <a:xfrm>
            <a:off x="192736" y="605739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enormous</a:t>
            </a:r>
            <a:endParaRPr kumimoji="1" lang="ko-Kore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180434-3DFE-1528-152C-9A021583D265}"/>
              </a:ext>
            </a:extLst>
          </p:cNvPr>
          <p:cNvSpPr txBox="1"/>
          <p:nvPr/>
        </p:nvSpPr>
        <p:spPr>
          <a:xfrm>
            <a:off x="11215878" y="781463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enormous</a:t>
            </a:r>
            <a:endParaRPr kumimoji="1" lang="ko-Kore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9F2709-C059-BC30-EC0B-75564591B250}"/>
              </a:ext>
            </a:extLst>
          </p:cNvPr>
          <p:cNvSpPr txBox="1"/>
          <p:nvPr/>
        </p:nvSpPr>
        <p:spPr>
          <a:xfrm>
            <a:off x="13065427" y="754290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enormous</a:t>
            </a:r>
            <a:endParaRPr kumimoji="1" lang="ko-Kore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FDD885-517B-C52D-0081-392D667175A2}"/>
              </a:ext>
            </a:extLst>
          </p:cNvPr>
          <p:cNvSpPr txBox="1"/>
          <p:nvPr/>
        </p:nvSpPr>
        <p:spPr>
          <a:xfrm>
            <a:off x="1902457" y="487452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8968B8-1738-8334-C3E7-B8174FAC8932}"/>
              </a:ext>
            </a:extLst>
          </p:cNvPr>
          <p:cNvSpPr txBox="1"/>
          <p:nvPr/>
        </p:nvSpPr>
        <p:spPr>
          <a:xfrm>
            <a:off x="4737138" y="745747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going</a:t>
            </a:r>
            <a:endParaRPr kumimoji="1" lang="ko-Kore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8A5B5A-5E1F-DFD9-8C1B-4687981C26B4}"/>
              </a:ext>
            </a:extLst>
          </p:cNvPr>
          <p:cNvSpPr txBox="1"/>
          <p:nvPr/>
        </p:nvSpPr>
        <p:spPr>
          <a:xfrm>
            <a:off x="1648321" y="840194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DAA62B-4AE0-1FC4-6F87-FF2FB874A207}"/>
              </a:ext>
            </a:extLst>
          </p:cNvPr>
          <p:cNvSpPr txBox="1"/>
          <p:nvPr/>
        </p:nvSpPr>
        <p:spPr>
          <a:xfrm>
            <a:off x="2024933" y="612839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needs</a:t>
            </a:r>
            <a:endParaRPr kumimoji="1" lang="ko-Kore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168E9B-1268-E278-51F0-24A5768182C0}"/>
              </a:ext>
            </a:extLst>
          </p:cNvPr>
          <p:cNvSpPr txBox="1"/>
          <p:nvPr/>
        </p:nvSpPr>
        <p:spPr>
          <a:xfrm>
            <a:off x="2585193" y="852844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prepare</a:t>
            </a:r>
            <a:endParaRPr kumimoji="1" lang="ko-Kore-KR" altLang="en-US" b="1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A524BBEE-54EF-A991-D2B5-620DCF3C8682}"/>
              </a:ext>
            </a:extLst>
          </p:cNvPr>
          <p:cNvSpPr txBox="1"/>
          <p:nvPr/>
        </p:nvSpPr>
        <p:spPr>
          <a:xfrm>
            <a:off x="5286860" y="649116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sheep</a:t>
            </a:r>
            <a:endParaRPr kumimoji="1" lang="ko-Kore-KR" altLang="en-US" b="1" dirty="0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453F93B3-55E3-182F-9448-918A8465370B}"/>
              </a:ext>
            </a:extLst>
          </p:cNvPr>
          <p:cNvSpPr txBox="1"/>
          <p:nvPr/>
        </p:nvSpPr>
        <p:spPr>
          <a:xfrm>
            <a:off x="814853" y="798750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workload</a:t>
            </a:r>
            <a:endParaRPr kumimoji="1" lang="ko-Kore-KR" altLang="en-US" b="1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4C759CD3-F197-635E-6E3A-17E6FF277616}"/>
              </a:ext>
            </a:extLst>
          </p:cNvPr>
          <p:cNvSpPr txBox="1"/>
          <p:nvPr/>
        </p:nvSpPr>
        <p:spPr>
          <a:xfrm>
            <a:off x="4267137" y="682495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breakfast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0CB75594-0783-2882-0C06-B63217377DF4}"/>
              </a:ext>
            </a:extLst>
          </p:cNvPr>
          <p:cNvSpPr txBox="1"/>
          <p:nvPr/>
        </p:nvSpPr>
        <p:spPr>
          <a:xfrm>
            <a:off x="86323" y="6904559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0ED41EA5-C2B5-BF00-D399-491A51856ECA}"/>
              </a:ext>
            </a:extLst>
          </p:cNvPr>
          <p:cNvSpPr txBox="1"/>
          <p:nvPr/>
        </p:nvSpPr>
        <p:spPr>
          <a:xfrm>
            <a:off x="854820" y="5480849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given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0671E3D2-628B-D3BB-9977-49A9D0B970A7}"/>
              </a:ext>
            </a:extLst>
          </p:cNvPr>
          <p:cNvSpPr txBox="1"/>
          <p:nvPr/>
        </p:nvSpPr>
        <p:spPr>
          <a:xfrm>
            <a:off x="3914276" y="757480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large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92051EE1-5300-895E-EF6E-D0778656294E}"/>
              </a:ext>
            </a:extLst>
          </p:cNvPr>
          <p:cNvSpPr txBox="1"/>
          <p:nvPr/>
        </p:nvSpPr>
        <p:spPr>
          <a:xfrm>
            <a:off x="6943385" y="806146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EED32BD9-7D20-345B-75CD-DE02402F1140}"/>
              </a:ext>
            </a:extLst>
          </p:cNvPr>
          <p:cNvSpPr txBox="1"/>
          <p:nvPr/>
        </p:nvSpPr>
        <p:spPr>
          <a:xfrm>
            <a:off x="8529574" y="607569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going</a:t>
            </a:r>
            <a:endParaRPr kumimoji="1" lang="ko-Kore-KR" altLang="en-US" b="1" dirty="0"/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5A2EF8E7-1EDD-ECD3-F034-311AC9DF118B}"/>
              </a:ext>
            </a:extLst>
          </p:cNvPr>
          <p:cNvSpPr txBox="1"/>
          <p:nvPr/>
        </p:nvSpPr>
        <p:spPr>
          <a:xfrm>
            <a:off x="8449059" y="869323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B089E9E1-ECB6-C881-1EE4-45DB34013090}"/>
              </a:ext>
            </a:extLst>
          </p:cNvPr>
          <p:cNvSpPr txBox="1"/>
          <p:nvPr/>
        </p:nvSpPr>
        <p:spPr>
          <a:xfrm>
            <a:off x="10563816" y="832966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needs</a:t>
            </a:r>
            <a:endParaRPr kumimoji="1" lang="ko-Kore-KR" altLang="en-US" b="1" dirty="0"/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1EA9B02F-1932-9886-849C-8A30EB200AAE}"/>
              </a:ext>
            </a:extLst>
          </p:cNvPr>
          <p:cNvSpPr txBox="1"/>
          <p:nvPr/>
        </p:nvSpPr>
        <p:spPr>
          <a:xfrm>
            <a:off x="7433145" y="850856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prepare</a:t>
            </a:r>
            <a:endParaRPr kumimoji="1" lang="ko-Kore-KR" altLang="en-US" b="1" dirty="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6D9FB202-C690-2726-B57B-1ECDDBAB5324}"/>
              </a:ext>
            </a:extLst>
          </p:cNvPr>
          <p:cNvSpPr txBox="1"/>
          <p:nvPr/>
        </p:nvSpPr>
        <p:spPr>
          <a:xfrm>
            <a:off x="7454768" y="716251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sheep</a:t>
            </a:r>
            <a:endParaRPr kumimoji="1" lang="ko-Kore-KR" altLang="en-US" b="1" dirty="0"/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960BDCB8-F657-84BC-9096-8D46C48D6562}"/>
              </a:ext>
            </a:extLst>
          </p:cNvPr>
          <p:cNvSpPr txBox="1"/>
          <p:nvPr/>
        </p:nvSpPr>
        <p:spPr>
          <a:xfrm>
            <a:off x="9345765" y="872528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workload</a:t>
            </a:r>
            <a:endParaRPr kumimoji="1" lang="ko-Kore-KR" altLang="en-US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7E279EAA-007B-8F58-3336-853FD8D8BFC3}"/>
              </a:ext>
            </a:extLst>
          </p:cNvPr>
          <p:cNvSpPr txBox="1"/>
          <p:nvPr/>
        </p:nvSpPr>
        <p:spPr>
          <a:xfrm>
            <a:off x="9830906" y="649398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apple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7485D5B0-CAEC-CFD5-61AE-34A055D72AEF}"/>
              </a:ext>
            </a:extLst>
          </p:cNvPr>
          <p:cNvSpPr txBox="1"/>
          <p:nvPr/>
        </p:nvSpPr>
        <p:spPr>
          <a:xfrm>
            <a:off x="7081363" y="574272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apples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37B4C0A6-4EF3-A504-DD92-71898F91FD2F}"/>
              </a:ext>
            </a:extLst>
          </p:cNvPr>
          <p:cNvSpPr txBox="1"/>
          <p:nvPr/>
        </p:nvSpPr>
        <p:spPr>
          <a:xfrm>
            <a:off x="8787322" y="535500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94F26E40-1154-A663-EBE1-17366276E6DD}"/>
              </a:ext>
            </a:extLst>
          </p:cNvPr>
          <p:cNvSpPr txBox="1"/>
          <p:nvPr/>
        </p:nvSpPr>
        <p:spPr>
          <a:xfrm>
            <a:off x="9519203" y="508672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given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9FC76A23-B5AB-4D29-21DB-B752217D37B7}"/>
              </a:ext>
            </a:extLst>
          </p:cNvPr>
          <p:cNvSpPr txBox="1"/>
          <p:nvPr/>
        </p:nvSpPr>
        <p:spPr>
          <a:xfrm>
            <a:off x="6745512" y="644502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two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2D2E5070-7F63-50B8-F9BA-E81227B7B314}"/>
              </a:ext>
            </a:extLst>
          </p:cNvPr>
          <p:cNvSpPr txBox="1"/>
          <p:nvPr/>
        </p:nvSpPr>
        <p:spPr>
          <a:xfrm>
            <a:off x="10550566" y="554888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watch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9" name="TextBox 978">
            <a:extLst>
              <a:ext uri="{FF2B5EF4-FFF2-40B4-BE49-F238E27FC236}">
                <a16:creationId xmlns:a16="http://schemas.microsoft.com/office/drawing/2014/main" id="{19C9643D-F08B-BE6D-5755-2C4BA83018FE}"/>
              </a:ext>
            </a:extLst>
          </p:cNvPr>
          <p:cNvSpPr txBox="1"/>
          <p:nvPr/>
        </p:nvSpPr>
        <p:spPr>
          <a:xfrm>
            <a:off x="13525374" y="8401941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8A5A4C6A-B2FF-8F1C-2BCD-D2E2DFA31604}"/>
              </a:ext>
            </a:extLst>
          </p:cNvPr>
          <p:cNvSpPr txBox="1"/>
          <p:nvPr/>
        </p:nvSpPr>
        <p:spPr>
          <a:xfrm>
            <a:off x="15802973" y="5179552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going</a:t>
            </a:r>
            <a:endParaRPr kumimoji="1" lang="ko-Kore-KR" altLang="en-US" b="1" dirty="0"/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5FDE6533-9AF8-2C6C-4D6E-49547CA69B68}"/>
              </a:ext>
            </a:extLst>
          </p:cNvPr>
          <p:cNvSpPr txBox="1"/>
          <p:nvPr/>
        </p:nvSpPr>
        <p:spPr>
          <a:xfrm>
            <a:off x="16823030" y="5555591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B47D5506-0F67-56B4-9CCD-2974CD6C177A}"/>
              </a:ext>
            </a:extLst>
          </p:cNvPr>
          <p:cNvSpPr txBox="1"/>
          <p:nvPr/>
        </p:nvSpPr>
        <p:spPr>
          <a:xfrm>
            <a:off x="12426116" y="6846864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needs</a:t>
            </a:r>
            <a:endParaRPr kumimoji="1" lang="ko-Kore-KR" altLang="en-US" b="1" dirty="0"/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868849D9-3C39-46FB-AB68-815F08DFE0F1}"/>
              </a:ext>
            </a:extLst>
          </p:cNvPr>
          <p:cNvSpPr txBox="1"/>
          <p:nvPr/>
        </p:nvSpPr>
        <p:spPr>
          <a:xfrm>
            <a:off x="11897322" y="7426195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prepare</a:t>
            </a:r>
            <a:endParaRPr kumimoji="1" lang="ko-Kore-KR" altLang="en-US" b="1" dirty="0"/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2F36BEA9-4733-AA9A-B873-0041949BF28B}"/>
              </a:ext>
            </a:extLst>
          </p:cNvPr>
          <p:cNvSpPr txBox="1"/>
          <p:nvPr/>
        </p:nvSpPr>
        <p:spPr>
          <a:xfrm>
            <a:off x="14693432" y="5092119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sheep</a:t>
            </a:r>
            <a:endParaRPr kumimoji="1" lang="ko-Kore-KR" altLang="en-US" b="1" dirty="0"/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04D9C263-ACC9-25F5-326E-4E5A365794DA}"/>
              </a:ext>
            </a:extLst>
          </p:cNvPr>
          <p:cNvSpPr txBox="1"/>
          <p:nvPr/>
        </p:nvSpPr>
        <p:spPr>
          <a:xfrm>
            <a:off x="17164507" y="6491165"/>
            <a:ext cx="11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workload</a:t>
            </a:r>
            <a:endParaRPr kumimoji="1" lang="ko-Kore-KR" altLang="en-US" b="1" dirty="0"/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D3722A49-AFC4-2164-1438-49EBAFF52864}"/>
              </a:ext>
            </a:extLst>
          </p:cNvPr>
          <p:cNvSpPr txBox="1"/>
          <p:nvPr/>
        </p:nvSpPr>
        <p:spPr>
          <a:xfrm>
            <a:off x="16409809" y="7751145"/>
            <a:ext cx="11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corn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39B9A1EC-0BA7-3204-E0C4-82E0402FC41A}"/>
              </a:ext>
            </a:extLst>
          </p:cNvPr>
          <p:cNvSpPr txBox="1"/>
          <p:nvPr/>
        </p:nvSpPr>
        <p:spPr>
          <a:xfrm>
            <a:off x="15227805" y="7966778"/>
            <a:ext cx="11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eat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58082F99-E089-648C-D018-F0295839319F}"/>
              </a:ext>
            </a:extLst>
          </p:cNvPr>
          <p:cNvSpPr txBox="1"/>
          <p:nvPr/>
        </p:nvSpPr>
        <p:spPr>
          <a:xfrm>
            <a:off x="16014171" y="8371693"/>
            <a:ext cx="11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eats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D5E96A10-541F-7EE9-4548-0FC1A3802372}"/>
              </a:ext>
            </a:extLst>
          </p:cNvPr>
          <p:cNvSpPr/>
          <p:nvPr/>
        </p:nvSpPr>
        <p:spPr>
          <a:xfrm>
            <a:off x="9525194" y="3034598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46DE9ED6-0A47-66EE-8862-FD9D82A32D78}"/>
              </a:ext>
            </a:extLst>
          </p:cNvPr>
          <p:cNvSpPr/>
          <p:nvPr/>
        </p:nvSpPr>
        <p:spPr>
          <a:xfrm>
            <a:off x="10903979" y="3076095"/>
            <a:ext cx="788524" cy="680732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752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174" y="493502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311F68-A547-6F3E-D82E-C7D029870FBF}"/>
              </a:ext>
            </a:extLst>
          </p:cNvPr>
          <p:cNvSpPr txBox="1"/>
          <p:nvPr/>
        </p:nvSpPr>
        <p:spPr>
          <a:xfrm>
            <a:off x="12458786" y="260203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BB519F-1641-DE64-E480-EB6912C9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985" y="97068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77D548-3A25-BCEA-F830-F45935B49CDB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211FB-EB70-BBE5-EE7B-FC1B20798427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31282-532B-796A-A4F4-5370C6424E35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E69F793-3BAE-D31F-3B4F-0AA91199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0" y="496473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80BD6BE-A5E1-0A28-886E-3FCC12AD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510" y="519525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7EF4A082-541F-ABEE-3442-2281B2B34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967" y="5127702"/>
            <a:ext cx="5656816" cy="38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F09542-CB79-2029-2BD3-2823384C13F7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B &gt; A -&gt; B &gt; C &gt; A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A &gt; D &gt; B -&gt; D &gt; A &gt; B &gt; C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D = B &gt; C &gt; A</a:t>
            </a:r>
          </a:p>
        </p:txBody>
      </p:sp>
    </p:spTree>
    <p:extLst>
      <p:ext uri="{BB962C8B-B14F-4D97-AF65-F5344CB8AC3E}">
        <p14:creationId xmlns:p14="http://schemas.microsoft.com/office/powerpoint/2010/main" val="36825224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8.9760],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8.6160],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8.3414],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8.4503],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8.3414],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8.4140],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8.3414],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8.3954],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8.3414],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8.4836],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8.3414],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8.3954],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8.3414],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8.3878],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8.3878],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8.4466],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8.3878],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8.3878],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8.3375],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8.3375],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8.9889],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8.6161],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8.3219],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8.4321],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8.6271],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8.3219],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8.4972],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8.4099],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8.4623],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8.3219],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8.5633],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8.3219],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8.3952],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8.3219],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8.5433],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8.3180],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8.5294],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8.4066],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9.0838],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8.5498],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8.3021],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8.3951],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8.5329],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8.3021],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8.7193],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8.3021],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8.3574],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8.3021],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8.4656],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8.3021],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8.3574],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8.3021],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8.7262],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9.0527],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8.6480],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8.3792],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8.4857],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8.4642],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8.4502],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8.3792],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8.3792],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8.5183],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8.3792],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8.4680],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8.3792],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8.6096],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8.4246],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8.5597],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8.4606],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8.4246],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8.4611],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5082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[ 8.9760],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[ 8.9889],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[ 9.0838],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[ 9.0527]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[-13.1301,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0.0561,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-11.0567,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-19.3696],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273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[ 8.1322],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[ 8.3440],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[ 8.0131],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[ 8.3403],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[-28.3346,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-7.4789,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-2.4890,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-28.7329],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31227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5.3512],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5.0385],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4.9407],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4.9407],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5.2994],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5.0377],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4.9890],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4.9889],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5.7630],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5.5118],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5.5232],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5.3342],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5.0383],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5.0085],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944144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[ 5.3512],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[ 5.2994],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[ 5.7630],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[ 5.3342]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-9.2125,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-14.2773,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-14.9002,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-7.5650],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254237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A teacher wants to show how to combine two substances together. The two things that he can use in order to mix them completely are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Water and soda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Water and oil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Sand and rocks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Salt and bark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11761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B-subgraph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가장 높고 </a:t>
            </a:r>
            <a:r>
              <a:rPr kumimoji="1" lang="en-US" altLang="ko-KR" dirty="0"/>
              <a:t>GSC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C-subgraph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가장 높다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B-subgraph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살펴보면 </a:t>
            </a:r>
            <a:r>
              <a:rPr kumimoji="1" lang="en-US" altLang="ko-KR" dirty="0"/>
              <a:t>oil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substance</a:t>
            </a:r>
            <a:r>
              <a:rPr kumimoji="1" lang="ko-KR" altLang="en-US" dirty="0"/>
              <a:t>가 연결되어 있다</a:t>
            </a:r>
            <a:r>
              <a:rPr kumimoji="1" lang="en-US" altLang="ko-KR" dirty="0"/>
              <a:t>. ＂</a:t>
            </a:r>
            <a:r>
              <a:rPr kumimoji="1" lang="ko-KR" altLang="en-US" dirty="0"/>
              <a:t>두 가지 섞일 수 있는 물질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을 찾는 것이기 때문에 </a:t>
            </a:r>
            <a:endParaRPr kumimoji="1" lang="en-US" altLang="ko-KR" dirty="0"/>
          </a:p>
          <a:p>
            <a:r>
              <a:rPr kumimoji="1" lang="en-US" altLang="ko-KR" dirty="0"/>
              <a:t>B-subgraph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을 찾았다</a:t>
            </a:r>
            <a:r>
              <a:rPr kumimoji="1" lang="en-US" altLang="ko-KR" dirty="0"/>
              <a:t>. Cycle </a:t>
            </a:r>
            <a:r>
              <a:rPr kumimoji="1" lang="ko-KR" altLang="en-US" dirty="0"/>
              <a:t>개수가 </a:t>
            </a:r>
            <a:r>
              <a:rPr kumimoji="1" lang="en-US" altLang="ko-KR" dirty="0"/>
              <a:t>C-subgraph</a:t>
            </a:r>
            <a:r>
              <a:rPr kumimoji="1" lang="ko-KR" altLang="en-US" dirty="0"/>
              <a:t>가 가장 많더라도 </a:t>
            </a:r>
            <a:r>
              <a:rPr kumimoji="1" lang="en-US" altLang="ko-KR" dirty="0"/>
              <a:t>B-subgraph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선택한 </a:t>
            </a:r>
            <a:r>
              <a:rPr kumimoji="1" lang="en-US" altLang="ko-KR" dirty="0"/>
              <a:t>Cycle </a:t>
            </a:r>
            <a:r>
              <a:rPr kumimoji="1" lang="en-US" altLang="ko-KR" dirty="0" err="1"/>
              <a:t>enocoder</a:t>
            </a:r>
            <a:r>
              <a:rPr kumimoji="1" lang="en-US" altLang="ko-KR" dirty="0"/>
              <a:t>…</a:t>
            </a:r>
          </a:p>
          <a:p>
            <a:r>
              <a:rPr kumimoji="1" lang="ko-KR" altLang="en-US" dirty="0"/>
              <a:t>역시 </a:t>
            </a:r>
            <a:r>
              <a:rPr kumimoji="1" lang="ko-KR" altLang="en-US" dirty="0" err="1"/>
              <a:t>노드간의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relevance</a:t>
            </a:r>
            <a:r>
              <a:rPr kumimoji="1" lang="ko-KR" altLang="en-US" dirty="0"/>
              <a:t>가 가장 중요하다는 것을 보여준다</a:t>
            </a:r>
            <a:r>
              <a:rPr kumimoji="1" lang="en-US" altLang="ko-KR" dirty="0"/>
              <a:t>.-&gt; </a:t>
            </a:r>
            <a:r>
              <a:rPr kumimoji="1" lang="ko-KR" altLang="en-US" dirty="0" err="1"/>
              <a:t>노드간의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relevance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cycle</a:t>
            </a:r>
            <a:r>
              <a:rPr kumimoji="1" lang="ko-KR" altLang="en-US" dirty="0"/>
              <a:t>을 형성한다</a:t>
            </a:r>
            <a:r>
              <a:rPr kumimoji="1"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C &gt; A &gt; D -&gt; A &gt; B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A &gt; D &gt; B -&gt; D &gt; A &gt; B &gt; C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A &gt; 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6474F9-B60C-7116-B5DA-8B251526A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506074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E2FA221-AF53-FD92-C272-5CAAF281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06074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CBB6BB4-09ED-E3D6-AE30-7E9949EAE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400" y="503825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67ED1-4917-ADE2-918F-47209A3035E0}"/>
              </a:ext>
            </a:extLst>
          </p:cNvPr>
          <p:cNvSpPr txBox="1"/>
          <p:nvPr/>
        </p:nvSpPr>
        <p:spPr>
          <a:xfrm>
            <a:off x="5266421" y="636270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combine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10E03-E0B2-EF7A-8678-E7E3212ABBA4}"/>
              </a:ext>
            </a:extLst>
          </p:cNvPr>
          <p:cNvSpPr txBox="1"/>
          <p:nvPr/>
        </p:nvSpPr>
        <p:spPr>
          <a:xfrm>
            <a:off x="2106301" y="6126079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completely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A4B86D-8F6A-3304-2288-33493CE6242E}"/>
              </a:ext>
            </a:extLst>
          </p:cNvPr>
          <p:cNvSpPr txBox="1"/>
          <p:nvPr/>
        </p:nvSpPr>
        <p:spPr>
          <a:xfrm>
            <a:off x="2801242" y="826770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mix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C3B5A-E6DE-B6DF-4403-9E1802A426E5}"/>
              </a:ext>
            </a:extLst>
          </p:cNvPr>
          <p:cNvSpPr txBox="1"/>
          <p:nvPr/>
        </p:nvSpPr>
        <p:spPr>
          <a:xfrm>
            <a:off x="5055582" y="681291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order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849BF-B03D-F0AA-6A93-408DE55F29E5}"/>
              </a:ext>
            </a:extLst>
          </p:cNvPr>
          <p:cNvSpPr txBox="1"/>
          <p:nvPr/>
        </p:nvSpPr>
        <p:spPr>
          <a:xfrm>
            <a:off x="1391909" y="541703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show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5856C-9513-8C26-3E3E-AE7ECEE3B28E}"/>
              </a:ext>
            </a:extLst>
          </p:cNvPr>
          <p:cNvSpPr txBox="1"/>
          <p:nvPr/>
        </p:nvSpPr>
        <p:spPr>
          <a:xfrm>
            <a:off x="484396" y="789836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substance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DA8A-BA26-0F29-884D-7B2A862AB5FC}"/>
              </a:ext>
            </a:extLst>
          </p:cNvPr>
          <p:cNvSpPr txBox="1"/>
          <p:nvPr/>
        </p:nvSpPr>
        <p:spPr>
          <a:xfrm>
            <a:off x="138659" y="688814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substances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7AC92A-8AFC-EBEC-4C70-A8EFF8EB0C03}"/>
              </a:ext>
            </a:extLst>
          </p:cNvPr>
          <p:cNvSpPr txBox="1"/>
          <p:nvPr/>
        </p:nvSpPr>
        <p:spPr>
          <a:xfrm>
            <a:off x="1642819" y="862399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teacher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32D1A-B5E6-4472-EDD9-EE7D7D69ADBE}"/>
              </a:ext>
            </a:extLst>
          </p:cNvPr>
          <p:cNvSpPr txBox="1"/>
          <p:nvPr/>
        </p:nvSpPr>
        <p:spPr>
          <a:xfrm>
            <a:off x="4637780" y="570594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thing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0E1693-7468-9017-AA1E-724EC97D88BC}"/>
              </a:ext>
            </a:extLst>
          </p:cNvPr>
          <p:cNvSpPr txBox="1"/>
          <p:nvPr/>
        </p:nvSpPr>
        <p:spPr>
          <a:xfrm>
            <a:off x="2018816" y="754561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things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4A0B7E-6E37-257B-3CD4-086F6303BABC}"/>
              </a:ext>
            </a:extLst>
          </p:cNvPr>
          <p:cNvSpPr txBox="1"/>
          <p:nvPr/>
        </p:nvSpPr>
        <p:spPr>
          <a:xfrm>
            <a:off x="4362458" y="806753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together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F5758D-B263-FA76-908A-392507599811}"/>
              </a:ext>
            </a:extLst>
          </p:cNvPr>
          <p:cNvSpPr txBox="1"/>
          <p:nvPr/>
        </p:nvSpPr>
        <p:spPr>
          <a:xfrm>
            <a:off x="4924531" y="754561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two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90FBEB-D691-80EC-9079-EF7359B207BA}"/>
              </a:ext>
            </a:extLst>
          </p:cNvPr>
          <p:cNvSpPr txBox="1"/>
          <p:nvPr/>
        </p:nvSpPr>
        <p:spPr>
          <a:xfrm>
            <a:off x="3582335" y="528206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two_things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4BC7C-DF96-5E45-81CE-BA5D780D23B2}"/>
              </a:ext>
            </a:extLst>
          </p:cNvPr>
          <p:cNvSpPr txBox="1"/>
          <p:nvPr/>
        </p:nvSpPr>
        <p:spPr>
          <a:xfrm>
            <a:off x="2564913" y="498209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7A6786-F021-13CB-C403-6E6496707FEC}"/>
              </a:ext>
            </a:extLst>
          </p:cNvPr>
          <p:cNvSpPr txBox="1"/>
          <p:nvPr/>
        </p:nvSpPr>
        <p:spPr>
          <a:xfrm>
            <a:off x="1605329" y="703283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soda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237784-09E4-37F2-12B1-01AE15826A66}"/>
              </a:ext>
            </a:extLst>
          </p:cNvPr>
          <p:cNvSpPr txBox="1"/>
          <p:nvPr/>
        </p:nvSpPr>
        <p:spPr>
          <a:xfrm>
            <a:off x="910388" y="628257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605571-3964-3402-3B3C-43A337EB6CB2}"/>
              </a:ext>
            </a:extLst>
          </p:cNvPr>
          <p:cNvSpPr txBox="1"/>
          <p:nvPr/>
        </p:nvSpPr>
        <p:spPr>
          <a:xfrm>
            <a:off x="3679786" y="852964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water_and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CA4C5-F901-DB23-7C92-D024F79A3A79}"/>
              </a:ext>
            </a:extLst>
          </p:cNvPr>
          <p:cNvSpPr txBox="1"/>
          <p:nvPr/>
        </p:nvSpPr>
        <p:spPr>
          <a:xfrm>
            <a:off x="10951730" y="709942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combine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337BB-1B09-2B83-4BD8-A5ADD6AEAD11}"/>
              </a:ext>
            </a:extLst>
          </p:cNvPr>
          <p:cNvSpPr txBox="1"/>
          <p:nvPr/>
        </p:nvSpPr>
        <p:spPr>
          <a:xfrm>
            <a:off x="10866858" y="780187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completely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3134D5-726A-5D1E-8BD2-E559251EA71C}"/>
              </a:ext>
            </a:extLst>
          </p:cNvPr>
          <p:cNvSpPr txBox="1"/>
          <p:nvPr/>
        </p:nvSpPr>
        <p:spPr>
          <a:xfrm>
            <a:off x="6638307" y="556595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mix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296B24-04BB-D5DC-4A2E-30341985DEE2}"/>
              </a:ext>
            </a:extLst>
          </p:cNvPr>
          <p:cNvSpPr txBox="1"/>
          <p:nvPr/>
        </p:nvSpPr>
        <p:spPr>
          <a:xfrm>
            <a:off x="10261042" y="735187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order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71B89A-8398-C4D4-F3E6-87BC3868D967}"/>
              </a:ext>
            </a:extLst>
          </p:cNvPr>
          <p:cNvSpPr txBox="1"/>
          <p:nvPr/>
        </p:nvSpPr>
        <p:spPr>
          <a:xfrm>
            <a:off x="9582060" y="850432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show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32A143-1510-FF5B-7149-043A62E2EC75}"/>
              </a:ext>
            </a:extLst>
          </p:cNvPr>
          <p:cNvSpPr txBox="1"/>
          <p:nvPr/>
        </p:nvSpPr>
        <p:spPr>
          <a:xfrm>
            <a:off x="8542413" y="595666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substance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856BF3-0AEB-D443-37F1-D062DBA76E53}"/>
              </a:ext>
            </a:extLst>
          </p:cNvPr>
          <p:cNvSpPr txBox="1"/>
          <p:nvPr/>
        </p:nvSpPr>
        <p:spPr>
          <a:xfrm>
            <a:off x="10256789" y="540701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substances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31E5F6-5DAF-A3E1-541B-E80EDD8AE49E}"/>
              </a:ext>
            </a:extLst>
          </p:cNvPr>
          <p:cNvSpPr txBox="1"/>
          <p:nvPr/>
        </p:nvSpPr>
        <p:spPr>
          <a:xfrm>
            <a:off x="7779305" y="514661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teacher</a:t>
            </a:r>
            <a:endParaRPr kumimoji="1" lang="ko-Kore-KR" altLang="en-US" b="1" dirty="0"/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00951023-CC7C-0F7B-5574-D91F994AC21F}"/>
              </a:ext>
            </a:extLst>
          </p:cNvPr>
          <p:cNvSpPr txBox="1"/>
          <p:nvPr/>
        </p:nvSpPr>
        <p:spPr>
          <a:xfrm>
            <a:off x="9333681" y="498888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thing</a:t>
            </a:r>
            <a:endParaRPr kumimoji="1" lang="ko-Kore-KR" altLang="en-US" b="1" dirty="0"/>
          </a:p>
        </p:txBody>
      </p:sp>
      <p:sp>
        <p:nvSpPr>
          <p:cNvPr id="990" name="TextBox 989">
            <a:extLst>
              <a:ext uri="{FF2B5EF4-FFF2-40B4-BE49-F238E27FC236}">
                <a16:creationId xmlns:a16="http://schemas.microsoft.com/office/drawing/2014/main" id="{D63235C6-A010-75AB-0F67-50A65AEB58E7}"/>
              </a:ext>
            </a:extLst>
          </p:cNvPr>
          <p:cNvSpPr txBox="1"/>
          <p:nvPr/>
        </p:nvSpPr>
        <p:spPr>
          <a:xfrm>
            <a:off x="7333248" y="587742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things</a:t>
            </a:r>
            <a:endParaRPr kumimoji="1" lang="ko-Kore-KR" altLang="en-US" b="1" dirty="0"/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AC18A3DC-86D6-02CF-F0C1-B27567AAEE20}"/>
              </a:ext>
            </a:extLst>
          </p:cNvPr>
          <p:cNvSpPr txBox="1"/>
          <p:nvPr/>
        </p:nvSpPr>
        <p:spPr>
          <a:xfrm>
            <a:off x="6299672" y="765962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together</a:t>
            </a:r>
            <a:endParaRPr kumimoji="1" lang="ko-Kore-KR" altLang="en-US" b="1" dirty="0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28D7918E-5930-A690-AA0E-0953CDC89694}"/>
              </a:ext>
            </a:extLst>
          </p:cNvPr>
          <p:cNvSpPr txBox="1"/>
          <p:nvPr/>
        </p:nvSpPr>
        <p:spPr>
          <a:xfrm>
            <a:off x="9034641" y="786966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two</a:t>
            </a:r>
            <a:endParaRPr kumimoji="1" lang="ko-Kore-KR" altLang="en-US" b="1" dirty="0"/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78933C3D-D6F5-AE52-B213-C11B1E56E66C}"/>
              </a:ext>
            </a:extLst>
          </p:cNvPr>
          <p:cNvSpPr txBox="1"/>
          <p:nvPr/>
        </p:nvSpPr>
        <p:spPr>
          <a:xfrm>
            <a:off x="6919477" y="843203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two_things</a:t>
            </a:r>
            <a:endParaRPr kumimoji="1" lang="ko-Kore-KR" altLang="en-US" b="1" dirty="0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405A90DB-7ECF-4138-BD26-18D2FAC9257E}"/>
              </a:ext>
            </a:extLst>
          </p:cNvPr>
          <p:cNvSpPr txBox="1"/>
          <p:nvPr/>
        </p:nvSpPr>
        <p:spPr>
          <a:xfrm>
            <a:off x="10656688" y="8486219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use</a:t>
            </a:r>
            <a:endParaRPr kumimoji="1" lang="ko-Kore-KR" altLang="en-US" b="1" dirty="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D97788EE-CF5D-C340-1C8F-055CF16AA4C6}"/>
              </a:ext>
            </a:extLst>
          </p:cNvPr>
          <p:cNvSpPr txBox="1"/>
          <p:nvPr/>
        </p:nvSpPr>
        <p:spPr>
          <a:xfrm>
            <a:off x="6785426" y="656103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oil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CD509402-5131-E2E7-D206-BEFB893C202F}"/>
              </a:ext>
            </a:extLst>
          </p:cNvPr>
          <p:cNvSpPr txBox="1"/>
          <p:nvPr/>
        </p:nvSpPr>
        <p:spPr>
          <a:xfrm>
            <a:off x="7161529" y="701761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DEE12B90-7226-7DEA-6B18-73578C8D65BE}"/>
              </a:ext>
            </a:extLst>
          </p:cNvPr>
          <p:cNvSpPr txBox="1"/>
          <p:nvPr/>
        </p:nvSpPr>
        <p:spPr>
          <a:xfrm>
            <a:off x="8339700" y="855616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water_and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E9006DFD-A61C-AD8E-BCFF-6D57846D951D}"/>
              </a:ext>
            </a:extLst>
          </p:cNvPr>
          <p:cNvSpPr txBox="1"/>
          <p:nvPr/>
        </p:nvSpPr>
        <p:spPr>
          <a:xfrm>
            <a:off x="10709230" y="6351194"/>
            <a:ext cx="16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water_and_oil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DE1D676F-3D61-3E0A-3E3A-30044F037270}"/>
              </a:ext>
            </a:extLst>
          </p:cNvPr>
          <p:cNvSpPr txBox="1"/>
          <p:nvPr/>
        </p:nvSpPr>
        <p:spPr>
          <a:xfrm>
            <a:off x="16305689" y="780187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things</a:t>
            </a:r>
            <a:endParaRPr kumimoji="1" lang="ko-Kore-KR" altLang="en-US" b="1" dirty="0"/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739274C1-7711-2ACB-54CB-57AC10E8ECAA}"/>
              </a:ext>
            </a:extLst>
          </p:cNvPr>
          <p:cNvSpPr txBox="1"/>
          <p:nvPr/>
        </p:nvSpPr>
        <p:spPr>
          <a:xfrm>
            <a:off x="15837454" y="833776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rock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7418E644-649E-AF84-68DC-5524938336F7}"/>
              </a:ext>
            </a:extLst>
          </p:cNvPr>
          <p:cNvSpPr txBox="1"/>
          <p:nvPr/>
        </p:nvSpPr>
        <p:spPr>
          <a:xfrm>
            <a:off x="15004932" y="756895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rocks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EC3616E8-DFA0-9483-34CE-03985BD77199}"/>
              </a:ext>
            </a:extLst>
          </p:cNvPr>
          <p:cNvSpPr txBox="1"/>
          <p:nvPr/>
        </p:nvSpPr>
        <p:spPr>
          <a:xfrm>
            <a:off x="14832156" y="844195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sand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E837AA35-BFEC-9061-1E84-60C8FD59B458}"/>
              </a:ext>
            </a:extLst>
          </p:cNvPr>
          <p:cNvSpPr txBox="1"/>
          <p:nvPr/>
        </p:nvSpPr>
        <p:spPr>
          <a:xfrm>
            <a:off x="12560793" y="8160309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substance</a:t>
            </a:r>
            <a:endParaRPr kumimoji="1" lang="ko-Kore-KR" altLang="en-US" b="1" dirty="0"/>
          </a:p>
        </p:txBody>
      </p:sp>
      <p:sp>
        <p:nvSpPr>
          <p:cNvPr id="40" name="웃는 얼굴[S] 39">
            <a:extLst>
              <a:ext uri="{FF2B5EF4-FFF2-40B4-BE49-F238E27FC236}">
                <a16:creationId xmlns:a16="http://schemas.microsoft.com/office/drawing/2014/main" id="{80BC85CB-4F5C-A723-AA90-38B5B93C179B}"/>
              </a:ext>
            </a:extLst>
          </p:cNvPr>
          <p:cNvSpPr/>
          <p:nvPr/>
        </p:nvSpPr>
        <p:spPr>
          <a:xfrm>
            <a:off x="4160061" y="2872264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웃는 얼굴[S] 40">
            <a:extLst>
              <a:ext uri="{FF2B5EF4-FFF2-40B4-BE49-F238E27FC236}">
                <a16:creationId xmlns:a16="http://schemas.microsoft.com/office/drawing/2014/main" id="{A39726AC-E83B-10B1-20EA-E45451CF1106}"/>
              </a:ext>
            </a:extLst>
          </p:cNvPr>
          <p:cNvSpPr/>
          <p:nvPr/>
        </p:nvSpPr>
        <p:spPr>
          <a:xfrm>
            <a:off x="6177020" y="3115242"/>
            <a:ext cx="788524" cy="680732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646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9.0887],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8.6697],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8.6685],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8.7557],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8.8052],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8.7512],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9.1943],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8.6405],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8.6878],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8.7159],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8.6405],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8.6996],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8.6876],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8.8775],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8.7970],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8.9984],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9.0224],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8.6699],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8.5910],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9.1937],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8.6406],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8.7871],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8.6723],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8.8910],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8.6406],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9.0322],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9.0426],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8.7952],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9.0426],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8.6083],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8.5920],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8.6250],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8.6384],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8.5920],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8.5443],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8.5443],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8.6824],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8.5443],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8.7112],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8.5443],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8.6083],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8.5443],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8.5443],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8.6824],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57167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 9.0887],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9.1943],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9.1937],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9.0426],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9.8333,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2.7572,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-7.6265,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0.9177],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407654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5.3512],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5.0385],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4.9407],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4.9407],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5.2994],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5.0377],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4.9890],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4.9889],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5.7630],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5.5118],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5.5232],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5.3342],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5.0383],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5.0085],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481230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[ 5.3512],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[ 5.2994],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[ 5.7630],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[ 5.3342]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-9.2125,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-14.2773,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-14.9002,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-7.5650],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220718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A lake environment is a good setup for what to happen to organic remains?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bleaching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burning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fossilization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drying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745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문제는 </a:t>
            </a:r>
            <a:r>
              <a:rPr kumimoji="1" lang="en-US" altLang="ko-KR" dirty="0"/>
              <a:t>cycle encoder, GSC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 </a:t>
            </a:r>
            <a:r>
              <a:rPr kumimoji="1" lang="ko-KR" altLang="en-US" dirty="0"/>
              <a:t>경향성의 </a:t>
            </a:r>
            <a:r>
              <a:rPr kumimoji="1" lang="ko-KR" altLang="en-US" dirty="0" err="1"/>
              <a:t>차이가없으므로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B &gt; D &gt; C -&gt; C &gt; A &gt; D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B &gt; D &gt; C -&gt; A &gt; C &gt; D &gt; B</a:t>
            </a:r>
            <a:endParaRPr kumimoji="1" lang="en-US" altLang="ko-Kore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= B &gt; D &gt; C</a:t>
            </a:r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85A1B458-883D-39A1-5B07-E095D765F42B}"/>
              </a:ext>
            </a:extLst>
          </p:cNvPr>
          <p:cNvSpPr/>
          <p:nvPr/>
        </p:nvSpPr>
        <p:spPr>
          <a:xfrm>
            <a:off x="4171304" y="3739009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34A24DCB-CE1D-434E-31B4-F791845C4EB9}"/>
              </a:ext>
            </a:extLst>
          </p:cNvPr>
          <p:cNvSpPr/>
          <p:nvPr/>
        </p:nvSpPr>
        <p:spPr>
          <a:xfrm>
            <a:off x="4171304" y="4627845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54734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6.7221],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6.1917],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6.1917],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6.7221],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6.1917],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6.1917],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6.4875],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5.7296],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5.8814],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5.8814],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5.7296],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5.7296],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5.8814],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5.7296],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5.8814],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5.7187],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6.6412],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5.9632],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5.9632],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82893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[6.7221],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[6.7221],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[6.4875],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[6.6412],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4.5842,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-15.8443,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8.8720,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-5.6503],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9482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38100" y="2253199"/>
            <a:ext cx="15385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“It’s easier for human’s to survive in”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cave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the ocean 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town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alone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025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81823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= B = C -&gt; C &gt; D &gt; A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D &gt; A = B = C -&gt; A &gt; C &gt; D &gt; B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D &gt; A = B =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3E625-A318-24C8-C62B-D8B19C1E4723}"/>
              </a:ext>
            </a:extLst>
          </p:cNvPr>
          <p:cNvSpPr txBox="1"/>
          <p:nvPr/>
        </p:nvSpPr>
        <p:spPr>
          <a:xfrm>
            <a:off x="14433465" y="94069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56166D2-2912-0F2D-B772-A6119192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09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52BDF53-BD67-2B53-9B10-CA4036005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3721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C067534-663C-3F12-1972-64B2595CD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400" y="526756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F758B8-86F2-5E36-B5C0-E16B008D66EC}"/>
              </a:ext>
            </a:extLst>
          </p:cNvPr>
          <p:cNvSpPr txBox="1"/>
          <p:nvPr/>
        </p:nvSpPr>
        <p:spPr>
          <a:xfrm>
            <a:off x="5121143" y="70006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easier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547BD-D44B-6B7A-69F1-F5B7089D9984}"/>
              </a:ext>
            </a:extLst>
          </p:cNvPr>
          <p:cNvSpPr txBox="1"/>
          <p:nvPr/>
        </p:nvSpPr>
        <p:spPr>
          <a:xfrm>
            <a:off x="11049000" y="736974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easier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F40D9-8F7A-81DD-4377-DC50B219E734}"/>
              </a:ext>
            </a:extLst>
          </p:cNvPr>
          <p:cNvSpPr txBox="1"/>
          <p:nvPr/>
        </p:nvSpPr>
        <p:spPr>
          <a:xfrm>
            <a:off x="15111032" y="518743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easier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0ACE2-5201-F2E5-A28D-F2A9338E1E51}"/>
              </a:ext>
            </a:extLst>
          </p:cNvPr>
          <p:cNvSpPr txBox="1"/>
          <p:nvPr/>
        </p:nvSpPr>
        <p:spPr>
          <a:xfrm>
            <a:off x="3460661" y="844237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easy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C63F2C-9DD4-7610-927B-AA6756B281C4}"/>
              </a:ext>
            </a:extLst>
          </p:cNvPr>
          <p:cNvSpPr txBox="1"/>
          <p:nvPr/>
        </p:nvSpPr>
        <p:spPr>
          <a:xfrm>
            <a:off x="9366161" y="888000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easy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F96FF-F64A-AA54-7FE6-B0F190845505}"/>
              </a:ext>
            </a:extLst>
          </p:cNvPr>
          <p:cNvSpPr txBox="1"/>
          <p:nvPr/>
        </p:nvSpPr>
        <p:spPr>
          <a:xfrm>
            <a:off x="15011892" y="873737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easy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DC11F6-B4AA-7B44-7C40-A0C980722395}"/>
              </a:ext>
            </a:extLst>
          </p:cNvPr>
          <p:cNvSpPr txBox="1"/>
          <p:nvPr/>
        </p:nvSpPr>
        <p:spPr>
          <a:xfrm>
            <a:off x="16957630" y="755335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251AEC-065F-C1A7-6D6E-F8F916EB527E}"/>
              </a:ext>
            </a:extLst>
          </p:cNvPr>
          <p:cNvSpPr txBox="1"/>
          <p:nvPr/>
        </p:nvSpPr>
        <p:spPr>
          <a:xfrm>
            <a:off x="6558793" y="835798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54DC3C-4B5E-B8D6-8270-773B4A4AF40E}"/>
              </a:ext>
            </a:extLst>
          </p:cNvPr>
          <p:cNvSpPr txBox="1"/>
          <p:nvPr/>
        </p:nvSpPr>
        <p:spPr>
          <a:xfrm>
            <a:off x="821612" y="80853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FF0476-5EDA-0EF4-0000-0EBB505B3661}"/>
              </a:ext>
            </a:extLst>
          </p:cNvPr>
          <p:cNvSpPr txBox="1"/>
          <p:nvPr/>
        </p:nvSpPr>
        <p:spPr>
          <a:xfrm>
            <a:off x="590476" y="547914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survive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909FB6-E20F-1648-4281-CCC237E5E05C}"/>
              </a:ext>
            </a:extLst>
          </p:cNvPr>
          <p:cNvSpPr txBox="1"/>
          <p:nvPr/>
        </p:nvSpPr>
        <p:spPr>
          <a:xfrm>
            <a:off x="6483223" y="652041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survive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CB978-8D5D-0BAB-E31F-7E23C95AC364}"/>
              </a:ext>
            </a:extLst>
          </p:cNvPr>
          <p:cNvSpPr txBox="1"/>
          <p:nvPr/>
        </p:nvSpPr>
        <p:spPr>
          <a:xfrm>
            <a:off x="12382523" y="789035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survive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84099D-9119-473C-EA02-F030C188061D}"/>
              </a:ext>
            </a:extLst>
          </p:cNvPr>
          <p:cNvSpPr txBox="1"/>
          <p:nvPr/>
        </p:nvSpPr>
        <p:spPr>
          <a:xfrm>
            <a:off x="3370619" y="48973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town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35695-DEF5-383E-ABE1-0262CD9A5B1C}"/>
              </a:ext>
            </a:extLst>
          </p:cNvPr>
          <p:cNvSpPr txBox="1"/>
          <p:nvPr/>
        </p:nvSpPr>
        <p:spPr>
          <a:xfrm>
            <a:off x="9465615" y="533041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cave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DD131-3076-CC0F-AB6F-4D503E974D8E}"/>
              </a:ext>
            </a:extLst>
          </p:cNvPr>
          <p:cNvSpPr txBox="1"/>
          <p:nvPr/>
        </p:nvSpPr>
        <p:spPr>
          <a:xfrm>
            <a:off x="13645433" y="53387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alone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42E5AF-6B31-5C15-1833-760450287A57}"/>
              </a:ext>
            </a:extLst>
          </p:cNvPr>
          <p:cNvSpPr txBox="1"/>
          <p:nvPr/>
        </p:nvSpPr>
        <p:spPr>
          <a:xfrm>
            <a:off x="897606" y="4064053"/>
            <a:ext cx="1477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 문제를 확인해보면 </a:t>
            </a:r>
            <a:r>
              <a:rPr kumimoji="1" lang="en-US" altLang="ko-Kore-KR" dirty="0"/>
              <a:t>alone</a:t>
            </a:r>
            <a:r>
              <a:rPr kumimoji="1" lang="ko-Kore-KR" altLang="en-US" dirty="0"/>
              <a:t>과 </a:t>
            </a:r>
            <a:r>
              <a:rPr kumimoji="1" lang="en-US" altLang="ko-Kore-KR" dirty="0"/>
              <a:t>easier</a:t>
            </a:r>
            <a:r>
              <a:rPr kumimoji="1" lang="ko-Kore-KR" altLang="en-US" dirty="0"/>
              <a:t>은 사이클을 형성하고 나머지 문제들은 전부 </a:t>
            </a:r>
            <a:r>
              <a:rPr kumimoji="1" lang="en-US" altLang="ko-Kore-KR" dirty="0"/>
              <a:t>subgraph </a:t>
            </a:r>
            <a:r>
              <a:rPr kumimoji="1" lang="ko-Kore-KR" altLang="en-US" dirty="0"/>
              <a:t>위상이 같다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 err="1"/>
              <a:t>Gsc,Cycle</a:t>
            </a:r>
            <a:r>
              <a:rPr kumimoji="1" lang="en-US" altLang="ko-Kore-KR" dirty="0"/>
              <a:t> encoder</a:t>
            </a:r>
            <a:r>
              <a:rPr kumimoji="1" lang="ko-Kore-KR" altLang="en-US" dirty="0"/>
              <a:t>모두 </a:t>
            </a:r>
            <a:r>
              <a:rPr kumimoji="1" lang="en-US" altLang="ko-Kore-KR" dirty="0"/>
              <a:t>D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score</a:t>
            </a:r>
            <a:r>
              <a:rPr kumimoji="1" lang="ko-Kore-KR" altLang="en-US" dirty="0"/>
              <a:t>가 높았는데 이는 사이클이 있기 때문이다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하지만 </a:t>
            </a:r>
            <a:r>
              <a:rPr kumimoji="1" lang="en-US" altLang="ko-Kore-KR" dirty="0"/>
              <a:t>cycle encoder</a:t>
            </a:r>
            <a:r>
              <a:rPr kumimoji="1" lang="ko-Kore-KR" altLang="en-US" dirty="0"/>
              <a:t>의 특징 중 하나인 </a:t>
            </a:r>
            <a:r>
              <a:rPr kumimoji="1" lang="en-US" altLang="ko-Kore-KR" dirty="0"/>
              <a:t>smoothing </a:t>
            </a:r>
            <a:r>
              <a:rPr kumimoji="1" lang="ko-Kore-KR" altLang="en-US" dirty="0"/>
              <a:t>역할로 인해 각 문제의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차이가 적었기 때문에 </a:t>
            </a:r>
            <a:r>
              <a:rPr kumimoji="1" lang="en-US" altLang="ko-Kore-KR" dirty="0"/>
              <a:t>LM score</a:t>
            </a:r>
            <a:r>
              <a:rPr kumimoji="1" lang="ko-Kore-KR" altLang="en-US" dirty="0"/>
              <a:t>을 통해 충분히 결과를 뒤집었다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16" name="웃는 얼굴[S] 15">
            <a:extLst>
              <a:ext uri="{FF2B5EF4-FFF2-40B4-BE49-F238E27FC236}">
                <a16:creationId xmlns:a16="http://schemas.microsoft.com/office/drawing/2014/main" id="{B6656907-B668-B189-1496-13A8120BC601}"/>
              </a:ext>
            </a:extLst>
          </p:cNvPr>
          <p:cNvSpPr/>
          <p:nvPr/>
        </p:nvSpPr>
        <p:spPr>
          <a:xfrm>
            <a:off x="7336820" y="996877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웃는 얼굴[S] 16">
            <a:extLst>
              <a:ext uri="{FF2B5EF4-FFF2-40B4-BE49-F238E27FC236}">
                <a16:creationId xmlns:a16="http://schemas.microsoft.com/office/drawing/2014/main" id="{0D4E097D-40B4-F780-C357-B5F8DDCAE069}"/>
              </a:ext>
            </a:extLst>
          </p:cNvPr>
          <p:cNvSpPr/>
          <p:nvPr/>
        </p:nvSpPr>
        <p:spPr>
          <a:xfrm>
            <a:off x="9496212" y="1021646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64213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1.9403],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1.5925],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1.5925],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1.9403],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1.5925],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1.5925],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1.9033],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1.5148],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1.9402],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29287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[ 1.9403],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[ 1.9403],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[ 1.9033],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[ 1.9402],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[ 16.1373,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-22.3771,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8.8960,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-2.9000],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77541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Wind frequently helps transport from one place to another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Marble status(</a:t>
            </a:r>
            <a:r>
              <a:rPr kumimoji="1" lang="ko-Kore-KR" altLang="en-US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대리석 상태</a:t>
            </a: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)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Molten magma</a:t>
            </a:r>
          </a:p>
          <a:p>
            <a:pPr marL="342900" indent="-342900">
              <a:buFontTx/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Subterranean termites(</a:t>
            </a:r>
            <a:r>
              <a:rPr kumimoji="1" lang="ko-Kore-KR" altLang="en-US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지하 흰개미</a:t>
            </a: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)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Exposed topsoil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(</a:t>
            </a:r>
            <a:r>
              <a:rPr kumimoji="1" lang="ko-KR" altLang="en-US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노출된 표토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)</a:t>
            </a:r>
            <a:endParaRPr kumimoji="1" lang="en-US" altLang="ko-Kore-KR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824294"/>
            <a:ext cx="8900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문제는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은 역시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개수에 비례하여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경향성을 보여준다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= A &gt; C &gt; B -&gt; D &gt; B &gt; C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= C &gt; B -&gt; B &gt; D &gt; C &gt; A</a:t>
            </a:r>
            <a:endParaRPr kumimoji="1" lang="en-US" altLang="ko-Kore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D = A &gt; C &gt; 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8D19AC-4329-77F4-B5EB-3DABD1C5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822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6188B7-CBE8-138E-0D25-8668A0CA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92092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73B037-BC31-4A7B-D88A-61D07150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59" y="504136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4082B3-800A-91E9-8B87-5E1C58AD7E34}"/>
              </a:ext>
            </a:extLst>
          </p:cNvPr>
          <p:cNvSpPr txBox="1"/>
          <p:nvPr/>
        </p:nvSpPr>
        <p:spPr>
          <a:xfrm>
            <a:off x="4662659" y="772072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another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005C13-A012-2503-AE6C-D2E357B6A213}"/>
              </a:ext>
            </a:extLst>
          </p:cNvPr>
          <p:cNvSpPr txBox="1"/>
          <p:nvPr/>
        </p:nvSpPr>
        <p:spPr>
          <a:xfrm>
            <a:off x="210318" y="648457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frequently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E2AE63-7A44-4BD1-2976-7C542E650CD8}"/>
              </a:ext>
            </a:extLst>
          </p:cNvPr>
          <p:cNvSpPr txBox="1"/>
          <p:nvPr/>
        </p:nvSpPr>
        <p:spPr>
          <a:xfrm>
            <a:off x="189965" y="742943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help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6DE774-9908-C35B-3963-ECBCE940BB1E}"/>
              </a:ext>
            </a:extLst>
          </p:cNvPr>
          <p:cNvSpPr txBox="1"/>
          <p:nvPr/>
        </p:nvSpPr>
        <p:spPr>
          <a:xfrm>
            <a:off x="6827241" y="761667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another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BFD12-42AD-088D-4BC5-7E1DDE5F255E}"/>
              </a:ext>
            </a:extLst>
          </p:cNvPr>
          <p:cNvSpPr txBox="1"/>
          <p:nvPr/>
        </p:nvSpPr>
        <p:spPr>
          <a:xfrm>
            <a:off x="6528833" y="676153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frequently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9F3A2-9FB4-019F-E076-DE4DDAAE2737}"/>
              </a:ext>
            </a:extLst>
          </p:cNvPr>
          <p:cNvSpPr txBox="1"/>
          <p:nvPr/>
        </p:nvSpPr>
        <p:spPr>
          <a:xfrm>
            <a:off x="11139659" y="581929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help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96AD3-9DB3-7F65-8A3D-29FB4CB392FF}"/>
              </a:ext>
            </a:extLst>
          </p:cNvPr>
          <p:cNvSpPr txBox="1"/>
          <p:nvPr/>
        </p:nvSpPr>
        <p:spPr>
          <a:xfrm>
            <a:off x="15697200" y="850743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another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4489D-BF1B-39CF-C8FD-E9F698B031CA}"/>
              </a:ext>
            </a:extLst>
          </p:cNvPr>
          <p:cNvSpPr txBox="1"/>
          <p:nvPr/>
        </p:nvSpPr>
        <p:spPr>
          <a:xfrm>
            <a:off x="17186405" y="600396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frequently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294B87-30C8-B57F-656A-57524B86AF74}"/>
              </a:ext>
            </a:extLst>
          </p:cNvPr>
          <p:cNvSpPr txBox="1"/>
          <p:nvPr/>
        </p:nvSpPr>
        <p:spPr>
          <a:xfrm>
            <a:off x="17085100" y="790539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help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ED2E9E-405E-F55A-564C-1B7329698A28}"/>
              </a:ext>
            </a:extLst>
          </p:cNvPr>
          <p:cNvSpPr txBox="1"/>
          <p:nvPr/>
        </p:nvSpPr>
        <p:spPr>
          <a:xfrm>
            <a:off x="3581400" y="823217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helps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74719-28EB-01C8-840E-D53B95674122}"/>
              </a:ext>
            </a:extLst>
          </p:cNvPr>
          <p:cNvSpPr txBox="1"/>
          <p:nvPr/>
        </p:nvSpPr>
        <p:spPr>
          <a:xfrm>
            <a:off x="9496212" y="850743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helps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E7614A-FE60-FF82-29A2-5164398E6D25}"/>
              </a:ext>
            </a:extLst>
          </p:cNvPr>
          <p:cNvSpPr txBox="1"/>
          <p:nvPr/>
        </p:nvSpPr>
        <p:spPr>
          <a:xfrm>
            <a:off x="14886670" y="502347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helps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CD37EB-D8C1-AA2C-E0D7-68B9CDE54F3E}"/>
              </a:ext>
            </a:extLst>
          </p:cNvPr>
          <p:cNvSpPr txBox="1"/>
          <p:nvPr/>
        </p:nvSpPr>
        <p:spPr>
          <a:xfrm>
            <a:off x="3536182" y="505905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one_place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EF46D8-237F-7C71-686A-B8B6FB0BD273}"/>
              </a:ext>
            </a:extLst>
          </p:cNvPr>
          <p:cNvSpPr txBox="1"/>
          <p:nvPr/>
        </p:nvSpPr>
        <p:spPr>
          <a:xfrm>
            <a:off x="8266387" y="482108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one_place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49CA55-C63E-F4EB-B1BF-6BA1120BCFAA}"/>
              </a:ext>
            </a:extLst>
          </p:cNvPr>
          <p:cNvSpPr txBox="1"/>
          <p:nvPr/>
        </p:nvSpPr>
        <p:spPr>
          <a:xfrm>
            <a:off x="16144318" y="522752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one_place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42BABB-DE64-EB56-3A38-9AFDBA03381D}"/>
              </a:ext>
            </a:extLst>
          </p:cNvPr>
          <p:cNvSpPr txBox="1"/>
          <p:nvPr/>
        </p:nvSpPr>
        <p:spPr>
          <a:xfrm>
            <a:off x="905259" y="517031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place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44A584-FB08-7776-76FD-72BB4A8AC1E5}"/>
              </a:ext>
            </a:extLst>
          </p:cNvPr>
          <p:cNvSpPr txBox="1"/>
          <p:nvPr/>
        </p:nvSpPr>
        <p:spPr>
          <a:xfrm>
            <a:off x="7290270" y="532290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place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33DCDF-596F-2108-B315-C731F83ED1F4}"/>
              </a:ext>
            </a:extLst>
          </p:cNvPr>
          <p:cNvSpPr txBox="1"/>
          <p:nvPr/>
        </p:nvSpPr>
        <p:spPr>
          <a:xfrm>
            <a:off x="13600800" y="529849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place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56135D-9A84-8E16-6521-24974585EB07}"/>
              </a:ext>
            </a:extLst>
          </p:cNvPr>
          <p:cNvSpPr txBox="1"/>
          <p:nvPr/>
        </p:nvSpPr>
        <p:spPr>
          <a:xfrm>
            <a:off x="953380" y="793296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transport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80779E-B068-C5E2-68F7-3B43E94DEFF0}"/>
              </a:ext>
            </a:extLst>
          </p:cNvPr>
          <p:cNvSpPr txBox="1"/>
          <p:nvPr/>
        </p:nvSpPr>
        <p:spPr>
          <a:xfrm>
            <a:off x="11136980" y="691848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transport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E318AD-144F-E360-A5F6-15597BFB01AE}"/>
              </a:ext>
            </a:extLst>
          </p:cNvPr>
          <p:cNvSpPr txBox="1"/>
          <p:nvPr/>
        </p:nvSpPr>
        <p:spPr>
          <a:xfrm>
            <a:off x="16764616" y="678040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transport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0C67F4-3B2D-2C0E-3409-C814B3A7F3DB}"/>
              </a:ext>
            </a:extLst>
          </p:cNvPr>
          <p:cNvSpPr txBox="1"/>
          <p:nvPr/>
        </p:nvSpPr>
        <p:spPr>
          <a:xfrm>
            <a:off x="2103105" y="475922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wind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80A7B1-8627-B8EC-A013-AED5BB985970}"/>
              </a:ext>
            </a:extLst>
          </p:cNvPr>
          <p:cNvSpPr txBox="1"/>
          <p:nvPr/>
        </p:nvSpPr>
        <p:spPr>
          <a:xfrm>
            <a:off x="8085552" y="832504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wind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1426ED-C96F-9EEE-1CB3-30CD6AF5FFBE}"/>
              </a:ext>
            </a:extLst>
          </p:cNvPr>
          <p:cNvSpPr txBox="1"/>
          <p:nvPr/>
        </p:nvSpPr>
        <p:spPr>
          <a:xfrm>
            <a:off x="14307318" y="857876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wind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B36758-774E-810B-51A6-EE5B64DD1908}"/>
              </a:ext>
            </a:extLst>
          </p:cNvPr>
          <p:cNvSpPr txBox="1"/>
          <p:nvPr/>
        </p:nvSpPr>
        <p:spPr>
          <a:xfrm>
            <a:off x="4622148" y="558530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expose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ADC18-940A-AD46-4350-E7B939D0BD49}"/>
              </a:ext>
            </a:extLst>
          </p:cNvPr>
          <p:cNvSpPr txBox="1"/>
          <p:nvPr/>
        </p:nvSpPr>
        <p:spPr>
          <a:xfrm>
            <a:off x="5164734" y="643475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exposed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210029-A287-495A-6BCD-3DC160EA9147}"/>
              </a:ext>
            </a:extLst>
          </p:cNvPr>
          <p:cNvSpPr txBox="1"/>
          <p:nvPr/>
        </p:nvSpPr>
        <p:spPr>
          <a:xfrm>
            <a:off x="2027410" y="844237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topsoil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ED664B-E810-7EED-2A59-FCDE0A593107}"/>
              </a:ext>
            </a:extLst>
          </p:cNvPr>
          <p:cNvSpPr txBox="1"/>
          <p:nvPr/>
        </p:nvSpPr>
        <p:spPr>
          <a:xfrm>
            <a:off x="10080728" y="496237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magma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437300-15B3-17A9-07BC-C1B2B48E7B4D}"/>
              </a:ext>
            </a:extLst>
          </p:cNvPr>
          <p:cNvSpPr txBox="1"/>
          <p:nvPr/>
        </p:nvSpPr>
        <p:spPr>
          <a:xfrm>
            <a:off x="10571982" y="789983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molten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7A2A7A-8CE4-4040-E63E-ACA3E790E16A}"/>
              </a:ext>
            </a:extLst>
          </p:cNvPr>
          <p:cNvSpPr txBox="1"/>
          <p:nvPr/>
        </p:nvSpPr>
        <p:spPr>
          <a:xfrm>
            <a:off x="12320536" y="722449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marble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28E672-CF9E-E5A2-00DC-9384C80AF949}"/>
              </a:ext>
            </a:extLst>
          </p:cNvPr>
          <p:cNvSpPr txBox="1"/>
          <p:nvPr/>
        </p:nvSpPr>
        <p:spPr>
          <a:xfrm>
            <a:off x="12774664" y="607682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statue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419802-5FF2-9A74-DBE0-5712217DD02E}"/>
              </a:ext>
            </a:extLst>
          </p:cNvPr>
          <p:cNvSpPr txBox="1"/>
          <p:nvPr/>
        </p:nvSpPr>
        <p:spPr>
          <a:xfrm>
            <a:off x="13106177" y="796932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statues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BEDCCC84-CF14-6516-A616-44930A6A5EA8}"/>
              </a:ext>
            </a:extLst>
          </p:cNvPr>
          <p:cNvSpPr/>
          <p:nvPr/>
        </p:nvSpPr>
        <p:spPr>
          <a:xfrm>
            <a:off x="5664200" y="2952328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웃는 얼굴[S] 47">
            <a:extLst>
              <a:ext uri="{FF2B5EF4-FFF2-40B4-BE49-F238E27FC236}">
                <a16:creationId xmlns:a16="http://schemas.microsoft.com/office/drawing/2014/main" id="{B80AE56A-C5F8-C501-D599-2FA93C07ACB0}"/>
              </a:ext>
            </a:extLst>
          </p:cNvPr>
          <p:cNvSpPr/>
          <p:nvPr/>
        </p:nvSpPr>
        <p:spPr>
          <a:xfrm>
            <a:off x="6827241" y="3054700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21852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6.7086],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5.9340],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5.9340],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6.0473],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5.9639],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5.9639],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6.4717],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5.6206],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5.6206],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5.7769],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5.6206],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5.6206],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5.6206],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5.7769],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5.6206],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5.6094],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5.6094],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6.6274],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5.8825],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5.8825],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5.7199],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5.8613],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5.8613],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6.7086],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5.9340],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5.9741],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5.9340],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6.0572],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5.9639],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5.7738],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0244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6.7086],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[ 6.4717],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[ 6.6274],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[ 6.7086],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[-14.2825,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1.6453,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-0.7522,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2.8441],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773898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1.9767],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1.5931],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1.9400],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1.5154],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1.5154],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1.9767],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1.5160],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1.9768],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1.5661],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1.6045],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1.5160],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8511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[ 1.9767],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[ 1.9400],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[ 1.9767],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[ 1.9768],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[-22.1991,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17.9474,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-3.6526,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3.5496],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080369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Desert environments features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Tropical plants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Tons of sun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Massive rain totals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Icy precipitation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11986" y="254679"/>
            <a:ext cx="14202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GSC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A-subgraph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D-subgraph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차이가 </a:t>
            </a:r>
            <a:r>
              <a:rPr kumimoji="1" lang="en-US" altLang="ko-KR" dirty="0"/>
              <a:t>0.0001</a:t>
            </a:r>
            <a:r>
              <a:rPr kumimoji="1" lang="ko-KR" altLang="en-US" dirty="0"/>
              <a:t>차이</a:t>
            </a:r>
            <a:r>
              <a:rPr kumimoji="1" lang="en-US" altLang="ko-KR" dirty="0"/>
              <a:t>, B-subgraph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C-subgraph</a:t>
            </a:r>
            <a:r>
              <a:rPr kumimoji="1" lang="ko-KR" altLang="en-US" dirty="0"/>
              <a:t>차이가 </a:t>
            </a:r>
            <a:r>
              <a:rPr kumimoji="1" lang="en-US" altLang="ko-KR" dirty="0"/>
              <a:t>0.0002</a:t>
            </a:r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graph score </a:t>
            </a:r>
            <a:r>
              <a:rPr kumimoji="1" lang="ko-KR" altLang="en-US" dirty="0"/>
              <a:t>크기 순은 같지만 거의 구분 못함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그래서 </a:t>
            </a:r>
            <a:r>
              <a:rPr kumimoji="1" lang="en-US" altLang="ko-KR" dirty="0"/>
              <a:t>LM score</a:t>
            </a:r>
            <a:r>
              <a:rPr kumimoji="1" lang="ko-KR" altLang="en-US" dirty="0"/>
              <a:t>을 통해 결과가 오답으로 갈 여지가 높음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실제로 오답을 선택함</a:t>
            </a:r>
            <a:endParaRPr kumimoji="1" lang="en-US" altLang="ko-KR" dirty="0"/>
          </a:p>
          <a:p>
            <a:r>
              <a:rPr kumimoji="1" lang="ko-KR" altLang="en-US" dirty="0"/>
              <a:t>반면에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은 비교적 차이가 큰 편임 </a:t>
            </a:r>
            <a:r>
              <a:rPr kumimoji="1" lang="en-US" altLang="ko-KR" dirty="0"/>
              <a:t>B, 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0.0001</a:t>
            </a:r>
            <a:r>
              <a:rPr kumimoji="1" lang="ko-KR" altLang="en-US" dirty="0"/>
              <a:t>이였지만 나머지에서 차이가 남</a:t>
            </a:r>
            <a:endParaRPr kumimoji="1" lang="en-US" altLang="ko-KR" dirty="0"/>
          </a:p>
          <a:p>
            <a:r>
              <a:rPr kumimoji="1" lang="en-US" altLang="ko-KR" dirty="0"/>
              <a:t>B-subgraph, C-subgraph </a:t>
            </a:r>
            <a:r>
              <a:rPr kumimoji="1" lang="ko-KR" altLang="en-US" dirty="0"/>
              <a:t>차이가 적은 것은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개수가 같기 때문</a:t>
            </a:r>
            <a:r>
              <a:rPr kumimoji="1" lang="en-US" altLang="ko-KR" dirty="0"/>
              <a:t>..</a:t>
            </a:r>
          </a:p>
          <a:p>
            <a:r>
              <a:rPr kumimoji="1" lang="en-US" altLang="ko-KR" dirty="0"/>
              <a:t>B-subgraph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가장 높은 이유는 </a:t>
            </a:r>
            <a:r>
              <a:rPr kumimoji="1" lang="en-US" altLang="ko-KR" dirty="0"/>
              <a:t>‘desert’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’sun’</a:t>
            </a:r>
            <a:r>
              <a:rPr kumimoji="1" lang="ko-KR" altLang="en-US" dirty="0"/>
              <a:t>은 연결되어 있지만</a:t>
            </a:r>
            <a:r>
              <a:rPr kumimoji="1" lang="en-US" altLang="ko-KR" dirty="0"/>
              <a:t>, C-subgraph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’desert’</a:t>
            </a:r>
            <a:r>
              <a:rPr kumimoji="1" lang="ko-KR" altLang="en-US" dirty="0"/>
              <a:t>와 </a:t>
            </a:r>
            <a:endParaRPr kumimoji="1" lang="en-US" altLang="ko-KR" dirty="0"/>
          </a:p>
          <a:p>
            <a:r>
              <a:rPr kumimoji="1" lang="en-US" altLang="ko-KR" dirty="0"/>
              <a:t>‘massive’</a:t>
            </a:r>
            <a:r>
              <a:rPr kumimoji="1" lang="ko-KR" altLang="en-US" dirty="0"/>
              <a:t>는 연결되어 있지 않음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질문과 질문에 대한 정답은 잘 연결되어야 높은 </a:t>
            </a:r>
            <a:r>
              <a:rPr kumimoji="1" lang="en-US" altLang="ko-KR" dirty="0"/>
              <a:t>graph score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보임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C &gt; A &gt; D -&gt; B &gt; C &gt; D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C &gt; A &gt; D -&gt; D &gt; B &gt; C &gt; A</a:t>
            </a:r>
            <a:endParaRPr kumimoji="1" lang="en-US" altLang="ko-Kore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= C &gt; A &gt; 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C09E05-6FE5-75AA-FB3A-0B703825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66931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1000E6D-B0E9-02F8-1E99-0545CE0E8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41" y="497512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0ACCE14-329F-ABFE-6F74-27EAEA8E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522207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6B876-6DE2-F03F-6888-D05DF4CDE4A3}"/>
              </a:ext>
            </a:extLst>
          </p:cNvPr>
          <p:cNvSpPr txBox="1"/>
          <p:nvPr/>
        </p:nvSpPr>
        <p:spPr>
          <a:xfrm>
            <a:off x="2983891" y="556595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desert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C63B7-A61E-33BF-58E4-847F1E886193}"/>
              </a:ext>
            </a:extLst>
          </p:cNvPr>
          <p:cNvSpPr txBox="1"/>
          <p:nvPr/>
        </p:nvSpPr>
        <p:spPr>
          <a:xfrm>
            <a:off x="7084364" y="735330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desert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71F6D-67BE-075B-2A63-8AAB8D0D8F9D}"/>
              </a:ext>
            </a:extLst>
          </p:cNvPr>
          <p:cNvSpPr txBox="1"/>
          <p:nvPr/>
        </p:nvSpPr>
        <p:spPr>
          <a:xfrm>
            <a:off x="16618718" y="8320049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desert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27340-B2C7-7F1B-C822-4A98563E4062}"/>
              </a:ext>
            </a:extLst>
          </p:cNvPr>
          <p:cNvSpPr txBox="1"/>
          <p:nvPr/>
        </p:nvSpPr>
        <p:spPr>
          <a:xfrm>
            <a:off x="3810000" y="510491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51742-7F9A-9CF0-AE7C-52CC60DAFE1C}"/>
              </a:ext>
            </a:extLst>
          </p:cNvPr>
          <p:cNvSpPr txBox="1"/>
          <p:nvPr/>
        </p:nvSpPr>
        <p:spPr>
          <a:xfrm>
            <a:off x="7895958" y="833891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959BAC-0858-4927-FBF4-AB9F9EEBFA06}"/>
              </a:ext>
            </a:extLst>
          </p:cNvPr>
          <p:cNvSpPr txBox="1"/>
          <p:nvPr/>
        </p:nvSpPr>
        <p:spPr>
          <a:xfrm>
            <a:off x="15011400" y="875644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0F3E0A-CB1D-F724-D5BB-C4D318641A88}"/>
              </a:ext>
            </a:extLst>
          </p:cNvPr>
          <p:cNvSpPr txBox="1"/>
          <p:nvPr/>
        </p:nvSpPr>
        <p:spPr>
          <a:xfrm>
            <a:off x="4264859" y="709203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0A270D-3D87-FF37-4C78-68E81ED9EB4B}"/>
              </a:ext>
            </a:extLst>
          </p:cNvPr>
          <p:cNvSpPr txBox="1"/>
          <p:nvPr/>
        </p:nvSpPr>
        <p:spPr>
          <a:xfrm>
            <a:off x="6524358" y="589607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7E95F-ECB1-B53C-B7D8-C9D4D53117DA}"/>
              </a:ext>
            </a:extLst>
          </p:cNvPr>
          <p:cNvSpPr txBox="1"/>
          <p:nvPr/>
        </p:nvSpPr>
        <p:spPr>
          <a:xfrm>
            <a:off x="16446617" y="747252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0C799-48A8-CBE0-4C1D-4342DF49052D}"/>
              </a:ext>
            </a:extLst>
          </p:cNvPr>
          <p:cNvSpPr txBox="1"/>
          <p:nvPr/>
        </p:nvSpPr>
        <p:spPr>
          <a:xfrm>
            <a:off x="4762297" y="632899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6160C-BDB4-3C55-9211-E51544744D16}"/>
              </a:ext>
            </a:extLst>
          </p:cNvPr>
          <p:cNvSpPr txBox="1"/>
          <p:nvPr/>
        </p:nvSpPr>
        <p:spPr>
          <a:xfrm>
            <a:off x="9630042" y="850471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A2EBD-AD87-8673-E38A-162FA657EE26}"/>
              </a:ext>
            </a:extLst>
          </p:cNvPr>
          <p:cNvSpPr txBox="1"/>
          <p:nvPr/>
        </p:nvSpPr>
        <p:spPr>
          <a:xfrm>
            <a:off x="13824613" y="867286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5ABB0-C7D3-F692-75C0-EE195CA27117}"/>
              </a:ext>
            </a:extLst>
          </p:cNvPr>
          <p:cNvSpPr txBox="1"/>
          <p:nvPr/>
        </p:nvSpPr>
        <p:spPr>
          <a:xfrm>
            <a:off x="3403600" y="817334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features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BEC788-51BE-7D47-C7B3-F09B351D0518}"/>
              </a:ext>
            </a:extLst>
          </p:cNvPr>
          <p:cNvSpPr txBox="1"/>
          <p:nvPr/>
        </p:nvSpPr>
        <p:spPr>
          <a:xfrm>
            <a:off x="8400719" y="485274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features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E195B-5C00-1A09-953D-98C24E7401B3}"/>
              </a:ext>
            </a:extLst>
          </p:cNvPr>
          <p:cNvSpPr txBox="1"/>
          <p:nvPr/>
        </p:nvSpPr>
        <p:spPr>
          <a:xfrm>
            <a:off x="16992600" y="612441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features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1BBCB9-6004-51BF-F1BA-1CE3152635E9}"/>
              </a:ext>
            </a:extLst>
          </p:cNvPr>
          <p:cNvSpPr txBox="1"/>
          <p:nvPr/>
        </p:nvSpPr>
        <p:spPr>
          <a:xfrm>
            <a:off x="1056828" y="57088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sun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647AAB-C129-42DE-2322-843414F2922D}"/>
              </a:ext>
            </a:extLst>
          </p:cNvPr>
          <p:cNvSpPr txBox="1"/>
          <p:nvPr/>
        </p:nvSpPr>
        <p:spPr>
          <a:xfrm>
            <a:off x="1184339" y="804378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E81F08-8C18-7372-15F5-B947DACC1DF2}"/>
              </a:ext>
            </a:extLst>
          </p:cNvPr>
          <p:cNvSpPr txBox="1"/>
          <p:nvPr/>
        </p:nvSpPr>
        <p:spPr>
          <a:xfrm>
            <a:off x="17864" y="704772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tons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A14E85-C0D1-8AF4-3D21-69D80CB0E748}"/>
              </a:ext>
            </a:extLst>
          </p:cNvPr>
          <p:cNvSpPr txBox="1"/>
          <p:nvPr/>
        </p:nvSpPr>
        <p:spPr>
          <a:xfrm>
            <a:off x="1315905" y="449692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tons_of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6AEE14-ADCC-783A-7B65-A6DC71A8CC69}"/>
              </a:ext>
            </a:extLst>
          </p:cNvPr>
          <p:cNvSpPr txBox="1"/>
          <p:nvPr/>
        </p:nvSpPr>
        <p:spPr>
          <a:xfrm>
            <a:off x="11204631" y="73533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icy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0E0915-D286-C589-FAB3-03E8F97E13A1}"/>
              </a:ext>
            </a:extLst>
          </p:cNvPr>
          <p:cNvSpPr txBox="1"/>
          <p:nvPr/>
        </p:nvSpPr>
        <p:spPr>
          <a:xfrm>
            <a:off x="10104315" y="5979546"/>
            <a:ext cx="21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icy_precipitation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04513-8BC5-9AE9-C759-DDF831C92CD2}"/>
              </a:ext>
            </a:extLst>
          </p:cNvPr>
          <p:cNvSpPr txBox="1"/>
          <p:nvPr/>
        </p:nvSpPr>
        <p:spPr>
          <a:xfrm>
            <a:off x="6122362" y="6786298"/>
            <a:ext cx="21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precipitation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4DA035-1AC2-E36F-26F1-9846F0D478B8}"/>
              </a:ext>
            </a:extLst>
          </p:cNvPr>
          <p:cNvSpPr txBox="1"/>
          <p:nvPr/>
        </p:nvSpPr>
        <p:spPr>
          <a:xfrm>
            <a:off x="12454931" y="7712579"/>
            <a:ext cx="21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massive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BE44F3-DFB6-F6FA-590F-8FFAE8D8DEB5}"/>
              </a:ext>
            </a:extLst>
          </p:cNvPr>
          <p:cNvSpPr txBox="1"/>
          <p:nvPr/>
        </p:nvSpPr>
        <p:spPr>
          <a:xfrm>
            <a:off x="12555575" y="5733688"/>
            <a:ext cx="21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rain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8E310C-7AB1-511C-D9E7-2A70A28CE397}"/>
              </a:ext>
            </a:extLst>
          </p:cNvPr>
          <p:cNvSpPr txBox="1"/>
          <p:nvPr/>
        </p:nvSpPr>
        <p:spPr>
          <a:xfrm>
            <a:off x="14108460" y="5271284"/>
            <a:ext cx="21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total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1CADB8-F87B-33B9-2B6C-98B214652A32}"/>
              </a:ext>
            </a:extLst>
          </p:cNvPr>
          <p:cNvSpPr txBox="1"/>
          <p:nvPr/>
        </p:nvSpPr>
        <p:spPr>
          <a:xfrm>
            <a:off x="15378577" y="5120151"/>
            <a:ext cx="21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totals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웃는 얼굴[S] 40">
            <a:extLst>
              <a:ext uri="{FF2B5EF4-FFF2-40B4-BE49-F238E27FC236}">
                <a16:creationId xmlns:a16="http://schemas.microsoft.com/office/drawing/2014/main" id="{1BAE6E3E-4EEA-1A73-316F-A6152A34EA3C}"/>
              </a:ext>
            </a:extLst>
          </p:cNvPr>
          <p:cNvSpPr/>
          <p:nvPr/>
        </p:nvSpPr>
        <p:spPr>
          <a:xfrm>
            <a:off x="9620587" y="2745186"/>
            <a:ext cx="788524" cy="68073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웃는 얼굴[S] 41">
            <a:extLst>
              <a:ext uri="{FF2B5EF4-FFF2-40B4-BE49-F238E27FC236}">
                <a16:creationId xmlns:a16="http://schemas.microsoft.com/office/drawing/2014/main" id="{25437AEE-F808-63B1-93A4-3569B2181AA2}"/>
              </a:ext>
            </a:extLst>
          </p:cNvPr>
          <p:cNvSpPr/>
          <p:nvPr/>
        </p:nvSpPr>
        <p:spPr>
          <a:xfrm>
            <a:off x="11564179" y="2774857"/>
            <a:ext cx="788524" cy="680732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40034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[[ 4.1904e+00],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[ 3.4393e+00],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[ 3.3456e+00],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[ 3.3456e+00],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[ 3.0651e+00],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[ 3.0651e+00],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[ 2.9214e+00],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[ 2.9214e+00],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[ 2.6400e+00],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[[ 4.4731e+00],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[ 3.7702e+00],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[ 3.5325e+00],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[ 3.5325e+00],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[ 3.1653e+00],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[ 3.1653e+00],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[ 3.2431e+00],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[ 3.0243e+00],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[ 3.0243e+00],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[ 2.7484e+00],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[[ 4.4732e+00],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[ 3.5327e+00],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[ 3.4407e+00],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[ 3.4407e+00],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[ 3.1655e+00],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[ 3.1655e+00],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[ 2.7488e+00],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[ 3.1245e+00],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[ 3.2874e+00],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[ 3.1245e+00],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[[ 4.0289e+00],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[ 3.2500e+00],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[ 3.1526e+00],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[ 3.1526e+00],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[ 2.8611e+00],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[ 2.8611e+00],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[ 2.4190e+00],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[ 2.4190e+00],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[ 2.4190e+00],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383828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[ 4.1904e+00],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[ 4.4731e+00],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[ 4.4732e+00],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[ 4.0289e+00]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[-14.3435,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-2.2158,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-4.0482,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-4.5482],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1153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0.2932],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-0.2697],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0.2932],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-0.2697],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0.2932],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-0.2697],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3.3412],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4.4279],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0.0951],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0.0951],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0.0951],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3.0768],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19664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-1.6536],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-1.9840],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-1.5944],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-1.9228],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-1.5946],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-1.9830],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-1.6537],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107167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[-1.6536],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[-1.5944],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[-1.5946],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[-1.6537]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[-18.5912,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-1.4678,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-5.3962,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4.2545],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236755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A person is considering various organs, and is looking at which ones will be most muscular. A contender for most muscular is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lungs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kidney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heart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liver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11986" y="254679"/>
            <a:ext cx="9955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모든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2,3,6,9 </a:t>
            </a:r>
            <a:r>
              <a:rPr kumimoji="1" lang="ko-KR" altLang="en-US" dirty="0"/>
              <a:t>노드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질문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 연결 되어있다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문제는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경향성에 대한 확실한 차이를 보여주고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 &gt; B &gt; A &gt; D</a:t>
            </a:r>
            <a:r>
              <a:rPr kumimoji="1" lang="ko-KR" altLang="en-US" dirty="0"/>
              <a:t>순으로 이 문제의 정답은 </a:t>
            </a:r>
            <a:r>
              <a:rPr kumimoji="1" lang="en-US" altLang="ko-KR" dirty="0"/>
              <a:t>C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GSC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 &gt; C = D &gt; B</a:t>
            </a:r>
            <a:r>
              <a:rPr kumimoji="1" lang="ko-KR" altLang="en-US" dirty="0"/>
              <a:t>순이다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문제는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의 역할을 확실히 알 수 있는 문제임</a:t>
            </a:r>
            <a:endParaRPr kumimoji="1" lang="en-US" altLang="ko-KR" dirty="0"/>
          </a:p>
          <a:p>
            <a:r>
              <a:rPr kumimoji="1" lang="ko-KR" altLang="en-US" dirty="0"/>
              <a:t>보통 </a:t>
            </a:r>
            <a:r>
              <a:rPr kumimoji="1" lang="en-US" altLang="ko-KR" dirty="0"/>
              <a:t>Cycle</a:t>
            </a:r>
            <a:r>
              <a:rPr kumimoji="1" lang="ko-KR" altLang="en-US" dirty="0"/>
              <a:t>이 많은 순으로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크기가 결정되곤 했는데 이 문제는 다르다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High(B)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A &gt; D -&gt; C &gt; A &gt; B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C = D &gt; B -&gt; A &gt; C &gt; B &gt; D</a:t>
            </a:r>
            <a:endParaRPr kumimoji="1" lang="en-US" altLang="ko-Kore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&gt; C &gt; D &gt; B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E799B7-D5F3-14FE-8EA5-26243037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85398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625200C-099D-588D-1DA5-8C82A48D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90834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BBBA0FC-86CB-6F4C-C702-9830F0BE1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82" y="505315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959BAC-0858-4927-FBF4-AB9F9EEBFA06}"/>
              </a:ext>
            </a:extLst>
          </p:cNvPr>
          <p:cNvSpPr txBox="1"/>
          <p:nvPr/>
        </p:nvSpPr>
        <p:spPr>
          <a:xfrm>
            <a:off x="271053" y="664138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5D2011-EA56-356D-D05E-BB4961FB9119}"/>
              </a:ext>
            </a:extLst>
          </p:cNvPr>
          <p:cNvSpPr txBox="1"/>
          <p:nvPr/>
        </p:nvSpPr>
        <p:spPr>
          <a:xfrm>
            <a:off x="10242016" y="817949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9E3A50-44C3-A1CC-CF19-4E6823B002FC}"/>
              </a:ext>
            </a:extLst>
          </p:cNvPr>
          <p:cNvSpPr txBox="1"/>
          <p:nvPr/>
        </p:nvSpPr>
        <p:spPr>
          <a:xfrm>
            <a:off x="12105882" y="75819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CEF291-3C54-34E4-93FF-315F63A5E3F9}"/>
              </a:ext>
            </a:extLst>
          </p:cNvPr>
          <p:cNvSpPr txBox="1"/>
          <p:nvPr/>
        </p:nvSpPr>
        <p:spPr>
          <a:xfrm>
            <a:off x="3886200" y="811762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DCAA66-C599-D02F-9C15-4F870F69884A}"/>
              </a:ext>
            </a:extLst>
          </p:cNvPr>
          <p:cNvSpPr txBox="1"/>
          <p:nvPr/>
        </p:nvSpPr>
        <p:spPr>
          <a:xfrm>
            <a:off x="7113086" y="773542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426289-A934-46A5-7B5A-211C1DBC438D}"/>
              </a:ext>
            </a:extLst>
          </p:cNvPr>
          <p:cNvSpPr txBox="1"/>
          <p:nvPr/>
        </p:nvSpPr>
        <p:spPr>
          <a:xfrm>
            <a:off x="14714569" y="859415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7360B0-C09F-DF2F-8A30-B010303AC247}"/>
              </a:ext>
            </a:extLst>
          </p:cNvPr>
          <p:cNvSpPr txBox="1"/>
          <p:nvPr/>
        </p:nvSpPr>
        <p:spPr>
          <a:xfrm>
            <a:off x="2571876" y="84322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E3547-8239-6393-4DCC-57D8F4865543}"/>
              </a:ext>
            </a:extLst>
          </p:cNvPr>
          <p:cNvSpPr txBox="1"/>
          <p:nvPr/>
        </p:nvSpPr>
        <p:spPr>
          <a:xfrm>
            <a:off x="8813597" y="785898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A92ECE-37AC-6FF3-6255-9DCBBD7DA2C3}"/>
              </a:ext>
            </a:extLst>
          </p:cNvPr>
          <p:cNvSpPr txBox="1"/>
          <p:nvPr/>
        </p:nvSpPr>
        <p:spPr>
          <a:xfrm>
            <a:off x="13604279" y="84322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5724EE-77EC-64BB-3843-B7CE9623A595}"/>
              </a:ext>
            </a:extLst>
          </p:cNvPr>
          <p:cNvSpPr txBox="1"/>
          <p:nvPr/>
        </p:nvSpPr>
        <p:spPr>
          <a:xfrm>
            <a:off x="3019158" y="529523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D1BD03-0325-2043-BE06-8DCC95014233}"/>
              </a:ext>
            </a:extLst>
          </p:cNvPr>
          <p:cNvSpPr txBox="1"/>
          <p:nvPr/>
        </p:nvSpPr>
        <p:spPr>
          <a:xfrm>
            <a:off x="9170060" y="51435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BB2F43-51D8-164C-0007-8990E62DC8B2}"/>
              </a:ext>
            </a:extLst>
          </p:cNvPr>
          <p:cNvSpPr txBox="1"/>
          <p:nvPr/>
        </p:nvSpPr>
        <p:spPr>
          <a:xfrm>
            <a:off x="17149905" y="641541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084B15-A8A5-CCD3-B812-4685C1FF5BC0}"/>
              </a:ext>
            </a:extLst>
          </p:cNvPr>
          <p:cNvSpPr txBox="1"/>
          <p:nvPr/>
        </p:nvSpPr>
        <p:spPr>
          <a:xfrm>
            <a:off x="872206" y="571929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D086CB-54D5-B6BE-EEA4-924B10637CA5}"/>
              </a:ext>
            </a:extLst>
          </p:cNvPr>
          <p:cNvSpPr txBox="1"/>
          <p:nvPr/>
        </p:nvSpPr>
        <p:spPr>
          <a:xfrm>
            <a:off x="10413321" y="532816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8F3C82-E2C8-DE70-3248-4E3D20C83583}"/>
              </a:ext>
            </a:extLst>
          </p:cNvPr>
          <p:cNvSpPr txBox="1"/>
          <p:nvPr/>
        </p:nvSpPr>
        <p:spPr>
          <a:xfrm>
            <a:off x="16166697" y="556310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243A34-33AB-9652-4685-2D8E26FF2EE9}"/>
              </a:ext>
            </a:extLst>
          </p:cNvPr>
          <p:cNvSpPr txBox="1"/>
          <p:nvPr/>
        </p:nvSpPr>
        <p:spPr>
          <a:xfrm>
            <a:off x="4753242" y="758396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635F58-FCE6-9A81-4BB6-7CFCD114EC2A}"/>
              </a:ext>
            </a:extLst>
          </p:cNvPr>
          <p:cNvSpPr txBox="1"/>
          <p:nvPr/>
        </p:nvSpPr>
        <p:spPr>
          <a:xfrm>
            <a:off x="6383472" y="736609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2C3A0C-B623-7E30-6DB0-F2D6E1832462}"/>
              </a:ext>
            </a:extLst>
          </p:cNvPr>
          <p:cNvSpPr txBox="1"/>
          <p:nvPr/>
        </p:nvSpPr>
        <p:spPr>
          <a:xfrm>
            <a:off x="15969718" y="832004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7EB80F-279C-9B99-676F-D0A76E25E480}"/>
              </a:ext>
            </a:extLst>
          </p:cNvPr>
          <p:cNvSpPr txBox="1"/>
          <p:nvPr/>
        </p:nvSpPr>
        <p:spPr>
          <a:xfrm>
            <a:off x="4753242" y="624271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24BD2B-1BAE-70CA-B402-CE6B6B350F9E}"/>
              </a:ext>
            </a:extLst>
          </p:cNvPr>
          <p:cNvSpPr txBox="1"/>
          <p:nvPr/>
        </p:nvSpPr>
        <p:spPr>
          <a:xfrm>
            <a:off x="6517764" y="641541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8D24F0-6B2E-2FB3-DE37-6B8F72126439}"/>
              </a:ext>
            </a:extLst>
          </p:cNvPr>
          <p:cNvSpPr txBox="1"/>
          <p:nvPr/>
        </p:nvSpPr>
        <p:spPr>
          <a:xfrm>
            <a:off x="15086025" y="499408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E7CDB3C8-5AE3-7CB4-5DFB-9FA92DACA33C}"/>
              </a:ext>
            </a:extLst>
          </p:cNvPr>
          <p:cNvSpPr txBox="1"/>
          <p:nvPr/>
        </p:nvSpPr>
        <p:spPr>
          <a:xfrm>
            <a:off x="527381" y="75819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organs</a:t>
            </a:r>
            <a:endParaRPr kumimoji="1" lang="ko-Kore-KR" altLang="en-US" b="1" dirty="0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C20CEEF7-04A0-3ACD-29AF-57628BFEC9DF}"/>
              </a:ext>
            </a:extLst>
          </p:cNvPr>
          <p:cNvSpPr txBox="1"/>
          <p:nvPr/>
        </p:nvSpPr>
        <p:spPr>
          <a:xfrm>
            <a:off x="7946555" y="840949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organs</a:t>
            </a:r>
            <a:endParaRPr kumimoji="1" lang="ko-Kore-KR" altLang="en-US" b="1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B1093373-7226-2D4C-6713-5562227097A6}"/>
              </a:ext>
            </a:extLst>
          </p:cNvPr>
          <p:cNvSpPr txBox="1"/>
          <p:nvPr/>
        </p:nvSpPr>
        <p:spPr>
          <a:xfrm>
            <a:off x="12664020" y="581629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organs</a:t>
            </a:r>
            <a:endParaRPr kumimoji="1" lang="ko-Kore-KR" altLang="en-US" b="1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A63FF400-2625-8453-8FF0-36B02E5EBE47}"/>
              </a:ext>
            </a:extLst>
          </p:cNvPr>
          <p:cNvSpPr txBox="1"/>
          <p:nvPr/>
        </p:nvSpPr>
        <p:spPr>
          <a:xfrm>
            <a:off x="1664384" y="829911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1DD92B37-141D-3DB1-9107-E8FD9358E3AF}"/>
              </a:ext>
            </a:extLst>
          </p:cNvPr>
          <p:cNvSpPr txBox="1"/>
          <p:nvPr/>
        </p:nvSpPr>
        <p:spPr>
          <a:xfrm>
            <a:off x="10413321" y="741262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666D814E-2897-33EF-0760-31E5EF87C4A6}"/>
              </a:ext>
            </a:extLst>
          </p:cNvPr>
          <p:cNvSpPr txBox="1"/>
          <p:nvPr/>
        </p:nvSpPr>
        <p:spPr>
          <a:xfrm>
            <a:off x="12980485" y="731026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17E99B8C-0944-F4CA-90C5-027459C99165}"/>
              </a:ext>
            </a:extLst>
          </p:cNvPr>
          <p:cNvSpPr txBox="1"/>
          <p:nvPr/>
        </p:nvSpPr>
        <p:spPr>
          <a:xfrm>
            <a:off x="1949361" y="471810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FBBA733A-D17B-B270-2D66-D623FAF6AECA}"/>
              </a:ext>
            </a:extLst>
          </p:cNvPr>
          <p:cNvSpPr txBox="1"/>
          <p:nvPr/>
        </p:nvSpPr>
        <p:spPr>
          <a:xfrm>
            <a:off x="11173949" y="663409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10684B35-838F-9682-943D-74CE5FB26007}"/>
              </a:ext>
            </a:extLst>
          </p:cNvPr>
          <p:cNvSpPr txBox="1"/>
          <p:nvPr/>
        </p:nvSpPr>
        <p:spPr>
          <a:xfrm>
            <a:off x="13550445" y="512260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BB022C09-BAF7-7484-D8AB-C1E6F6EF9CC2}"/>
              </a:ext>
            </a:extLst>
          </p:cNvPr>
          <p:cNvSpPr txBox="1"/>
          <p:nvPr/>
        </p:nvSpPr>
        <p:spPr>
          <a:xfrm>
            <a:off x="3986111" y="56065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heart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353E0777-5409-29E4-61AD-B87515CF4979}"/>
              </a:ext>
            </a:extLst>
          </p:cNvPr>
          <p:cNvSpPr txBox="1"/>
          <p:nvPr/>
        </p:nvSpPr>
        <p:spPr>
          <a:xfrm>
            <a:off x="8276958" y="480646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lung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32AE8932-B5E9-5589-6487-653DE4CF370A}"/>
              </a:ext>
            </a:extLst>
          </p:cNvPr>
          <p:cNvSpPr txBox="1"/>
          <p:nvPr/>
        </p:nvSpPr>
        <p:spPr>
          <a:xfrm>
            <a:off x="7450932" y="551988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lungs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A3EC6D63-43DC-C115-DA8D-407701AC212F}"/>
              </a:ext>
            </a:extLst>
          </p:cNvPr>
          <p:cNvSpPr txBox="1"/>
          <p:nvPr/>
        </p:nvSpPr>
        <p:spPr>
          <a:xfrm>
            <a:off x="16910601" y="737743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kidney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3" name="웃는 얼굴[S] 972">
            <a:extLst>
              <a:ext uri="{FF2B5EF4-FFF2-40B4-BE49-F238E27FC236}">
                <a16:creationId xmlns:a16="http://schemas.microsoft.com/office/drawing/2014/main" id="{5AC254AB-B408-085B-DDFA-BAA62ECA385A}"/>
              </a:ext>
            </a:extLst>
          </p:cNvPr>
          <p:cNvSpPr/>
          <p:nvPr/>
        </p:nvSpPr>
        <p:spPr>
          <a:xfrm>
            <a:off x="609524" y="901790"/>
            <a:ext cx="788524" cy="68073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222FAEA2-F435-BE62-3B90-2C51D665745A}"/>
              </a:ext>
            </a:extLst>
          </p:cNvPr>
          <p:cNvSpPr/>
          <p:nvPr/>
        </p:nvSpPr>
        <p:spPr>
          <a:xfrm>
            <a:off x="10055784" y="3095220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웃는 얼굴[S] 14">
            <a:extLst>
              <a:ext uri="{FF2B5EF4-FFF2-40B4-BE49-F238E27FC236}">
                <a16:creationId xmlns:a16="http://schemas.microsoft.com/office/drawing/2014/main" id="{9435CFEA-6E75-FBCC-4A80-8FC755FDD141}"/>
              </a:ext>
            </a:extLst>
          </p:cNvPr>
          <p:cNvSpPr/>
          <p:nvPr/>
        </p:nvSpPr>
        <p:spPr>
          <a:xfrm>
            <a:off x="12269758" y="3316515"/>
            <a:ext cx="788524" cy="680732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65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A &gt; D -&gt; C &gt; A &gt; B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C = D &gt; B -&gt; A &gt; C &gt; B &gt; D</a:t>
            </a:r>
            <a:endParaRPr kumimoji="1" lang="en-US" altLang="ko-Kore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&gt; C &gt; D &gt; 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488E5B-ED04-5F2C-A185-7B57BBF9FCA1}"/>
              </a:ext>
            </a:extLst>
          </p:cNvPr>
          <p:cNvSpPr txBox="1"/>
          <p:nvPr/>
        </p:nvSpPr>
        <p:spPr>
          <a:xfrm>
            <a:off x="21577300" y="8703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4BEB53-FCB4-0C4A-CA17-A4CC6FF2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53" y="63417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37299-784F-0420-CD6E-28D2699CBD04}"/>
              </a:ext>
            </a:extLst>
          </p:cNvPr>
          <p:cNvSpPr txBox="1"/>
          <p:nvPr/>
        </p:nvSpPr>
        <p:spPr>
          <a:xfrm>
            <a:off x="8153400" y="435409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58886-7BB7-A0F4-CBDC-547430D1F0F1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767F2-1B20-BBB1-E23A-23AB128356B8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165F3-2768-D77B-C6E9-47790BECEBB0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High(B)</a:t>
            </a:r>
            <a:endParaRPr kumimoji="1" lang="ko-Kore-KR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C7E5439-D63E-99DD-FE58-59307CB5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85398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62E4FCF1-C9C6-C00A-F9DD-CEE66652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90834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CADFD304-F840-987B-E099-59B3CF0A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82" y="505315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F0D5F89-2766-58D1-707D-F95A7A3AE247}"/>
              </a:ext>
            </a:extLst>
          </p:cNvPr>
          <p:cNvSpPr txBox="1"/>
          <p:nvPr/>
        </p:nvSpPr>
        <p:spPr>
          <a:xfrm>
            <a:off x="271053" y="664138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512946-9309-A4B7-EC3D-565E5F26D7FF}"/>
              </a:ext>
            </a:extLst>
          </p:cNvPr>
          <p:cNvSpPr txBox="1"/>
          <p:nvPr/>
        </p:nvSpPr>
        <p:spPr>
          <a:xfrm>
            <a:off x="10242016" y="817949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24EEDF-D3E7-78AF-1C2D-356943817BDE}"/>
              </a:ext>
            </a:extLst>
          </p:cNvPr>
          <p:cNvSpPr txBox="1"/>
          <p:nvPr/>
        </p:nvSpPr>
        <p:spPr>
          <a:xfrm>
            <a:off x="12105882" y="75819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1A2FFB-FFE3-54EF-F1AE-1232B3FE39E8}"/>
              </a:ext>
            </a:extLst>
          </p:cNvPr>
          <p:cNvSpPr txBox="1"/>
          <p:nvPr/>
        </p:nvSpPr>
        <p:spPr>
          <a:xfrm>
            <a:off x="3886200" y="811762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7B693B-E799-4888-5EBF-4AE377044BF1}"/>
              </a:ext>
            </a:extLst>
          </p:cNvPr>
          <p:cNvSpPr txBox="1"/>
          <p:nvPr/>
        </p:nvSpPr>
        <p:spPr>
          <a:xfrm>
            <a:off x="7113086" y="773542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4F8F99-040D-3382-A91B-FED0B6E7F2E8}"/>
              </a:ext>
            </a:extLst>
          </p:cNvPr>
          <p:cNvSpPr txBox="1"/>
          <p:nvPr/>
        </p:nvSpPr>
        <p:spPr>
          <a:xfrm>
            <a:off x="14714569" y="859415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E4E4E6-0CDE-6C30-B167-6E2FD2C72FDA}"/>
              </a:ext>
            </a:extLst>
          </p:cNvPr>
          <p:cNvSpPr txBox="1"/>
          <p:nvPr/>
        </p:nvSpPr>
        <p:spPr>
          <a:xfrm>
            <a:off x="2571876" y="84322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52499-2A78-85EE-A3A6-D480DE31083D}"/>
              </a:ext>
            </a:extLst>
          </p:cNvPr>
          <p:cNvSpPr txBox="1"/>
          <p:nvPr/>
        </p:nvSpPr>
        <p:spPr>
          <a:xfrm>
            <a:off x="8813597" y="785898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B179C-ED08-8F77-2E3E-BBFCEB90101B}"/>
              </a:ext>
            </a:extLst>
          </p:cNvPr>
          <p:cNvSpPr txBox="1"/>
          <p:nvPr/>
        </p:nvSpPr>
        <p:spPr>
          <a:xfrm>
            <a:off x="13604279" y="84322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33F57D-088E-950E-50B4-FF6DC84814D9}"/>
              </a:ext>
            </a:extLst>
          </p:cNvPr>
          <p:cNvSpPr txBox="1"/>
          <p:nvPr/>
        </p:nvSpPr>
        <p:spPr>
          <a:xfrm>
            <a:off x="3019158" y="529523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A93-381F-5410-2C58-DAF8670DE77E}"/>
              </a:ext>
            </a:extLst>
          </p:cNvPr>
          <p:cNvSpPr txBox="1"/>
          <p:nvPr/>
        </p:nvSpPr>
        <p:spPr>
          <a:xfrm>
            <a:off x="9170060" y="51435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D030D-E3A0-46F4-91CB-E09D8424C18F}"/>
              </a:ext>
            </a:extLst>
          </p:cNvPr>
          <p:cNvSpPr txBox="1"/>
          <p:nvPr/>
        </p:nvSpPr>
        <p:spPr>
          <a:xfrm>
            <a:off x="872206" y="571929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20588B-EC42-ED4E-EF96-94573BEE6BF4}"/>
              </a:ext>
            </a:extLst>
          </p:cNvPr>
          <p:cNvSpPr txBox="1"/>
          <p:nvPr/>
        </p:nvSpPr>
        <p:spPr>
          <a:xfrm>
            <a:off x="10413321" y="532816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D85D61-ABA9-62DF-49E5-683E05BA16CB}"/>
              </a:ext>
            </a:extLst>
          </p:cNvPr>
          <p:cNvSpPr txBox="1"/>
          <p:nvPr/>
        </p:nvSpPr>
        <p:spPr>
          <a:xfrm>
            <a:off x="16166697" y="556310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426B0F-6C5F-72AD-9345-8B1E982FB9F7}"/>
              </a:ext>
            </a:extLst>
          </p:cNvPr>
          <p:cNvSpPr txBox="1"/>
          <p:nvPr/>
        </p:nvSpPr>
        <p:spPr>
          <a:xfrm>
            <a:off x="4753242" y="758396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C38CE8-AF6E-61BD-94D5-3254EDD79810}"/>
              </a:ext>
            </a:extLst>
          </p:cNvPr>
          <p:cNvSpPr txBox="1"/>
          <p:nvPr/>
        </p:nvSpPr>
        <p:spPr>
          <a:xfrm>
            <a:off x="6383472" y="736609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9469AB-422A-7380-BB1A-85ADDC495E80}"/>
              </a:ext>
            </a:extLst>
          </p:cNvPr>
          <p:cNvSpPr txBox="1"/>
          <p:nvPr/>
        </p:nvSpPr>
        <p:spPr>
          <a:xfrm>
            <a:off x="15969718" y="832004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12821F-3DB8-4126-49C4-CE001B973512}"/>
              </a:ext>
            </a:extLst>
          </p:cNvPr>
          <p:cNvSpPr txBox="1"/>
          <p:nvPr/>
        </p:nvSpPr>
        <p:spPr>
          <a:xfrm>
            <a:off x="4753242" y="624271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C3A3F0-2BF5-28BD-2ACC-FA44B7BC4E87}"/>
              </a:ext>
            </a:extLst>
          </p:cNvPr>
          <p:cNvSpPr txBox="1"/>
          <p:nvPr/>
        </p:nvSpPr>
        <p:spPr>
          <a:xfrm>
            <a:off x="6517764" y="641541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AE991E-BDD4-AB0B-6CFF-BE326E9890D3}"/>
              </a:ext>
            </a:extLst>
          </p:cNvPr>
          <p:cNvSpPr txBox="1"/>
          <p:nvPr/>
        </p:nvSpPr>
        <p:spPr>
          <a:xfrm>
            <a:off x="15086025" y="499408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737276-D4BF-4B20-75F2-FC0331F50217}"/>
              </a:ext>
            </a:extLst>
          </p:cNvPr>
          <p:cNvSpPr txBox="1"/>
          <p:nvPr/>
        </p:nvSpPr>
        <p:spPr>
          <a:xfrm>
            <a:off x="527381" y="75819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organs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F79313-B0ED-BF7A-6561-65B049BF89B2}"/>
              </a:ext>
            </a:extLst>
          </p:cNvPr>
          <p:cNvSpPr txBox="1"/>
          <p:nvPr/>
        </p:nvSpPr>
        <p:spPr>
          <a:xfrm>
            <a:off x="7946555" y="840949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organs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65C8F-E27F-B504-3BE2-DD503614A880}"/>
              </a:ext>
            </a:extLst>
          </p:cNvPr>
          <p:cNvSpPr txBox="1"/>
          <p:nvPr/>
        </p:nvSpPr>
        <p:spPr>
          <a:xfrm>
            <a:off x="12664020" y="581629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organs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AE7D2A-E38D-48D4-519A-25ADFDCC5222}"/>
              </a:ext>
            </a:extLst>
          </p:cNvPr>
          <p:cNvSpPr txBox="1"/>
          <p:nvPr/>
        </p:nvSpPr>
        <p:spPr>
          <a:xfrm>
            <a:off x="1664384" y="829911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A6F5D1-EC09-E4B1-2206-3AC94FA13428}"/>
              </a:ext>
            </a:extLst>
          </p:cNvPr>
          <p:cNvSpPr txBox="1"/>
          <p:nvPr/>
        </p:nvSpPr>
        <p:spPr>
          <a:xfrm>
            <a:off x="10413321" y="741262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21FE2-061D-819A-439F-66B1C6F40321}"/>
              </a:ext>
            </a:extLst>
          </p:cNvPr>
          <p:cNvSpPr txBox="1"/>
          <p:nvPr/>
        </p:nvSpPr>
        <p:spPr>
          <a:xfrm>
            <a:off x="12980485" y="731026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048FA4-7AD8-D341-2067-9F9291282F73}"/>
              </a:ext>
            </a:extLst>
          </p:cNvPr>
          <p:cNvSpPr txBox="1"/>
          <p:nvPr/>
        </p:nvSpPr>
        <p:spPr>
          <a:xfrm>
            <a:off x="1949361" y="471810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DA0D72-A7D0-C8F2-3736-B3745DBF8D0C}"/>
              </a:ext>
            </a:extLst>
          </p:cNvPr>
          <p:cNvSpPr txBox="1"/>
          <p:nvPr/>
        </p:nvSpPr>
        <p:spPr>
          <a:xfrm>
            <a:off x="11173949" y="663409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F1DA80-2E49-73D2-D96B-199A9A59E854}"/>
              </a:ext>
            </a:extLst>
          </p:cNvPr>
          <p:cNvSpPr txBox="1"/>
          <p:nvPr/>
        </p:nvSpPr>
        <p:spPr>
          <a:xfrm>
            <a:off x="13550445" y="512260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D16AB6-A35D-0518-C6F5-42E2FCE7E328}"/>
              </a:ext>
            </a:extLst>
          </p:cNvPr>
          <p:cNvSpPr txBox="1"/>
          <p:nvPr/>
        </p:nvSpPr>
        <p:spPr>
          <a:xfrm>
            <a:off x="3986111" y="56065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heart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4E2614-0511-6563-9669-8949C9BBEA33}"/>
              </a:ext>
            </a:extLst>
          </p:cNvPr>
          <p:cNvSpPr txBox="1"/>
          <p:nvPr/>
        </p:nvSpPr>
        <p:spPr>
          <a:xfrm>
            <a:off x="8276958" y="480646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lung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53D3BB-75B3-5F3C-0E22-ECD930066B4E}"/>
              </a:ext>
            </a:extLst>
          </p:cNvPr>
          <p:cNvSpPr txBox="1"/>
          <p:nvPr/>
        </p:nvSpPr>
        <p:spPr>
          <a:xfrm>
            <a:off x="7450932" y="551988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lungs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9B0A14-AF44-9EF7-4D8D-72360348D2D0}"/>
              </a:ext>
            </a:extLst>
          </p:cNvPr>
          <p:cNvSpPr txBox="1"/>
          <p:nvPr/>
        </p:nvSpPr>
        <p:spPr>
          <a:xfrm>
            <a:off x="17149905" y="641541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4CD41C-57C1-5E88-664D-EF7A6C5FBD63}"/>
              </a:ext>
            </a:extLst>
          </p:cNvPr>
          <p:cNvSpPr txBox="1"/>
          <p:nvPr/>
        </p:nvSpPr>
        <p:spPr>
          <a:xfrm>
            <a:off x="16910601" y="737743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kidney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DB18FB-0C41-7639-ACA7-EFD55A9D75CB}"/>
              </a:ext>
            </a:extLst>
          </p:cNvPr>
          <p:cNvSpPr txBox="1"/>
          <p:nvPr/>
        </p:nvSpPr>
        <p:spPr>
          <a:xfrm>
            <a:off x="9362274" y="77046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D6C1C1-33C5-9F72-DF72-54E2F6D68D49}"/>
              </a:ext>
            </a:extLst>
          </p:cNvPr>
          <p:cNvSpPr txBox="1"/>
          <p:nvPr/>
        </p:nvSpPr>
        <p:spPr>
          <a:xfrm>
            <a:off x="6308453" y="87442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0B0D92-195B-F057-4C16-BF842041E058}"/>
              </a:ext>
            </a:extLst>
          </p:cNvPr>
          <p:cNvSpPr txBox="1"/>
          <p:nvPr/>
        </p:nvSpPr>
        <p:spPr>
          <a:xfrm>
            <a:off x="5650722" y="181650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C1FBD1-8667-B6BD-3826-8BFADD067525}"/>
              </a:ext>
            </a:extLst>
          </p:cNvPr>
          <p:cNvSpPr txBox="1"/>
          <p:nvPr/>
        </p:nvSpPr>
        <p:spPr>
          <a:xfrm>
            <a:off x="10695978" y="272073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C2446955-9A66-4148-EED6-4686EC32D4C8}"/>
              </a:ext>
            </a:extLst>
          </p:cNvPr>
          <p:cNvSpPr txBox="1"/>
          <p:nvPr/>
        </p:nvSpPr>
        <p:spPr>
          <a:xfrm>
            <a:off x="10695978" y="19052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72304F46-5A30-85F4-3A9E-8634B18E8D42}"/>
              </a:ext>
            </a:extLst>
          </p:cNvPr>
          <p:cNvSpPr txBox="1"/>
          <p:nvPr/>
        </p:nvSpPr>
        <p:spPr>
          <a:xfrm>
            <a:off x="7895958" y="60835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87619CB7-FB59-B336-0A53-B3D15D901166}"/>
              </a:ext>
            </a:extLst>
          </p:cNvPr>
          <p:cNvSpPr txBox="1"/>
          <p:nvPr/>
        </p:nvSpPr>
        <p:spPr>
          <a:xfrm>
            <a:off x="7137395" y="401705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516A610E-CBC1-3B55-0FE7-B4F63D931654}"/>
              </a:ext>
            </a:extLst>
          </p:cNvPr>
          <p:cNvSpPr txBox="1"/>
          <p:nvPr/>
        </p:nvSpPr>
        <p:spPr>
          <a:xfrm>
            <a:off x="5023580" y="262631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organs</a:t>
            </a:r>
            <a:endParaRPr kumimoji="1" lang="ko-Kore-KR" altLang="en-US" b="1" dirty="0"/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957BF719-55ED-27D5-58BA-2A2DD8B2FF6D}"/>
              </a:ext>
            </a:extLst>
          </p:cNvPr>
          <p:cNvSpPr txBox="1"/>
          <p:nvPr/>
        </p:nvSpPr>
        <p:spPr>
          <a:xfrm>
            <a:off x="6658361" y="292759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E012F265-33FA-E381-A5A8-10D5C8A26AC0}"/>
              </a:ext>
            </a:extLst>
          </p:cNvPr>
          <p:cNvSpPr txBox="1"/>
          <p:nvPr/>
        </p:nvSpPr>
        <p:spPr>
          <a:xfrm>
            <a:off x="8627594" y="409221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FC5E2934-B9D8-2BB4-DBA9-BA37B1E1F1E1}"/>
              </a:ext>
            </a:extLst>
          </p:cNvPr>
          <p:cNvSpPr txBox="1"/>
          <p:nvPr/>
        </p:nvSpPr>
        <p:spPr>
          <a:xfrm>
            <a:off x="9903254" y="359194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liver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716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[[ 8.0096e+00],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[ 7.5316e+00],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[ 7.5316e+00],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[ 7.6240e+00],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[ 7.3278e+00],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[ 7.2963e+00],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[ 7.2963e+00],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[ 7.6051e+00],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[ 7.4648e+00],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[[ 7.8240e+00],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[ 7.1006e+00],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[ 7.5020e+00],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[ 7.5020e+00],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[ 7.2847e+00],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[ 7.2306e+00],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[ 7.2635e+00],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[ 7.1006e+00],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[ 7.1006e+00],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[ 7.2635e+00],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[ 7.1006e+00],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[ 7.2239e+00],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[[ 7.9706e+00],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[ 7.5311e+00],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[ 7.5311e+00],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[ 7.7319e+00],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[ 7.3273e+00],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[ 7.2958e+00],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[ 7.3211e+00],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[ 7.2958e+00],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[ 7.7420e+00],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[[ 7.9231e+00],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[ 7.1008e+00],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[ 7.5021e+00],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[ 7.5021e+00],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[ 7.6240e+00],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[ 7.2957e+00],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[ 7.2637e+00],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[ 7.1008e+00],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[ 7.1008e+00],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[ 7.2637e+00],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[ 7.1008e+00],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[ 7.6381e+00],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88124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[ 4.1904e+00],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[ 4.4731e+00],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[ 4.4732e+00],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[ 4.0289e+00]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[-15.1511,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-22.1448,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-12.5594,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-22.6812]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659343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3.5680],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3.1902],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3.3013],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3.3013],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3.3126],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3.1902],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3.1902],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3.1902],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3.2845],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3.2478],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3.5407],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3.2554],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3.2186],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3.5409],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3.3124],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3.2186],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3.5409],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3.3123],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3.2924],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48099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[ 3.5680],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[ 3.5407],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[ 3.5409],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[ 3.5409]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[-10.3533,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-21.5443,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-16.2505,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-28.7356]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159749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Dry environment often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Liberally use water for everything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Allow plants to flourish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Require people to move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Institute rules about water 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57919" y="206852"/>
            <a:ext cx="12692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문제도 역시 </a:t>
            </a:r>
            <a:r>
              <a:rPr kumimoji="1" lang="en-US" altLang="ko-KR" dirty="0"/>
              <a:t>Cycle </a:t>
            </a:r>
            <a:r>
              <a:rPr kumimoji="1" lang="en-US" altLang="ko-KR" dirty="0" err="1"/>
              <a:t>enocder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 순위와 같다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B-subgraph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찾아보면 </a:t>
            </a:r>
            <a:r>
              <a:rPr kumimoji="1" lang="en-US" altLang="ko-KR" dirty="0"/>
              <a:t>”</a:t>
            </a:r>
            <a:r>
              <a:rPr kumimoji="1" lang="en-US" altLang="ko-KR" dirty="0" err="1"/>
              <a:t>dry_environment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와 정답 노드가 잘 연결되어 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그래서 사이클이 많아지고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은 이것을</a:t>
            </a:r>
            <a:endParaRPr kumimoji="1" lang="en-US" altLang="ko-KR" dirty="0"/>
          </a:p>
          <a:p>
            <a:r>
              <a:rPr kumimoji="1" lang="ko-KR" altLang="en-US" dirty="0"/>
              <a:t>선택한 것이다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High(B)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A = D &gt; C -&gt; D &gt; C &gt; B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D &gt; B &gt; C -&gt; C &gt; D &gt; B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&gt; A = D &gt; C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BC7D1C5A-4CC7-9E17-BA8F-96CCF37D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1" y="477714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AAABB9CF-4232-D58A-AB32-CB2F08D5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41" y="480254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5E0648D9-5EDD-9969-5630-745B4882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871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7FF537-B0A6-09AA-F717-2D4173DAA563}"/>
              </a:ext>
            </a:extLst>
          </p:cNvPr>
          <p:cNvSpPr txBox="1"/>
          <p:nvPr/>
        </p:nvSpPr>
        <p:spPr>
          <a:xfrm>
            <a:off x="1075643" y="774010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12F15-8C72-9C61-EDAE-FB7D27550DBF}"/>
              </a:ext>
            </a:extLst>
          </p:cNvPr>
          <p:cNvSpPr txBox="1"/>
          <p:nvPr/>
        </p:nvSpPr>
        <p:spPr>
          <a:xfrm>
            <a:off x="10211242" y="806434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3B63ED-3F37-0E31-5874-59D68A6B0378}"/>
              </a:ext>
            </a:extLst>
          </p:cNvPr>
          <p:cNvSpPr txBox="1"/>
          <p:nvPr/>
        </p:nvSpPr>
        <p:spPr>
          <a:xfrm>
            <a:off x="13165798" y="814823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FB1DD5-39F1-6282-BC92-2F49F0BB06B8}"/>
              </a:ext>
            </a:extLst>
          </p:cNvPr>
          <p:cNvSpPr txBox="1"/>
          <p:nvPr/>
        </p:nvSpPr>
        <p:spPr>
          <a:xfrm>
            <a:off x="292293" y="677897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138591-BBE8-382B-F5C0-FF87948393B0}"/>
              </a:ext>
            </a:extLst>
          </p:cNvPr>
          <p:cNvSpPr txBox="1"/>
          <p:nvPr/>
        </p:nvSpPr>
        <p:spPr>
          <a:xfrm>
            <a:off x="6210968" y="755543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F23837-5FE9-362D-0270-4D8641EFCD5A}"/>
              </a:ext>
            </a:extLst>
          </p:cNvPr>
          <p:cNvSpPr txBox="1"/>
          <p:nvPr/>
        </p:nvSpPr>
        <p:spPr>
          <a:xfrm>
            <a:off x="16002000" y="506855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27A999-0C77-1E09-2CD1-319F73FCE347}"/>
              </a:ext>
            </a:extLst>
          </p:cNvPr>
          <p:cNvSpPr txBox="1"/>
          <p:nvPr/>
        </p:nvSpPr>
        <p:spPr>
          <a:xfrm>
            <a:off x="3357919" y="463117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5D8539-E2B5-3810-BCE7-59CC9B977912}"/>
              </a:ext>
            </a:extLst>
          </p:cNvPr>
          <p:cNvSpPr txBox="1"/>
          <p:nvPr/>
        </p:nvSpPr>
        <p:spPr>
          <a:xfrm>
            <a:off x="8599060" y="466134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E6A64E-81DD-9395-7D89-EC4038C88677}"/>
              </a:ext>
            </a:extLst>
          </p:cNvPr>
          <p:cNvSpPr txBox="1"/>
          <p:nvPr/>
        </p:nvSpPr>
        <p:spPr>
          <a:xfrm>
            <a:off x="12132585" y="714830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863816-E6B5-C4BF-3622-B123707015CF}"/>
              </a:ext>
            </a:extLst>
          </p:cNvPr>
          <p:cNvSpPr txBox="1"/>
          <p:nvPr/>
        </p:nvSpPr>
        <p:spPr>
          <a:xfrm>
            <a:off x="4396800" y="531715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49EE3C-2D41-2E89-E3DF-BAC8E71CCEE1}"/>
              </a:ext>
            </a:extLst>
          </p:cNvPr>
          <p:cNvSpPr txBox="1"/>
          <p:nvPr/>
        </p:nvSpPr>
        <p:spPr>
          <a:xfrm>
            <a:off x="7971309" y="833289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C57BDC-A047-1968-8A62-464BF211850A}"/>
              </a:ext>
            </a:extLst>
          </p:cNvPr>
          <p:cNvSpPr txBox="1"/>
          <p:nvPr/>
        </p:nvSpPr>
        <p:spPr>
          <a:xfrm>
            <a:off x="15658827" y="851756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D3B39B-15ED-67C3-1D33-6D75E39D8DE1}"/>
              </a:ext>
            </a:extLst>
          </p:cNvPr>
          <p:cNvSpPr txBox="1"/>
          <p:nvPr/>
        </p:nvSpPr>
        <p:spPr>
          <a:xfrm>
            <a:off x="2144346" y="473904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87D937-84F1-D1E1-354C-0771B5703575}"/>
              </a:ext>
            </a:extLst>
          </p:cNvPr>
          <p:cNvSpPr txBox="1"/>
          <p:nvPr/>
        </p:nvSpPr>
        <p:spPr>
          <a:xfrm>
            <a:off x="7706456" y="487802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EA04C7-E8F8-1782-6C3C-C101BDBE2ED4}"/>
              </a:ext>
            </a:extLst>
          </p:cNvPr>
          <p:cNvSpPr txBox="1"/>
          <p:nvPr/>
        </p:nvSpPr>
        <p:spPr>
          <a:xfrm>
            <a:off x="12543537" y="577886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DD4005B6-4032-6BA8-BBD4-BBE9F0B20173}"/>
              </a:ext>
            </a:extLst>
          </p:cNvPr>
          <p:cNvSpPr txBox="1"/>
          <p:nvPr/>
        </p:nvSpPr>
        <p:spPr>
          <a:xfrm>
            <a:off x="1971831" y="818930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institute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24AE3400-1D43-F233-1402-B96DDC32082B}"/>
              </a:ext>
            </a:extLst>
          </p:cNvPr>
          <p:cNvSpPr txBox="1"/>
          <p:nvPr/>
        </p:nvSpPr>
        <p:spPr>
          <a:xfrm>
            <a:off x="3447664" y="832307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rule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9D4A4BCD-12F9-F908-A238-9C2F7F360D32}"/>
              </a:ext>
            </a:extLst>
          </p:cNvPr>
          <p:cNvSpPr txBox="1"/>
          <p:nvPr/>
        </p:nvSpPr>
        <p:spPr>
          <a:xfrm>
            <a:off x="4724146" y="769631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rules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452492E7-5BC6-7FE5-3594-026B9C0B997E}"/>
              </a:ext>
            </a:extLst>
          </p:cNvPr>
          <p:cNvSpPr txBox="1"/>
          <p:nvPr/>
        </p:nvSpPr>
        <p:spPr>
          <a:xfrm>
            <a:off x="997055" y="578715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usage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9" name="TextBox 978">
            <a:extLst>
              <a:ext uri="{FF2B5EF4-FFF2-40B4-BE49-F238E27FC236}">
                <a16:creationId xmlns:a16="http://schemas.microsoft.com/office/drawing/2014/main" id="{5DAFFFFA-9E77-BCCB-8B61-FC93D56BF160}"/>
              </a:ext>
            </a:extLst>
          </p:cNvPr>
          <p:cNvSpPr txBox="1"/>
          <p:nvPr/>
        </p:nvSpPr>
        <p:spPr>
          <a:xfrm>
            <a:off x="5139209" y="682387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8DBE37EF-D7FA-CDC2-4D01-ED9F606FF6C3}"/>
              </a:ext>
            </a:extLst>
          </p:cNvPr>
          <p:cNvSpPr txBox="1"/>
          <p:nvPr/>
        </p:nvSpPr>
        <p:spPr>
          <a:xfrm>
            <a:off x="6517724" y="639219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move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AA710FB8-A02B-DB63-6291-AB97ED492022}"/>
              </a:ext>
            </a:extLst>
          </p:cNvPr>
          <p:cNvSpPr txBox="1"/>
          <p:nvPr/>
        </p:nvSpPr>
        <p:spPr>
          <a:xfrm>
            <a:off x="10764894" y="600281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people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5B73D307-3681-E6D4-253C-037F30562CC8}"/>
              </a:ext>
            </a:extLst>
          </p:cNvPr>
          <p:cNvSpPr txBox="1"/>
          <p:nvPr/>
        </p:nvSpPr>
        <p:spPr>
          <a:xfrm>
            <a:off x="10714646" y="710962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require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D45E56FA-B156-2ACC-4D88-92C3C26416D3}"/>
              </a:ext>
            </a:extLst>
          </p:cNvPr>
          <p:cNvSpPr txBox="1"/>
          <p:nvPr/>
        </p:nvSpPr>
        <p:spPr>
          <a:xfrm>
            <a:off x="14449085" y="877520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allow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C98F6019-BCF3-DC6F-F667-8FA4855F9089}"/>
              </a:ext>
            </a:extLst>
          </p:cNvPr>
          <p:cNvSpPr txBox="1"/>
          <p:nvPr/>
        </p:nvSpPr>
        <p:spPr>
          <a:xfrm>
            <a:off x="15391779" y="546809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flourish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4F36639-67EE-10B5-033F-B5A1FBC8D628}"/>
              </a:ext>
            </a:extLst>
          </p:cNvPr>
          <p:cNvSpPr txBox="1"/>
          <p:nvPr/>
        </p:nvSpPr>
        <p:spPr>
          <a:xfrm>
            <a:off x="14291856" y="508072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0E0743F9-C00A-DBCE-1478-852A4B8AC5E8}"/>
              </a:ext>
            </a:extLst>
          </p:cNvPr>
          <p:cNvSpPr txBox="1"/>
          <p:nvPr/>
        </p:nvSpPr>
        <p:spPr>
          <a:xfrm>
            <a:off x="16652720" y="654962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E97A236B-26B7-D7B3-694B-D68C0E0738C0}"/>
              </a:ext>
            </a:extLst>
          </p:cNvPr>
          <p:cNvSpPr txBox="1"/>
          <p:nvPr/>
        </p:nvSpPr>
        <p:spPr>
          <a:xfrm>
            <a:off x="16230600" y="776122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plants_to_flourish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397C3B36-83C3-B250-8C7B-1F1A69CE4E3C}"/>
              </a:ext>
            </a:extLst>
          </p:cNvPr>
          <p:cNvSpPr/>
          <p:nvPr/>
        </p:nvSpPr>
        <p:spPr>
          <a:xfrm>
            <a:off x="8204798" y="1263618"/>
            <a:ext cx="788524" cy="68073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웃는 얼굴[S] 14">
            <a:extLst>
              <a:ext uri="{FF2B5EF4-FFF2-40B4-BE49-F238E27FC236}">
                <a16:creationId xmlns:a16="http://schemas.microsoft.com/office/drawing/2014/main" id="{2DF971A1-E10C-3C1F-CFF9-C543B9A2953B}"/>
              </a:ext>
            </a:extLst>
          </p:cNvPr>
          <p:cNvSpPr/>
          <p:nvPr/>
        </p:nvSpPr>
        <p:spPr>
          <a:xfrm>
            <a:off x="10046194" y="1308167"/>
            <a:ext cx="788524" cy="680732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96707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488E5B-ED04-5F2C-A185-7B57BBF9FCA1}"/>
              </a:ext>
            </a:extLst>
          </p:cNvPr>
          <p:cNvSpPr txBox="1"/>
          <p:nvPr/>
        </p:nvSpPr>
        <p:spPr>
          <a:xfrm>
            <a:off x="21577300" y="8703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0037195-7639-9EB4-90F1-D093AB67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74" y="60338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AD5C4F-F103-EA27-0434-5E3EC7BB97D3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40A69-4B1F-246C-10D0-D6A35394F78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9A0A7-5614-2D24-C5E9-75A2FB28ADC8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High(B)</a:t>
            </a:r>
            <a:endParaRPr kumimoji="1" lang="ko-Kore-KR" altLang="en-US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AD2C8503-A337-0ED3-FCB0-473B90B0A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1" y="477714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66DE682D-0EAE-8275-C714-D5D219C8A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41" y="480254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9B48B9CD-E84C-B0C9-1CE4-02E9C022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871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BBA6251-AF4C-3661-67D6-5BA5313F0586}"/>
              </a:ext>
            </a:extLst>
          </p:cNvPr>
          <p:cNvSpPr txBox="1"/>
          <p:nvPr/>
        </p:nvSpPr>
        <p:spPr>
          <a:xfrm>
            <a:off x="1075643" y="774010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717458-BAC0-699B-38CF-77E3C697E4B0}"/>
              </a:ext>
            </a:extLst>
          </p:cNvPr>
          <p:cNvSpPr txBox="1"/>
          <p:nvPr/>
        </p:nvSpPr>
        <p:spPr>
          <a:xfrm>
            <a:off x="10211242" y="806434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C9373B0F-C2DA-5800-828D-771FEE49EB21}"/>
              </a:ext>
            </a:extLst>
          </p:cNvPr>
          <p:cNvSpPr txBox="1"/>
          <p:nvPr/>
        </p:nvSpPr>
        <p:spPr>
          <a:xfrm>
            <a:off x="13165798" y="814823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B8F2B031-3464-7250-1215-54BF70699DA8}"/>
              </a:ext>
            </a:extLst>
          </p:cNvPr>
          <p:cNvSpPr txBox="1"/>
          <p:nvPr/>
        </p:nvSpPr>
        <p:spPr>
          <a:xfrm>
            <a:off x="6210968" y="755543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4297F1F2-5C89-7CE0-9182-344C3D336DBB}"/>
              </a:ext>
            </a:extLst>
          </p:cNvPr>
          <p:cNvSpPr txBox="1"/>
          <p:nvPr/>
        </p:nvSpPr>
        <p:spPr>
          <a:xfrm>
            <a:off x="16002000" y="506855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7173" name="TextBox 7172">
            <a:extLst>
              <a:ext uri="{FF2B5EF4-FFF2-40B4-BE49-F238E27FC236}">
                <a16:creationId xmlns:a16="http://schemas.microsoft.com/office/drawing/2014/main" id="{797D4DAE-2A2D-E9CA-BA7D-603F76F9889B}"/>
              </a:ext>
            </a:extLst>
          </p:cNvPr>
          <p:cNvSpPr txBox="1"/>
          <p:nvPr/>
        </p:nvSpPr>
        <p:spPr>
          <a:xfrm>
            <a:off x="3357919" y="463117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FF52935-413F-BA5C-CE04-8D988A9CFB7D}"/>
              </a:ext>
            </a:extLst>
          </p:cNvPr>
          <p:cNvSpPr txBox="1"/>
          <p:nvPr/>
        </p:nvSpPr>
        <p:spPr>
          <a:xfrm>
            <a:off x="8599060" y="466134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7175" name="TextBox 7174">
            <a:extLst>
              <a:ext uri="{FF2B5EF4-FFF2-40B4-BE49-F238E27FC236}">
                <a16:creationId xmlns:a16="http://schemas.microsoft.com/office/drawing/2014/main" id="{2249310E-396D-0FB1-73CB-B387B9F44281}"/>
              </a:ext>
            </a:extLst>
          </p:cNvPr>
          <p:cNvSpPr txBox="1"/>
          <p:nvPr/>
        </p:nvSpPr>
        <p:spPr>
          <a:xfrm>
            <a:off x="12132585" y="714830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BF20E157-177B-66FD-AE45-200EB2FADD25}"/>
              </a:ext>
            </a:extLst>
          </p:cNvPr>
          <p:cNvSpPr txBox="1"/>
          <p:nvPr/>
        </p:nvSpPr>
        <p:spPr>
          <a:xfrm>
            <a:off x="4396800" y="531715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E81500E3-E069-5143-87C6-9198D82E248F}"/>
              </a:ext>
            </a:extLst>
          </p:cNvPr>
          <p:cNvSpPr txBox="1"/>
          <p:nvPr/>
        </p:nvSpPr>
        <p:spPr>
          <a:xfrm>
            <a:off x="7971309" y="833289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7178" name="TextBox 7177">
            <a:extLst>
              <a:ext uri="{FF2B5EF4-FFF2-40B4-BE49-F238E27FC236}">
                <a16:creationId xmlns:a16="http://schemas.microsoft.com/office/drawing/2014/main" id="{E442582E-4018-EE5E-A0F7-5D76EDD54001}"/>
              </a:ext>
            </a:extLst>
          </p:cNvPr>
          <p:cNvSpPr txBox="1"/>
          <p:nvPr/>
        </p:nvSpPr>
        <p:spPr>
          <a:xfrm>
            <a:off x="15658827" y="851756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CA88296F-0B14-26E7-57F0-294BD0724F56}"/>
              </a:ext>
            </a:extLst>
          </p:cNvPr>
          <p:cNvSpPr txBox="1"/>
          <p:nvPr/>
        </p:nvSpPr>
        <p:spPr>
          <a:xfrm>
            <a:off x="2144346" y="473904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00767347-39E2-0736-6C6E-A0F036F099D3}"/>
              </a:ext>
            </a:extLst>
          </p:cNvPr>
          <p:cNvSpPr txBox="1"/>
          <p:nvPr/>
        </p:nvSpPr>
        <p:spPr>
          <a:xfrm>
            <a:off x="7706456" y="487802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7181" name="TextBox 7180">
            <a:extLst>
              <a:ext uri="{FF2B5EF4-FFF2-40B4-BE49-F238E27FC236}">
                <a16:creationId xmlns:a16="http://schemas.microsoft.com/office/drawing/2014/main" id="{96E260A1-986B-431C-2725-3C37C39B321E}"/>
              </a:ext>
            </a:extLst>
          </p:cNvPr>
          <p:cNvSpPr txBox="1"/>
          <p:nvPr/>
        </p:nvSpPr>
        <p:spPr>
          <a:xfrm>
            <a:off x="12543537" y="577886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7182" name="TextBox 7181">
            <a:extLst>
              <a:ext uri="{FF2B5EF4-FFF2-40B4-BE49-F238E27FC236}">
                <a16:creationId xmlns:a16="http://schemas.microsoft.com/office/drawing/2014/main" id="{80B9AE68-CE5E-EA1C-E7C8-9250238732C3}"/>
              </a:ext>
            </a:extLst>
          </p:cNvPr>
          <p:cNvSpPr txBox="1"/>
          <p:nvPr/>
        </p:nvSpPr>
        <p:spPr>
          <a:xfrm>
            <a:off x="1971831" y="818930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institute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3" name="TextBox 7182">
            <a:extLst>
              <a:ext uri="{FF2B5EF4-FFF2-40B4-BE49-F238E27FC236}">
                <a16:creationId xmlns:a16="http://schemas.microsoft.com/office/drawing/2014/main" id="{C5EE0F6F-E9B7-EA2E-5132-B0E348AF6C58}"/>
              </a:ext>
            </a:extLst>
          </p:cNvPr>
          <p:cNvSpPr txBox="1"/>
          <p:nvPr/>
        </p:nvSpPr>
        <p:spPr>
          <a:xfrm>
            <a:off x="3447664" y="832307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rule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4" name="TextBox 7183">
            <a:extLst>
              <a:ext uri="{FF2B5EF4-FFF2-40B4-BE49-F238E27FC236}">
                <a16:creationId xmlns:a16="http://schemas.microsoft.com/office/drawing/2014/main" id="{09C0F5BD-5995-E1BF-6E01-2A0106C65348}"/>
              </a:ext>
            </a:extLst>
          </p:cNvPr>
          <p:cNvSpPr txBox="1"/>
          <p:nvPr/>
        </p:nvSpPr>
        <p:spPr>
          <a:xfrm>
            <a:off x="4724146" y="769631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rules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5" name="TextBox 7184">
            <a:extLst>
              <a:ext uri="{FF2B5EF4-FFF2-40B4-BE49-F238E27FC236}">
                <a16:creationId xmlns:a16="http://schemas.microsoft.com/office/drawing/2014/main" id="{EF88FDB7-C2A3-9117-7338-788D2EC3B9A5}"/>
              </a:ext>
            </a:extLst>
          </p:cNvPr>
          <p:cNvSpPr txBox="1"/>
          <p:nvPr/>
        </p:nvSpPr>
        <p:spPr>
          <a:xfrm>
            <a:off x="997055" y="578715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usage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6" name="TextBox 7185">
            <a:extLst>
              <a:ext uri="{FF2B5EF4-FFF2-40B4-BE49-F238E27FC236}">
                <a16:creationId xmlns:a16="http://schemas.microsoft.com/office/drawing/2014/main" id="{B4A6AEB3-071C-147A-7DD6-C29F0FB56725}"/>
              </a:ext>
            </a:extLst>
          </p:cNvPr>
          <p:cNvSpPr txBox="1"/>
          <p:nvPr/>
        </p:nvSpPr>
        <p:spPr>
          <a:xfrm>
            <a:off x="5139209" y="682387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7" name="TextBox 7186">
            <a:extLst>
              <a:ext uri="{FF2B5EF4-FFF2-40B4-BE49-F238E27FC236}">
                <a16:creationId xmlns:a16="http://schemas.microsoft.com/office/drawing/2014/main" id="{3C89231A-1B2C-53CC-3158-3F8460414DD6}"/>
              </a:ext>
            </a:extLst>
          </p:cNvPr>
          <p:cNvSpPr txBox="1"/>
          <p:nvPr/>
        </p:nvSpPr>
        <p:spPr>
          <a:xfrm>
            <a:off x="6517724" y="639219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move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8" name="TextBox 7187">
            <a:extLst>
              <a:ext uri="{FF2B5EF4-FFF2-40B4-BE49-F238E27FC236}">
                <a16:creationId xmlns:a16="http://schemas.microsoft.com/office/drawing/2014/main" id="{40BEBCD5-6579-1CAB-0E85-C4AAAD31C15B}"/>
              </a:ext>
            </a:extLst>
          </p:cNvPr>
          <p:cNvSpPr txBox="1"/>
          <p:nvPr/>
        </p:nvSpPr>
        <p:spPr>
          <a:xfrm>
            <a:off x="10764894" y="600281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people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9" name="TextBox 7188">
            <a:extLst>
              <a:ext uri="{FF2B5EF4-FFF2-40B4-BE49-F238E27FC236}">
                <a16:creationId xmlns:a16="http://schemas.microsoft.com/office/drawing/2014/main" id="{4728EFCE-8285-93C5-4CF9-76FC5E3C5D31}"/>
              </a:ext>
            </a:extLst>
          </p:cNvPr>
          <p:cNvSpPr txBox="1"/>
          <p:nvPr/>
        </p:nvSpPr>
        <p:spPr>
          <a:xfrm>
            <a:off x="10714646" y="710962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require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90" name="TextBox 7189">
            <a:extLst>
              <a:ext uri="{FF2B5EF4-FFF2-40B4-BE49-F238E27FC236}">
                <a16:creationId xmlns:a16="http://schemas.microsoft.com/office/drawing/2014/main" id="{4D022855-53F8-27F2-5B86-FFF2439606DB}"/>
              </a:ext>
            </a:extLst>
          </p:cNvPr>
          <p:cNvSpPr txBox="1"/>
          <p:nvPr/>
        </p:nvSpPr>
        <p:spPr>
          <a:xfrm>
            <a:off x="14449085" y="877520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allow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9F10762-1A61-D89A-CDFB-AE7FBAA5D489}"/>
              </a:ext>
            </a:extLst>
          </p:cNvPr>
          <p:cNvSpPr txBox="1"/>
          <p:nvPr/>
        </p:nvSpPr>
        <p:spPr>
          <a:xfrm>
            <a:off x="15391779" y="546809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flourish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92" name="TextBox 7191">
            <a:extLst>
              <a:ext uri="{FF2B5EF4-FFF2-40B4-BE49-F238E27FC236}">
                <a16:creationId xmlns:a16="http://schemas.microsoft.com/office/drawing/2014/main" id="{11A50EAC-FD99-EDA4-71D9-2673280D15F2}"/>
              </a:ext>
            </a:extLst>
          </p:cNvPr>
          <p:cNvSpPr txBox="1"/>
          <p:nvPr/>
        </p:nvSpPr>
        <p:spPr>
          <a:xfrm>
            <a:off x="14291856" y="508072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93" name="TextBox 7192">
            <a:extLst>
              <a:ext uri="{FF2B5EF4-FFF2-40B4-BE49-F238E27FC236}">
                <a16:creationId xmlns:a16="http://schemas.microsoft.com/office/drawing/2014/main" id="{EB44CF72-13BE-7418-D357-239F881344A2}"/>
              </a:ext>
            </a:extLst>
          </p:cNvPr>
          <p:cNvSpPr txBox="1"/>
          <p:nvPr/>
        </p:nvSpPr>
        <p:spPr>
          <a:xfrm>
            <a:off x="16652720" y="654962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94" name="TextBox 7193">
            <a:extLst>
              <a:ext uri="{FF2B5EF4-FFF2-40B4-BE49-F238E27FC236}">
                <a16:creationId xmlns:a16="http://schemas.microsoft.com/office/drawing/2014/main" id="{23A1D46A-6892-80EA-0B3F-4DD62A10B321}"/>
              </a:ext>
            </a:extLst>
          </p:cNvPr>
          <p:cNvSpPr txBox="1"/>
          <p:nvPr/>
        </p:nvSpPr>
        <p:spPr>
          <a:xfrm>
            <a:off x="292293" y="677897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7195" name="TextBox 7194">
            <a:extLst>
              <a:ext uri="{FF2B5EF4-FFF2-40B4-BE49-F238E27FC236}">
                <a16:creationId xmlns:a16="http://schemas.microsoft.com/office/drawing/2014/main" id="{EF05F705-5890-4B1F-CD17-B380C7D0FF8E}"/>
              </a:ext>
            </a:extLst>
          </p:cNvPr>
          <p:cNvSpPr txBox="1"/>
          <p:nvPr/>
        </p:nvSpPr>
        <p:spPr>
          <a:xfrm>
            <a:off x="7370618" y="404447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7196" name="TextBox 7195">
            <a:extLst>
              <a:ext uri="{FF2B5EF4-FFF2-40B4-BE49-F238E27FC236}">
                <a16:creationId xmlns:a16="http://schemas.microsoft.com/office/drawing/2014/main" id="{B6496D69-7243-3FA3-4C5C-6EF6FE4137D8}"/>
              </a:ext>
            </a:extLst>
          </p:cNvPr>
          <p:cNvSpPr txBox="1"/>
          <p:nvPr/>
        </p:nvSpPr>
        <p:spPr>
          <a:xfrm>
            <a:off x="9534214" y="366065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7197" name="TextBox 7196">
            <a:extLst>
              <a:ext uri="{FF2B5EF4-FFF2-40B4-BE49-F238E27FC236}">
                <a16:creationId xmlns:a16="http://schemas.microsoft.com/office/drawing/2014/main" id="{9D32E8E1-9AE7-11DA-45CB-A1D9C0088E8B}"/>
              </a:ext>
            </a:extLst>
          </p:cNvPr>
          <p:cNvSpPr txBox="1"/>
          <p:nvPr/>
        </p:nvSpPr>
        <p:spPr>
          <a:xfrm>
            <a:off x="5919333" y="115635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7198" name="TextBox 7197">
            <a:extLst>
              <a:ext uri="{FF2B5EF4-FFF2-40B4-BE49-F238E27FC236}">
                <a16:creationId xmlns:a16="http://schemas.microsoft.com/office/drawing/2014/main" id="{8E3AE9F3-D3FB-B4E7-99B3-999B32934DB8}"/>
              </a:ext>
            </a:extLst>
          </p:cNvPr>
          <p:cNvSpPr txBox="1"/>
          <p:nvPr/>
        </p:nvSpPr>
        <p:spPr>
          <a:xfrm>
            <a:off x="7099765" y="49107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7199" name="TextBox 7198">
            <a:extLst>
              <a:ext uri="{FF2B5EF4-FFF2-40B4-BE49-F238E27FC236}">
                <a16:creationId xmlns:a16="http://schemas.microsoft.com/office/drawing/2014/main" id="{F46E2FBA-44E2-62B0-1754-34A6DFF298B2}"/>
              </a:ext>
            </a:extLst>
          </p:cNvPr>
          <p:cNvSpPr txBox="1"/>
          <p:nvPr/>
        </p:nvSpPr>
        <p:spPr>
          <a:xfrm>
            <a:off x="5726868" y="231502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7200" name="TextBox 7199">
            <a:extLst>
              <a:ext uri="{FF2B5EF4-FFF2-40B4-BE49-F238E27FC236}">
                <a16:creationId xmlns:a16="http://schemas.microsoft.com/office/drawing/2014/main" id="{AA966829-3E25-D723-AC0D-024295F1A54B}"/>
              </a:ext>
            </a:extLst>
          </p:cNvPr>
          <p:cNvSpPr txBox="1"/>
          <p:nvPr/>
        </p:nvSpPr>
        <p:spPr>
          <a:xfrm>
            <a:off x="8142538" y="413752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everything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201" name="TextBox 7200">
            <a:extLst>
              <a:ext uri="{FF2B5EF4-FFF2-40B4-BE49-F238E27FC236}">
                <a16:creationId xmlns:a16="http://schemas.microsoft.com/office/drawing/2014/main" id="{03C3E09A-7A6F-DF19-C9E6-2437E449ECDE}"/>
              </a:ext>
            </a:extLst>
          </p:cNvPr>
          <p:cNvSpPr txBox="1"/>
          <p:nvPr/>
        </p:nvSpPr>
        <p:spPr>
          <a:xfrm>
            <a:off x="5752503" y="347217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liberally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202" name="TextBox 7201">
            <a:extLst>
              <a:ext uri="{FF2B5EF4-FFF2-40B4-BE49-F238E27FC236}">
                <a16:creationId xmlns:a16="http://schemas.microsoft.com/office/drawing/2014/main" id="{E6BFEC84-EF8A-877E-F0DD-B669C3C1CDE7}"/>
              </a:ext>
            </a:extLst>
          </p:cNvPr>
          <p:cNvSpPr txBox="1"/>
          <p:nvPr/>
        </p:nvSpPr>
        <p:spPr>
          <a:xfrm>
            <a:off x="10025611" y="185332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203" name="TextBox 7202">
            <a:extLst>
              <a:ext uri="{FF2B5EF4-FFF2-40B4-BE49-F238E27FC236}">
                <a16:creationId xmlns:a16="http://schemas.microsoft.com/office/drawing/2014/main" id="{9482E7B6-5B59-F9F7-80F5-A4839827D4A4}"/>
              </a:ext>
            </a:extLst>
          </p:cNvPr>
          <p:cNvSpPr txBox="1"/>
          <p:nvPr/>
        </p:nvSpPr>
        <p:spPr>
          <a:xfrm>
            <a:off x="9339153" y="105078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use_water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204" name="TextBox 7203">
            <a:extLst>
              <a:ext uri="{FF2B5EF4-FFF2-40B4-BE49-F238E27FC236}">
                <a16:creationId xmlns:a16="http://schemas.microsoft.com/office/drawing/2014/main" id="{568AFF82-45BD-D680-64FB-7F1BC8E65345}"/>
              </a:ext>
            </a:extLst>
          </p:cNvPr>
          <p:cNvSpPr txBox="1"/>
          <p:nvPr/>
        </p:nvSpPr>
        <p:spPr>
          <a:xfrm>
            <a:off x="10494630" y="282545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205" name="TextBox 7204">
            <a:extLst>
              <a:ext uri="{FF2B5EF4-FFF2-40B4-BE49-F238E27FC236}">
                <a16:creationId xmlns:a16="http://schemas.microsoft.com/office/drawing/2014/main" id="{7060E0DA-E0CA-5CBE-E6EF-6D1496D6E867}"/>
              </a:ext>
            </a:extLst>
          </p:cNvPr>
          <p:cNvSpPr txBox="1"/>
          <p:nvPr/>
        </p:nvSpPr>
        <p:spPr>
          <a:xfrm>
            <a:off x="11969963" y="217917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7206" name="직사각형 7205">
            <a:extLst>
              <a:ext uri="{FF2B5EF4-FFF2-40B4-BE49-F238E27FC236}">
                <a16:creationId xmlns:a16="http://schemas.microsoft.com/office/drawing/2014/main" id="{82A6C48D-3513-2805-4EE1-DC9D3BD7540C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A = D &gt; C -&gt; D &gt; C &gt; B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D &gt; B &gt; C -&gt; C &gt; D &gt; B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&gt; A = D &gt; C</a:t>
            </a:r>
          </a:p>
        </p:txBody>
      </p:sp>
    </p:spTree>
    <p:extLst>
      <p:ext uri="{BB962C8B-B14F-4D97-AF65-F5344CB8AC3E}">
        <p14:creationId xmlns:p14="http://schemas.microsoft.com/office/powerpoint/2010/main" val="373041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16A2F3-37B9-461B-80C7-8AF7DA77C643}"/>
</file>

<file path=customXml/itemProps2.xml><?xml version="1.0" encoding="utf-8"?>
<ds:datastoreItem xmlns:ds="http://schemas.openxmlformats.org/officeDocument/2006/customXml" ds:itemID="{A4B048E8-6FA6-4025-8952-DA0233F17DE2}"/>
</file>

<file path=customXml/itemProps3.xml><?xml version="1.0" encoding="utf-8"?>
<ds:datastoreItem xmlns:ds="http://schemas.openxmlformats.org/officeDocument/2006/customXml" ds:itemID="{5C54D8C1-321A-4576-866A-A4A420B357B4}"/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47094</Words>
  <Application>Microsoft Macintosh PowerPoint</Application>
  <PresentationFormat>사용자 지정</PresentationFormat>
  <Paragraphs>11592</Paragraphs>
  <Slides>180</Slides>
  <Notes>178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180</vt:i4>
      </vt:variant>
    </vt:vector>
  </HeadingPairs>
  <TitlesOfParts>
    <vt:vector size="192" baseType="lpstr">
      <vt:lpstr>KoPubWorld돋움체 Bold</vt:lpstr>
      <vt:lpstr>KoPubWorld바탕체 Bold</vt:lpstr>
      <vt:lpstr>KoPubWorld바탕체 Medium</vt:lpstr>
      <vt:lpstr>맑은 고딕</vt:lpstr>
      <vt:lpstr>MARU BuriOTF Beta</vt:lpstr>
      <vt:lpstr>Pretendard ExtraBold</vt:lpstr>
      <vt:lpstr>Pretendard Light</vt:lpstr>
      <vt:lpstr>Pretendard Medium</vt:lpstr>
      <vt:lpstr>Arial</vt:lpstr>
      <vt:lpstr>Calibri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25</cp:revision>
  <dcterms:created xsi:type="dcterms:W3CDTF">2021-12-28T00:31:40Z</dcterms:created>
  <dcterms:modified xsi:type="dcterms:W3CDTF">2023-02-08T16:21:18Z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