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6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298" r:id="rId3"/>
    <p:sldId id="300" r:id="rId4"/>
    <p:sldId id="301" r:id="rId5"/>
    <p:sldId id="303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9" r:id="rId16"/>
    <p:sldId id="258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3" r:id="rId71"/>
    <p:sldId id="374" r:id="rId72"/>
    <p:sldId id="375" r:id="rId73"/>
    <p:sldId id="376" r:id="rId74"/>
    <p:sldId id="377" r:id="rId75"/>
    <p:sldId id="378" r:id="rId76"/>
    <p:sldId id="379" r:id="rId77"/>
    <p:sldId id="380" r:id="rId78"/>
    <p:sldId id="381" r:id="rId79"/>
    <p:sldId id="382" r:id="rId80"/>
    <p:sldId id="383" r:id="rId81"/>
    <p:sldId id="384" r:id="rId82"/>
    <p:sldId id="396" r:id="rId83"/>
    <p:sldId id="399" r:id="rId84"/>
    <p:sldId id="302" r:id="rId85"/>
    <p:sldId id="400" r:id="rId86"/>
    <p:sldId id="401" r:id="rId87"/>
    <p:sldId id="402" r:id="rId88"/>
    <p:sldId id="403" r:id="rId89"/>
    <p:sldId id="398" r:id="rId90"/>
    <p:sldId id="404" r:id="rId91"/>
    <p:sldId id="405" r:id="rId92"/>
    <p:sldId id="385" r:id="rId93"/>
    <p:sldId id="386" r:id="rId94"/>
    <p:sldId id="387" r:id="rId95"/>
    <p:sldId id="388" r:id="rId96"/>
    <p:sldId id="389" r:id="rId97"/>
    <p:sldId id="390" r:id="rId98"/>
    <p:sldId id="391" r:id="rId99"/>
    <p:sldId id="392" r:id="rId100"/>
    <p:sldId id="393" r:id="rId101"/>
    <p:sldId id="394" r:id="rId102"/>
    <p:sldId id="395" r:id="rId103"/>
    <p:sldId id="397" r:id="rId10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1"/>
    <p:restoredTop sz="94719"/>
  </p:normalViewPr>
  <p:slideViewPr>
    <p:cSldViewPr>
      <p:cViewPr varScale="1">
        <p:scale>
          <a:sx n="101" d="100"/>
          <a:sy n="101" d="100"/>
        </p:scale>
        <p:origin x="11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customXml" Target="../customXml/item2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customXml" Target="../customXml/item3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2023. 1. 13.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2023. 1. 13.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09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73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32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835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76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64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73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44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0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595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5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31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24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37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94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04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02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37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064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66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149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1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20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01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9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0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53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577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345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65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066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274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42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800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091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777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224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250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586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959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086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603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751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245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646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915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038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788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589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131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326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317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8577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7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241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0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548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024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426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358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187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566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631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6616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6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8630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027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208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298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7281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692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6954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9906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8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2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2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A5B3A9-47B0-456A-9953-839E895C1822}"/>
              </a:ext>
            </a:extLst>
          </p:cNvPr>
          <p:cNvSpPr/>
          <p:nvPr userDrawn="1"/>
        </p:nvSpPr>
        <p:spPr>
          <a:xfrm>
            <a:off x="0" y="5503762"/>
            <a:ext cx="18288000" cy="4783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B83E7-14FD-4CE7-BFB1-731B2DB5F430}"/>
              </a:ext>
            </a:extLst>
          </p:cNvPr>
          <p:cNvSpPr/>
          <p:nvPr userDrawn="1"/>
        </p:nvSpPr>
        <p:spPr>
          <a:xfrm>
            <a:off x="1764564" y="723589"/>
            <a:ext cx="5592495" cy="88398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9" name="그래픽 4">
            <a:extLst>
              <a:ext uri="{FF2B5EF4-FFF2-40B4-BE49-F238E27FC236}">
                <a16:creationId xmlns:a16="http://schemas.microsoft.com/office/drawing/2014/main" id="{FDF15714-D29F-4D57-84FC-8D5839938B51}"/>
              </a:ext>
            </a:extLst>
          </p:cNvPr>
          <p:cNvGrpSpPr/>
          <p:nvPr userDrawn="1"/>
        </p:nvGrpSpPr>
        <p:grpSpPr>
          <a:xfrm>
            <a:off x="10664770" y="3213730"/>
            <a:ext cx="5858669" cy="3859538"/>
            <a:chOff x="6126431" y="1916635"/>
            <a:chExt cx="5167120" cy="3403964"/>
          </a:xfrm>
          <a:solidFill>
            <a:srgbClr val="090A0A"/>
          </a:solidFill>
        </p:grpSpPr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6085ECF2-DD6B-4E25-9BDA-F9D32578887B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solidFill>
              <a:srgbClr val="090A0A"/>
            </a:solidFill>
          </p:grpSpPr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EDC2A94E-BBB4-4157-8813-286D807B592F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DE105C19-3643-4747-89E9-26A4D7E5232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634720FA-5FA7-4D7A-905D-D0721725FF0E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2DF92D4B-EB63-4C71-AE30-A7A9B3D2EE01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705A3D05-34C5-4281-AF5A-2A8D9C24B13F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0D2D06F7-7392-4434-BE1C-16B27B179BAF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94D22CB-7709-4696-88ED-8A312D3184C3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5088B49-7255-48DB-9CEF-30809BDCB0B3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19A5DBC8-1AF9-4B81-9F27-AE4756169C83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B7EA507-B2C3-4CD0-93C9-41BAF3565AAE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2A6F9997-5637-4A34-AD11-27FA8071E4EE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5F67DE12-2014-4DC8-A211-8948232BC177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E47C3C3-7669-437D-A0F0-918F36DF73E7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D3E0770-A591-47E2-BAD1-4645A84FBDB6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164F5F1D-ABB1-4181-A055-F64EA3533E3E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1" name="그래픽 4">
              <a:extLst>
                <a:ext uri="{FF2B5EF4-FFF2-40B4-BE49-F238E27FC236}">
                  <a16:creationId xmlns:a16="http://schemas.microsoft.com/office/drawing/2014/main" id="{09E87846-E83C-4B62-B66B-796DA6770B4B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solidFill>
              <a:srgbClr val="090A0A"/>
            </a:solidFill>
          </p:grpSpPr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9FC125B2-57CE-42CA-956B-C05D6692E436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F7B0640B-97A8-44C5-B55A-36CD6CB04E10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96823A5-66CC-4D7E-BE5A-B75F66D0DF57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F8C08500-FC74-42BB-A167-AA61CF3ADADB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6CB4D134-C9A1-4DB6-BDAF-16A0735065E1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A9350EC-12D1-48DC-9887-A1ABB2C8DB83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6A4D23B9-CBD0-42B6-AA8B-7403B34DD0A0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ED97B2E2-783C-4DA3-AD0E-2AE075CA5BFF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553D6CE9-F701-47CF-B4E3-7929FC5123B9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426E7B3C-BEE9-4694-AB1B-98952A6C9A2A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DCDC295F-C612-456A-B3BC-DDE1CEAFAD69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9A83B70E-3B16-4BAE-B0E5-37BE68570A5C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7111C0FB-00E0-4C68-975C-8F6EB11D0283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EF32B564-8FD2-418C-8AFD-1DEC0DC9A6B9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54149D16-B33B-4FC3-A96A-6F809A3DC5E4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879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13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연구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317272" y="6590438"/>
            <a:ext cx="76511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" altLang="ko-KR" sz="1800" dirty="0"/>
              <a:t>Natural Language Processing and Commonsense Reasoning for the Next of </a:t>
            </a:r>
            <a:r>
              <a:rPr lang="en" altLang="ko-KR" sz="1800" dirty="0" err="1"/>
              <a:t>QnA</a:t>
            </a:r>
            <a:r>
              <a:rPr lang="en" altLang="ko-KR" sz="1800" dirty="0"/>
              <a:t> System</a:t>
            </a:r>
            <a:endParaRPr lang="en-US" altLang="ko-KR" sz="1800" dirty="0"/>
          </a:p>
          <a:p>
            <a:pPr algn="ctr"/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7DA6A-9073-0A44-45FA-4A2915A3C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5" name="Object 10">
            <a:extLst>
              <a:ext uri="{FF2B5EF4-FFF2-40B4-BE49-F238E27FC236}">
                <a16:creationId xmlns:a16="http://schemas.microsoft.com/office/drawing/2014/main" id="{7BCFFEEE-EC84-E694-5384-EA205C4AB901}"/>
              </a:ext>
            </a:extLst>
          </p:cNvPr>
          <p:cNvSpPr txBox="1"/>
          <p:nvPr/>
        </p:nvSpPr>
        <p:spPr>
          <a:xfrm>
            <a:off x="14859000" y="9377949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정지원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09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[[ 1.3963],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[ 1.5932],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[ 0.7319],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[ 1.5941],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[ 1.6017],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[ 1.5867],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[ 1.3963],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[-1.3792],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[ 1.4323]]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-3.1177, a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0.0964,  b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-1.5581, c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-11.6323, d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-5.7572] 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4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618142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9F11C-208F-E10F-F6BA-06558778DB31}"/>
              </a:ext>
            </a:extLst>
          </p:cNvPr>
          <p:cNvSpPr txBox="1"/>
          <p:nvPr/>
        </p:nvSpPr>
        <p:spPr>
          <a:xfrm>
            <a:off x="8125774" y="-134486"/>
            <a:ext cx="1928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8950289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11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8125774" y="-134486"/>
            <a:ext cx="1968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5434915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9F11C-208F-E10F-F6BA-06558778DB31}"/>
              </a:ext>
            </a:extLst>
          </p:cNvPr>
          <p:cNvSpPr txBox="1"/>
          <p:nvPr/>
        </p:nvSpPr>
        <p:spPr>
          <a:xfrm>
            <a:off x="8125774" y="-134486"/>
            <a:ext cx="1968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108950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20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90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10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[3.4077e-02],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[8.9403e-01],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[2.8921e-03],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[8.8976e-01],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[2.8897e-03],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[1.6779e+00],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[[3.5021],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[0.0344],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[0.0344],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[5.1736],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[0.0399],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[3.4957],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[0.0399],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[4.3898],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[[ 2.4420],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[ 2.5015],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[-1.3584],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[-1.3584],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[ 2.4803],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8125774" y="-1344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2988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[[ 2.4420],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[ 2.5015],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[-1.3584],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[-1.3584],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[ 2.4803],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[ 2.4522],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[ 2.4420],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[ 2.2251],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[-1.0031],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[ 2.2461]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[-0.4846,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2.9956,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3.7605,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-7.0579,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0.5427]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9F11C-208F-E10F-F6BA-06558778DB31}"/>
              </a:ext>
            </a:extLst>
          </p:cNvPr>
          <p:cNvSpPr txBox="1"/>
          <p:nvPr/>
        </p:nvSpPr>
        <p:spPr>
          <a:xfrm>
            <a:off x="8125774" y="-1344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8639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12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[[3.4077e-02],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[9.0178e-01],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[2.8921e-03],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[2.8897e-03],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[2.8897e-03],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[8.6155e-01],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[[1.8067],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[0.0344],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[0.0344],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[3.5234],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[0.0399],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[0.9387],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[0.0399],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[3.6010],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[[ 2.2251],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[-1.3584],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[ 1.7230],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[-1.3584],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8125774" y="-134486"/>
            <a:ext cx="1928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3387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[[ 2.2251],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[-1.3584],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[ 1.7230],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[-1.3584],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[ 2.4522],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[ 2.4420],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[ 2.2251],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[-1.0031],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[ 2.2461]]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[-0.4846,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2.9956,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3.7605,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-7.0579,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0.5427]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9F11C-208F-E10F-F6BA-06558778DB31}"/>
              </a:ext>
            </a:extLst>
          </p:cNvPr>
          <p:cNvSpPr txBox="1"/>
          <p:nvPr/>
        </p:nvSpPr>
        <p:spPr>
          <a:xfrm>
            <a:off x="8125774" y="-134486"/>
            <a:ext cx="1928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6823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>
                <a:latin typeface="Pretendard" pitchFamily="34" charset="0"/>
              </a:rPr>
              <a:t>비교</a:t>
            </a:r>
            <a:endParaRPr lang="en-US" sz="2000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11134800" cy="2071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encoder b, GSC </a:t>
            </a:r>
            <a:r>
              <a:rPr lang="en-US" altLang="ko-Kore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b의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ore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노드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ore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결과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ore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비교</a:t>
            </a: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strike="sngStrike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ore-KR" altLang="en-US" sz="2200" strike="sngStrike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ore-KR" sz="2200" strike="sngStrike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b</a:t>
            </a:r>
            <a:r>
              <a:rPr lang="ko-Kore-KR" altLang="en-US" sz="2200" strike="sngStrike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와 </a:t>
            </a:r>
            <a:r>
              <a:rPr lang="en-US" altLang="ko-Kore-KR" sz="2200" strike="sngStrike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</a:t>
            </a:r>
            <a:r>
              <a:rPr lang="ko-Kore-KR" altLang="en-US" sz="2200" strike="sngStrike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노드 결과 비교</a:t>
            </a:r>
            <a:endParaRPr lang="en-US" altLang="ko-Kore-KR" sz="2200" strike="sngStrike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strike="sngStrike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ore-KR" altLang="en-US" sz="2200" strike="sngStrike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ore-KR" sz="2200" strike="sngStrike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b</a:t>
            </a:r>
            <a:r>
              <a:rPr lang="ko-Kore-KR" altLang="en-US" sz="2200" strike="sngStrike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와 </a:t>
            </a:r>
            <a:r>
              <a:rPr lang="en-US" altLang="ko-Kore-KR" sz="2200" strike="sngStrike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d</a:t>
            </a:r>
            <a:r>
              <a:rPr lang="ko-Kore-KR" altLang="en-US" sz="2200" strike="sngStrike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노드 결과 비교</a:t>
            </a:r>
            <a:endParaRPr lang="en-US" altLang="ko-Kore-KR" sz="2200" strike="sngStrike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3FBF2-2613-C452-5FF6-34990B520CE2}"/>
              </a:ext>
            </a:extLst>
          </p:cNvPr>
          <p:cNvSpPr txBox="1"/>
          <p:nvPr/>
        </p:nvSpPr>
        <p:spPr>
          <a:xfrm>
            <a:off x="2343262" y="978127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87603-2B12-76E6-FD27-1B00DB42E044}"/>
              </a:ext>
            </a:extLst>
          </p:cNvPr>
          <p:cNvSpPr txBox="1"/>
          <p:nvPr/>
        </p:nvSpPr>
        <p:spPr>
          <a:xfrm>
            <a:off x="12877800" y="96254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45BB32C-C2C1-F4CC-6569-3D51E01D2E8A}"/>
              </a:ext>
            </a:extLst>
          </p:cNvPr>
          <p:cNvSpPr/>
          <p:nvPr/>
        </p:nvSpPr>
        <p:spPr>
          <a:xfrm>
            <a:off x="7162800" y="3034104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5641CB-36BB-6772-23F1-2332A1AB085F}"/>
              </a:ext>
            </a:extLst>
          </p:cNvPr>
          <p:cNvSpPr txBox="1"/>
          <p:nvPr/>
        </p:nvSpPr>
        <p:spPr>
          <a:xfrm>
            <a:off x="7194712" y="3121252"/>
            <a:ext cx="96816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Where are a lot of offices in New York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school building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skyscraper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business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D. grocery store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work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D9E034A5-B46B-F8D1-48C8-119056697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435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4FD020EE-DCF5-4E00-BA98-E30D43F4A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363" y="51689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9F04484-94B3-5472-89CC-6123931C8EF1}"/>
              </a:ext>
            </a:extLst>
          </p:cNvPr>
          <p:cNvSpPr txBox="1"/>
          <p:nvPr/>
        </p:nvSpPr>
        <p:spPr>
          <a:xfrm>
            <a:off x="2160763" y="8738505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lot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462394-A289-D44F-393D-648183B4EE87}"/>
              </a:ext>
            </a:extLst>
          </p:cNvPr>
          <p:cNvSpPr txBox="1"/>
          <p:nvPr/>
        </p:nvSpPr>
        <p:spPr>
          <a:xfrm>
            <a:off x="6059663" y="7681728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office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82E8D2-433D-5D16-0538-6CE4A5D2EBBA}"/>
              </a:ext>
            </a:extLst>
          </p:cNvPr>
          <p:cNvSpPr txBox="1"/>
          <p:nvPr/>
        </p:nvSpPr>
        <p:spPr>
          <a:xfrm>
            <a:off x="5039521" y="5938852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new_york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887656-D6C3-B3BA-42BB-F652A0DBD547}"/>
              </a:ext>
            </a:extLst>
          </p:cNvPr>
          <p:cNvSpPr txBox="1"/>
          <p:nvPr/>
        </p:nvSpPr>
        <p:spPr>
          <a:xfrm>
            <a:off x="695358" y="7045288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new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8E17A-437C-BD08-D0DD-DBA0E4C965A9}"/>
              </a:ext>
            </a:extLst>
          </p:cNvPr>
          <p:cNvSpPr txBox="1"/>
          <p:nvPr/>
        </p:nvSpPr>
        <p:spPr>
          <a:xfrm>
            <a:off x="2320626" y="5809187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offices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018C4D-C753-334B-CA00-D49AA1ED2C76}"/>
              </a:ext>
            </a:extLst>
          </p:cNvPr>
          <p:cNvSpPr txBox="1"/>
          <p:nvPr/>
        </p:nvSpPr>
        <p:spPr>
          <a:xfrm>
            <a:off x="4622312" y="8651357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york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A5F3FE-9ECD-C42A-9411-84E1F649CC65}"/>
              </a:ext>
            </a:extLst>
          </p:cNvPr>
          <p:cNvSpPr txBox="1"/>
          <p:nvPr/>
        </p:nvSpPr>
        <p:spPr>
          <a:xfrm>
            <a:off x="3594314" y="5040225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skyscraper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A487F5-C402-3B3A-A7ED-9A047A969556}"/>
              </a:ext>
            </a:extLst>
          </p:cNvPr>
          <p:cNvSpPr txBox="1"/>
          <p:nvPr/>
        </p:nvSpPr>
        <p:spPr>
          <a:xfrm>
            <a:off x="10058941" y="6118223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lot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74705E-C78A-6EEA-F81E-282B6FA72B5D}"/>
              </a:ext>
            </a:extLst>
          </p:cNvPr>
          <p:cNvSpPr txBox="1"/>
          <p:nvPr/>
        </p:nvSpPr>
        <p:spPr>
          <a:xfrm>
            <a:off x="14670263" y="8051060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new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704BA5-94C9-CED6-E8A5-8CC3EF48920F}"/>
              </a:ext>
            </a:extLst>
          </p:cNvPr>
          <p:cNvSpPr txBox="1"/>
          <p:nvPr/>
        </p:nvSpPr>
        <p:spPr>
          <a:xfrm>
            <a:off x="13140857" y="5300933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new_york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BCED1A-35B8-C921-2457-CB25DAA8964F}"/>
              </a:ext>
            </a:extLst>
          </p:cNvPr>
          <p:cNvSpPr txBox="1"/>
          <p:nvPr/>
        </p:nvSpPr>
        <p:spPr>
          <a:xfrm>
            <a:off x="10472592" y="8310401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office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7A1613-95E3-29D4-46CE-266F083CEF6C}"/>
              </a:ext>
            </a:extLst>
          </p:cNvPr>
          <p:cNvSpPr txBox="1"/>
          <p:nvPr/>
        </p:nvSpPr>
        <p:spPr>
          <a:xfrm>
            <a:off x="14981413" y="6302889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offices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CBA5CC-7988-0339-1B83-E8E4E579178E}"/>
              </a:ext>
            </a:extLst>
          </p:cNvPr>
          <p:cNvSpPr txBox="1"/>
          <p:nvPr/>
        </p:nvSpPr>
        <p:spPr>
          <a:xfrm>
            <a:off x="12155663" y="8497982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york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700F93-C1CA-B14B-4943-02A7C0B0DFDD}"/>
              </a:ext>
            </a:extLst>
          </p:cNvPr>
          <p:cNvSpPr txBox="1"/>
          <p:nvPr/>
        </p:nvSpPr>
        <p:spPr>
          <a:xfrm>
            <a:off x="11683790" y="5040225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B0F0"/>
                </a:solidFill>
              </a:rPr>
              <a:t>business</a:t>
            </a:r>
            <a:endParaRPr kumimoji="1" lang="ko-Kore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4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48B30-9133-4B5A-BCCB-0107D9C132F5}"/>
              </a:ext>
            </a:extLst>
          </p:cNvPr>
          <p:cNvSpPr txBox="1"/>
          <p:nvPr/>
        </p:nvSpPr>
        <p:spPr>
          <a:xfrm>
            <a:off x="3211410" y="1412843"/>
            <a:ext cx="382905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250" dirty="0">
                <a:solidFill>
                  <a:schemeClr val="bg1">
                    <a:lumMod val="85000"/>
                  </a:schemeClr>
                </a:solidFill>
                <a:latin typeface="KoPubWorld돋움체 Medium" panose="00000600000000000000" pitchFamily="2" charset="-127"/>
              </a:rPr>
              <a:t>0</a:t>
            </a:r>
            <a:r>
              <a:rPr lang="en-US" altLang="ko-KR" sz="17250" dirty="0">
                <a:solidFill>
                  <a:schemeClr val="bg1"/>
                </a:solidFill>
                <a:latin typeface="KoPubWorld돋움체 Medium" panose="00000600000000000000" pitchFamily="2" charset="-127"/>
              </a:rPr>
              <a:t>1</a:t>
            </a:r>
            <a:endParaRPr lang="ko-KR" altLang="en-US" sz="14400" dirty="0">
              <a:solidFill>
                <a:schemeClr val="bg1"/>
              </a:solidFill>
              <a:latin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85710-C356-465A-B72A-032361491FC5}"/>
              </a:ext>
            </a:extLst>
          </p:cNvPr>
          <p:cNvSpPr txBox="1"/>
          <p:nvPr/>
        </p:nvSpPr>
        <p:spPr>
          <a:xfrm>
            <a:off x="2885495" y="3842010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결과비교</a:t>
            </a:r>
            <a:endParaRPr lang="ko-KR" altLang="en-US" sz="4800" dirty="0">
              <a:solidFill>
                <a:schemeClr val="bg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A67A32-F022-4378-94E3-C39038115EC9}"/>
              </a:ext>
            </a:extLst>
          </p:cNvPr>
          <p:cNvGrpSpPr/>
          <p:nvPr/>
        </p:nvGrpSpPr>
        <p:grpSpPr>
          <a:xfrm>
            <a:off x="-25400" y="6137742"/>
            <a:ext cx="7466267" cy="1128963"/>
            <a:chOff x="6100094" y="3157402"/>
            <a:chExt cx="4977511" cy="7526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95E19-59C0-482F-A45A-92FA0A59C857}"/>
                </a:ext>
              </a:extLst>
            </p:cNvPr>
            <p:cNvSpPr txBox="1"/>
            <p:nvPr/>
          </p:nvSpPr>
          <p:spPr>
            <a:xfrm>
              <a:off x="6100094" y="3157402"/>
              <a:ext cx="4977511" cy="752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Cycle encoder b, GSC </a:t>
              </a:r>
              <a:r>
                <a:rPr lang="en-US" altLang="ko-Kore-KR" sz="2400" dirty="0" err="1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b의</a:t>
              </a:r>
              <a:r>
                <a:rPr lang="en-US" altLang="ko-Kore-KR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 </a:t>
              </a:r>
              <a:r>
                <a:rPr lang="en-US" altLang="ko-Kore-KR" sz="2400" dirty="0" err="1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노드</a:t>
              </a:r>
              <a:r>
                <a:rPr lang="en-US" altLang="ko-Kore-KR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 </a:t>
              </a:r>
              <a:r>
                <a:rPr lang="en-US" altLang="ko-Kore-KR" sz="2400" dirty="0" err="1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결과</a:t>
              </a:r>
              <a:r>
                <a:rPr lang="en-US" altLang="ko-Kore-KR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 </a:t>
              </a:r>
              <a:r>
                <a:rPr lang="en-US" altLang="ko-Kore-KR" sz="2400" dirty="0" err="1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비교</a:t>
              </a:r>
              <a:endParaRPr lang="en-US" altLang="ko-Kore-KR" sz="2400" dirty="0">
                <a:solidFill>
                  <a:schemeClr val="bg1"/>
                </a:solidFill>
                <a:latin typeface="Pretendard Medium" pitchFamily="34" charset="0"/>
                <a:cs typeface="Pretendard Medium" pitchFamily="34" charset="0"/>
              </a:endParaRPr>
            </a:p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0CA8EC5-2108-46EB-B80A-19813C0FE65A}"/>
                </a:ext>
              </a:extLst>
            </p:cNvPr>
            <p:cNvCxnSpPr>
              <a:cxnSpLocks/>
            </p:cNvCxnSpPr>
            <p:nvPr/>
          </p:nvCxnSpPr>
          <p:spPr>
            <a:xfrm>
              <a:off x="7387027" y="3157402"/>
              <a:ext cx="2083753" cy="0"/>
            </a:xfrm>
            <a:prstGeom prst="line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54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8B24F-FDFE-4529-DF73-9FB5ECE5E9EF}"/>
              </a:ext>
            </a:extLst>
          </p:cNvPr>
          <p:cNvSpPr txBox="1"/>
          <p:nvPr/>
        </p:nvSpPr>
        <p:spPr>
          <a:xfrm>
            <a:off x="3548429" y="819201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313280-5D56-0AC2-0ADA-898B472FA1C5}"/>
              </a:ext>
            </a:extLst>
          </p:cNvPr>
          <p:cNvSpPr/>
          <p:nvPr/>
        </p:nvSpPr>
        <p:spPr>
          <a:xfrm>
            <a:off x="3847819" y="118528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[-2.0906e-03],-&gt;context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[-1.4538e-04],-&gt;lot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[-1.4538e-04],-&gt;new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[ 9.8941e-01],-&gt;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new_york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[ 8.9451e-03],-&gt;office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[ 9.7351e-01],-&gt;offices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[ 8.9316e-03],-&gt;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yo</a:t>
            </a:r>
            <a:r>
              <a:rPr lang="en-US" altLang="ko-Kore-KR" b="1" dirty="0">
                <a:solidFill>
                  <a:schemeClr val="tx1"/>
                </a:solidFill>
                <a:latin typeface="Courier New" panose="02070309020205020404" pitchFamily="49" charset="0"/>
              </a:rPr>
              <a:t>r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k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[ 1.9810e+00],-&gt;skyscraper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10EEB-B881-2DA0-6928-1638C107F2FC}"/>
              </a:ext>
            </a:extLst>
          </p:cNvPr>
          <p:cNvSpPr txBox="1"/>
          <p:nvPr/>
        </p:nvSpPr>
        <p:spPr>
          <a:xfrm>
            <a:off x="9749351" y="819201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10D2DB-2BFE-A8BC-F253-BB13A6715C97}"/>
              </a:ext>
            </a:extLst>
          </p:cNvPr>
          <p:cNvSpPr/>
          <p:nvPr/>
        </p:nvSpPr>
        <p:spPr>
          <a:xfrm>
            <a:off x="9749351" y="118528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[3.4077e-02],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[8.9403e-01],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[2.8921e-03],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[8.8976e-01],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[2.8897e-03],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[1.6779e+00],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5076878" y="114300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11887200" y="37023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10722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5076878" y="114300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11887200" y="37023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BA0AD-4E3C-AE1D-9296-CEC05439DEFB}"/>
              </a:ext>
            </a:extLst>
          </p:cNvPr>
          <p:cNvSpPr txBox="1"/>
          <p:nvPr/>
        </p:nvSpPr>
        <p:spPr>
          <a:xfrm>
            <a:off x="3082732" y="783412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B42AB2-29E8-2893-CB35-E9E31FFBFFCD}"/>
              </a:ext>
            </a:extLst>
          </p:cNvPr>
          <p:cNvSpPr/>
          <p:nvPr/>
        </p:nvSpPr>
        <p:spPr>
          <a:xfrm>
            <a:off x="3432558" y="1149494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[4.0111e+00],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[5.2465e-03],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[5.2465e-03],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[5.9501e+00],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[2.6518e-02],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[3.9643e+00],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[2.6518e-02],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[4.9585e+00],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06C63-663E-95F7-18FE-8A1C8B32B029}"/>
              </a:ext>
            </a:extLst>
          </p:cNvPr>
          <p:cNvSpPr txBox="1"/>
          <p:nvPr/>
        </p:nvSpPr>
        <p:spPr>
          <a:xfrm>
            <a:off x="9321800" y="770219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96755-60D6-FDE0-BB6F-EA7615F3176B}"/>
              </a:ext>
            </a:extLst>
          </p:cNvPr>
          <p:cNvSpPr/>
          <p:nvPr/>
        </p:nvSpPr>
        <p:spPr>
          <a:xfrm>
            <a:off x="9671626" y="1136301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[[3.5021],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[0.0344],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[0.0344],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[5.1736],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[0.0399],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[3.4957],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[0.0399],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[4.3898],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31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5076878" y="114300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11887200" y="37023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5F5E8-747E-DF06-743B-ED191B1E5D6B}"/>
              </a:ext>
            </a:extLst>
          </p:cNvPr>
          <p:cNvSpPr txBox="1"/>
          <p:nvPr/>
        </p:nvSpPr>
        <p:spPr>
          <a:xfrm>
            <a:off x="3433660" y="845050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239DB5-D81B-C4AE-818D-206907C9A7A5}"/>
              </a:ext>
            </a:extLst>
          </p:cNvPr>
          <p:cNvSpPr/>
          <p:nvPr/>
        </p:nvSpPr>
        <p:spPr>
          <a:xfrm>
            <a:off x="3433660" y="121113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[[ 1.5867],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[ 1.6314],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[ 1.6147],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33391D-4055-81C6-A283-E0B77F860957}"/>
              </a:ext>
            </a:extLst>
          </p:cNvPr>
          <p:cNvSpPr txBox="1"/>
          <p:nvPr/>
        </p:nvSpPr>
        <p:spPr>
          <a:xfrm>
            <a:off x="9749351" y="826500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9EE861-0857-6BAB-99F0-D4B1C18F10F3}"/>
              </a:ext>
            </a:extLst>
          </p:cNvPr>
          <p:cNvSpPr/>
          <p:nvPr/>
        </p:nvSpPr>
        <p:spPr>
          <a:xfrm>
            <a:off x="9749351" y="1192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[[ 2.4420],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[ 2.5015],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[-1.3584],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[-1.3584],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[ 2.4803],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</p:spTree>
    <p:extLst>
      <p:ext uri="{BB962C8B-B14F-4D97-AF65-F5344CB8AC3E}">
        <p14:creationId xmlns:p14="http://schemas.microsoft.com/office/powerpoint/2010/main" val="371353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Contents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B9A86-871D-A5C6-C8B4-B175BDBA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BE91F82-A25E-D8E4-2B70-2AEFB95A4D49}"/>
              </a:ext>
            </a:extLst>
          </p:cNvPr>
          <p:cNvGrpSpPr/>
          <p:nvPr/>
        </p:nvGrpSpPr>
        <p:grpSpPr>
          <a:xfrm>
            <a:off x="1315905" y="3162300"/>
            <a:ext cx="9319416" cy="2459053"/>
            <a:chOff x="2475230" y="2099331"/>
            <a:chExt cx="5766727" cy="13296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5589D5-12C1-B44A-F7A1-C1A38AC08C41}"/>
                </a:ext>
              </a:extLst>
            </p:cNvPr>
            <p:cNvSpPr txBox="1"/>
            <p:nvPr/>
          </p:nvSpPr>
          <p:spPr>
            <a:xfrm>
              <a:off x="3382668" y="2099331"/>
              <a:ext cx="4859289" cy="2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진행 상황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EADC05-9261-CFD6-AC1C-1482CB72043D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23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ore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결과 분석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18F3513-8200-CE08-7AA7-B78595A6FB67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4854A3-D543-7932-7B8E-8D017E2C5797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5D8D6E3E-C06A-0AE4-5F12-F0E8CBF2B9DE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FC31C34-063D-8DE7-CE5D-A9FD2AF711E5}"/>
              </a:ext>
            </a:extLst>
          </p:cNvPr>
          <p:cNvGrpSpPr/>
          <p:nvPr/>
        </p:nvGrpSpPr>
        <p:grpSpPr>
          <a:xfrm>
            <a:off x="899209" y="5929394"/>
            <a:ext cx="5858451" cy="2017531"/>
            <a:chOff x="5900738" y="2099331"/>
            <a:chExt cx="2634321" cy="13296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8D3A95-0760-C29B-7B58-13F901D176A4}"/>
                </a:ext>
              </a:extLst>
            </p:cNvPr>
            <p:cNvSpPr txBox="1"/>
            <p:nvPr/>
          </p:nvSpPr>
          <p:spPr>
            <a:xfrm>
              <a:off x="6782459" y="2104122"/>
              <a:ext cx="1752600" cy="26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결과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301021-AB89-6006-26DF-D2B8617E5EDA}"/>
                </a:ext>
              </a:extLst>
            </p:cNvPr>
            <p:cNvSpPr txBox="1"/>
            <p:nvPr/>
          </p:nvSpPr>
          <p:spPr>
            <a:xfrm>
              <a:off x="6782459" y="2456865"/>
              <a:ext cx="1602100" cy="746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문제별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결과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ore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지금까지의 결과</a:t>
              </a: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To do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47CD85D-E69C-1E2F-C1CD-947A9F356CE3}"/>
                </a:ext>
              </a:extLst>
            </p:cNvPr>
            <p:cNvGrpSpPr/>
            <p:nvPr/>
          </p:nvGrpSpPr>
          <p:grpSpPr>
            <a:xfrm>
              <a:off x="5900738" y="2099331"/>
              <a:ext cx="749300" cy="1329669"/>
              <a:chOff x="3919220" y="2099331"/>
              <a:chExt cx="749300" cy="13296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603CF2-457A-20B7-690F-2751A0557F31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22" name="직선 연결선 34">
                <a:extLst>
                  <a:ext uri="{FF2B5EF4-FFF2-40B4-BE49-F238E27FC236}">
                    <a16:creationId xmlns:a16="http://schemas.microsoft.com/office/drawing/2014/main" id="{61F366BB-BC5D-FD4D-065C-E1B21A9CF2DA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954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19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5076878" y="114300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11887200" y="37023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CA5E6-7A8E-ADC7-73D5-93074DE9496C}"/>
              </a:ext>
            </a:extLst>
          </p:cNvPr>
          <p:cNvSpPr txBox="1"/>
          <p:nvPr/>
        </p:nvSpPr>
        <p:spPr>
          <a:xfrm>
            <a:off x="5203892" y="719942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9BC1B-7E2C-3EB3-9A95-B680ED8A31C2}"/>
              </a:ext>
            </a:extLst>
          </p:cNvPr>
          <p:cNvSpPr/>
          <p:nvPr/>
        </p:nvSpPr>
        <p:spPr>
          <a:xfrm>
            <a:off x="3370619" y="11773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[ 1.6017],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[ 1.5867],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[ 1.3963],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[-1.3792],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[ 1.4323]]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476B4-93DA-7D05-3E03-32F684F2368F}"/>
              </a:ext>
            </a:extLst>
          </p:cNvPr>
          <p:cNvSpPr txBox="1"/>
          <p:nvPr/>
        </p:nvSpPr>
        <p:spPr>
          <a:xfrm>
            <a:off x="11521255" y="645216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8F7AC2-C761-D66A-DD95-AED02629BFAD}"/>
              </a:ext>
            </a:extLst>
          </p:cNvPr>
          <p:cNvSpPr/>
          <p:nvPr/>
        </p:nvSpPr>
        <p:spPr>
          <a:xfrm>
            <a:off x="9687982" y="11773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[ 2.4522],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[ 2.4420],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[ 2.2251],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[-1.0031],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[ 2.2461]</a:t>
            </a:r>
          </a:p>
        </p:txBody>
      </p:sp>
    </p:spTree>
    <p:extLst>
      <p:ext uri="{BB962C8B-B14F-4D97-AF65-F5344CB8AC3E}">
        <p14:creationId xmlns:p14="http://schemas.microsoft.com/office/powerpoint/2010/main" val="201182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5076878" y="114300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11887200" y="37023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76D7F-CCFA-2435-273A-09B11696DDA3}"/>
              </a:ext>
            </a:extLst>
          </p:cNvPr>
          <p:cNvSpPr txBox="1"/>
          <p:nvPr/>
        </p:nvSpPr>
        <p:spPr>
          <a:xfrm>
            <a:off x="4114800" y="94752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D564BC-A14D-2076-181A-C6155C4F2EB4}"/>
              </a:ext>
            </a:extLst>
          </p:cNvPr>
          <p:cNvSpPr/>
          <p:nvPr/>
        </p:nvSpPr>
        <p:spPr>
          <a:xfrm>
            <a:off x="3701882" y="1326538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-3.1177, a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0.0964,  b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-1.5581, c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-11.6323, d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-5.7572] 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E5697-C515-5FBF-D644-ABCDEA59BDE8}"/>
              </a:ext>
            </a:extLst>
          </p:cNvPr>
          <p:cNvSpPr txBox="1"/>
          <p:nvPr/>
        </p:nvSpPr>
        <p:spPr>
          <a:xfrm>
            <a:off x="10515326" y="924571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0C3239-9611-2AF3-3EC3-C223CEA09E33}"/>
              </a:ext>
            </a:extLst>
          </p:cNvPr>
          <p:cNvSpPr/>
          <p:nvPr/>
        </p:nvSpPr>
        <p:spPr>
          <a:xfrm>
            <a:off x="10102408" y="1303584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[-0.4846,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2.9956,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3.7605,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-7.0579,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0.5427]</a:t>
            </a:r>
          </a:p>
        </p:txBody>
      </p:sp>
    </p:spTree>
    <p:extLst>
      <p:ext uri="{BB962C8B-B14F-4D97-AF65-F5344CB8AC3E}">
        <p14:creationId xmlns:p14="http://schemas.microsoft.com/office/powerpoint/2010/main" val="3794468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결과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Pretendard" pitchFamily="34" charset="0"/>
              </a:rPr>
              <a:t>Current Works</a:t>
            </a:r>
            <a:endParaRPr lang="en-US" sz="2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E91EA185-B950-AD5E-4786-2ABEDF54F2A4}"/>
              </a:ext>
            </a:extLst>
          </p:cNvPr>
          <p:cNvSpPr/>
          <p:nvPr/>
        </p:nvSpPr>
        <p:spPr>
          <a:xfrm>
            <a:off x="685800" y="3519604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6B3409-B41F-A7AB-C737-ED2CBCC2A78C}"/>
              </a:ext>
            </a:extLst>
          </p:cNvPr>
          <p:cNvSpPr txBox="1"/>
          <p:nvPr/>
        </p:nvSpPr>
        <p:spPr>
          <a:xfrm>
            <a:off x="717712" y="3606752"/>
            <a:ext cx="96816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Where are a lot of offices in New York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school building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skyscraper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business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D. grocery store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work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743112" y="4576382"/>
            <a:ext cx="11134800" cy="4148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이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문제는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encoder,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차이점을 보여주지 못한다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변화의 경향성이 같다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…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정답은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B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이다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예전 문제대로면 정답 노드의 중요도가 가장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커야한다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하지만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이 문제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(Question)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정답일 때 정답 노드의 중요도가 가장 커지는 경향성을 보여준다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.(B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아녓음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be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동사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are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과 정답 노드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business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ore-KR" sz="2400" b="0" i="0" dirty="0">
                <a:effectLst/>
                <a:latin typeface="Helvetica Neue" panose="02000503000000020004" pitchFamily="2" charset="0"/>
              </a:rPr>
              <a:t>business : </a:t>
            </a:r>
            <a:r>
              <a:rPr lang="ko-KR" altLang="en-US" sz="2400" b="0" i="0" dirty="0">
                <a:effectLst/>
                <a:latin typeface="Helvetica Neue" panose="02000503000000020004" pitchFamily="2" charset="0"/>
              </a:rPr>
              <a:t>회사</a:t>
            </a:r>
            <a:r>
              <a:rPr lang="en-US" altLang="ko-KR" sz="2400" b="0" i="0" dirty="0"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sz="2400" b="0" i="0" dirty="0">
                <a:effectLst/>
                <a:latin typeface="Helvetica Neue" panose="02000503000000020004" pitchFamily="2" charset="0"/>
              </a:rPr>
              <a:t>가산명사</a:t>
            </a:r>
            <a:r>
              <a:rPr lang="en-US" altLang="ko-KR" sz="2400" b="0" i="0" dirty="0">
                <a:effectLst/>
                <a:latin typeface="Helvetica Neue" panose="02000503000000020004" pitchFamily="2" charset="0"/>
              </a:rPr>
              <a:t>), </a:t>
            </a:r>
            <a:r>
              <a:rPr lang="ko-KR" altLang="en-US" sz="2400" b="0" i="0" dirty="0">
                <a:effectLst/>
                <a:latin typeface="Helvetica Neue" panose="02000503000000020004" pitchFamily="2" charset="0"/>
              </a:rPr>
              <a:t>사업</a:t>
            </a:r>
            <a:r>
              <a:rPr lang="en-US" altLang="ko-KR" sz="2400" b="0" i="0" dirty="0"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sz="2400" b="0" i="0" dirty="0">
                <a:effectLst/>
                <a:latin typeface="Helvetica Neue" panose="02000503000000020004" pitchFamily="2" charset="0"/>
              </a:rPr>
              <a:t>불가산명사</a:t>
            </a:r>
            <a:r>
              <a:rPr lang="en-US" altLang="ko-KR" sz="2400" b="0" i="0" dirty="0">
                <a:effectLst/>
                <a:latin typeface="Helvetica Neue" panose="02000503000000020004" pitchFamily="2" charset="0"/>
              </a:rPr>
              <a:t>)</a:t>
            </a:r>
            <a:r>
              <a:rPr lang="ko-KR" altLang="en-US" sz="2200" b="0" i="0" dirty="0">
                <a:effectLst/>
                <a:latin typeface="Pretendard Medium" pitchFamily="34" charset="0"/>
              </a:rPr>
              <a:t> 둘 다 가능</a:t>
            </a:r>
            <a:endParaRPr lang="en-US" altLang="ko-KR" sz="2200" dirty="0">
              <a:latin typeface="Pretendard Medium" pitchFamily="34" charset="0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1.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School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builing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 skyscraper, grocery store, work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가산명사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2.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아니면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business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복수로 인식하여서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8956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1043296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Where do people traditionally get information about the world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book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B. meeting C. television D. guide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newspaper</a:t>
            </a:r>
            <a:endParaRPr kumimoji="1" lang="ko-Kore-KR" altLang="en-US" b="1" dirty="0">
              <a:solidFill>
                <a:srgbClr val="FF000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23432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Encoder(E)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12877800" y="9271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7BCA37-F2D9-E546-1447-BE1CB8E2C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101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3805AFC-9A83-2F03-4168-2B144A4D2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46101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B0E2C9-BD9D-5F06-498C-EA3F7588D9C9}"/>
              </a:ext>
            </a:extLst>
          </p:cNvPr>
          <p:cNvSpPr txBox="1"/>
          <p:nvPr/>
        </p:nvSpPr>
        <p:spPr>
          <a:xfrm>
            <a:off x="1125395" y="7200900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get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6ADB8-3431-6B8C-8BC2-5FB3A4C681DB}"/>
              </a:ext>
            </a:extLst>
          </p:cNvPr>
          <p:cNvSpPr txBox="1"/>
          <p:nvPr/>
        </p:nvSpPr>
        <p:spPr>
          <a:xfrm>
            <a:off x="15087600" y="4819134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get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B7DBA-FCD5-EC37-2271-E00F0080A040}"/>
              </a:ext>
            </a:extLst>
          </p:cNvPr>
          <p:cNvSpPr txBox="1"/>
          <p:nvPr/>
        </p:nvSpPr>
        <p:spPr>
          <a:xfrm>
            <a:off x="6095999" y="6886376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get_information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05E85-F759-B0EB-CE9C-A07D1BC2E23C}"/>
              </a:ext>
            </a:extLst>
          </p:cNvPr>
          <p:cNvSpPr txBox="1"/>
          <p:nvPr/>
        </p:nvSpPr>
        <p:spPr>
          <a:xfrm>
            <a:off x="15087600" y="5829300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get_information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71B4B6-37C4-C939-C9CA-53BB4CEF54B2}"/>
              </a:ext>
            </a:extLst>
          </p:cNvPr>
          <p:cNvSpPr txBox="1"/>
          <p:nvPr/>
        </p:nvSpPr>
        <p:spPr>
          <a:xfrm>
            <a:off x="1175981" y="5171118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information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F18647-E83E-8B66-BA98-7C9AE26718C0}"/>
              </a:ext>
            </a:extLst>
          </p:cNvPr>
          <p:cNvSpPr txBox="1"/>
          <p:nvPr/>
        </p:nvSpPr>
        <p:spPr>
          <a:xfrm>
            <a:off x="5691645" y="5335150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people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F9BC8-01EC-0252-2096-AF292AB9FF27}"/>
              </a:ext>
            </a:extLst>
          </p:cNvPr>
          <p:cNvSpPr txBox="1"/>
          <p:nvPr/>
        </p:nvSpPr>
        <p:spPr>
          <a:xfrm>
            <a:off x="2895600" y="4533900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traditionally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23233-8AB6-5B41-B1DB-D3E26B3D2CA2}"/>
              </a:ext>
            </a:extLst>
          </p:cNvPr>
          <p:cNvSpPr txBox="1"/>
          <p:nvPr/>
        </p:nvSpPr>
        <p:spPr>
          <a:xfrm>
            <a:off x="9496212" y="6198632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traditionally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B9570F-E7BE-D41E-BBF9-1DD46F5E28DD}"/>
              </a:ext>
            </a:extLst>
          </p:cNvPr>
          <p:cNvSpPr txBox="1"/>
          <p:nvPr/>
        </p:nvSpPr>
        <p:spPr>
          <a:xfrm>
            <a:off x="2457561" y="8152368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world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E886ED-E146-8596-3895-86E6FABA00D9}"/>
              </a:ext>
            </a:extLst>
          </p:cNvPr>
          <p:cNvSpPr txBox="1"/>
          <p:nvPr/>
        </p:nvSpPr>
        <p:spPr>
          <a:xfrm>
            <a:off x="11734800" y="4610100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world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EA6A8F-D36D-7127-EF74-70FB3029EB22}"/>
              </a:ext>
            </a:extLst>
          </p:cNvPr>
          <p:cNvSpPr txBox="1"/>
          <p:nvPr/>
        </p:nvSpPr>
        <p:spPr>
          <a:xfrm>
            <a:off x="11263558" y="7945552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information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1EA375-30D1-B16F-79FC-DC44E93135A9}"/>
              </a:ext>
            </a:extLst>
          </p:cNvPr>
          <p:cNvSpPr txBox="1"/>
          <p:nvPr/>
        </p:nvSpPr>
        <p:spPr>
          <a:xfrm>
            <a:off x="13551006" y="8076168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people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5BB2CD-870F-6E27-5388-BEF6AC3EFFA8}"/>
              </a:ext>
            </a:extLst>
          </p:cNvPr>
          <p:cNvSpPr txBox="1"/>
          <p:nvPr/>
        </p:nvSpPr>
        <p:spPr>
          <a:xfrm>
            <a:off x="5254439" y="7639007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newspaper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3ABC6C-DABA-DBF3-66A3-7035D388F79D}"/>
              </a:ext>
            </a:extLst>
          </p:cNvPr>
          <p:cNvSpPr txBox="1"/>
          <p:nvPr/>
        </p:nvSpPr>
        <p:spPr>
          <a:xfrm>
            <a:off x="15745982" y="665480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B0F0"/>
                </a:solidFill>
              </a:rPr>
              <a:t>book</a:t>
            </a:r>
            <a:endParaRPr kumimoji="1" lang="ko-Kore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75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[[0., 4., 4., 4., 4., 4.],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4., 4., 4., 4., 4.],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4., 4., 4., 4., 4.],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[[-0.0005],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[-0.0005],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[-0.0005],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[[-0.0150],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[ 1.9606],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[ 1.9276],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7355463" y="-96386"/>
            <a:ext cx="4021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E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49669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[[-0.0150],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[ 1.9606],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[ 1.9276],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[[ 3.9721],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[ 5.8022],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[ 5.8352],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[[ 1.5851],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[ 1.6294],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[ 1.6299],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4037-589C-125C-9B2F-0829929BEBF6}"/>
              </a:ext>
            </a:extLst>
          </p:cNvPr>
          <p:cNvSpPr txBox="1"/>
          <p:nvPr/>
        </p:nvSpPr>
        <p:spPr>
          <a:xfrm>
            <a:off x="7355463" y="-96386"/>
            <a:ext cx="4021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E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15224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25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[[ 1.5851],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[ 1.6294],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[ 1.6299],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[ 1.3951],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[ 1.3674],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[ 1.3674],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[-1.3073],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[ 1.5851]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 3.8204,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-0.6248,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2.6928,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-0.1986,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3.8990]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21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E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59301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[[0., 4., 4., 4., 4., 4.],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4., 4., 4., 4., 4.],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4., 4., 4., 4., 4.],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[[-0.0005],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[-0.0005],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[-0.0005],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[[-0.0150],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[ 1.0306],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[ 1.0384],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7355463" y="-96386"/>
            <a:ext cx="4082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6561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[[-0.0150],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[ 1.0306],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[ 1.0384],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[[ 2.1529],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[ 3.0939],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[ 3.0860],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[[ 1.3951],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[ 1.5327],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[ 1.5320],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4037-589C-125C-9B2F-0829929BEBF6}"/>
              </a:ext>
            </a:extLst>
          </p:cNvPr>
          <p:cNvSpPr txBox="1"/>
          <p:nvPr/>
        </p:nvSpPr>
        <p:spPr>
          <a:xfrm>
            <a:off x="7355463" y="-96386"/>
            <a:ext cx="4082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77191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28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[[ 1.3951],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[ 1.5327],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[ 1.5320],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[ 1.3951],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[ 1.3674],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[ 1.3674],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[-1.3073],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[ 1.5851]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3.8204,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-0.6248,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2.6928,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-0.1986,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3.8990]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82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6959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Pretendard" pitchFamily="34" charset="0"/>
              </a:rPr>
              <a:t>Current Works</a:t>
            </a:r>
            <a:endParaRPr lang="en-US" sz="2000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9906000" y="3558835"/>
            <a:ext cx="11134800" cy="35947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노드 임베딩값의 변화를 통해 분석을 진행함</a:t>
            </a:r>
            <a:endParaRPr lang="en-US" altLang="ko-Kore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Message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Passing 1-layer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지난 후의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값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Message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Passing 2-layer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지난 후의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값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(MLP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안지남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Message Passing 2-layer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지나고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MLP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거친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값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Graph score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LM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의 값</a:t>
            </a: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(context score)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과 더한 최종값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0B193E5D-EF6F-81FF-5A2E-1144B838C1D2}"/>
              </a:ext>
            </a:extLst>
          </p:cNvPr>
          <p:cNvSpPr txBox="1"/>
          <p:nvPr/>
        </p:nvSpPr>
        <p:spPr>
          <a:xfrm>
            <a:off x="752400" y="3534810"/>
            <a:ext cx="11134800" cy="4610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노드 임베딩값의 변화를 통해 분석을 진행함</a:t>
            </a:r>
            <a:endParaRPr lang="en-US" altLang="ko-Kore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Cycle count feature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을 </a:t>
            </a:r>
            <a:r>
              <a:rPr lang="en-US" altLang="ko-Kore-KR" sz="2200" dirty="0" err="1">
                <a:latin typeface="Pretendard Medium" pitchFamily="34" charset="0"/>
                <a:cs typeface="Pretendard Medium" pitchFamily="34" charset="0"/>
              </a:rPr>
              <a:t>concat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한 임베딩 값</a:t>
            </a:r>
            <a:endParaRPr lang="en-US" altLang="ko-Kore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Cycle count feature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을 </a:t>
            </a:r>
            <a:r>
              <a:rPr lang="en-US" altLang="ko-Kore-KR" sz="2200" dirty="0" err="1">
                <a:latin typeface="Pretendard Medium" pitchFamily="34" charset="0"/>
                <a:cs typeface="Pretendard Medium" pitchFamily="34" charset="0"/>
              </a:rPr>
              <a:t>concat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하고 </a:t>
            </a: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2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-layer MLP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거친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값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Message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Passing 1-layer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지난 후의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값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Message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Passing 2-layer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지난 후의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값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(MLP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안지남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Message Passing 2-layer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지나고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MLP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거친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값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Graph score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LM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의 값</a:t>
            </a: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(context score)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과 더한 최종값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30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[[3.4077e-02],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[1.7901e+00],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[1.4105e+00],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[[3.2363],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[0.0344],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[4.6453],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[0.0344],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[0.0344],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[0.0344],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[0.0344],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[5.0249],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[[ 2.4255],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[ 2.4882],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[ 2.4981],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8125774" y="-134486"/>
            <a:ext cx="1907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E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89075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30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[[ 2.4255],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[ 2.4882],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[ 2.4981],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[ 2.2188],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[ 2.2114],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[ 2.2114],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[-1.2154],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[ 2.4255]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[ 8.8975,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4.1927,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6.2092,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3.8671,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8.1003]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9F11C-208F-E10F-F6BA-06558778DB31}"/>
              </a:ext>
            </a:extLst>
          </p:cNvPr>
          <p:cNvSpPr txBox="1"/>
          <p:nvPr/>
        </p:nvSpPr>
        <p:spPr>
          <a:xfrm>
            <a:off x="8125774" y="-134486"/>
            <a:ext cx="1907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E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40383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[[3.4077e-02],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[8.9494e-01],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[8.5392e-01],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[[1.7845],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[0.0344],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[2.6369],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[0.0344],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[0.0344],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[0.0344],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[0.0344],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[2.6779],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[[ 2.2188],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[ 2.3728],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[ 2.3773],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8125774" y="-134486"/>
            <a:ext cx="1968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3088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32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[[ 2.2188],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[ 2.3728],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[ 2.3773],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[ 2.2188],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[ 2.2114],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[ 2.2114],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[-1.2154],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[ 2.4255]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[ 8.8975,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4.1927,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6.2092,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3.8671,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8.1003]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9F11C-208F-E10F-F6BA-06558778DB31}"/>
              </a:ext>
            </a:extLst>
          </p:cNvPr>
          <p:cNvSpPr txBox="1"/>
          <p:nvPr/>
        </p:nvSpPr>
        <p:spPr>
          <a:xfrm>
            <a:off x="8125774" y="-134486"/>
            <a:ext cx="1968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38572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결과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Pretendard" pitchFamily="34" charset="0"/>
              </a:rPr>
              <a:t>Current Works</a:t>
            </a:r>
            <a:endParaRPr lang="en-US" sz="2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743112" y="4576382"/>
            <a:ext cx="11134800" cy="41025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이</a:t>
            </a: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문제는 일단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매우 간단하다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Question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인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get_information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과 정답 후보 노드들과 순환을 이루고 나머지는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context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와 단일 연결이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되있을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뿐임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encoder, GSC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모두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graph 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가장 높음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하지만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LM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영향으로 결정됨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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이는 사이클 인코더의 역할을 확인하기에 적합한 문제는 아니라는 뜻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..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그러나 이번 문제에서도 정답 노드의 비중이 증가한다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.(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도 마찬가지였음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도 그랬기 때문에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만의 장점이라 보기 힘듦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..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91905A-3517-D60E-AD30-60232A48CF6D}"/>
              </a:ext>
            </a:extLst>
          </p:cNvPr>
          <p:cNvSpPr/>
          <p:nvPr/>
        </p:nvSpPr>
        <p:spPr>
          <a:xfrm>
            <a:off x="580952" y="3292439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0BB10-F2EB-61D4-D5E4-317777C51763}"/>
              </a:ext>
            </a:extLst>
          </p:cNvPr>
          <p:cNvSpPr txBox="1"/>
          <p:nvPr/>
        </p:nvSpPr>
        <p:spPr>
          <a:xfrm>
            <a:off x="612864" y="3379587"/>
            <a:ext cx="1043296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Where do people traditionally get information about the world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book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B. meeting C. television D. guide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newspaper</a:t>
            </a:r>
            <a:endParaRPr kumimoji="1" lang="ko-Kore-KR" altLang="en-US" b="1" dirty="0">
              <a:solidFill>
                <a:srgbClr val="FF000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762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5" y="2246329"/>
            <a:ext cx="1027389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is a parents primary duty?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dirty="0" err="1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speek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freely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happiness of a child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</a:t>
            </a:r>
            <a:r>
              <a:rPr kumimoji="1" lang="en-US" altLang="ko-Kore-KR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care for children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school child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control children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3312122" y="927262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12877800" y="9271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5864FE4-4747-9BE5-8C3E-03E10C934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61588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1E1F1BDB-7BC4-D087-D28C-91820D71E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700" y="439166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748D10-7F3A-21B7-2235-B65E3BBC07F8}"/>
              </a:ext>
            </a:extLst>
          </p:cNvPr>
          <p:cNvSpPr txBox="1"/>
          <p:nvPr/>
        </p:nvSpPr>
        <p:spPr>
          <a:xfrm>
            <a:off x="6096000" y="5600700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duty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DDE8D-4339-25CE-D26C-C08F439F151D}"/>
              </a:ext>
            </a:extLst>
          </p:cNvPr>
          <p:cNvSpPr txBox="1"/>
          <p:nvPr/>
        </p:nvSpPr>
        <p:spPr>
          <a:xfrm>
            <a:off x="4366318" y="4680626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parent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FB6A5-3670-E908-E35C-5C8A03B379DA}"/>
              </a:ext>
            </a:extLst>
          </p:cNvPr>
          <p:cNvSpPr txBox="1"/>
          <p:nvPr/>
        </p:nvSpPr>
        <p:spPr>
          <a:xfrm>
            <a:off x="6477000" y="7024478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parents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F71E67-075D-52B6-5BBB-972128219ACD}"/>
              </a:ext>
            </a:extLst>
          </p:cNvPr>
          <p:cNvSpPr txBox="1"/>
          <p:nvPr/>
        </p:nvSpPr>
        <p:spPr>
          <a:xfrm>
            <a:off x="5293322" y="7709844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primary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F1B111-C434-FA34-F549-A2ECE9635BCE}"/>
              </a:ext>
            </a:extLst>
          </p:cNvPr>
          <p:cNvSpPr txBox="1"/>
          <p:nvPr/>
        </p:nvSpPr>
        <p:spPr>
          <a:xfrm>
            <a:off x="5194074" y="4270405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care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634089-C169-1D0A-12E6-6710CCB7DB97}"/>
              </a:ext>
            </a:extLst>
          </p:cNvPr>
          <p:cNvSpPr txBox="1"/>
          <p:nvPr/>
        </p:nvSpPr>
        <p:spPr>
          <a:xfrm>
            <a:off x="6451814" y="4865292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care_for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EAD0B4-C206-EA60-1F9F-5285757CB91A}"/>
              </a:ext>
            </a:extLst>
          </p:cNvPr>
          <p:cNvSpPr txBox="1"/>
          <p:nvPr/>
        </p:nvSpPr>
        <p:spPr>
          <a:xfrm>
            <a:off x="223497" y="6309367"/>
            <a:ext cx="239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care_for_children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75C4E3-AD4F-2C5B-B4BF-08381D86263F}"/>
              </a:ext>
            </a:extLst>
          </p:cNvPr>
          <p:cNvSpPr txBox="1"/>
          <p:nvPr/>
        </p:nvSpPr>
        <p:spPr>
          <a:xfrm>
            <a:off x="3098013" y="4894607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child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CB149-DA03-38DF-CE8C-64D4C4F77E53}"/>
              </a:ext>
            </a:extLst>
          </p:cNvPr>
          <p:cNvSpPr txBox="1"/>
          <p:nvPr/>
        </p:nvSpPr>
        <p:spPr>
          <a:xfrm>
            <a:off x="3807411" y="7943153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children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5C7A7C-6C5E-8FA5-875C-8A2143850B48}"/>
              </a:ext>
            </a:extLst>
          </p:cNvPr>
          <p:cNvSpPr txBox="1"/>
          <p:nvPr/>
        </p:nvSpPr>
        <p:spPr>
          <a:xfrm>
            <a:off x="2399979" y="7340512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for_child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DD58FC-1774-8CA7-AB28-ED8DDA991C16}"/>
              </a:ext>
            </a:extLst>
          </p:cNvPr>
          <p:cNvSpPr txBox="1"/>
          <p:nvPr/>
        </p:nvSpPr>
        <p:spPr>
          <a:xfrm>
            <a:off x="2047418" y="4344809"/>
            <a:ext cx="13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for_children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9F8C94-75EB-0000-1A3D-513C00E33E3E}"/>
              </a:ext>
            </a:extLst>
          </p:cNvPr>
          <p:cNvSpPr txBox="1"/>
          <p:nvPr/>
        </p:nvSpPr>
        <p:spPr>
          <a:xfrm>
            <a:off x="15427222" y="6309367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duty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A38BE5-166C-3995-5E8C-1ABCAEFD8B15}"/>
              </a:ext>
            </a:extLst>
          </p:cNvPr>
          <p:cNvSpPr txBox="1"/>
          <p:nvPr/>
        </p:nvSpPr>
        <p:spPr>
          <a:xfrm>
            <a:off x="13868400" y="7214048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parent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8E10BB-510F-C838-4D5B-52C47B3622D1}"/>
              </a:ext>
            </a:extLst>
          </p:cNvPr>
          <p:cNvSpPr txBox="1"/>
          <p:nvPr/>
        </p:nvSpPr>
        <p:spPr>
          <a:xfrm>
            <a:off x="9497543" y="6094622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parents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6830EE-FAF6-6795-A810-031D93329BF9}"/>
              </a:ext>
            </a:extLst>
          </p:cNvPr>
          <p:cNvSpPr txBox="1"/>
          <p:nvPr/>
        </p:nvSpPr>
        <p:spPr>
          <a:xfrm>
            <a:off x="11343261" y="7943153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primary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41AB99-0E34-A8C9-2846-D18532115D60}"/>
              </a:ext>
            </a:extLst>
          </p:cNvPr>
          <p:cNvSpPr txBox="1"/>
          <p:nvPr/>
        </p:nvSpPr>
        <p:spPr>
          <a:xfrm>
            <a:off x="14234460" y="5416034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child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C98240-CA7A-41E8-1F67-CEF55DD1D997}"/>
              </a:ext>
            </a:extLst>
          </p:cNvPr>
          <p:cNvSpPr txBox="1"/>
          <p:nvPr/>
        </p:nvSpPr>
        <p:spPr>
          <a:xfrm>
            <a:off x="11483068" y="4361588"/>
            <a:ext cx="195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B0F0"/>
                </a:solidFill>
              </a:rPr>
              <a:t>happiness</a:t>
            </a:r>
            <a:endParaRPr kumimoji="1" lang="ko-Kore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493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[[ 0., 32., 32., 32., 32., 32.],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58., 58., 58., 58., 58.],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56., 56., 56., 56., 56.],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66., 66., 66., 66., 66.],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40., 40., 40., 40., 40.],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2.,  2.,  2.,  2.,  2.],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2.,  2.,  2.,  2.,  2.],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2.,  2.,  2.,  2.,  2.],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[[-0.0121],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[-0.0121],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[-0.0121],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[-0.0121],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[-0.0121],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[-0.0032],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[-0.0032],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[-0.0032],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[ 0.0430],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[ 1.3685],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[ 1.3576],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[ 1.8647],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[ 0.8555],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[ 0.0138],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[ 0.9511],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[ 0.0138],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7355463" y="-96386"/>
            <a:ext cx="404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67355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[ 0.0430],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[ 1.3685],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[ 1.3576],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[ 1.8647],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[ 0.8555],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[ 0.0138],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[ 0.9511],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[ 0.0138],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[ 6.5853],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[14.9221],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[10.1044],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[ 0.0503],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[ 0.0503],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[13.8111],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[ 8.2775],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[ 0.0860],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[ 2.3760],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[ 0.0639],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[ 0.0860],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[ 0.0639],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[[ 1.6386],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[ 1.6670],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[ 1.6580],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[ 1.6656],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[ 1.6507],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[-1.4009],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[ 1.4422],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[-1.4009],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4037-589C-125C-9B2F-0829929BEBF6}"/>
              </a:ext>
            </a:extLst>
          </p:cNvPr>
          <p:cNvSpPr txBox="1"/>
          <p:nvPr/>
        </p:nvSpPr>
        <p:spPr>
          <a:xfrm>
            <a:off x="7355463" y="-96386"/>
            <a:ext cx="404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02618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37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[[ 1.6386],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[ 1.6670],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[ 1.6580],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[ 1.6656],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[ 1.6507],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[-1.4009],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[ 1.4422],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[-1.4009],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[ 1.3787],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[ 1.5491],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[ 1.6386],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[ 1.6455],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[ 1.6376]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-7.6628,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4.1708,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6.8035,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0.4671,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3.0344]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4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73752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[[ 0., 18., 18., 18., 18., 18.],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38., 38., 38., 38., 38.],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30., 30., 30., 30., 30.],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40., 40., 40., 40., 40.],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[[-0.0116],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[-0.0121],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[-0.0121],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[-0.0121],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[[-0.0165],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[ 1.3329],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[ 0.0447],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[ 1.8692],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[ 0.0093],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084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96816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Where are a lot of offices in New York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school building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skyscraper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business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D. grocery store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work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23432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12877800" y="9271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26E153-FC78-3050-F098-FD4A873F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37" y="416348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A0E3FC-D866-49B2-585C-F2990F43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700" y="418888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3861F7-AE3A-A453-7E74-BF431C4B9136}"/>
              </a:ext>
            </a:extLst>
          </p:cNvPr>
          <p:cNvSpPr txBox="1"/>
          <p:nvPr/>
        </p:nvSpPr>
        <p:spPr>
          <a:xfrm>
            <a:off x="2578100" y="7758487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lot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1A3B9-8310-53E6-A1CB-92B7DE447483}"/>
              </a:ext>
            </a:extLst>
          </p:cNvPr>
          <p:cNvSpPr txBox="1"/>
          <p:nvPr/>
        </p:nvSpPr>
        <p:spPr>
          <a:xfrm>
            <a:off x="6477000" y="6701710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office</a:t>
            </a:r>
            <a:endParaRPr kumimoji="1" lang="ko-Kore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4B896-7817-FB1B-91B0-C17B9468E8AD}"/>
              </a:ext>
            </a:extLst>
          </p:cNvPr>
          <p:cNvSpPr txBox="1"/>
          <p:nvPr/>
        </p:nvSpPr>
        <p:spPr>
          <a:xfrm>
            <a:off x="5456858" y="4958834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new_york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5A0136-9AF3-BE04-D422-C572CE176028}"/>
              </a:ext>
            </a:extLst>
          </p:cNvPr>
          <p:cNvSpPr txBox="1"/>
          <p:nvPr/>
        </p:nvSpPr>
        <p:spPr>
          <a:xfrm>
            <a:off x="1112695" y="6065270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new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4500D9-A79D-DA54-472A-4F881DF52F12}"/>
              </a:ext>
            </a:extLst>
          </p:cNvPr>
          <p:cNvSpPr txBox="1"/>
          <p:nvPr/>
        </p:nvSpPr>
        <p:spPr>
          <a:xfrm>
            <a:off x="2737963" y="4829169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offices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9E3CEF-E292-4BAF-EC6F-262075F9D49D}"/>
              </a:ext>
            </a:extLst>
          </p:cNvPr>
          <p:cNvSpPr txBox="1"/>
          <p:nvPr/>
        </p:nvSpPr>
        <p:spPr>
          <a:xfrm>
            <a:off x="5039649" y="7671339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york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C7C86E-5B56-E5A7-3BC7-744F70139B38}"/>
              </a:ext>
            </a:extLst>
          </p:cNvPr>
          <p:cNvSpPr txBox="1"/>
          <p:nvPr/>
        </p:nvSpPr>
        <p:spPr>
          <a:xfrm>
            <a:off x="4011651" y="4060207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skyscraper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6A8366-C986-2F6F-1CC5-CC699766F063}"/>
              </a:ext>
            </a:extLst>
          </p:cNvPr>
          <p:cNvSpPr txBox="1"/>
          <p:nvPr/>
        </p:nvSpPr>
        <p:spPr>
          <a:xfrm>
            <a:off x="10476278" y="5138205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lot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F3CB1-1B65-3106-7BB4-4C89B85097EB}"/>
              </a:ext>
            </a:extLst>
          </p:cNvPr>
          <p:cNvSpPr txBox="1"/>
          <p:nvPr/>
        </p:nvSpPr>
        <p:spPr>
          <a:xfrm>
            <a:off x="15087600" y="7071042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new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54CB6A-0E40-553F-6D9A-BCE2EEECFB13}"/>
              </a:ext>
            </a:extLst>
          </p:cNvPr>
          <p:cNvSpPr txBox="1"/>
          <p:nvPr/>
        </p:nvSpPr>
        <p:spPr>
          <a:xfrm>
            <a:off x="13558194" y="4320915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new_york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1BB2A7-9197-A770-131B-7D86B8424687}"/>
              </a:ext>
            </a:extLst>
          </p:cNvPr>
          <p:cNvSpPr txBox="1"/>
          <p:nvPr/>
        </p:nvSpPr>
        <p:spPr>
          <a:xfrm>
            <a:off x="10889929" y="7330383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office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3870F8-98E4-CD19-3E83-A39EA34FD744}"/>
              </a:ext>
            </a:extLst>
          </p:cNvPr>
          <p:cNvSpPr txBox="1"/>
          <p:nvPr/>
        </p:nvSpPr>
        <p:spPr>
          <a:xfrm>
            <a:off x="15398750" y="5322871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offices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306BB-2FA9-92BE-2CB3-D7EDC03054C5}"/>
              </a:ext>
            </a:extLst>
          </p:cNvPr>
          <p:cNvSpPr txBox="1"/>
          <p:nvPr/>
        </p:nvSpPr>
        <p:spPr>
          <a:xfrm>
            <a:off x="12573000" y="7517964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york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E52558-A086-55AD-0836-EC161B93F700}"/>
              </a:ext>
            </a:extLst>
          </p:cNvPr>
          <p:cNvSpPr txBox="1"/>
          <p:nvPr/>
        </p:nvSpPr>
        <p:spPr>
          <a:xfrm>
            <a:off x="12101127" y="4060207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B0F0"/>
                </a:solidFill>
              </a:rPr>
              <a:t>business</a:t>
            </a:r>
            <a:endParaRPr kumimoji="1" lang="ko-Kore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43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[[-0.0165],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[ 1.3329],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[ 0.0447],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[ 1.8692],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[ 0.0093],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[[ 3.3056e+00],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[ 1.2673e+01],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[ 5.1474e+00],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[-9.1345e-03],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[-9.1345e-03],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[ 1.0048e+01],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[ 4.4724e-03],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[[ 1.5491],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[ 1.6639],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[ 1.6186],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4037-589C-125C-9B2F-0829929BEBF6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82045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40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[[ 1.5491],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[ 1.6639],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[ 1.6186],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[ 1.3787],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[ 1.5491],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[ 1.6386],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[ 1.6455],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[ 1.6376]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-7.6628,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4.1708,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6.8035,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0.4671,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3.0344]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61056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41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[1.4727e-01],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[8.0247e-01],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[9.4345e-01],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[7.2119e-01],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[2.8974e-01],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[2.3242e-03],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[6.9966e-01],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[1.7362e-03],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[2.5783e-03],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[1.7362e-03],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[[3.6128],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[6.5101],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[4.9044],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[0.1476],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[0.1476],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[7.8599],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[4.7910],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[0.1522],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[1.7904],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[0.1490],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[0.1522],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[0.1490],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[[ 2.4480],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[ 2.5242],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[ 2.4951],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[-0.7000],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[-0.7000],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[ 2.5382],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[ 2.4922],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[-0.6725],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[ 2.2205],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[-0.6914],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[-0.6725],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[-0.6914],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8125774" y="-134486"/>
            <a:ext cx="1928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61466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42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[[ 2.4480],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[ 2.5242],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[ 2.4951],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[-0.7000],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[-0.7000],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[ 2.5382],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[ 2.4922],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[-0.6725],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[ 2.2205],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[-0.6914],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[-0.6725],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[-0.6914],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[ 2.1752],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[ 2.1526],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[ 2.4480],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[ 2.4940],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[ 2.4445]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-2.0819,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10.7889,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10.7493,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8.1452,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8.4693],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9F11C-208F-E10F-F6BA-06558778DB31}"/>
              </a:ext>
            </a:extLst>
          </p:cNvPr>
          <p:cNvSpPr txBox="1"/>
          <p:nvPr/>
        </p:nvSpPr>
        <p:spPr>
          <a:xfrm>
            <a:off x="8125774" y="-134486"/>
            <a:ext cx="1928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52987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43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[[4.8939e-02],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[7.9472e-01],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[1.5994e-02],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[7.2060e-01],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[1.7362e-03],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[[1.5826],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[5.1832],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[2.3008],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[0.0493],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[0.0493],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[5.5698],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[0.0507],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[[ 2.1526],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[ 2.5017],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[ 2.3282],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[-1.3016],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[-1.3016],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[ 2.5096],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[-1.2930],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8125774" y="-1344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69038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44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[[ 2.1526],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[ 2.5017],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[ 2.3282],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[-1.3016],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[-1.3016],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[ 2.5096],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[-1.2930],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[ 2.1752],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[ 2.1526],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[ 2.4480],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[ 2.4940],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[ 2.4445]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-2.0819,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10.7889,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10.7493,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8.1452,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8.4693],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9F11C-208F-E10F-F6BA-06558778DB31}"/>
              </a:ext>
            </a:extLst>
          </p:cNvPr>
          <p:cNvSpPr txBox="1"/>
          <p:nvPr/>
        </p:nvSpPr>
        <p:spPr>
          <a:xfrm>
            <a:off x="8125774" y="-1344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59229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45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결과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Pretendard" pitchFamily="34" charset="0"/>
              </a:rPr>
              <a:t>Current Works</a:t>
            </a:r>
            <a:endParaRPr lang="en-US" sz="2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743112" y="4576382"/>
            <a:ext cx="11134800" cy="56260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encoder, GSC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두 모델에서 </a:t>
            </a:r>
            <a:r>
              <a:rPr lang="ko-KR" altLang="en-US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경향성의 차이점이 없다</a:t>
            </a:r>
            <a:r>
              <a:rPr lang="en-US" altLang="ko-KR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심지어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모델에서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정답노드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(care for children)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중요도가 가장 낮았다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.(GSC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도 같은 경향성 보임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하지만 정답 노드의 텍스트가 길어서 그렇지 부분 부분 노드는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중요도가 큼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(care, care for)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사이클이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많은곳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그 중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question node(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duty,parent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중요도가 큼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encoder(C)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 중요도 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: duty &gt; care &gt; parent &gt;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care_for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encoder(B)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 중요도 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: duty &gt; child &gt; parent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GSC(C)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 중요도 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: duty &gt; care &gt; parent &gt;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care_for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GSC(B)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노드 중요도 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: duty &gt; parent &gt; child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   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이번에도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LM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역할이 큼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 graph 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encoder,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모두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D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가장 큼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DF41A23-2018-A150-EC3C-90B89132CE82}"/>
              </a:ext>
            </a:extLst>
          </p:cNvPr>
          <p:cNvSpPr/>
          <p:nvPr/>
        </p:nvSpPr>
        <p:spPr>
          <a:xfrm>
            <a:off x="580952" y="3338725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8DAF3-1747-423D-D90B-CBB6DFFFC992}"/>
              </a:ext>
            </a:extLst>
          </p:cNvPr>
          <p:cNvSpPr txBox="1"/>
          <p:nvPr/>
        </p:nvSpPr>
        <p:spPr>
          <a:xfrm>
            <a:off x="612863" y="3425873"/>
            <a:ext cx="1027389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is a parents primary duty?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dirty="0" err="1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speek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freely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happiness of a child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</a:t>
            </a:r>
            <a:r>
              <a:rPr kumimoji="1" lang="en-US" altLang="ko-Kore-KR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care for children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school child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control children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333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46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96816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You’d add pepper and salt to what liquid meal if it’s bland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supermarket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water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cellars D.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soup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grocery store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23432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12877800" y="9271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9092C73-8300-E1C4-E915-9B82A6914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95" y="417451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BC6AEA51-D8DB-A65F-9612-BBC6CC1B1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680" y="4292419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AFA58B-CF06-8D39-4BAA-DF6CC37605C5}"/>
              </a:ext>
            </a:extLst>
          </p:cNvPr>
          <p:cNvSpPr txBox="1"/>
          <p:nvPr/>
        </p:nvSpPr>
        <p:spPr>
          <a:xfrm>
            <a:off x="6477000" y="6515100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8CDE5D-CAA6-5898-12B3-767413FA9203}"/>
              </a:ext>
            </a:extLst>
          </p:cNvPr>
          <p:cNvSpPr txBox="1"/>
          <p:nvPr/>
        </p:nvSpPr>
        <p:spPr>
          <a:xfrm>
            <a:off x="13129780" y="7853193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1D3A36-C4BB-ED01-C2AF-04394A035D18}"/>
              </a:ext>
            </a:extLst>
          </p:cNvPr>
          <p:cNvSpPr txBox="1"/>
          <p:nvPr/>
        </p:nvSpPr>
        <p:spPr>
          <a:xfrm>
            <a:off x="3002237" y="7853193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add_pepper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F78FD-7745-AF3E-EAA3-1A8E184FE4ED}"/>
              </a:ext>
            </a:extLst>
          </p:cNvPr>
          <p:cNvSpPr txBox="1"/>
          <p:nvPr/>
        </p:nvSpPr>
        <p:spPr>
          <a:xfrm>
            <a:off x="14797898" y="720090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add_pepper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F47FB1-BAD1-8D11-C3A6-578CA222632C}"/>
              </a:ext>
            </a:extLst>
          </p:cNvPr>
          <p:cNvSpPr txBox="1"/>
          <p:nvPr/>
        </p:nvSpPr>
        <p:spPr>
          <a:xfrm>
            <a:off x="1138095" y="514350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bland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F9B543-ABD7-042D-B42A-EAC3A1EBA39C}"/>
              </a:ext>
            </a:extLst>
          </p:cNvPr>
          <p:cNvSpPr txBox="1"/>
          <p:nvPr/>
        </p:nvSpPr>
        <p:spPr>
          <a:xfrm>
            <a:off x="13257572" y="422742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bland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7A43F4-9BDA-C0CA-19BA-B4C50E053BAD}"/>
              </a:ext>
            </a:extLst>
          </p:cNvPr>
          <p:cNvSpPr txBox="1"/>
          <p:nvPr/>
        </p:nvSpPr>
        <p:spPr>
          <a:xfrm>
            <a:off x="3002237" y="4065724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liquid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4CBD8D-BF3A-061A-C40A-36FA3C0CC2E1}"/>
              </a:ext>
            </a:extLst>
          </p:cNvPr>
          <p:cNvSpPr txBox="1"/>
          <p:nvPr/>
        </p:nvSpPr>
        <p:spPr>
          <a:xfrm>
            <a:off x="10983231" y="477416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liquid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0068DF-5F74-E29B-34F9-411FB4CF80AD}"/>
              </a:ext>
            </a:extLst>
          </p:cNvPr>
          <p:cNvSpPr txBox="1"/>
          <p:nvPr/>
        </p:nvSpPr>
        <p:spPr>
          <a:xfrm>
            <a:off x="1088239" y="614576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liquid_meal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064DAE-8428-7B75-0063-F4908374B92D}"/>
              </a:ext>
            </a:extLst>
          </p:cNvPr>
          <p:cNvSpPr txBox="1"/>
          <p:nvPr/>
        </p:nvSpPr>
        <p:spPr>
          <a:xfrm>
            <a:off x="14797898" y="479901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liquid_meal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D14A76-FF91-39DA-A910-6FD00AB36D4A}"/>
              </a:ext>
            </a:extLst>
          </p:cNvPr>
          <p:cNvSpPr txBox="1"/>
          <p:nvPr/>
        </p:nvSpPr>
        <p:spPr>
          <a:xfrm>
            <a:off x="5435480" y="408570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meal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9B8530-63CD-A68E-AA5C-691D881CCBC9}"/>
              </a:ext>
            </a:extLst>
          </p:cNvPr>
          <p:cNvSpPr txBox="1"/>
          <p:nvPr/>
        </p:nvSpPr>
        <p:spPr>
          <a:xfrm>
            <a:off x="15619233" y="6025453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meal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BF06AF-A402-0235-9A02-BEABF71F6765}"/>
              </a:ext>
            </a:extLst>
          </p:cNvPr>
          <p:cNvSpPr txBox="1"/>
          <p:nvPr/>
        </p:nvSpPr>
        <p:spPr>
          <a:xfrm>
            <a:off x="1866148" y="7239579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pepper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499611-82B2-F222-7E0B-7F6A015D39BB}"/>
              </a:ext>
            </a:extLst>
          </p:cNvPr>
          <p:cNvSpPr txBox="1"/>
          <p:nvPr/>
        </p:nvSpPr>
        <p:spPr>
          <a:xfrm>
            <a:off x="11366749" y="7523753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pepper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C5F564-D184-906F-AE47-7FC6F763D655}"/>
              </a:ext>
            </a:extLst>
          </p:cNvPr>
          <p:cNvSpPr txBox="1"/>
          <p:nvPr/>
        </p:nvSpPr>
        <p:spPr>
          <a:xfrm>
            <a:off x="5188227" y="7523753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salt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82FB28-B44A-C3FF-21FB-128A416FF084}"/>
              </a:ext>
            </a:extLst>
          </p:cNvPr>
          <p:cNvSpPr txBox="1"/>
          <p:nvPr/>
        </p:nvSpPr>
        <p:spPr>
          <a:xfrm>
            <a:off x="10114718" y="6266327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salt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8F8D00-CF59-ABAA-7087-9B444C09CC44}"/>
              </a:ext>
            </a:extLst>
          </p:cNvPr>
          <p:cNvSpPr txBox="1"/>
          <p:nvPr/>
        </p:nvSpPr>
        <p:spPr>
          <a:xfrm>
            <a:off x="6118888" y="5314171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soup_liquid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6F8047-EF87-C389-3D92-1FADF9B9B3F0}"/>
              </a:ext>
            </a:extLst>
          </p:cNvPr>
          <p:cNvSpPr txBox="1"/>
          <p:nvPr/>
        </p:nvSpPr>
        <p:spPr>
          <a:xfrm>
            <a:off x="4354391" y="4403994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soup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748414-EA5F-433A-B91F-103CD138BCD0}"/>
              </a:ext>
            </a:extLst>
          </p:cNvPr>
          <p:cNvSpPr txBox="1"/>
          <p:nvPr/>
        </p:nvSpPr>
        <p:spPr>
          <a:xfrm>
            <a:off x="12014462" y="431013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70C0"/>
                </a:solidFill>
              </a:rPr>
              <a:t>water</a:t>
            </a:r>
            <a:endParaRPr kumimoji="1" lang="ko-Kore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14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47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[[ 0., 18., 18., 18., 18., 18.], context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 add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 </a:t>
            </a:r>
            <a:r>
              <a:rPr kumimoji="1" lang="en-US" altLang="ko-Kore-KR" dirty="0" err="1">
                <a:solidFill>
                  <a:schemeClr val="tx1"/>
                </a:solidFill>
              </a:rPr>
              <a:t>add_pepper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8.,  8.,  8.,  8.,  8.], bland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4.,  4.,  4.,  4.,  4.], liquid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8.,  8.,  8.,  8.,  8.], </a:t>
            </a:r>
            <a:r>
              <a:rPr kumimoji="1" lang="en-US" altLang="ko-Kore-KR" dirty="0" err="1">
                <a:solidFill>
                  <a:schemeClr val="tx1"/>
                </a:solidFill>
              </a:rPr>
              <a:t>liquid_meal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4.,  4.,  4.,  4.,  4.], meal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 pepper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 salt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2.,  2.,  2.,  2.,  2.], </a:t>
            </a:r>
            <a:r>
              <a:rPr kumimoji="1" lang="en-US" altLang="ko-Kore-KR" dirty="0" err="1">
                <a:solidFill>
                  <a:schemeClr val="tx1"/>
                </a:solidFill>
              </a:rPr>
              <a:t>soup_liquid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10., 10., 10., 10., 10.], soup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[-0.0116],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[-0.0048],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[-0.0005],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[-0.0048],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[-0.0005],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[-0.0032],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[-0.0075],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[ 0.0426],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[ 0.0594],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[ 0.0426],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[ 0.3174],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[ 0.0366],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[ 0.8517],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7355463" y="-96386"/>
            <a:ext cx="409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30988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48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[-0.0072], add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[-0.0043], 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add_pepper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[-0.0043], bland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[ 0.0426], liquid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[ 0.0594], 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liquid_meal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[ 0.0426], meal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[ 0.3174], pepper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[-0.0043], salt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[-0.0043], 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soup_liquid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[ 0.0366], soup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[ 0.8517],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[1.3982e+00],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[1.7793e-04],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[1.7793e-04],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[2.3645e-01],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[1.7821e+00],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[2.3645e-01],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[2.0402e+00],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[1.7793e-04],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[1.7793e-04],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[9.0020e-01],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[1.6515e+00],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[[ 1.0609],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[ 1.2775],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[ 1.3655],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[ 0.4566],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[ 1.2182],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4037-589C-125C-9B2F-0829929BEBF6}"/>
              </a:ext>
            </a:extLst>
          </p:cNvPr>
          <p:cNvSpPr txBox="1"/>
          <p:nvPr/>
        </p:nvSpPr>
        <p:spPr>
          <a:xfrm>
            <a:off x="7355463" y="-96386"/>
            <a:ext cx="409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8988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[[ 0., 10., 10., 10., 10., 10.],-&gt; context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 -&gt; lot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 -&gt; new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10., 10., 10., 10., 10.], -&gt; </a:t>
            </a:r>
            <a:r>
              <a:rPr kumimoji="1" lang="en" altLang="ko-Kore-KR" dirty="0" err="1">
                <a:solidFill>
                  <a:schemeClr val="tx1"/>
                </a:solidFill>
              </a:rPr>
              <a:t>new_york</a:t>
            </a:r>
            <a:endParaRPr kumimoji="1" lang="en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2.,  2.,  2.,  2.,  2.], -&gt; office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8.,  8.,  8.,  8.,  8.], -&gt; offices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2.,  2.,  2.,  2.,  2.], -&gt; </a:t>
            </a:r>
            <a:r>
              <a:rPr kumimoji="1" lang="en" altLang="ko-Kore-KR" dirty="0" err="1">
                <a:solidFill>
                  <a:schemeClr val="tx1"/>
                </a:solidFill>
              </a:rPr>
              <a:t>york</a:t>
            </a:r>
            <a:endParaRPr kumimoji="1" lang="en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10., 10., 10., 10., 10.], -&gt; skyscraper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[[-0.0075],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[-0.0075],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[-0.0032],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[-0.0048],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[-0.0032],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[-0.0075],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[-2.0906e-03],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[-1.4538e-04],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[-1.4538e-04],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[ 9.8941e-01],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[ 8.9451e-03],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[ 9.7351e-01],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[ 8.9316e-03],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[ 1.9810e+00],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95217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49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[[ 1.0609],context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[-1.4485],add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[-1.4485],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add_pepper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[-1.1881],bland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[ 1.2775],liquid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[-1.1881],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liquid_meal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[ 1.3655],meal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[-1.4485],pepper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[-1.4485],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satl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[ 0.4566],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soup_liquid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[ 1.2182],soup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[-1.2718],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[ 1.4165],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[-1.1498],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[ 1.0609],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[-1.3184]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[-10.8877,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0.5869,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-9.9004,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1.7513,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-9.6471]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9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569089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50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[[ 0., 20., 20., 20., 20., 20.], context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 add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 </a:t>
            </a:r>
            <a:r>
              <a:rPr kumimoji="1" lang="en-US" altLang="ko-Kore-KR" dirty="0" err="1">
                <a:solidFill>
                  <a:schemeClr val="tx1"/>
                </a:solidFill>
              </a:rPr>
              <a:t>add_pepper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12., 12., 12., 12., 12.], bland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8.,  8.,  8.,  8.,  8.], liquid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8.,  8.,  8.,  8.,  8.], </a:t>
            </a:r>
            <a:r>
              <a:rPr kumimoji="1" lang="en-US" altLang="ko-Kore-KR" dirty="0" err="1">
                <a:solidFill>
                  <a:schemeClr val="tx1"/>
                </a:solidFill>
              </a:rPr>
              <a:t>liquid_meal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 meal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 pepper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 salt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12., 12., 12., 12., 12.], water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[-0.0119],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[-0.0094],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[-0.0048],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[-0.0048],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[-0.0094],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[-0.0321],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[ 1.0205],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[ 0.1038],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[ 0.0239],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[ 1.0613],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24226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51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[-0.0321],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[ 1.0205],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[ 0.1038],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[ 0.0239],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[ 1.0613],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[ 2.2468],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[-0.0248],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[-0.0248],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[ 3.2562],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[ 4.3661],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[ 4.1233],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[-0.0248],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[-0.0248],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[-0.0248],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[ 3.5351],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[[ 1.4165],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[ 1.5456],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[ 1.5992],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[ 1.5910],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[ 1.5637],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4037-589C-125C-9B2F-0829929BEBF6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21762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52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[[ 1.4165],context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[-1.4540],add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[-1.4540],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add_pepper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[ 1.5456],bland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[ 1.5992],liquid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[ 1.5910],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liquid_meal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[-1.4540],meal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[-1.4540],pepper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[-1.4540],salt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[ 1.5637],water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[-1.2718],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[ 1.4165],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[-1.1498],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[ 1.0609],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[-1.3184]]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[-10.8877,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0.5869,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-9.9004,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1.7513,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-9.6471]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21093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53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[[0.0413],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[0.0158],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[0.0156],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[0.0158],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[0.0315],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[0.0081],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[0.2776],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[[0.4069],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[0.0416],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[0.0416],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[0.1205],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[0.6120],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[0.1205],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[0.6279],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[0.0416],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[0.0416],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[0.3269],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[0.4210],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[[ 0.5759],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[-1.3479],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[-1.3479],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[-0.8644],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[ 1.1857],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[-0.8644],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[ 1.2219],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[-1.3479],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[-1.3479],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[ 0.2485],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[ 0.6277],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8125774" y="-134486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1652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54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[[ 0.5759],</a:t>
            </a:r>
            <a:r>
              <a:rPr lang="en-US" altLang="ko-Kore-KR" b="1" dirty="0">
                <a:solidFill>
                  <a:schemeClr val="tx1"/>
                </a:solidFill>
                <a:latin typeface="Courier New" panose="02070309020205020404" pitchFamily="49" charset="0"/>
              </a:rPr>
              <a:t>context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[-1.3479],add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[-1.3479],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add_pepper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[-0.8644],bland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[ 1.1857],liquid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[-0.8644],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liquid_meal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[ 1.2219],meal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[-1.3479],pepper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[-1.3479],salt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[ 0.2485],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soup_liquid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[ 0.6277],soup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[-1.1492],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[ 2.2456],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[-0.8507],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[ 0.5759],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[-0.8258]]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[-6.9073e+00,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7.0529e+00,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-4.7550e+00,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7.0376e+00,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-6.3994e+00]]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9F11C-208F-E10F-F6BA-06558778DB31}"/>
              </a:ext>
            </a:extLst>
          </p:cNvPr>
          <p:cNvSpPr txBox="1"/>
          <p:nvPr/>
        </p:nvSpPr>
        <p:spPr>
          <a:xfrm>
            <a:off x="8125774" y="-134486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532553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55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[3.8880e-02], context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 add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 </a:t>
            </a:r>
            <a:r>
              <a:rPr kumimoji="1" lang="en" altLang="ko-Kore-KR" dirty="0" err="1">
                <a:solidFill>
                  <a:schemeClr val="tx1"/>
                </a:solidFill>
              </a:rPr>
              <a:t>add_pepper</a:t>
            </a:r>
            <a:endParaRPr kumimoji="1" lang="en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[9.0698e-01], bland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[2.6197e-02], liquid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[1.5836e-02], </a:t>
            </a:r>
            <a:r>
              <a:rPr kumimoji="1" lang="en" altLang="ko-Kore-KR" dirty="0" err="1">
                <a:solidFill>
                  <a:schemeClr val="tx1"/>
                </a:solidFill>
              </a:rPr>
              <a:t>liquid_meal</a:t>
            </a:r>
            <a:endParaRPr kumimoji="1" lang="en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 meal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 pepper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 salt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[8.9507e-01], water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[[1.8845],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[0.0392],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[0.0392],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[2.7993],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[3.6454],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[3.6826],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[0.0392],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[0.0392],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[0.0392],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[2.8527],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[[ 2.2456],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[ 2.3898],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[ 2.4497],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[ 2.4516],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[ 2.3948],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8125774" y="-1344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55170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56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[[ 2.2456], context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[-1.3624], add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[-1.3624], </a:t>
            </a:r>
            <a:r>
              <a:rPr lang="en-US" altLang="ko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add_pepper</a:t>
            </a:r>
            <a:endParaRPr lang="en-US" altLang="ko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[ 2.3898], bland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[ 2.4497], liquid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[ 2.4516], </a:t>
            </a:r>
            <a:r>
              <a:rPr lang="en-US" altLang="ko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liquid_meal</a:t>
            </a:r>
            <a:endParaRPr lang="en-US" altLang="ko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[-1.3624], meal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[-1.3624], pepper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[-1.3624], salt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[ 2.3948], water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[-1.1492],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[ 2.2456],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[-0.8507],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[ 0.5759],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[-0.8258]]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[-6.9073e+00,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7.0529e+00,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-4.7550e+00,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7.0376e+00,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-6.3994e+00]]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9F11C-208F-E10F-F6BA-06558778DB31}"/>
              </a:ext>
            </a:extLst>
          </p:cNvPr>
          <p:cNvSpPr txBox="1"/>
          <p:nvPr/>
        </p:nvSpPr>
        <p:spPr>
          <a:xfrm>
            <a:off x="8125774" y="-1344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765360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57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결과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Pretendard" pitchFamily="34" charset="0"/>
              </a:rPr>
              <a:t>Current Works</a:t>
            </a:r>
            <a:endParaRPr lang="en-US" sz="2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743112" y="4576382"/>
            <a:ext cx="11134800" cy="5115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encoder, GSC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두 모델에서 </a:t>
            </a:r>
            <a:r>
              <a:rPr lang="ko-KR" altLang="en-US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경향성의 차이점이 없다</a:t>
            </a:r>
            <a:r>
              <a:rPr lang="en-US" altLang="ko-KR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심지어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모델에서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정답노드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(soup, water)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중요도가 제일 높지 않다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.(GSC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도 같은 경향성 보임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Graph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socre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encoder, GSC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모두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B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D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보다 높았다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사이클이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많은곳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그 중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question node(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meal,liquid_meal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중요도가 큼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encoder(D)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 중요도 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: meal &gt; liquid &gt; soup &gt; context &gt;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soup_liquid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encoder(B)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 중요도 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: liquid &gt;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liquid_meal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&gt; water &gt; bland &gt; context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GSC(D)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 중요도 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: meal &gt; liquid &gt; soup &gt; context &gt;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soup_liquid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GSC(B)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노드 중요도 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: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liquid_meal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&gt; liquid &gt; water &gt; bland &gt; context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   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이번에도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LM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역할이 큼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 graph 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encoder,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모두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B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가장 큼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A0F9A69-8C12-3824-C29C-4AB19E2A4579}"/>
              </a:ext>
            </a:extLst>
          </p:cNvPr>
          <p:cNvSpPr/>
          <p:nvPr/>
        </p:nvSpPr>
        <p:spPr>
          <a:xfrm>
            <a:off x="743112" y="3427201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EF1319-DB63-2E77-C639-DA9E6813DB05}"/>
              </a:ext>
            </a:extLst>
          </p:cNvPr>
          <p:cNvSpPr txBox="1"/>
          <p:nvPr/>
        </p:nvSpPr>
        <p:spPr>
          <a:xfrm>
            <a:off x="775024" y="3514349"/>
            <a:ext cx="96816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You’d add pepper and salt to what liquid meal if it’s bland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supermarket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water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cellars D.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soup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grocery store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FC58D9-7429-14CA-DAC6-7858EA194FEA}"/>
              </a:ext>
            </a:extLst>
          </p:cNvPr>
          <p:cNvSpPr txBox="1"/>
          <p:nvPr/>
        </p:nvSpPr>
        <p:spPr>
          <a:xfrm>
            <a:off x="3776344" y="289244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Question_concept</a:t>
            </a:r>
            <a:r>
              <a:rPr kumimoji="1" lang="en-US" altLang="ko-Kore-KR" dirty="0"/>
              <a:t> : pepper and salt</a:t>
            </a:r>
            <a:endParaRPr kumimoji="1" lang="ko-Kore-KR" altLang="en-US" dirty="0"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8ED1BC74-6EE4-1DE4-4F82-7FB1F5A970A7}"/>
              </a:ext>
            </a:extLst>
          </p:cNvPr>
          <p:cNvSpPr txBox="1"/>
          <p:nvPr/>
        </p:nvSpPr>
        <p:spPr>
          <a:xfrm>
            <a:off x="12191059" y="4576382"/>
            <a:ext cx="4648200" cy="4610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의 역할은 값의 </a:t>
            </a:r>
            <a:r>
              <a:rPr lang="en-US" altLang="ko-KR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smoothing </a:t>
            </a:r>
            <a:r>
              <a:rPr lang="ko-KR" altLang="en-US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효과 밖에 </a:t>
            </a:r>
            <a:r>
              <a:rPr lang="ko-KR" altLang="en-US" sz="2200" dirty="0" err="1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없는것인가</a:t>
            </a:r>
            <a:r>
              <a:rPr lang="en-US" altLang="ko-KR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???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 &amp; GSC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모두 사이클이 있는 노드들의 중요도가 큼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보통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정답 노드가 사이클을 많이 형성함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사이클은 단순히 노드들의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relevance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보여주는 것인가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47019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58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9681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is a common sign that someone is lying?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Ordering dog food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avoid eye contact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feel guilty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fall asleep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blush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23432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12877800" y="9271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37AAB4E5-AE7D-3DB6-D392-FA653839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09" y="445628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89BE3057-F414-FBA7-FF00-30C39DB7A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312" y="45339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0" name="TextBox 959">
            <a:extLst>
              <a:ext uri="{FF2B5EF4-FFF2-40B4-BE49-F238E27FC236}">
                <a16:creationId xmlns:a16="http://schemas.microsoft.com/office/drawing/2014/main" id="{E497DA6D-229C-ACBE-E110-4758AAC38D15}"/>
              </a:ext>
            </a:extLst>
          </p:cNvPr>
          <p:cNvSpPr txBox="1"/>
          <p:nvPr/>
        </p:nvSpPr>
        <p:spPr>
          <a:xfrm>
            <a:off x="3048000" y="8040671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common</a:t>
            </a:r>
            <a:endParaRPr kumimoji="1" lang="ko-Kore-KR" altLang="en-US" b="1" dirty="0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92D1137D-358A-6E46-281B-FA268BBF1CFE}"/>
              </a:ext>
            </a:extLst>
          </p:cNvPr>
          <p:cNvSpPr txBox="1"/>
          <p:nvPr/>
        </p:nvSpPr>
        <p:spPr>
          <a:xfrm>
            <a:off x="12496800" y="462042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common</a:t>
            </a:r>
            <a:endParaRPr kumimoji="1" lang="ko-Kore-KR" altLang="en-US" b="1" dirty="0"/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B7753053-4D59-3EC3-16FD-9460493C8A5A}"/>
              </a:ext>
            </a:extLst>
          </p:cNvPr>
          <p:cNvSpPr txBox="1"/>
          <p:nvPr/>
        </p:nvSpPr>
        <p:spPr>
          <a:xfrm>
            <a:off x="6172200" y="575310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lie</a:t>
            </a:r>
            <a:endParaRPr kumimoji="1" lang="ko-Kore-KR" altLang="en-US" b="1" dirty="0"/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0AD61FCB-983A-F510-74F3-96A51D80B940}"/>
              </a:ext>
            </a:extLst>
          </p:cNvPr>
          <p:cNvSpPr txBox="1"/>
          <p:nvPr/>
        </p:nvSpPr>
        <p:spPr>
          <a:xfrm>
            <a:off x="10801462" y="750570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lie</a:t>
            </a:r>
            <a:endParaRPr kumimoji="1" lang="ko-Kore-KR" altLang="en-US" b="1" dirty="0"/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CB683863-BC20-3271-000E-393DE16B80F5}"/>
              </a:ext>
            </a:extLst>
          </p:cNvPr>
          <p:cNvSpPr txBox="1"/>
          <p:nvPr/>
        </p:nvSpPr>
        <p:spPr>
          <a:xfrm>
            <a:off x="4560387" y="7783887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lying</a:t>
            </a:r>
            <a:endParaRPr kumimoji="1" lang="ko-Kore-KR" altLang="en-US" b="1" dirty="0"/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EA61FFD8-FA0E-CC0D-4332-D9A9A4BE03BC}"/>
              </a:ext>
            </a:extLst>
          </p:cNvPr>
          <p:cNvSpPr txBox="1"/>
          <p:nvPr/>
        </p:nvSpPr>
        <p:spPr>
          <a:xfrm>
            <a:off x="10492520" y="5477084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lying</a:t>
            </a:r>
            <a:endParaRPr kumimoji="1" lang="ko-Kore-KR" altLang="en-US" b="1" dirty="0"/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A1DB5128-E516-9461-609D-B4ECD29AED31}"/>
              </a:ext>
            </a:extLst>
          </p:cNvPr>
          <p:cNvSpPr txBox="1"/>
          <p:nvPr/>
        </p:nvSpPr>
        <p:spPr>
          <a:xfrm>
            <a:off x="5134031" y="469274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sign</a:t>
            </a:r>
            <a:endParaRPr kumimoji="1" lang="ko-Kore-KR" altLang="en-US" b="1" dirty="0"/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D5CA25AF-EAC9-C18C-C92E-C669C76D68CE}"/>
              </a:ext>
            </a:extLst>
          </p:cNvPr>
          <p:cNvSpPr txBox="1"/>
          <p:nvPr/>
        </p:nvSpPr>
        <p:spPr>
          <a:xfrm>
            <a:off x="12954000" y="8058964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sign</a:t>
            </a:r>
            <a:endParaRPr kumimoji="1" lang="ko-Kore-KR" altLang="en-US" b="1" dirty="0"/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7098FDD6-5D84-4A46-3F65-7B0DD5AA769A}"/>
              </a:ext>
            </a:extLst>
          </p:cNvPr>
          <p:cNvSpPr txBox="1"/>
          <p:nvPr/>
        </p:nvSpPr>
        <p:spPr>
          <a:xfrm>
            <a:off x="1543319" y="4805094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avoid</a:t>
            </a:r>
            <a:endParaRPr kumimoji="1" lang="ko-Kore-KR" altLang="en-US" b="1" dirty="0"/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EE49AAF0-430B-0546-1882-B9CEA4EA13B0}"/>
              </a:ext>
            </a:extLst>
          </p:cNvPr>
          <p:cNvSpPr txBox="1"/>
          <p:nvPr/>
        </p:nvSpPr>
        <p:spPr>
          <a:xfrm>
            <a:off x="971662" y="6191227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avoid_eye_contact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1659C10F-FBF1-97A0-E6AF-36313F7222BD}"/>
              </a:ext>
            </a:extLst>
          </p:cNvPr>
          <p:cNvSpPr txBox="1"/>
          <p:nvPr/>
        </p:nvSpPr>
        <p:spPr>
          <a:xfrm>
            <a:off x="1355458" y="7358281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contact</a:t>
            </a:r>
            <a:endParaRPr kumimoji="1" lang="ko-Kore-KR" altLang="en-US" b="1" dirty="0"/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82F309E5-A08D-EA8F-D9BA-449A486A9104}"/>
              </a:ext>
            </a:extLst>
          </p:cNvPr>
          <p:cNvSpPr txBox="1"/>
          <p:nvPr/>
        </p:nvSpPr>
        <p:spPr>
          <a:xfrm>
            <a:off x="2819400" y="4388773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eye</a:t>
            </a:r>
            <a:endParaRPr kumimoji="1" lang="ko-Kore-KR" altLang="en-US" b="1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7B62DFA2-F9BD-1320-0AC7-62ED7CC2466F}"/>
              </a:ext>
            </a:extLst>
          </p:cNvPr>
          <p:cNvSpPr txBox="1"/>
          <p:nvPr/>
        </p:nvSpPr>
        <p:spPr>
          <a:xfrm>
            <a:off x="5719495" y="713636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eye_contact</a:t>
            </a:r>
            <a:endParaRPr kumimoji="1" lang="ko-Kore-KR" altLang="en-US" b="1" dirty="0"/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CB4DE45F-FE31-0530-8657-FEECE76C6FC8}"/>
              </a:ext>
            </a:extLst>
          </p:cNvPr>
          <p:cNvSpPr txBox="1"/>
          <p:nvPr/>
        </p:nvSpPr>
        <p:spPr>
          <a:xfrm>
            <a:off x="15770501" y="5462099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feel</a:t>
            </a:r>
            <a:endParaRPr kumimoji="1" lang="ko-Kore-KR" altLang="en-US" b="1" dirty="0"/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9257F621-51ED-FE7F-82BE-7498E90974A6}"/>
              </a:ext>
            </a:extLst>
          </p:cNvPr>
          <p:cNvSpPr txBox="1"/>
          <p:nvPr/>
        </p:nvSpPr>
        <p:spPr>
          <a:xfrm>
            <a:off x="14890838" y="7247594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00B0F0"/>
                </a:solidFill>
              </a:rPr>
              <a:t>feel_guility</a:t>
            </a:r>
            <a:endParaRPr kumimoji="1" lang="ko-Kore-KR" altLang="en-US" b="1" dirty="0">
              <a:solidFill>
                <a:srgbClr val="00B0F0"/>
              </a:solidFill>
            </a:endParaRP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EB486216-1008-EDCF-42C7-38FD121E2E1B}"/>
              </a:ext>
            </a:extLst>
          </p:cNvPr>
          <p:cNvSpPr txBox="1"/>
          <p:nvPr/>
        </p:nvSpPr>
        <p:spPr>
          <a:xfrm>
            <a:off x="11179074" y="442463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guilty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884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[-2.0906e-03],-&gt;context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[-1.4538e-04],-&gt;lot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[-1.4538e-04],-&gt;new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[ 9.8941e-01],-&gt;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new_york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[ 8.9451e-03],-&gt;office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[ 9.7351e-01],-&gt;offices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[ 8.9316e-03],-&gt;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yo</a:t>
            </a:r>
            <a:r>
              <a:rPr lang="en-US" altLang="ko-Kore-KR" b="1" dirty="0">
                <a:solidFill>
                  <a:schemeClr val="tx1"/>
                </a:solidFill>
                <a:latin typeface="Courier New" panose="02070309020205020404" pitchFamily="49" charset="0"/>
              </a:rPr>
              <a:t>r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k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[ 1.9810e+00],-&gt;skyscraper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[4.0111e+00],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[5.2465e-03],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[5.2465e-03],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[5.9501e+00],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[2.6518e-02],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[3.9643e+00],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[2.6518e-02],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[4.9585e+00],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[0.0000e+00]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[[ 1.5867],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[ 1.6314],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[ 1.6147],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4037-589C-125C-9B2F-0829929BEBF6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656195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59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[[0., 8., 8., 8., 8., 8.], context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2., 2., 2., 2., 2.],common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0.],lie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4., 4., 4., 4., 4.],lying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0.],sign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4., 4., 4., 4., 4.],avoid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2., 2., 2., 2., 2.],</a:t>
            </a:r>
            <a:r>
              <a:rPr kumimoji="1" lang="en-US" altLang="ko-Kore-KR" dirty="0" err="1">
                <a:solidFill>
                  <a:schemeClr val="tx1"/>
                </a:solidFill>
              </a:rPr>
              <a:t>avoid_eye_contact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0.],contact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2., 2., 2., 2., 2.],eye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2., 2., 2., 2., 2.],</a:t>
            </a:r>
            <a:r>
              <a:rPr kumimoji="1" lang="en-US" altLang="ko-Kore-KR" dirty="0" err="1">
                <a:solidFill>
                  <a:schemeClr val="tx1"/>
                </a:solidFill>
              </a:rPr>
              <a:t>eye_contact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[[-0.0048],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[-0.0032],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[-0.0005],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[-0.0005],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[-0.0032],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[-0.0032],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[-0.0032],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[[0.0625],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[0.0144],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[0.9593],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[0.0264],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[0.0240],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[0.0162],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[0.0230],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[0.0712],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137529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60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[[0.0625],context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[0.0144],common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[0.0026],lie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[0.9593],lying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[0.0026],sign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[0.0264],avoid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[0.0240],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avoid_eye_contact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[0.0162],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contacy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[0.0230],eye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[0.0712],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eye_contacct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[[1.2543],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[1.0414],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[0.0698],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[1.1187],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[0.0698],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[0.1472],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[0.1182],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[0.0834],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[0.1172],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[1.0982],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[[ 0.9365],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[ 0.6841],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[ 0.7868],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[-1.3352],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[-1.3699],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[-1.4030],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[ 0.7610],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4037-589C-125C-9B2F-0829929BEBF6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32921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[[ 0.9365],context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[ 0.6841],common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[-1.4136],lie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[ 0.7868],lying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[-1.4136],sign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[-1.3352],avoid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[-1.3699],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avoid_eye_contact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[-1.4030],contact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[-1.3710],eye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[ 0.7610],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eye_contact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[ 0.8720],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[ 0.9365],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[ 1.4021],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[ 0.8694],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[ 1.3834]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[-5.9092,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-1.2775,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-2.5430,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-4.4944,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-2.0877]]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89279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[[0., 6., 6., 6., 6., 6.],context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6., 6., 6., 6., 6.],common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0.],lie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6., 6., 6., 6., 6.],lying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0.],sign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0.],feel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  <a:r>
              <a:rPr kumimoji="1" lang="en-US" altLang="ko-Kore-KR" dirty="0" err="1">
                <a:solidFill>
                  <a:schemeClr val="tx1"/>
                </a:solidFill>
              </a:rPr>
              <a:t>feel_guilty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6., 6., 6., 6., 6.],guilty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[0., 0., 0., 0., 0., 0.]]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[[-0.0019],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[-0.0019],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[-0.0019],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[-0.0019],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[[0.0204],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[0.9649],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[0.0055],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[0.9649],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[0.0055],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[0.0191],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[0.0191],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[0.1263],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7355463" y="-96386"/>
            <a:ext cx="404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05755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63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[[0.0204],context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[0.9649],common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[0.0055],lie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[0.9649],lying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[0.0055],sign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[0.0191],feel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[0.0191],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feel_guilty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[0.1263],guilty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[2.1823],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[2.0823],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[0.0278],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[2.0823],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[0.0278],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[0.0414],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[0.0414],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[2.0823],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[[ 1.4021],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[ 1.3771],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[ 1.3771],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[ 1.3771],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4037-589C-125C-9B2F-0829929BEBF6}"/>
              </a:ext>
            </a:extLst>
          </p:cNvPr>
          <p:cNvSpPr txBox="1"/>
          <p:nvPr/>
        </p:nvSpPr>
        <p:spPr>
          <a:xfrm>
            <a:off x="7355463" y="-96386"/>
            <a:ext cx="404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703518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[[ 1.4021],context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[ 1.3771],common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[-1.4383],lie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[ 1.3771],lying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[-1.4383],sign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[-1.4316],feel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[-1.4316],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feel_guilty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[ 1.3771],guilty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[ 0.8720],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[ 0.9365],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[ 1.4021],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[ 0.8694],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[ 1.3834]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[-5.9092,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-1.2775,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-2.5430,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-4.4944,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-2.0877]]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4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575572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[[1.0794e-01],context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[2.8921e-03],common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[3.1609e-04],lie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[6.7505e-02],lying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[3.1609e-04],sign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[3.0217e-03],avoid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[2.5783e-03],</a:t>
            </a:r>
            <a:r>
              <a:rPr kumimoji="1" lang="en" altLang="ko-Kore-KR" dirty="0" err="1">
                <a:solidFill>
                  <a:schemeClr val="tx1"/>
                </a:solidFill>
              </a:rPr>
              <a:t>avoid_eye_contact</a:t>
            </a:r>
            <a:endParaRPr kumimoji="1" lang="en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[1.7362e-03],contact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[2.3969e-03],eye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[3.3880e-01],</a:t>
            </a:r>
            <a:r>
              <a:rPr kumimoji="1" lang="en" altLang="ko-Kore-KR" dirty="0" err="1">
                <a:solidFill>
                  <a:schemeClr val="tx1"/>
                </a:solidFill>
              </a:rPr>
              <a:t>eye_contact</a:t>
            </a:r>
            <a:endParaRPr kumimoji="1" lang="en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[0.5275],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[0.1783],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[0.1083],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[0.5171],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[0.1083],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[0.1159],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[0.1135],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[0.1097],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[0.1134],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[0.5142],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[[ 0.9692],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[-0.5183],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[-0.9393],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[ 0.9395],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[-0.9393],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[-0.8921],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[-0.9068],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[-0.9306],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[-0.9080],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[ 0.9312],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8125774" y="-1344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573875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[[ 0.9692],context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[-0.5183],common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[-0.9393],lie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[ 0.9395],lying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[-0.9393],sign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[-0.8921],avoid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[-0.9068],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avoid_eye_contact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[-0.9306],contact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[-0.9080],eye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[ 0.9312],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eye_contact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[ 0.5212],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[ 0.9692],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[ 1.6566],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[ 0.8333],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[ 1.5996]]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[-2.6696,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2.0127,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2.6657,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-1.2335,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2.3537]]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9F11C-208F-E10F-F6BA-06558778DB31}"/>
              </a:ext>
            </a:extLst>
          </p:cNvPr>
          <p:cNvSpPr txBox="1"/>
          <p:nvPr/>
        </p:nvSpPr>
        <p:spPr>
          <a:xfrm>
            <a:off x="8125774" y="-1344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743482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67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[[6.8605e-02],context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[6.7507e-02],common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[3.1609e-04],lie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[6.7505e-02],lying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[3.1609e-04],sign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[1.7362e-03],feel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[1.7362e-03],</a:t>
            </a:r>
            <a:r>
              <a:rPr kumimoji="1" lang="en" altLang="ko-Kore-KR" dirty="0" err="1">
                <a:solidFill>
                  <a:schemeClr val="tx1"/>
                </a:solidFill>
              </a:rPr>
              <a:t>feel_guilty</a:t>
            </a:r>
            <a:endParaRPr kumimoji="1" lang="en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[6.7586e-01],guilty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[0.8836],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[0.8795],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[0.0689],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[0.8795],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[0.0689],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[0.0703],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[0.0703],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[0.8795],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[[ 1.6566],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[ 1.6513],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[-1.1815],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[ 1.6513],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[-1.1815],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[-1.1728],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[-1.1728],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[ 1.6513],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8125774" y="-134486"/>
            <a:ext cx="1928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7471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[[ 1.6566],context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[ 1.6513],common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[-1.1815],lie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[ 1.6513],lying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[-1.1815],sign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[-1.1728],feel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[-1.1728],</a:t>
            </a:r>
            <a:r>
              <a:rPr lang="en-US" altLang="ko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feel_guilty</a:t>
            </a:r>
            <a:endParaRPr lang="en-US" altLang="ko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[ 1.6513],guilty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[ 0.5212],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[ 0.9692],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[ 1.6566],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[ 0.8333],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[ 1.5996]]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[-2.6696,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2.0127,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2.6657,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-1.2335,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2.3537]]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9F11C-208F-E10F-F6BA-06558778DB31}"/>
              </a:ext>
            </a:extLst>
          </p:cNvPr>
          <p:cNvSpPr txBox="1"/>
          <p:nvPr/>
        </p:nvSpPr>
        <p:spPr>
          <a:xfrm>
            <a:off x="8125774" y="-134486"/>
            <a:ext cx="1928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3653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[[ 1.5867],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[ 1.6314],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[ 1.6147],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[ 1.6017],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[ 1.5867],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[ 1.3963],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[-1.3792],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[ 1.4323]]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-3.1177, a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0.0964,  b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-1.5581, c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-11.6323, d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-5.7572] 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934982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69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결과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Pretendard" pitchFamily="34" charset="0"/>
              </a:rPr>
              <a:t>Current Works</a:t>
            </a:r>
            <a:endParaRPr lang="en-US" sz="2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743112" y="4576382"/>
            <a:ext cx="11134800" cy="5115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encoder, GSC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두 모델에서 </a:t>
            </a:r>
            <a:r>
              <a:rPr lang="ko-KR" altLang="en-US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경향성의 차이점이 없다</a:t>
            </a:r>
            <a:r>
              <a:rPr lang="en-US" altLang="ko-KR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심지어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모델에서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정답노드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eye_contact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 guilty)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중요도가 제일 높지 않다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.(GSC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도 같은 경향성 보임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Graph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socre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encoder, GSC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모두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B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보다 높았다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사이클이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많은곳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그 중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question node(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lying,comon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중요도가 큼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encoder(B)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 중요도 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: context &gt; lying &gt;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eye_contact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&gt; common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encoder(C)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 중요도 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: context &gt; common=lying=guilty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GSC(B)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 중요도 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: context &gt; lying &gt;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eye_contact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&gt; common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GSC(C)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노드 중요도 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: context &gt; common=lying=guilty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   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이번에도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LM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역할이 큼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 graph 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encoder,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모두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가장 큼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FC58D9-7429-14CA-DAC6-7858EA194FEA}"/>
              </a:ext>
            </a:extLst>
          </p:cNvPr>
          <p:cNvSpPr txBox="1"/>
          <p:nvPr/>
        </p:nvSpPr>
        <p:spPr>
          <a:xfrm>
            <a:off x="3776344" y="289244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Question_concept</a:t>
            </a:r>
            <a:r>
              <a:rPr kumimoji="1" lang="en-US" altLang="ko-Kore-KR" dirty="0"/>
              <a:t> : lying</a:t>
            </a:r>
            <a:endParaRPr kumimoji="1" lang="ko-Kore-KR" altLang="en-US" dirty="0"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8ED1BC74-6EE4-1DE4-4F82-7FB1F5A970A7}"/>
              </a:ext>
            </a:extLst>
          </p:cNvPr>
          <p:cNvSpPr txBox="1"/>
          <p:nvPr/>
        </p:nvSpPr>
        <p:spPr>
          <a:xfrm>
            <a:off x="12191059" y="4576382"/>
            <a:ext cx="4648200" cy="56232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의 역할은 값의 </a:t>
            </a:r>
            <a:r>
              <a:rPr lang="en-US" altLang="ko-KR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smoothing </a:t>
            </a:r>
            <a:r>
              <a:rPr lang="ko-KR" altLang="en-US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효과 밖에 </a:t>
            </a:r>
            <a:r>
              <a:rPr lang="ko-KR" altLang="en-US" sz="2200" dirty="0" err="1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없는것인가</a:t>
            </a:r>
            <a:r>
              <a:rPr lang="en-US" altLang="ko-KR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???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 &amp; GSC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모두 사이클이 있는 노드들의 중요도가 큼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보통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정답 노드가 사이클을 많이 형성함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 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정답 노드가 아니라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question text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에서 답을 도출하는데 중요한 노드와 정답 후보 노드들이 연결되어 있을 경우 그 그래프의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score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가 큼</a:t>
            </a:r>
            <a:endParaRPr lang="en-US" altLang="ko-KR" sz="2200" dirty="0">
              <a:solidFill>
                <a:srgbClr val="FF0000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60FE23B-BFF9-3B30-80F0-D49B70A52B54}"/>
              </a:ext>
            </a:extLst>
          </p:cNvPr>
          <p:cNvSpPr/>
          <p:nvPr/>
        </p:nvSpPr>
        <p:spPr>
          <a:xfrm>
            <a:off x="743112" y="3416092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21B3C-A74C-FD30-B789-0CCD0F16F354}"/>
              </a:ext>
            </a:extLst>
          </p:cNvPr>
          <p:cNvSpPr txBox="1"/>
          <p:nvPr/>
        </p:nvSpPr>
        <p:spPr>
          <a:xfrm>
            <a:off x="775024" y="3503240"/>
            <a:ext cx="9681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is a common sign that someone is lying?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Ordering dog food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avoid eye contact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feel guilty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fall asleep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blush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0686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70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1684076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11880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If you want to set a romantic atmosphere you might light a candle where?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dimly lit room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synagogue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bedroom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birthday cake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roses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23432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1231454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46557-2381-E80C-9653-598735589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18" y="3864198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5B576A-CA4E-6601-DCF1-987FD30D6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00" y="4292419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D26FE8-72B5-6B62-A8A7-766243429015}"/>
              </a:ext>
            </a:extLst>
          </p:cNvPr>
          <p:cNvSpPr txBox="1"/>
          <p:nvPr/>
        </p:nvSpPr>
        <p:spPr>
          <a:xfrm>
            <a:off x="1153225" y="4292419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atmosphere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78E63C-B36C-FEA5-B0D3-7C2021D6B6AB}"/>
              </a:ext>
            </a:extLst>
          </p:cNvPr>
          <p:cNvSpPr txBox="1"/>
          <p:nvPr/>
        </p:nvSpPr>
        <p:spPr>
          <a:xfrm>
            <a:off x="8820262" y="5752373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atmosphere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B558F8-39B1-27D9-AEF4-34974941B96D}"/>
              </a:ext>
            </a:extLst>
          </p:cNvPr>
          <p:cNvSpPr txBox="1"/>
          <p:nvPr/>
        </p:nvSpPr>
        <p:spPr>
          <a:xfrm>
            <a:off x="6245331" y="5047332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candle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56329-3277-3490-CD81-E38BEC0804B8}"/>
              </a:ext>
            </a:extLst>
          </p:cNvPr>
          <p:cNvSpPr txBox="1"/>
          <p:nvPr/>
        </p:nvSpPr>
        <p:spPr>
          <a:xfrm>
            <a:off x="11887200" y="4174547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candle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5C80B4-EE4A-0F99-BA5D-68B8B41A1DD6}"/>
              </a:ext>
            </a:extLst>
          </p:cNvPr>
          <p:cNvSpPr txBox="1"/>
          <p:nvPr/>
        </p:nvSpPr>
        <p:spPr>
          <a:xfrm>
            <a:off x="648213" y="5915411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light</a:t>
            </a:r>
            <a:endParaRPr kumimoji="1" lang="ko-Kore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4385C-6E0B-2B55-6643-804914939DBE}"/>
              </a:ext>
            </a:extLst>
          </p:cNvPr>
          <p:cNvSpPr txBox="1"/>
          <p:nvPr/>
        </p:nvSpPr>
        <p:spPr>
          <a:xfrm>
            <a:off x="14097000" y="7167274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light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326484-04F0-CB20-5539-1F8D0AA25A6B}"/>
              </a:ext>
            </a:extLst>
          </p:cNvPr>
          <p:cNvSpPr txBox="1"/>
          <p:nvPr/>
        </p:nvSpPr>
        <p:spPr>
          <a:xfrm>
            <a:off x="1563410" y="6814599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may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AA798E-70FF-A2FB-28AC-06BDDCEB2BC7}"/>
              </a:ext>
            </a:extLst>
          </p:cNvPr>
          <p:cNvSpPr txBox="1"/>
          <p:nvPr/>
        </p:nvSpPr>
        <p:spPr>
          <a:xfrm>
            <a:off x="14990320" y="6121705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may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EE9BE2-B6A4-E4B2-1F41-63D6B4434D5A}"/>
              </a:ext>
            </a:extLst>
          </p:cNvPr>
          <p:cNvSpPr txBox="1"/>
          <p:nvPr/>
        </p:nvSpPr>
        <p:spPr>
          <a:xfrm>
            <a:off x="3724318" y="7358319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might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0839F0-E574-7A4D-6A7C-92AE5AED72D2}"/>
              </a:ext>
            </a:extLst>
          </p:cNvPr>
          <p:cNvSpPr txBox="1"/>
          <p:nvPr/>
        </p:nvSpPr>
        <p:spPr>
          <a:xfrm>
            <a:off x="10149442" y="445338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might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5053B-7507-4DCF-FBE7-329D194B5D99}"/>
              </a:ext>
            </a:extLst>
          </p:cNvPr>
          <p:cNvSpPr txBox="1"/>
          <p:nvPr/>
        </p:nvSpPr>
        <p:spPr>
          <a:xfrm>
            <a:off x="5878678" y="6629933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romantic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E2DBA3-CEB8-F453-21A8-BA100002CA2A}"/>
              </a:ext>
            </a:extLst>
          </p:cNvPr>
          <p:cNvSpPr txBox="1"/>
          <p:nvPr/>
        </p:nvSpPr>
        <p:spPr>
          <a:xfrm>
            <a:off x="12488779" y="7879897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romantic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210606-C162-7664-45BC-943B392BF55A}"/>
              </a:ext>
            </a:extLst>
          </p:cNvPr>
          <p:cNvSpPr txBox="1"/>
          <p:nvPr/>
        </p:nvSpPr>
        <p:spPr>
          <a:xfrm>
            <a:off x="5116439" y="4145612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set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F8D2EE-74C2-7CDF-D0C8-B8E10B49805B}"/>
              </a:ext>
            </a:extLst>
          </p:cNvPr>
          <p:cNvSpPr txBox="1"/>
          <p:nvPr/>
        </p:nvSpPr>
        <p:spPr>
          <a:xfrm>
            <a:off x="11187611" y="545306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set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2BD740-F862-9018-D0A1-C91DF154C3A3}"/>
              </a:ext>
            </a:extLst>
          </p:cNvPr>
          <p:cNvSpPr txBox="1"/>
          <p:nvPr/>
        </p:nvSpPr>
        <p:spPr>
          <a:xfrm>
            <a:off x="3468328" y="377628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bedroom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320B73-98DF-FA18-1245-5760ED3AC193}"/>
              </a:ext>
            </a:extLst>
          </p:cNvPr>
          <p:cNvSpPr txBox="1"/>
          <p:nvPr/>
        </p:nvSpPr>
        <p:spPr>
          <a:xfrm>
            <a:off x="10149442" y="652952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dimly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C175DF-A39B-E011-458E-CA118F943D88}"/>
              </a:ext>
            </a:extLst>
          </p:cNvPr>
          <p:cNvSpPr txBox="1"/>
          <p:nvPr/>
        </p:nvSpPr>
        <p:spPr>
          <a:xfrm>
            <a:off x="14762921" y="483773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00B0F0"/>
                </a:solidFill>
              </a:rPr>
              <a:t>dimly_lit_room</a:t>
            </a:r>
            <a:endParaRPr kumimoji="1" lang="ko-Kore-KR" altLang="en-US" b="1" dirty="0">
              <a:solidFill>
                <a:srgbClr val="00B0F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6DC6EE-A2FB-36C7-E0ED-37B9FA96B5E6}"/>
              </a:ext>
            </a:extLst>
          </p:cNvPr>
          <p:cNvSpPr txBox="1"/>
          <p:nvPr/>
        </p:nvSpPr>
        <p:spPr>
          <a:xfrm>
            <a:off x="13086725" y="4545506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lit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E093F9-6666-3F5D-B044-681438E18B12}"/>
              </a:ext>
            </a:extLst>
          </p:cNvPr>
          <p:cNvSpPr txBox="1"/>
          <p:nvPr/>
        </p:nvSpPr>
        <p:spPr>
          <a:xfrm>
            <a:off x="11548472" y="7057485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room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B31F60-81A7-6F0C-E5E0-F7288BE3C714}"/>
              </a:ext>
            </a:extLst>
          </p:cNvPr>
          <p:cNvSpPr txBox="1"/>
          <p:nvPr/>
        </p:nvSpPr>
        <p:spPr>
          <a:xfrm>
            <a:off x="3229563" y="1714500"/>
            <a:ext cx="301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Question_concept</a:t>
            </a:r>
            <a:r>
              <a:rPr kumimoji="1" lang="en-US" altLang="ko-Kore-KR" dirty="0"/>
              <a:t> : candle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55178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71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[[ 0., 12., 12., 12., 12., 12.],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6.,  6.,  6.,  6.,  6.],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4.,  4.,  4.,  4.,  4.],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4.,  4.,  4.,  4.,  4.],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8.,  8.,  8.,  8.,  8.],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2.,  2.,  2.,  2.,  2.],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[[-0.0094],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[-0.0019],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[-0.0005],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[-0.0005],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[-0.0048],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[-0.0032],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[[ 0.0057],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[ 0.0198],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[ 0.0217],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[ 0.0217],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[ 1.0007],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[ 0.9920],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7355463" y="-96386"/>
            <a:ext cx="404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295104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72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[[ 0.0057],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[ 0.0198],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[ 0.0217],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[ 0.0217],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[ 1.0007],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[ 0.9920],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[[2.1045],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[0.0130],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[3.0513],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[0.0810],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[0.0810],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[0.0130],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[0.0130],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[2.0761],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[2.0126],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[[ 1.3829],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[ 1.5290],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[-1.4050],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[-1.4050],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[ 1.3754],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[ 1.3576],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4037-589C-125C-9B2F-0829929BEBF6}"/>
              </a:ext>
            </a:extLst>
          </p:cNvPr>
          <p:cNvSpPr txBox="1"/>
          <p:nvPr/>
        </p:nvSpPr>
        <p:spPr>
          <a:xfrm>
            <a:off x="7355463" y="-96386"/>
            <a:ext cx="404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26727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73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[[ 1.3829],context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[-1.4443],atmosphere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[ 1.5290],candle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[-1.4050],light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[-1.4050],may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[-1.4443],might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[-1.4443],romantic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[ 1.3754],set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[ 1.3576],bedroom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[ 1.6168],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[ 1.3829],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[ 1.3829],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[ 1.4107],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[-1.2553],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[ 1.8054,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-5.8729,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2.8157,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-5.5249,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-7.7039],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4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640443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74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[[ 0., 20., 20., 20., 20., 20.],context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0.],atmosphere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20., 20., 20., 20., 20.],candle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4.,  4.,  4.,  4.,  4.],light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4.,  4.,  4.,  4.,  4.],may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0.],might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0.],romantic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26., 26., 26., 26., 26.],set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2.,  2.,  2.,  2.,  2.],dimly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  <a:r>
              <a:rPr kumimoji="1" lang="en-US" altLang="ko-Kore-KR" dirty="0" err="1">
                <a:solidFill>
                  <a:schemeClr val="tx1"/>
                </a:solidFill>
              </a:rPr>
              <a:t>dimly_lit_room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18., 18., 18., 18., 18.],lit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2.,  2.,  2.,  2.,  2.],room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[[-0.0119],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[-0.0119],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[-0.0005],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[-0.0005],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[-0.0121],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[-0.0032],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[-0.0116],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[-0.0032],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[[ 0.0172],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[ 0.0321],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[ 0.0192],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[ 0.0192],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[ 2.8419],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[ 0.9822],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[ 0.0091],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[ 0.0725],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[ 0.9822],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7355463" y="-96386"/>
            <a:ext cx="4082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085526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75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[[ 0.0172],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[ 0.0321],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[ 0.0192],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[ 0.0192],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[-0.0045],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[ 2.8419],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[ 0.9822],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[ 0.0091],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[ 0.0725],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[ 0.9822],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[[5.0561],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[0.0246],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[8.7073],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[0.0876],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[0.0876],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[0.0246],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[0.0246],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[5.1419],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[3.8653],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[0.0382],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[5.8535],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[3.8653],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[[ 1.6168],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[ 1.6528],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[-1.3995],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[-1.3995],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[ 1.6185],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[ 1.5805],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[ 1.6301],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[ 1.5805],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4037-589C-125C-9B2F-0829929BEBF6}"/>
              </a:ext>
            </a:extLst>
          </p:cNvPr>
          <p:cNvSpPr txBox="1"/>
          <p:nvPr/>
        </p:nvSpPr>
        <p:spPr>
          <a:xfrm>
            <a:off x="7355463" y="-96386"/>
            <a:ext cx="4082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668643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76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[[ 1.6168],context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[-1.4397],atmosphere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[ 1.6528],candle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[-1.3995],light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[-1.3995],may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[-1.4397],might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[-1.4397],romantic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[ 1.6185],set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[ 1.5805],dimly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[-1.4333],</a:t>
            </a:r>
            <a:r>
              <a:rPr lang="en" altLang="ko-Kore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dimly_lit_room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[ 1.6301],room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[ 1.5805],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[ 1.6168],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[ 1.3829],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[ 1.3829],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[ 1.4107],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[-1.2553]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[ 1.8054,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-5.8729,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2.8157,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-5.5249,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-7.7039],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82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285196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77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[[3.6478e-02],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[6.7117e-03],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[5.4658e-03],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[5.4658e-03],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[8.9394e-01],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[8.3599e-01],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[[1.7850],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[0.0368],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[2.7250],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[0.0529],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[0.0529],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[0.0368],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[0.0368],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[1.7865],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[1.7664],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[[ 2.2190],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[-1.3768],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[ 2.3823],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[-1.2796],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[-1.2796],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[-1.3768],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[-1.3768],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[ 2.2194],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8125774" y="-1344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640098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78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[[ 2.2190],context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[-1.3768],atmosphere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[ 2.3823],candle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[-1.2796],light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[-1.2796],may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[-1.3768],might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[-1.3768],romantic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[ 2.2194],set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[ 2.2136],bedroom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[ 2.4651],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[ 2.2190],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[ 2.2190],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[ 2.2485],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[-1.0720],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[ 6.4428,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-1.1815,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6.0268,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-0.2976,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-3.6428],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9F11C-208F-E10F-F6BA-06558778DB31}"/>
              </a:ext>
            </a:extLst>
          </p:cNvPr>
          <p:cNvSpPr txBox="1"/>
          <p:nvPr/>
        </p:nvSpPr>
        <p:spPr>
          <a:xfrm>
            <a:off x="8125774" y="-134486"/>
            <a:ext cx="1928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8851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[[ 0., 10., 10., 10., 10., 10.],</a:t>
            </a:r>
            <a:r>
              <a:rPr kumimoji="1" lang="en-US" altLang="ko-KR" dirty="0">
                <a:solidFill>
                  <a:schemeClr val="tx1"/>
                </a:solidFill>
              </a:rPr>
              <a:t>-&gt;context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0.],-&gt;lot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0.],-&gt;new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8.,  8.,  8.,  8.,  8.],-&gt;</a:t>
            </a:r>
            <a:r>
              <a:rPr kumimoji="1" lang="en-US" altLang="ko-Kore-KR" dirty="0" err="1">
                <a:solidFill>
                  <a:schemeClr val="tx1"/>
                </a:solidFill>
              </a:rPr>
              <a:t>new_york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2.,  2.,  2.,  2.,  2.],-&gt;office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2.,  2.,  2.,  2.,  2.],-&gt;offices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2.,  2.,  2.,  2.,  2.],-&gt;</a:t>
            </a:r>
            <a:r>
              <a:rPr kumimoji="1" lang="en-US" altLang="ko-Kore-KR" dirty="0" err="1">
                <a:solidFill>
                  <a:schemeClr val="tx1"/>
                </a:solidFill>
              </a:rPr>
              <a:t>york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6.,  6.,  6.,  6.,  6.],-&gt;business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[ 0.,  0.,  0.,  0.,  0.,  0.]]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[[-0.0075],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[-0.0048],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[-0.0032],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[-0.0032],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[-0.0032],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[-0.0019],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[[ 7.7526e-03],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[-1.4538e-04],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[-1.4538e-04],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[ 1.0486e+00],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[ 8.9451e-03],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[ 7.4053e-03],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[ 8.9316e-03],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[ 1.0348e+00],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7355463" y="-96386"/>
            <a:ext cx="404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777212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79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[[9.5477e-02],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[1.4464e-02],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[5.4658e-03],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[5.4658e-03],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[1.8173e+00],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[8.3599e-01],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[1.7362e-03],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[3.6513e-01],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[8.3599e-01],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[[3.9779],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[0.0958],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[5.9268],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[0.1119],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[0.1119],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[0.0958],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[0.0958],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[4.3584],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[2.7487],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[0.0972],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[4.1096],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[2.7487],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[[ 2.4651],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[-1.0160],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[ 2.5158],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[-0.9170],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[-0.9170],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[-1.0160],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[-1.0160],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[ 2.4793],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[ 2.3847],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[-1.0073],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[ 2.4704],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[ 2.3847],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8125774" y="-134486"/>
            <a:ext cx="1968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908274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80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8806" y="516257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[[ 2.4651],context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[-1.0160],atmosphere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[ 2.5158],candle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[-0.9170],light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[-0.9170],may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[-1.0160],might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[-1.0160],romantic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[ 2.4793],set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[ 2.3847],dimly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[-1.0073],</a:t>
            </a:r>
            <a:r>
              <a:rPr lang="en-US" altLang="ko-KR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dimly_lit_room</a:t>
            </a:r>
            <a:endParaRPr lang="en-US" altLang="ko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[ 2.4704],lit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[ 2.3847],room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[ 2.4651],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[ 2.2190],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[ 2.2190],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[ 2.2485],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[-1.0720],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[ 6.4428,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-1.1815,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6.0268,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-0.2976,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-3.6428],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9F11C-208F-E10F-F6BA-06558778DB31}"/>
              </a:ext>
            </a:extLst>
          </p:cNvPr>
          <p:cNvSpPr txBox="1"/>
          <p:nvPr/>
        </p:nvSpPr>
        <p:spPr>
          <a:xfrm>
            <a:off x="8125774" y="-134486"/>
            <a:ext cx="1968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13885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결과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90476" y="2345774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Pretendard" pitchFamily="34" charset="0"/>
              </a:rPr>
              <a:t>Current Works</a:t>
            </a:r>
            <a:endParaRPr lang="en-US" sz="2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752636" y="4106651"/>
            <a:ext cx="11134800" cy="61311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encoder, GSC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두 모델에서 </a:t>
            </a:r>
            <a:r>
              <a:rPr lang="ko-KR" altLang="en-US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경향성의 차이점이 없다</a:t>
            </a:r>
            <a:r>
              <a:rPr lang="en-US" altLang="ko-KR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심지어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모델에서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정답노드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(bedroom, dimly lit room)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중요도가 제일 높지 않다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.(GSC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도 같은 경향성 보임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  -&gt;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만약 두 개의 정답 노드가 사이클에 속한다면 높았을 것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.. -&gt; 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사이클은 노드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단어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)</a:t>
            </a:r>
            <a:r>
              <a:rPr lang="ko-KR" altLang="en-US" sz="2200" b="1" dirty="0" err="1">
                <a:latin typeface="Pretendard Medium" pitchFamily="34" charset="0"/>
                <a:cs typeface="Pretendard Medium" pitchFamily="34" charset="0"/>
              </a:rPr>
              <a:t>들간의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 관련성이 높다는 것을 의미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???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Graph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socre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encoder, GSC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모두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A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보다 높았다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 (A &gt;D &gt;C = B) -&gt;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사이클이 많은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graph 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 높다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사이클이 많은 곳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그 중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question node(candle, set)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중요도가 큼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encoder(C)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 중요도 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: candle &gt; context &gt; set &gt; bedroom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encoder(A)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 중요도 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: candle &gt; room &gt; set &gt; context &gt; dimly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GSC(C)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 중요도 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: candle &gt; set &gt; context &gt; bedroom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GSC(A)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노드 중요도 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: candle &gt; set &gt; lit &gt; context &gt; dimly=room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   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이번에도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LM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역할이 큼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 graph 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encoder,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모두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A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가장 큼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8ED1BC74-6EE4-1DE4-4F82-7FB1F5A970A7}"/>
              </a:ext>
            </a:extLst>
          </p:cNvPr>
          <p:cNvSpPr txBox="1"/>
          <p:nvPr/>
        </p:nvSpPr>
        <p:spPr>
          <a:xfrm>
            <a:off x="12191059" y="4576382"/>
            <a:ext cx="5504512" cy="4607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의 역할은 값의 </a:t>
            </a:r>
            <a:r>
              <a:rPr lang="en-US" altLang="ko-KR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smoothing </a:t>
            </a:r>
            <a:r>
              <a:rPr lang="ko-KR" altLang="en-US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효과 밖에 </a:t>
            </a:r>
            <a:r>
              <a:rPr lang="ko-KR" altLang="en-US" sz="2200" dirty="0" err="1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없는것인가</a:t>
            </a:r>
            <a:r>
              <a:rPr lang="en-US" altLang="ko-KR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???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 &amp; GSC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모두 사이클이 있는 노드들의 중요도가 큼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보통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정답 노드가 사이클을 많이 형성함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 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정답 노드가 아니라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question text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에서 답을 도출하는데 중요한 노드와 정답 후보 노드들이 연결되어 있을 경우 그 그래프의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score(graph score)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가 큼</a:t>
            </a:r>
            <a:endParaRPr lang="en-US" altLang="ko-KR" sz="2200" dirty="0">
              <a:solidFill>
                <a:srgbClr val="FF0000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8DA7366-AE36-CB9A-2387-157A792CAEC8}"/>
              </a:ext>
            </a:extLst>
          </p:cNvPr>
          <p:cNvSpPr/>
          <p:nvPr/>
        </p:nvSpPr>
        <p:spPr>
          <a:xfrm>
            <a:off x="752636" y="2944343"/>
            <a:ext cx="11684076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9C25E-65A4-FB23-7FD2-85E9BD41BA65}"/>
              </a:ext>
            </a:extLst>
          </p:cNvPr>
          <p:cNvSpPr txBox="1"/>
          <p:nvPr/>
        </p:nvSpPr>
        <p:spPr>
          <a:xfrm>
            <a:off x="784548" y="3031491"/>
            <a:ext cx="11880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If you want to set a romantic atmosphere you might light a candle where?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dimly lit room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synagogue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bedroom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birthday cake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roses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6873B-3828-423A-5436-648EF90A0E52}"/>
              </a:ext>
            </a:extLst>
          </p:cNvPr>
          <p:cNvSpPr txBox="1"/>
          <p:nvPr/>
        </p:nvSpPr>
        <p:spPr>
          <a:xfrm>
            <a:off x="3398075" y="2499662"/>
            <a:ext cx="301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Question_concept</a:t>
            </a:r>
            <a:r>
              <a:rPr kumimoji="1" lang="en-US" altLang="ko-Kore-KR" dirty="0"/>
              <a:t> : candle</a:t>
            </a:r>
            <a:endParaRPr kumimoji="1" lang="ko-Kore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0FEAA0C-C643-9E9D-4D24-FA9B3BBEE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869" y="1940498"/>
            <a:ext cx="3357160" cy="22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253CC3-66C9-010D-F269-86433FF92D04}"/>
              </a:ext>
            </a:extLst>
          </p:cNvPr>
          <p:cNvSpPr txBox="1"/>
          <p:nvPr/>
        </p:nvSpPr>
        <p:spPr>
          <a:xfrm>
            <a:off x="14368229" y="146426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B-subgraph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386168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96816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do humans take in while breathing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l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ungs and diaphragm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oxygen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abdominal muscles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air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open throat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23432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12877800" y="9271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1F8DB0-5906-7044-3865-708348C7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37" y="478903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8336A5-16AB-26CC-CE9B-9E907259C288}"/>
              </a:ext>
            </a:extLst>
          </p:cNvPr>
          <p:cNvSpPr txBox="1"/>
          <p:nvPr/>
        </p:nvSpPr>
        <p:spPr>
          <a:xfrm>
            <a:off x="1447800" y="6552844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breathing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E979B-701A-BA74-39E2-E447A48E92A7}"/>
              </a:ext>
            </a:extLst>
          </p:cNvPr>
          <p:cNvSpPr txBox="1"/>
          <p:nvPr/>
        </p:nvSpPr>
        <p:spPr>
          <a:xfrm>
            <a:off x="6198757" y="5753100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530F9-4402-AE92-DDD2-90909ECDD63F}"/>
              </a:ext>
            </a:extLst>
          </p:cNvPr>
          <p:cNvSpPr txBox="1"/>
          <p:nvPr/>
        </p:nvSpPr>
        <p:spPr>
          <a:xfrm>
            <a:off x="6477000" y="7096442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humans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40288-BCE9-3DA8-E881-734BE9D45CF4}"/>
              </a:ext>
            </a:extLst>
          </p:cNvPr>
          <p:cNvSpPr txBox="1"/>
          <p:nvPr/>
        </p:nvSpPr>
        <p:spPr>
          <a:xfrm>
            <a:off x="4324462" y="4727344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take</a:t>
            </a:r>
            <a:endParaRPr kumimoji="1" lang="ko-Kore-KR" altLang="en-US" b="1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5D4A809-6FBA-24E4-ABE0-C9D557012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988" y="4789032"/>
            <a:ext cx="5348891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170597-A940-4BC4-C7EC-4F7CF485CF4B}"/>
              </a:ext>
            </a:extLst>
          </p:cNvPr>
          <p:cNvSpPr txBox="1"/>
          <p:nvPr/>
        </p:nvSpPr>
        <p:spPr>
          <a:xfrm>
            <a:off x="13021504" y="4766576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breathing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C57C92-A01A-C011-85F3-B3FE2B5F21F8}"/>
              </a:ext>
            </a:extLst>
          </p:cNvPr>
          <p:cNvSpPr txBox="1"/>
          <p:nvPr/>
        </p:nvSpPr>
        <p:spPr>
          <a:xfrm>
            <a:off x="14478000" y="8292743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78484B-20E1-85FE-0E5A-E3754C4B6CB9}"/>
              </a:ext>
            </a:extLst>
          </p:cNvPr>
          <p:cNvSpPr txBox="1"/>
          <p:nvPr/>
        </p:nvSpPr>
        <p:spPr>
          <a:xfrm>
            <a:off x="15595814" y="7096442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humans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E9AE8E-B462-8B36-9519-F897EB472819}"/>
              </a:ext>
            </a:extLst>
          </p:cNvPr>
          <p:cNvSpPr txBox="1"/>
          <p:nvPr/>
        </p:nvSpPr>
        <p:spPr>
          <a:xfrm>
            <a:off x="11165434" y="8292742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take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E8D5A9-C846-B6EB-9743-716B9F4BDFD2}"/>
              </a:ext>
            </a:extLst>
          </p:cNvPr>
          <p:cNvSpPr txBox="1"/>
          <p:nvPr/>
        </p:nvSpPr>
        <p:spPr>
          <a:xfrm>
            <a:off x="5035769" y="8469056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Oxygen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81F7EB-BBB8-9500-F4B9-B0F901453687}"/>
              </a:ext>
            </a:extLst>
          </p:cNvPr>
          <p:cNvSpPr txBox="1"/>
          <p:nvPr/>
        </p:nvSpPr>
        <p:spPr>
          <a:xfrm>
            <a:off x="10561976" y="7083861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B0F0"/>
                </a:solidFill>
              </a:rPr>
              <a:t>air</a:t>
            </a:r>
            <a:endParaRPr kumimoji="1" lang="ko-Kore-KR" altLang="en-US" b="1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01159-34C3-F328-1406-DB830513BBF4}"/>
              </a:ext>
            </a:extLst>
          </p:cNvPr>
          <p:cNvSpPr txBox="1"/>
          <p:nvPr/>
        </p:nvSpPr>
        <p:spPr>
          <a:xfrm>
            <a:off x="8227623" y="5418939"/>
            <a:ext cx="106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/>
              <a:t>&lt;</a:t>
            </a:r>
          </a:p>
          <a:p>
            <a:r>
              <a:rPr kumimoji="1" lang="en-US" altLang="ko-KR" sz="6000" b="1" dirty="0">
                <a:solidFill>
                  <a:srgbClr val="FF0000"/>
                </a:solidFill>
              </a:rPr>
              <a:t>=</a:t>
            </a:r>
            <a:endParaRPr kumimoji="1" lang="ko-Kore-KR" altLang="en-US" sz="6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EF63D-7FAE-69D9-6976-F7F8A11393AB}"/>
              </a:ext>
            </a:extLst>
          </p:cNvPr>
          <p:cNvSpPr txBox="1"/>
          <p:nvPr/>
        </p:nvSpPr>
        <p:spPr>
          <a:xfrm>
            <a:off x="11954704" y="2491246"/>
            <a:ext cx="663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b="1" dirty="0"/>
              <a:t>검은색 부등호의 의미는 </a:t>
            </a:r>
            <a:r>
              <a:rPr kumimoji="1" lang="en-US" altLang="ko-Kore-KR" sz="1400" b="1" dirty="0"/>
              <a:t>graph score</a:t>
            </a:r>
            <a:r>
              <a:rPr kumimoji="1" lang="ko-Kore-KR" altLang="en-US" sz="1400" b="1" dirty="0"/>
              <a:t>이다</a:t>
            </a:r>
            <a:r>
              <a:rPr kumimoji="1" lang="en-US" altLang="ko-Kore-KR" sz="1400" b="1" dirty="0"/>
              <a:t>.</a:t>
            </a:r>
          </a:p>
          <a:p>
            <a:r>
              <a:rPr kumimoji="1" lang="ko-Kore-KR" altLang="en-US" sz="1400" b="1" dirty="0"/>
              <a:t>빨간색 부등호는 사이클의 개수이다</a:t>
            </a:r>
            <a:r>
              <a:rPr kumimoji="1" lang="en-US" altLang="ko-Kore-KR" sz="1400" b="1" dirty="0"/>
              <a:t>.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102166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96816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Where are a lot of offices in New York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school building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skyscraper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business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D. grocery store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work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23432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12877800" y="9271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26E153-FC78-3050-F098-FD4A873F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37" y="416348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A0E3FC-D866-49B2-585C-F2990F43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700" y="418888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3861F7-AE3A-A453-7E74-BF431C4B9136}"/>
              </a:ext>
            </a:extLst>
          </p:cNvPr>
          <p:cNvSpPr txBox="1"/>
          <p:nvPr/>
        </p:nvSpPr>
        <p:spPr>
          <a:xfrm>
            <a:off x="2578100" y="7758487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lot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1A3B9-8310-53E6-A1CB-92B7DE447483}"/>
              </a:ext>
            </a:extLst>
          </p:cNvPr>
          <p:cNvSpPr txBox="1"/>
          <p:nvPr/>
        </p:nvSpPr>
        <p:spPr>
          <a:xfrm>
            <a:off x="6477000" y="6701710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office</a:t>
            </a:r>
            <a:endParaRPr kumimoji="1" lang="ko-Kore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4B896-7817-FB1B-91B0-C17B9468E8AD}"/>
              </a:ext>
            </a:extLst>
          </p:cNvPr>
          <p:cNvSpPr txBox="1"/>
          <p:nvPr/>
        </p:nvSpPr>
        <p:spPr>
          <a:xfrm>
            <a:off x="5456858" y="4958834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new_york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5A0136-9AF3-BE04-D422-C572CE176028}"/>
              </a:ext>
            </a:extLst>
          </p:cNvPr>
          <p:cNvSpPr txBox="1"/>
          <p:nvPr/>
        </p:nvSpPr>
        <p:spPr>
          <a:xfrm>
            <a:off x="1112695" y="6065270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new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4500D9-A79D-DA54-472A-4F881DF52F12}"/>
              </a:ext>
            </a:extLst>
          </p:cNvPr>
          <p:cNvSpPr txBox="1"/>
          <p:nvPr/>
        </p:nvSpPr>
        <p:spPr>
          <a:xfrm>
            <a:off x="2737963" y="4829169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offices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9E3CEF-E292-4BAF-EC6F-262075F9D49D}"/>
              </a:ext>
            </a:extLst>
          </p:cNvPr>
          <p:cNvSpPr txBox="1"/>
          <p:nvPr/>
        </p:nvSpPr>
        <p:spPr>
          <a:xfrm>
            <a:off x="5039649" y="7671339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york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C7C86E-5B56-E5A7-3BC7-744F70139B38}"/>
              </a:ext>
            </a:extLst>
          </p:cNvPr>
          <p:cNvSpPr txBox="1"/>
          <p:nvPr/>
        </p:nvSpPr>
        <p:spPr>
          <a:xfrm>
            <a:off x="4011651" y="4060207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skyscraper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6A8366-C986-2F6F-1CC5-CC699766F063}"/>
              </a:ext>
            </a:extLst>
          </p:cNvPr>
          <p:cNvSpPr txBox="1"/>
          <p:nvPr/>
        </p:nvSpPr>
        <p:spPr>
          <a:xfrm>
            <a:off x="10476278" y="5138205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lot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F3CB1-1B65-3106-7BB4-4C89B85097EB}"/>
              </a:ext>
            </a:extLst>
          </p:cNvPr>
          <p:cNvSpPr txBox="1"/>
          <p:nvPr/>
        </p:nvSpPr>
        <p:spPr>
          <a:xfrm>
            <a:off x="15087600" y="7071042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new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54CB6A-0E40-553F-6D9A-BCE2EEECFB13}"/>
              </a:ext>
            </a:extLst>
          </p:cNvPr>
          <p:cNvSpPr txBox="1"/>
          <p:nvPr/>
        </p:nvSpPr>
        <p:spPr>
          <a:xfrm>
            <a:off x="13558194" y="4320915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new_york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1BB2A7-9197-A770-131B-7D86B8424687}"/>
              </a:ext>
            </a:extLst>
          </p:cNvPr>
          <p:cNvSpPr txBox="1"/>
          <p:nvPr/>
        </p:nvSpPr>
        <p:spPr>
          <a:xfrm>
            <a:off x="10889929" y="7330383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office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3870F8-98E4-CD19-3E83-A39EA34FD744}"/>
              </a:ext>
            </a:extLst>
          </p:cNvPr>
          <p:cNvSpPr txBox="1"/>
          <p:nvPr/>
        </p:nvSpPr>
        <p:spPr>
          <a:xfrm>
            <a:off x="15398750" y="5322871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offices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306BB-2FA9-92BE-2CB3-D7EDC03054C5}"/>
              </a:ext>
            </a:extLst>
          </p:cNvPr>
          <p:cNvSpPr txBox="1"/>
          <p:nvPr/>
        </p:nvSpPr>
        <p:spPr>
          <a:xfrm>
            <a:off x="12573000" y="7517964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york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E52558-A086-55AD-0836-EC161B93F700}"/>
              </a:ext>
            </a:extLst>
          </p:cNvPr>
          <p:cNvSpPr txBox="1"/>
          <p:nvPr/>
        </p:nvSpPr>
        <p:spPr>
          <a:xfrm>
            <a:off x="12101127" y="4060207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B0F0"/>
                </a:solidFill>
              </a:rPr>
              <a:t>business</a:t>
            </a:r>
            <a:endParaRPr kumimoji="1" lang="ko-Kore-KR" alt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824DD-B5CD-F260-01C8-1ABA7945CFDF}"/>
              </a:ext>
            </a:extLst>
          </p:cNvPr>
          <p:cNvSpPr txBox="1"/>
          <p:nvPr/>
        </p:nvSpPr>
        <p:spPr>
          <a:xfrm>
            <a:off x="8227623" y="5418939"/>
            <a:ext cx="106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/>
              <a:t>&gt;</a:t>
            </a:r>
          </a:p>
          <a:p>
            <a:r>
              <a:rPr kumimoji="1" lang="en-US" altLang="ko-KR" sz="6000" b="1" dirty="0">
                <a:solidFill>
                  <a:srgbClr val="FF0000"/>
                </a:solidFill>
              </a:rPr>
              <a:t>&gt;</a:t>
            </a:r>
            <a:endParaRPr kumimoji="1" lang="ko-Kore-KR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565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1043296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Where do people traditionally get information about the world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book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B. meeting C. television D. guide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newspaper</a:t>
            </a:r>
            <a:endParaRPr kumimoji="1" lang="ko-Kore-KR" altLang="en-US" b="1" dirty="0">
              <a:solidFill>
                <a:srgbClr val="FF000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23432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Encoder(E)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12877800" y="9271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7BCA37-F2D9-E546-1447-BE1CB8E2C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101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3805AFC-9A83-2F03-4168-2B144A4D2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46101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B0E2C9-BD9D-5F06-498C-EA3F7588D9C9}"/>
              </a:ext>
            </a:extLst>
          </p:cNvPr>
          <p:cNvSpPr txBox="1"/>
          <p:nvPr/>
        </p:nvSpPr>
        <p:spPr>
          <a:xfrm>
            <a:off x="1125395" y="7200900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get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6ADB8-3431-6B8C-8BC2-5FB3A4C681DB}"/>
              </a:ext>
            </a:extLst>
          </p:cNvPr>
          <p:cNvSpPr txBox="1"/>
          <p:nvPr/>
        </p:nvSpPr>
        <p:spPr>
          <a:xfrm>
            <a:off x="15087600" y="4819134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get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B7DBA-FCD5-EC37-2271-E00F0080A040}"/>
              </a:ext>
            </a:extLst>
          </p:cNvPr>
          <p:cNvSpPr txBox="1"/>
          <p:nvPr/>
        </p:nvSpPr>
        <p:spPr>
          <a:xfrm>
            <a:off x="6095999" y="6886376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get_information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05E85-F759-B0EB-CE9C-A07D1BC2E23C}"/>
              </a:ext>
            </a:extLst>
          </p:cNvPr>
          <p:cNvSpPr txBox="1"/>
          <p:nvPr/>
        </p:nvSpPr>
        <p:spPr>
          <a:xfrm>
            <a:off x="15087600" y="5829300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get_information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71B4B6-37C4-C939-C9CA-53BB4CEF54B2}"/>
              </a:ext>
            </a:extLst>
          </p:cNvPr>
          <p:cNvSpPr txBox="1"/>
          <p:nvPr/>
        </p:nvSpPr>
        <p:spPr>
          <a:xfrm>
            <a:off x="1175981" y="5171118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information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F18647-E83E-8B66-BA98-7C9AE26718C0}"/>
              </a:ext>
            </a:extLst>
          </p:cNvPr>
          <p:cNvSpPr txBox="1"/>
          <p:nvPr/>
        </p:nvSpPr>
        <p:spPr>
          <a:xfrm>
            <a:off x="5691645" y="5335150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people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F9BC8-01EC-0252-2096-AF292AB9FF27}"/>
              </a:ext>
            </a:extLst>
          </p:cNvPr>
          <p:cNvSpPr txBox="1"/>
          <p:nvPr/>
        </p:nvSpPr>
        <p:spPr>
          <a:xfrm>
            <a:off x="2895600" y="4533900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traditionally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23233-8AB6-5B41-B1DB-D3E26B3D2CA2}"/>
              </a:ext>
            </a:extLst>
          </p:cNvPr>
          <p:cNvSpPr txBox="1"/>
          <p:nvPr/>
        </p:nvSpPr>
        <p:spPr>
          <a:xfrm>
            <a:off x="9496212" y="6198632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traditionally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B9570F-E7BE-D41E-BBF9-1DD46F5E28DD}"/>
              </a:ext>
            </a:extLst>
          </p:cNvPr>
          <p:cNvSpPr txBox="1"/>
          <p:nvPr/>
        </p:nvSpPr>
        <p:spPr>
          <a:xfrm>
            <a:off x="2457561" y="8152368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world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E886ED-E146-8596-3895-86E6FABA00D9}"/>
              </a:ext>
            </a:extLst>
          </p:cNvPr>
          <p:cNvSpPr txBox="1"/>
          <p:nvPr/>
        </p:nvSpPr>
        <p:spPr>
          <a:xfrm>
            <a:off x="11734800" y="4610100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world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EA6A8F-D36D-7127-EF74-70FB3029EB22}"/>
              </a:ext>
            </a:extLst>
          </p:cNvPr>
          <p:cNvSpPr txBox="1"/>
          <p:nvPr/>
        </p:nvSpPr>
        <p:spPr>
          <a:xfrm>
            <a:off x="11263558" y="7945552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information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1EA375-30D1-B16F-79FC-DC44E93135A9}"/>
              </a:ext>
            </a:extLst>
          </p:cNvPr>
          <p:cNvSpPr txBox="1"/>
          <p:nvPr/>
        </p:nvSpPr>
        <p:spPr>
          <a:xfrm>
            <a:off x="13551006" y="8076168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people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5BB2CD-870F-6E27-5388-BEF6AC3EFFA8}"/>
              </a:ext>
            </a:extLst>
          </p:cNvPr>
          <p:cNvSpPr txBox="1"/>
          <p:nvPr/>
        </p:nvSpPr>
        <p:spPr>
          <a:xfrm>
            <a:off x="5254439" y="7639007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newspaper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3ABC6C-DABA-DBF3-66A3-7035D388F79D}"/>
              </a:ext>
            </a:extLst>
          </p:cNvPr>
          <p:cNvSpPr txBox="1"/>
          <p:nvPr/>
        </p:nvSpPr>
        <p:spPr>
          <a:xfrm>
            <a:off x="15745982" y="665480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B0F0"/>
                </a:solidFill>
              </a:rPr>
              <a:t>book</a:t>
            </a:r>
            <a:endParaRPr kumimoji="1" lang="ko-Kore-KR" altLang="en-US" b="1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3A5FD-338E-ED7F-8E08-540B7CE316BB}"/>
              </a:ext>
            </a:extLst>
          </p:cNvPr>
          <p:cNvSpPr txBox="1"/>
          <p:nvPr/>
        </p:nvSpPr>
        <p:spPr>
          <a:xfrm>
            <a:off x="8227623" y="5418939"/>
            <a:ext cx="106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/>
              <a:t>&gt;</a:t>
            </a:r>
          </a:p>
          <a:p>
            <a:r>
              <a:rPr kumimoji="1" lang="en-US" altLang="ko-KR" sz="6000" b="1" dirty="0">
                <a:solidFill>
                  <a:srgbClr val="FF0000"/>
                </a:solidFill>
              </a:rPr>
              <a:t>=</a:t>
            </a:r>
            <a:endParaRPr kumimoji="1" lang="ko-Kore-KR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93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5" y="2246329"/>
            <a:ext cx="1027389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is a parents primary duty?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dirty="0" err="1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speek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freely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happiness of a child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</a:t>
            </a:r>
            <a:r>
              <a:rPr kumimoji="1" lang="en-US" altLang="ko-Kore-KR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care for children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school child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control children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3312122" y="927262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12877800" y="9271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5864FE4-4747-9BE5-8C3E-03E10C934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61588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1E1F1BDB-7BC4-D087-D28C-91820D71E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700" y="439166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748D10-7F3A-21B7-2235-B65E3BBC07F8}"/>
              </a:ext>
            </a:extLst>
          </p:cNvPr>
          <p:cNvSpPr txBox="1"/>
          <p:nvPr/>
        </p:nvSpPr>
        <p:spPr>
          <a:xfrm>
            <a:off x="6096000" y="5600700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duty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DDE8D-4339-25CE-D26C-C08F439F151D}"/>
              </a:ext>
            </a:extLst>
          </p:cNvPr>
          <p:cNvSpPr txBox="1"/>
          <p:nvPr/>
        </p:nvSpPr>
        <p:spPr>
          <a:xfrm>
            <a:off x="4366318" y="4680626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parent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FB6A5-3670-E908-E35C-5C8A03B379DA}"/>
              </a:ext>
            </a:extLst>
          </p:cNvPr>
          <p:cNvSpPr txBox="1"/>
          <p:nvPr/>
        </p:nvSpPr>
        <p:spPr>
          <a:xfrm>
            <a:off x="6477000" y="7024478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parents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F71E67-075D-52B6-5BBB-972128219ACD}"/>
              </a:ext>
            </a:extLst>
          </p:cNvPr>
          <p:cNvSpPr txBox="1"/>
          <p:nvPr/>
        </p:nvSpPr>
        <p:spPr>
          <a:xfrm>
            <a:off x="5293322" y="7709844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primary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F1B111-C434-FA34-F549-A2ECE9635BCE}"/>
              </a:ext>
            </a:extLst>
          </p:cNvPr>
          <p:cNvSpPr txBox="1"/>
          <p:nvPr/>
        </p:nvSpPr>
        <p:spPr>
          <a:xfrm>
            <a:off x="5194074" y="4270405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care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634089-C169-1D0A-12E6-6710CCB7DB97}"/>
              </a:ext>
            </a:extLst>
          </p:cNvPr>
          <p:cNvSpPr txBox="1"/>
          <p:nvPr/>
        </p:nvSpPr>
        <p:spPr>
          <a:xfrm>
            <a:off x="6451814" y="4865292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care_for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EAD0B4-C206-EA60-1F9F-5285757CB91A}"/>
              </a:ext>
            </a:extLst>
          </p:cNvPr>
          <p:cNvSpPr txBox="1"/>
          <p:nvPr/>
        </p:nvSpPr>
        <p:spPr>
          <a:xfrm>
            <a:off x="223497" y="6309367"/>
            <a:ext cx="239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care_for_children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75C4E3-AD4F-2C5B-B4BF-08381D86263F}"/>
              </a:ext>
            </a:extLst>
          </p:cNvPr>
          <p:cNvSpPr txBox="1"/>
          <p:nvPr/>
        </p:nvSpPr>
        <p:spPr>
          <a:xfrm>
            <a:off x="3098013" y="4894607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child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CB149-DA03-38DF-CE8C-64D4C4F77E53}"/>
              </a:ext>
            </a:extLst>
          </p:cNvPr>
          <p:cNvSpPr txBox="1"/>
          <p:nvPr/>
        </p:nvSpPr>
        <p:spPr>
          <a:xfrm>
            <a:off x="3807411" y="7943153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children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5C7A7C-6C5E-8FA5-875C-8A2143850B48}"/>
              </a:ext>
            </a:extLst>
          </p:cNvPr>
          <p:cNvSpPr txBox="1"/>
          <p:nvPr/>
        </p:nvSpPr>
        <p:spPr>
          <a:xfrm>
            <a:off x="2399979" y="7340512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for_child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DD58FC-1774-8CA7-AB28-ED8DDA991C16}"/>
              </a:ext>
            </a:extLst>
          </p:cNvPr>
          <p:cNvSpPr txBox="1"/>
          <p:nvPr/>
        </p:nvSpPr>
        <p:spPr>
          <a:xfrm>
            <a:off x="2047418" y="4344809"/>
            <a:ext cx="13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for_children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9F8C94-75EB-0000-1A3D-513C00E33E3E}"/>
              </a:ext>
            </a:extLst>
          </p:cNvPr>
          <p:cNvSpPr txBox="1"/>
          <p:nvPr/>
        </p:nvSpPr>
        <p:spPr>
          <a:xfrm>
            <a:off x="15427222" y="6309367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duty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A38BE5-166C-3995-5E8C-1ABCAEFD8B15}"/>
              </a:ext>
            </a:extLst>
          </p:cNvPr>
          <p:cNvSpPr txBox="1"/>
          <p:nvPr/>
        </p:nvSpPr>
        <p:spPr>
          <a:xfrm>
            <a:off x="13868400" y="7214048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parent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8E10BB-510F-C838-4D5B-52C47B3622D1}"/>
              </a:ext>
            </a:extLst>
          </p:cNvPr>
          <p:cNvSpPr txBox="1"/>
          <p:nvPr/>
        </p:nvSpPr>
        <p:spPr>
          <a:xfrm>
            <a:off x="9497543" y="6094622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parents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6830EE-FAF6-6795-A810-031D93329BF9}"/>
              </a:ext>
            </a:extLst>
          </p:cNvPr>
          <p:cNvSpPr txBox="1"/>
          <p:nvPr/>
        </p:nvSpPr>
        <p:spPr>
          <a:xfrm>
            <a:off x="11343261" y="7943153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primary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41AB99-0E34-A8C9-2846-D18532115D60}"/>
              </a:ext>
            </a:extLst>
          </p:cNvPr>
          <p:cNvSpPr txBox="1"/>
          <p:nvPr/>
        </p:nvSpPr>
        <p:spPr>
          <a:xfrm>
            <a:off x="14234460" y="5416034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child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C98240-CA7A-41E8-1F67-CEF55DD1D997}"/>
              </a:ext>
            </a:extLst>
          </p:cNvPr>
          <p:cNvSpPr txBox="1"/>
          <p:nvPr/>
        </p:nvSpPr>
        <p:spPr>
          <a:xfrm>
            <a:off x="11483068" y="4361588"/>
            <a:ext cx="195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B0F0"/>
                </a:solidFill>
              </a:rPr>
              <a:t>happiness</a:t>
            </a:r>
            <a:endParaRPr kumimoji="1" lang="ko-Kore-KR" altLang="en-US" b="1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CAB10-3E63-A060-BBAC-6E4F75BA11F6}"/>
              </a:ext>
            </a:extLst>
          </p:cNvPr>
          <p:cNvSpPr txBox="1"/>
          <p:nvPr/>
        </p:nvSpPr>
        <p:spPr>
          <a:xfrm>
            <a:off x="8227623" y="5418939"/>
            <a:ext cx="106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/>
              <a:t>&gt;</a:t>
            </a:r>
          </a:p>
          <a:p>
            <a:r>
              <a:rPr kumimoji="1" lang="en-US" altLang="ko-KR" sz="6000" b="1" dirty="0">
                <a:solidFill>
                  <a:srgbClr val="FF0000"/>
                </a:solidFill>
              </a:rPr>
              <a:t>=</a:t>
            </a:r>
            <a:endParaRPr kumimoji="1" lang="ko-Kore-KR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326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96816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You’d add pepper and salt to what liquid meal if it’s bland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supermarket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water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cellars D.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soup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grocery store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23432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12877800" y="9271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9092C73-8300-E1C4-E915-9B82A6914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95" y="417451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BC6AEA51-D8DB-A65F-9612-BBC6CC1B1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680" y="4292419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AFA58B-CF06-8D39-4BAA-DF6CC37605C5}"/>
              </a:ext>
            </a:extLst>
          </p:cNvPr>
          <p:cNvSpPr txBox="1"/>
          <p:nvPr/>
        </p:nvSpPr>
        <p:spPr>
          <a:xfrm>
            <a:off x="6477000" y="6515100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8CDE5D-CAA6-5898-12B3-767413FA9203}"/>
              </a:ext>
            </a:extLst>
          </p:cNvPr>
          <p:cNvSpPr txBox="1"/>
          <p:nvPr/>
        </p:nvSpPr>
        <p:spPr>
          <a:xfrm>
            <a:off x="13129780" y="7853193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1D3A36-C4BB-ED01-C2AF-04394A035D18}"/>
              </a:ext>
            </a:extLst>
          </p:cNvPr>
          <p:cNvSpPr txBox="1"/>
          <p:nvPr/>
        </p:nvSpPr>
        <p:spPr>
          <a:xfrm>
            <a:off x="3002237" y="7853193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add_pepper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F78FD-7745-AF3E-EAA3-1A8E184FE4ED}"/>
              </a:ext>
            </a:extLst>
          </p:cNvPr>
          <p:cNvSpPr txBox="1"/>
          <p:nvPr/>
        </p:nvSpPr>
        <p:spPr>
          <a:xfrm>
            <a:off x="14797898" y="720090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add_pepper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F47FB1-BAD1-8D11-C3A6-578CA222632C}"/>
              </a:ext>
            </a:extLst>
          </p:cNvPr>
          <p:cNvSpPr txBox="1"/>
          <p:nvPr/>
        </p:nvSpPr>
        <p:spPr>
          <a:xfrm>
            <a:off x="1138095" y="514350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bland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F9B543-ABD7-042D-B42A-EAC3A1EBA39C}"/>
              </a:ext>
            </a:extLst>
          </p:cNvPr>
          <p:cNvSpPr txBox="1"/>
          <p:nvPr/>
        </p:nvSpPr>
        <p:spPr>
          <a:xfrm>
            <a:off x="13257572" y="422742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bland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7A43F4-9BDA-C0CA-19BA-B4C50E053BAD}"/>
              </a:ext>
            </a:extLst>
          </p:cNvPr>
          <p:cNvSpPr txBox="1"/>
          <p:nvPr/>
        </p:nvSpPr>
        <p:spPr>
          <a:xfrm>
            <a:off x="3002237" y="4065724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liquid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4CBD8D-BF3A-061A-C40A-36FA3C0CC2E1}"/>
              </a:ext>
            </a:extLst>
          </p:cNvPr>
          <p:cNvSpPr txBox="1"/>
          <p:nvPr/>
        </p:nvSpPr>
        <p:spPr>
          <a:xfrm>
            <a:off x="10983231" y="477416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liquid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0068DF-5F74-E29B-34F9-411FB4CF80AD}"/>
              </a:ext>
            </a:extLst>
          </p:cNvPr>
          <p:cNvSpPr txBox="1"/>
          <p:nvPr/>
        </p:nvSpPr>
        <p:spPr>
          <a:xfrm>
            <a:off x="1088239" y="614576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liquid_meal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064DAE-8428-7B75-0063-F4908374B92D}"/>
              </a:ext>
            </a:extLst>
          </p:cNvPr>
          <p:cNvSpPr txBox="1"/>
          <p:nvPr/>
        </p:nvSpPr>
        <p:spPr>
          <a:xfrm>
            <a:off x="14797898" y="479901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liquid_meal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D14A76-FF91-39DA-A910-6FD00AB36D4A}"/>
              </a:ext>
            </a:extLst>
          </p:cNvPr>
          <p:cNvSpPr txBox="1"/>
          <p:nvPr/>
        </p:nvSpPr>
        <p:spPr>
          <a:xfrm>
            <a:off x="5435480" y="408570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meal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9B8530-63CD-A68E-AA5C-691D881CCBC9}"/>
              </a:ext>
            </a:extLst>
          </p:cNvPr>
          <p:cNvSpPr txBox="1"/>
          <p:nvPr/>
        </p:nvSpPr>
        <p:spPr>
          <a:xfrm>
            <a:off x="15619233" y="6025453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meal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BF06AF-A402-0235-9A02-BEABF71F6765}"/>
              </a:ext>
            </a:extLst>
          </p:cNvPr>
          <p:cNvSpPr txBox="1"/>
          <p:nvPr/>
        </p:nvSpPr>
        <p:spPr>
          <a:xfrm>
            <a:off x="1866148" y="7239579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pepper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499611-82B2-F222-7E0B-7F6A015D39BB}"/>
              </a:ext>
            </a:extLst>
          </p:cNvPr>
          <p:cNvSpPr txBox="1"/>
          <p:nvPr/>
        </p:nvSpPr>
        <p:spPr>
          <a:xfrm>
            <a:off x="11366749" y="7523753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pepper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C5F564-D184-906F-AE47-7FC6F763D655}"/>
              </a:ext>
            </a:extLst>
          </p:cNvPr>
          <p:cNvSpPr txBox="1"/>
          <p:nvPr/>
        </p:nvSpPr>
        <p:spPr>
          <a:xfrm>
            <a:off x="5188227" y="7523753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salt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82FB28-B44A-C3FF-21FB-128A416FF084}"/>
              </a:ext>
            </a:extLst>
          </p:cNvPr>
          <p:cNvSpPr txBox="1"/>
          <p:nvPr/>
        </p:nvSpPr>
        <p:spPr>
          <a:xfrm>
            <a:off x="10114718" y="6266327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salt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8F8D00-CF59-ABAA-7087-9B444C09CC44}"/>
              </a:ext>
            </a:extLst>
          </p:cNvPr>
          <p:cNvSpPr txBox="1"/>
          <p:nvPr/>
        </p:nvSpPr>
        <p:spPr>
          <a:xfrm>
            <a:off x="6118888" y="5314171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soup_liquid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6F8047-EF87-C389-3D92-1FADF9B9B3F0}"/>
              </a:ext>
            </a:extLst>
          </p:cNvPr>
          <p:cNvSpPr txBox="1"/>
          <p:nvPr/>
        </p:nvSpPr>
        <p:spPr>
          <a:xfrm>
            <a:off x="4354391" y="4403994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soup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748414-EA5F-433A-B91F-103CD138BCD0}"/>
              </a:ext>
            </a:extLst>
          </p:cNvPr>
          <p:cNvSpPr txBox="1"/>
          <p:nvPr/>
        </p:nvSpPr>
        <p:spPr>
          <a:xfrm>
            <a:off x="12014462" y="431013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70C0"/>
                </a:solidFill>
              </a:rPr>
              <a:t>water</a:t>
            </a:r>
            <a:endParaRPr kumimoji="1" lang="ko-Kore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C9D6F-D0AB-1BD0-DE7D-703BDE344AA8}"/>
              </a:ext>
            </a:extLst>
          </p:cNvPr>
          <p:cNvSpPr txBox="1"/>
          <p:nvPr/>
        </p:nvSpPr>
        <p:spPr>
          <a:xfrm>
            <a:off x="8227623" y="5418939"/>
            <a:ext cx="106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/>
              <a:t>&lt;</a:t>
            </a:r>
          </a:p>
          <a:p>
            <a:r>
              <a:rPr kumimoji="1" lang="en-US" altLang="ko-KR" sz="6000" b="1" dirty="0">
                <a:solidFill>
                  <a:srgbClr val="FF0000"/>
                </a:solidFill>
              </a:rPr>
              <a:t>&lt;</a:t>
            </a:r>
            <a:endParaRPr kumimoji="1" lang="ko-Kore-KR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993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9681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is a common sign that someone is lying?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Ordering dog food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avoid eye contact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feel guilty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fall asleep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blush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23432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12877800" y="9271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37AAB4E5-AE7D-3DB6-D392-FA653839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09" y="445628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89BE3057-F414-FBA7-FF00-30C39DB7A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312" y="45339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0" name="TextBox 959">
            <a:extLst>
              <a:ext uri="{FF2B5EF4-FFF2-40B4-BE49-F238E27FC236}">
                <a16:creationId xmlns:a16="http://schemas.microsoft.com/office/drawing/2014/main" id="{E497DA6D-229C-ACBE-E110-4758AAC38D15}"/>
              </a:ext>
            </a:extLst>
          </p:cNvPr>
          <p:cNvSpPr txBox="1"/>
          <p:nvPr/>
        </p:nvSpPr>
        <p:spPr>
          <a:xfrm>
            <a:off x="3048000" y="8040671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common</a:t>
            </a:r>
            <a:endParaRPr kumimoji="1" lang="ko-Kore-KR" altLang="en-US" b="1" dirty="0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92D1137D-358A-6E46-281B-FA268BBF1CFE}"/>
              </a:ext>
            </a:extLst>
          </p:cNvPr>
          <p:cNvSpPr txBox="1"/>
          <p:nvPr/>
        </p:nvSpPr>
        <p:spPr>
          <a:xfrm>
            <a:off x="12496800" y="462042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common</a:t>
            </a:r>
            <a:endParaRPr kumimoji="1" lang="ko-Kore-KR" altLang="en-US" b="1" dirty="0"/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B7753053-4D59-3EC3-16FD-9460493C8A5A}"/>
              </a:ext>
            </a:extLst>
          </p:cNvPr>
          <p:cNvSpPr txBox="1"/>
          <p:nvPr/>
        </p:nvSpPr>
        <p:spPr>
          <a:xfrm>
            <a:off x="6172200" y="575310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lie</a:t>
            </a:r>
            <a:endParaRPr kumimoji="1" lang="ko-Kore-KR" altLang="en-US" b="1" dirty="0"/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0AD61FCB-983A-F510-74F3-96A51D80B940}"/>
              </a:ext>
            </a:extLst>
          </p:cNvPr>
          <p:cNvSpPr txBox="1"/>
          <p:nvPr/>
        </p:nvSpPr>
        <p:spPr>
          <a:xfrm>
            <a:off x="10801462" y="750570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lie</a:t>
            </a:r>
            <a:endParaRPr kumimoji="1" lang="ko-Kore-KR" altLang="en-US" b="1" dirty="0"/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CB683863-BC20-3271-000E-393DE16B80F5}"/>
              </a:ext>
            </a:extLst>
          </p:cNvPr>
          <p:cNvSpPr txBox="1"/>
          <p:nvPr/>
        </p:nvSpPr>
        <p:spPr>
          <a:xfrm>
            <a:off x="4560387" y="7783887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lying</a:t>
            </a:r>
            <a:endParaRPr kumimoji="1" lang="ko-Kore-KR" altLang="en-US" b="1" dirty="0"/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EA61FFD8-FA0E-CC0D-4332-D9A9A4BE03BC}"/>
              </a:ext>
            </a:extLst>
          </p:cNvPr>
          <p:cNvSpPr txBox="1"/>
          <p:nvPr/>
        </p:nvSpPr>
        <p:spPr>
          <a:xfrm>
            <a:off x="10492520" y="5477084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lying</a:t>
            </a:r>
            <a:endParaRPr kumimoji="1" lang="ko-Kore-KR" altLang="en-US" b="1" dirty="0"/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A1DB5128-E516-9461-609D-B4ECD29AED31}"/>
              </a:ext>
            </a:extLst>
          </p:cNvPr>
          <p:cNvSpPr txBox="1"/>
          <p:nvPr/>
        </p:nvSpPr>
        <p:spPr>
          <a:xfrm>
            <a:off x="5134031" y="469274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sign</a:t>
            </a:r>
            <a:endParaRPr kumimoji="1" lang="ko-Kore-KR" altLang="en-US" b="1" dirty="0"/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D5CA25AF-EAC9-C18C-C92E-C669C76D68CE}"/>
              </a:ext>
            </a:extLst>
          </p:cNvPr>
          <p:cNvSpPr txBox="1"/>
          <p:nvPr/>
        </p:nvSpPr>
        <p:spPr>
          <a:xfrm>
            <a:off x="12954000" y="8058964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sign</a:t>
            </a:r>
            <a:endParaRPr kumimoji="1" lang="ko-Kore-KR" altLang="en-US" b="1" dirty="0"/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7098FDD6-5D84-4A46-3F65-7B0DD5AA769A}"/>
              </a:ext>
            </a:extLst>
          </p:cNvPr>
          <p:cNvSpPr txBox="1"/>
          <p:nvPr/>
        </p:nvSpPr>
        <p:spPr>
          <a:xfrm>
            <a:off x="1543319" y="4805094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avoid</a:t>
            </a:r>
            <a:endParaRPr kumimoji="1" lang="ko-Kore-KR" altLang="en-US" b="1" dirty="0"/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EE49AAF0-430B-0546-1882-B9CEA4EA13B0}"/>
              </a:ext>
            </a:extLst>
          </p:cNvPr>
          <p:cNvSpPr txBox="1"/>
          <p:nvPr/>
        </p:nvSpPr>
        <p:spPr>
          <a:xfrm>
            <a:off x="971662" y="6191227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avoid_eye_contact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1659C10F-FBF1-97A0-E6AF-36313F7222BD}"/>
              </a:ext>
            </a:extLst>
          </p:cNvPr>
          <p:cNvSpPr txBox="1"/>
          <p:nvPr/>
        </p:nvSpPr>
        <p:spPr>
          <a:xfrm>
            <a:off x="1355458" y="7358281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contact</a:t>
            </a:r>
            <a:endParaRPr kumimoji="1" lang="ko-Kore-KR" altLang="en-US" b="1" dirty="0"/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82F309E5-A08D-EA8F-D9BA-449A486A9104}"/>
              </a:ext>
            </a:extLst>
          </p:cNvPr>
          <p:cNvSpPr txBox="1"/>
          <p:nvPr/>
        </p:nvSpPr>
        <p:spPr>
          <a:xfrm>
            <a:off x="2819400" y="4388773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eye</a:t>
            </a:r>
            <a:endParaRPr kumimoji="1" lang="ko-Kore-KR" altLang="en-US" b="1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7B62DFA2-F9BD-1320-0AC7-62ED7CC2466F}"/>
              </a:ext>
            </a:extLst>
          </p:cNvPr>
          <p:cNvSpPr txBox="1"/>
          <p:nvPr/>
        </p:nvSpPr>
        <p:spPr>
          <a:xfrm>
            <a:off x="5719495" y="713636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eye_contact</a:t>
            </a:r>
            <a:endParaRPr kumimoji="1" lang="ko-Kore-KR" altLang="en-US" b="1" dirty="0"/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CB4DE45F-FE31-0530-8657-FEECE76C6FC8}"/>
              </a:ext>
            </a:extLst>
          </p:cNvPr>
          <p:cNvSpPr txBox="1"/>
          <p:nvPr/>
        </p:nvSpPr>
        <p:spPr>
          <a:xfrm>
            <a:off x="15770501" y="5462099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feel</a:t>
            </a:r>
            <a:endParaRPr kumimoji="1" lang="ko-Kore-KR" altLang="en-US" b="1" dirty="0"/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9257F621-51ED-FE7F-82BE-7498E90974A6}"/>
              </a:ext>
            </a:extLst>
          </p:cNvPr>
          <p:cNvSpPr txBox="1"/>
          <p:nvPr/>
        </p:nvSpPr>
        <p:spPr>
          <a:xfrm>
            <a:off x="14890838" y="7247594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00B0F0"/>
                </a:solidFill>
              </a:rPr>
              <a:t>feel_guility</a:t>
            </a:r>
            <a:endParaRPr kumimoji="1" lang="ko-Kore-KR" altLang="en-US" b="1" dirty="0">
              <a:solidFill>
                <a:srgbClr val="00B0F0"/>
              </a:solidFill>
            </a:endParaRP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EB486216-1008-EDCF-42C7-38FD121E2E1B}"/>
              </a:ext>
            </a:extLst>
          </p:cNvPr>
          <p:cNvSpPr txBox="1"/>
          <p:nvPr/>
        </p:nvSpPr>
        <p:spPr>
          <a:xfrm>
            <a:off x="11179074" y="442463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guilty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7C343-B2BF-DFF0-BA00-29FC579F8863}"/>
              </a:ext>
            </a:extLst>
          </p:cNvPr>
          <p:cNvSpPr txBox="1"/>
          <p:nvPr/>
        </p:nvSpPr>
        <p:spPr>
          <a:xfrm>
            <a:off x="8227623" y="5418939"/>
            <a:ext cx="106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/>
              <a:t>&lt;</a:t>
            </a:r>
          </a:p>
          <a:p>
            <a:r>
              <a:rPr kumimoji="1" lang="en-US" altLang="ko-KR" sz="6000" b="1" dirty="0">
                <a:solidFill>
                  <a:srgbClr val="FF0000"/>
                </a:solidFill>
              </a:rPr>
              <a:t>=</a:t>
            </a:r>
            <a:endParaRPr kumimoji="1" lang="ko-Kore-KR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479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1684076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11880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If you want to set a romantic atmosphere you might light a candle where?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dimly lit room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synagogue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bedroom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birthday cake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roses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23432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1231454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46557-2381-E80C-9653-598735589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35" y="417454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5B576A-CA4E-6601-DCF1-987FD30D6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00" y="4292419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D26FE8-72B5-6B62-A8A7-766243429015}"/>
              </a:ext>
            </a:extLst>
          </p:cNvPr>
          <p:cNvSpPr txBox="1"/>
          <p:nvPr/>
        </p:nvSpPr>
        <p:spPr>
          <a:xfrm>
            <a:off x="1153225" y="4292419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atmosphere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78E63C-B36C-FEA5-B0D3-7C2021D6B6AB}"/>
              </a:ext>
            </a:extLst>
          </p:cNvPr>
          <p:cNvSpPr txBox="1"/>
          <p:nvPr/>
        </p:nvSpPr>
        <p:spPr>
          <a:xfrm>
            <a:off x="8820262" y="5752373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atmosphere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B558F8-39B1-27D9-AEF4-34974941B96D}"/>
              </a:ext>
            </a:extLst>
          </p:cNvPr>
          <p:cNvSpPr txBox="1"/>
          <p:nvPr/>
        </p:nvSpPr>
        <p:spPr>
          <a:xfrm>
            <a:off x="6245331" y="5047332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candle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56329-3277-3490-CD81-E38BEC0804B8}"/>
              </a:ext>
            </a:extLst>
          </p:cNvPr>
          <p:cNvSpPr txBox="1"/>
          <p:nvPr/>
        </p:nvSpPr>
        <p:spPr>
          <a:xfrm>
            <a:off x="11887200" y="4174547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candle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5C80B4-EE4A-0F99-BA5D-68B8B41A1DD6}"/>
              </a:ext>
            </a:extLst>
          </p:cNvPr>
          <p:cNvSpPr txBox="1"/>
          <p:nvPr/>
        </p:nvSpPr>
        <p:spPr>
          <a:xfrm>
            <a:off x="648213" y="5915411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light</a:t>
            </a:r>
            <a:endParaRPr kumimoji="1" lang="ko-Kore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4385C-6E0B-2B55-6643-804914939DBE}"/>
              </a:ext>
            </a:extLst>
          </p:cNvPr>
          <p:cNvSpPr txBox="1"/>
          <p:nvPr/>
        </p:nvSpPr>
        <p:spPr>
          <a:xfrm>
            <a:off x="14097000" y="7167274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light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326484-04F0-CB20-5539-1F8D0AA25A6B}"/>
              </a:ext>
            </a:extLst>
          </p:cNvPr>
          <p:cNvSpPr txBox="1"/>
          <p:nvPr/>
        </p:nvSpPr>
        <p:spPr>
          <a:xfrm>
            <a:off x="1563410" y="6814599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may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AA798E-70FF-A2FB-28AC-06BDDCEB2BC7}"/>
              </a:ext>
            </a:extLst>
          </p:cNvPr>
          <p:cNvSpPr txBox="1"/>
          <p:nvPr/>
        </p:nvSpPr>
        <p:spPr>
          <a:xfrm>
            <a:off x="14990320" y="6121705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may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EE9BE2-B6A4-E4B2-1F41-63D6B4434D5A}"/>
              </a:ext>
            </a:extLst>
          </p:cNvPr>
          <p:cNvSpPr txBox="1"/>
          <p:nvPr/>
        </p:nvSpPr>
        <p:spPr>
          <a:xfrm>
            <a:off x="3724318" y="7358319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might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0839F0-E574-7A4D-6A7C-92AE5AED72D2}"/>
              </a:ext>
            </a:extLst>
          </p:cNvPr>
          <p:cNvSpPr txBox="1"/>
          <p:nvPr/>
        </p:nvSpPr>
        <p:spPr>
          <a:xfrm>
            <a:off x="10149442" y="445338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might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5053B-7507-4DCF-FBE7-329D194B5D99}"/>
              </a:ext>
            </a:extLst>
          </p:cNvPr>
          <p:cNvSpPr txBox="1"/>
          <p:nvPr/>
        </p:nvSpPr>
        <p:spPr>
          <a:xfrm>
            <a:off x="5878678" y="6629933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romantic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E2DBA3-CEB8-F453-21A8-BA100002CA2A}"/>
              </a:ext>
            </a:extLst>
          </p:cNvPr>
          <p:cNvSpPr txBox="1"/>
          <p:nvPr/>
        </p:nvSpPr>
        <p:spPr>
          <a:xfrm>
            <a:off x="12488779" y="7879897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romantic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210606-C162-7664-45BC-943B392BF55A}"/>
              </a:ext>
            </a:extLst>
          </p:cNvPr>
          <p:cNvSpPr txBox="1"/>
          <p:nvPr/>
        </p:nvSpPr>
        <p:spPr>
          <a:xfrm>
            <a:off x="5116439" y="4145612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set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F8D2EE-74C2-7CDF-D0C8-B8E10B49805B}"/>
              </a:ext>
            </a:extLst>
          </p:cNvPr>
          <p:cNvSpPr txBox="1"/>
          <p:nvPr/>
        </p:nvSpPr>
        <p:spPr>
          <a:xfrm>
            <a:off x="11187611" y="545306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set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2BD740-F862-9018-D0A1-C91DF154C3A3}"/>
              </a:ext>
            </a:extLst>
          </p:cNvPr>
          <p:cNvSpPr txBox="1"/>
          <p:nvPr/>
        </p:nvSpPr>
        <p:spPr>
          <a:xfrm>
            <a:off x="3468328" y="377628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bedroom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320B73-98DF-FA18-1245-5760ED3AC193}"/>
              </a:ext>
            </a:extLst>
          </p:cNvPr>
          <p:cNvSpPr txBox="1"/>
          <p:nvPr/>
        </p:nvSpPr>
        <p:spPr>
          <a:xfrm>
            <a:off x="10149442" y="6529528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dimly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C175DF-A39B-E011-458E-CA118F943D88}"/>
              </a:ext>
            </a:extLst>
          </p:cNvPr>
          <p:cNvSpPr txBox="1"/>
          <p:nvPr/>
        </p:nvSpPr>
        <p:spPr>
          <a:xfrm>
            <a:off x="14762921" y="4837730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00B0F0"/>
                </a:solidFill>
              </a:rPr>
              <a:t>dimly_lit_room</a:t>
            </a:r>
            <a:endParaRPr kumimoji="1" lang="ko-Kore-KR" altLang="en-US" b="1" dirty="0">
              <a:solidFill>
                <a:srgbClr val="00B0F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6DC6EE-A2FB-36C7-E0ED-37B9FA96B5E6}"/>
              </a:ext>
            </a:extLst>
          </p:cNvPr>
          <p:cNvSpPr txBox="1"/>
          <p:nvPr/>
        </p:nvSpPr>
        <p:spPr>
          <a:xfrm>
            <a:off x="13086725" y="4545506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lit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E093F9-6666-3F5D-B044-681438E18B12}"/>
              </a:ext>
            </a:extLst>
          </p:cNvPr>
          <p:cNvSpPr txBox="1"/>
          <p:nvPr/>
        </p:nvSpPr>
        <p:spPr>
          <a:xfrm>
            <a:off x="11548472" y="7057485"/>
            <a:ext cx="20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room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E395C-E821-2CA5-559A-0FF4AE8D5831}"/>
              </a:ext>
            </a:extLst>
          </p:cNvPr>
          <p:cNvSpPr txBox="1"/>
          <p:nvPr/>
        </p:nvSpPr>
        <p:spPr>
          <a:xfrm>
            <a:off x="7971348" y="5429207"/>
            <a:ext cx="106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/>
              <a:t>&lt;</a:t>
            </a:r>
          </a:p>
          <a:p>
            <a:r>
              <a:rPr kumimoji="1" lang="en-US" altLang="ko-KR" sz="6000" b="1" dirty="0">
                <a:solidFill>
                  <a:srgbClr val="FF0000"/>
                </a:solidFill>
              </a:rPr>
              <a:t>&lt;</a:t>
            </a:r>
            <a:endParaRPr kumimoji="1" lang="ko-Kore-KR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4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[[ 7.7526e-03],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[-1.4538e-04],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[-1.4538e-04],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[ 1.0486e+00],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[ 8.9451e-03],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[ 7.4053e-03],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[ 8.9316e-03],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[ 1.0348e+00],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[[2.1581],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[0.0151],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[0.0151],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[4.1846],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[0.0364],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[1.0761],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[0.0364],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[4.2103],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[[ 1.3963],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[ 1.5932],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[ 0.7319],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[ 1.5941],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4037-589C-125C-9B2F-0829929BEBF6}"/>
              </a:ext>
            </a:extLst>
          </p:cNvPr>
          <p:cNvSpPr txBox="1"/>
          <p:nvPr/>
        </p:nvSpPr>
        <p:spPr>
          <a:xfrm>
            <a:off x="7355463" y="-96386"/>
            <a:ext cx="404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05995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90476" y="1037109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</a:rPr>
              <a:t>CommonsenseQA</a:t>
            </a:r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결과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</a:rPr>
              <a:t>in GSC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622224" y="742677"/>
            <a:ext cx="16002076" cy="9474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encoder, GSC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두 모델에서 </a:t>
            </a:r>
            <a:r>
              <a:rPr lang="ko-KR" altLang="en-US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경향성의 차이점이 없다</a:t>
            </a:r>
            <a:r>
              <a:rPr lang="en-US" altLang="ko-KR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…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노드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값들을 </a:t>
            </a:r>
            <a:r>
              <a:rPr lang="en-US" altLang="ko-KR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smoothing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하게 해준다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Smoothing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역할을 하였기 때문에 정답과 오답의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graph 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차이가 적어서 정답을 잘 맞춘 것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graph 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크기 변화는 없었다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 (graph 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경향성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E,.g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 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a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정답을 선택한다면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 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도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a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선택하는 경향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3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번의 뜻은 그만큼 </a:t>
            </a:r>
            <a:r>
              <a:rPr lang="en-US" altLang="ko-KR" sz="2200" b="1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Language Model</a:t>
            </a:r>
            <a:r>
              <a:rPr lang="ko-KR" altLang="en-US" sz="2200" b="1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의 중요도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</a:t>
            </a:r>
            <a:r>
              <a:rPr lang="ko-KR" altLang="en-US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크다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Question text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올바른 답을 선택하기 위해 중요한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question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와 많은 연결을 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answer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있으면 그 그래프의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score(graph score)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높아지는 경향이 있다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 &gt;&gt;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이래서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Language model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 중요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오답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높아질 수 있기 때문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보통 정답 노드를 선택하기 위해 필요한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중요한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질문 노드가 사이클을 형성하는데 이는 우리가 가정했던 순환 논법이 발생하는 것은 아닌 것 같다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 -&gt;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이는 좀 더 분석이 필요함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정답을 도출하는데 필요하지 않은 노드들은 사이클을 형성하지 않는다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순환 논법이 발생한 것이 아니라 사이클이 있는 것은 사이클을 이루는 노드들이 그만큼 관련성이 높고 중요하다는 것을 의미함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 relevant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한 관계가 아니면 사이클을 형성하지 않는다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3693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90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90476" y="1037109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3500" b="1" dirty="0">
                <a:solidFill>
                  <a:srgbClr val="000000"/>
                </a:solidFill>
                <a:latin typeface="Pretendard ExtraBold" pitchFamily="34" charset="0"/>
              </a:rPr>
              <a:t>To</a:t>
            </a:r>
            <a:r>
              <a:rPr lang="ko-Kore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en-US" altLang="ko-Kore-KR" sz="3500" b="1" dirty="0">
                <a:solidFill>
                  <a:srgbClr val="000000"/>
                </a:solidFill>
                <a:latin typeface="Pretendard ExtraBold" pitchFamily="34" charset="0"/>
              </a:rPr>
              <a:t>D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</a:rPr>
              <a:t>O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609524" y="1489784"/>
            <a:ext cx="16002076" cy="40574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현재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CommonsenseQA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결과를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7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문제를 봄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50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문제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어림잡아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정도 봐야 확신이 들 것임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앞서 나온 결과는 다르지 않을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것같음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다만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 text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형태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(negation, conjunction…)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따라 사이클이 어떻게 형성되는지 확인해야 해서 더 많은 문제를 봐야함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OpenBookQA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결과도 병행하면서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…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현재는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결과에 대해서 분석하였지만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QA-GNN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대해서도 볼 예정임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497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0"/>
            <a:ext cx="15062276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5" y="2246329"/>
            <a:ext cx="15385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“A person wants to start saving money so that they can afford a nice vacation at the end of the year. After looking over their budget and expenses, they decide the best way to save money is to”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make more phone calls 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quit eating lunch out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buy less with monopoly money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have lunch with friends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23432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1231454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BBBC3C-EBF7-EA9A-1B28-31390C168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32" y="515334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44F1C5A-2809-72F6-BA9A-CBA902F7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2959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98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7355463" y="-96386"/>
            <a:ext cx="404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788782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4037-589C-125C-9B2F-0829929BEBF6}"/>
              </a:ext>
            </a:extLst>
          </p:cNvPr>
          <p:cNvSpPr txBox="1"/>
          <p:nvPr/>
        </p:nvSpPr>
        <p:spPr>
          <a:xfrm>
            <a:off x="7355463" y="-96386"/>
            <a:ext cx="404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055549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4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110412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7355463" y="-96386"/>
            <a:ext cx="4082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180109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4037-589C-125C-9B2F-0829929BEBF6}"/>
              </a:ext>
            </a:extLst>
          </p:cNvPr>
          <p:cNvSpPr txBox="1"/>
          <p:nvPr/>
        </p:nvSpPr>
        <p:spPr>
          <a:xfrm>
            <a:off x="7355463" y="-96386"/>
            <a:ext cx="4082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883550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82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583943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11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8125774" y="-1344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9769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B571563E4FB14F8B840455A54E1F75" ma:contentTypeVersion="3" ma:contentTypeDescription="새 문서를 만듭니다." ma:contentTypeScope="" ma:versionID="8e5aeef29cbe86596f3f6cbf2a526aad">
  <xsd:schema xmlns:xsd="http://www.w3.org/2001/XMLSchema" xmlns:xs="http://www.w3.org/2001/XMLSchema" xmlns:p="http://schemas.microsoft.com/office/2006/metadata/properties" xmlns:ns2="2fda2b4d-2c4a-4a9f-a03c-78e7a7149ecd" targetNamespace="http://schemas.microsoft.com/office/2006/metadata/properties" ma:root="true" ma:fieldsID="8f7d7bb64d55041751658afc66278bbe" ns2:_="">
    <xsd:import namespace="2fda2b4d-2c4a-4a9f-a03c-78e7a7149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a2b4d-2c4a-4a9f-a03c-78e7a7149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CF397F-6364-4154-9C3F-A0E2BFD1F48A}"/>
</file>

<file path=customXml/itemProps2.xml><?xml version="1.0" encoding="utf-8"?>
<ds:datastoreItem xmlns:ds="http://schemas.openxmlformats.org/officeDocument/2006/customXml" ds:itemID="{96C68046-ED15-4D1B-BE65-88AF16F47DAB}"/>
</file>

<file path=customXml/itemProps3.xml><?xml version="1.0" encoding="utf-8"?>
<ds:datastoreItem xmlns:ds="http://schemas.openxmlformats.org/officeDocument/2006/customXml" ds:itemID="{3E4C6BBA-BE31-43CE-A637-63F71949551A}"/>
</file>

<file path=docProps/app.xml><?xml version="1.0" encoding="utf-8"?>
<Properties xmlns="http://schemas.openxmlformats.org/officeDocument/2006/extended-properties" xmlns:vt="http://schemas.openxmlformats.org/officeDocument/2006/docPropsVTypes">
  <TotalTime>9258</TotalTime>
  <Words>29730</Words>
  <Application>Microsoft Macintosh PowerPoint</Application>
  <PresentationFormat>사용자 지정</PresentationFormat>
  <Paragraphs>5935</Paragraphs>
  <Slides>103</Slides>
  <Notes>77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19" baseType="lpstr">
      <vt:lpstr>KoPubWorld돋움체 Bold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MARU BuriOTF Beta</vt:lpstr>
      <vt:lpstr>Pretendard</vt:lpstr>
      <vt:lpstr>Pretendard ExtraBold</vt:lpstr>
      <vt:lpstr>Pretendard Light</vt:lpstr>
      <vt:lpstr>Pretendard Medium</vt:lpstr>
      <vt:lpstr>Arial</vt:lpstr>
      <vt:lpstr>Calibri</vt:lpstr>
      <vt:lpstr>Courier New</vt:lpstr>
      <vt:lpstr>Helvetica Neue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20</cp:revision>
  <dcterms:created xsi:type="dcterms:W3CDTF">2021-12-28T00:31:40Z</dcterms:created>
  <dcterms:modified xsi:type="dcterms:W3CDTF">2023-01-14T04:38:47Z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0x010100A3B571563E4FB14F8B840455A54E1F75</vt:lpwstr>
  </property>
</Properties>
</file>