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381" r:id="rId2"/>
    <p:sldId id="356" r:id="rId3"/>
    <p:sldId id="684" r:id="rId4"/>
    <p:sldId id="688" r:id="rId5"/>
    <p:sldId id="708" r:id="rId6"/>
    <p:sldId id="709" r:id="rId7"/>
    <p:sldId id="710" r:id="rId8"/>
    <p:sldId id="711" r:id="rId9"/>
    <p:sldId id="712" r:id="rId10"/>
    <p:sldId id="713" r:id="rId11"/>
    <p:sldId id="714" r:id="rId12"/>
    <p:sldId id="717" r:id="rId13"/>
    <p:sldId id="715" r:id="rId14"/>
    <p:sldId id="718" r:id="rId15"/>
    <p:sldId id="719" r:id="rId16"/>
    <p:sldId id="720" r:id="rId17"/>
    <p:sldId id="721" r:id="rId18"/>
    <p:sldId id="725" r:id="rId19"/>
    <p:sldId id="728" r:id="rId20"/>
    <p:sldId id="722" r:id="rId21"/>
    <p:sldId id="723" r:id="rId22"/>
    <p:sldId id="724" r:id="rId23"/>
    <p:sldId id="726" r:id="rId24"/>
    <p:sldId id="727" r:id="rId25"/>
    <p:sldId id="729" r:id="rId26"/>
    <p:sldId id="731" r:id="rId27"/>
    <p:sldId id="706" r:id="rId28"/>
    <p:sldId id="732"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74"/>
    <p:restoredTop sz="94703"/>
  </p:normalViewPr>
  <p:slideViewPr>
    <p:cSldViewPr snapToGrid="0">
      <p:cViewPr varScale="1">
        <p:scale>
          <a:sx n="128" d="100"/>
          <a:sy n="128" d="100"/>
        </p:scale>
        <p:origin x="7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80916-93B7-2C46-BF6C-B65D3F40B990}" type="datetimeFigureOut">
              <a:rPr kumimoji="1" lang="ko-KR" altLang="en-US" smtClean="0"/>
              <a:t>2024. 1. 17.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94862-BCAC-5845-BDF1-379A0EC6265A}" type="slidenum">
              <a:rPr kumimoji="1" lang="ko-KR" altLang="en-US" smtClean="0"/>
              <a:t>‹#›</a:t>
            </a:fld>
            <a:endParaRPr kumimoji="1" lang="ko-KR" altLang="en-US"/>
          </a:p>
        </p:txBody>
      </p:sp>
    </p:spTree>
    <p:extLst>
      <p:ext uri="{BB962C8B-B14F-4D97-AF65-F5344CB8AC3E}">
        <p14:creationId xmlns:p14="http://schemas.microsoft.com/office/powerpoint/2010/main" val="3717387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a:t>
            </a:fld>
            <a:endParaRPr lang="ko-KR" altLang="en-US"/>
          </a:p>
        </p:txBody>
      </p:sp>
    </p:spTree>
    <p:extLst>
      <p:ext uri="{BB962C8B-B14F-4D97-AF65-F5344CB8AC3E}">
        <p14:creationId xmlns:p14="http://schemas.microsoft.com/office/powerpoint/2010/main" val="302942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10</a:t>
            </a:fld>
            <a:endParaRPr lang="ko-KR" altLang="en-US"/>
          </a:p>
        </p:txBody>
      </p:sp>
    </p:spTree>
    <p:extLst>
      <p:ext uri="{BB962C8B-B14F-4D97-AF65-F5344CB8AC3E}">
        <p14:creationId xmlns:p14="http://schemas.microsoft.com/office/powerpoint/2010/main" val="2234348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11</a:t>
            </a:fld>
            <a:endParaRPr lang="ko-KR" altLang="en-US"/>
          </a:p>
        </p:txBody>
      </p:sp>
    </p:spTree>
    <p:extLst>
      <p:ext uri="{BB962C8B-B14F-4D97-AF65-F5344CB8AC3E}">
        <p14:creationId xmlns:p14="http://schemas.microsoft.com/office/powerpoint/2010/main" val="1213950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12</a:t>
            </a:fld>
            <a:endParaRPr lang="ko-KR" altLang="en-US"/>
          </a:p>
        </p:txBody>
      </p:sp>
    </p:spTree>
    <p:extLst>
      <p:ext uri="{BB962C8B-B14F-4D97-AF65-F5344CB8AC3E}">
        <p14:creationId xmlns:p14="http://schemas.microsoft.com/office/powerpoint/2010/main" val="2736977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13</a:t>
            </a:fld>
            <a:endParaRPr lang="ko-KR" altLang="en-US"/>
          </a:p>
        </p:txBody>
      </p:sp>
    </p:spTree>
    <p:extLst>
      <p:ext uri="{BB962C8B-B14F-4D97-AF65-F5344CB8AC3E}">
        <p14:creationId xmlns:p14="http://schemas.microsoft.com/office/powerpoint/2010/main" val="1187580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14</a:t>
            </a:fld>
            <a:endParaRPr lang="ko-KR" altLang="en-US"/>
          </a:p>
        </p:txBody>
      </p:sp>
    </p:spTree>
    <p:extLst>
      <p:ext uri="{BB962C8B-B14F-4D97-AF65-F5344CB8AC3E}">
        <p14:creationId xmlns:p14="http://schemas.microsoft.com/office/powerpoint/2010/main" val="148262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15</a:t>
            </a:fld>
            <a:endParaRPr lang="ko-KR" altLang="en-US"/>
          </a:p>
        </p:txBody>
      </p:sp>
    </p:spTree>
    <p:extLst>
      <p:ext uri="{BB962C8B-B14F-4D97-AF65-F5344CB8AC3E}">
        <p14:creationId xmlns:p14="http://schemas.microsoft.com/office/powerpoint/2010/main" val="890993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16</a:t>
            </a:fld>
            <a:endParaRPr lang="ko-KR" altLang="en-US"/>
          </a:p>
        </p:txBody>
      </p:sp>
    </p:spTree>
    <p:extLst>
      <p:ext uri="{BB962C8B-B14F-4D97-AF65-F5344CB8AC3E}">
        <p14:creationId xmlns:p14="http://schemas.microsoft.com/office/powerpoint/2010/main" val="446307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17</a:t>
            </a:fld>
            <a:endParaRPr lang="ko-KR" altLang="en-US"/>
          </a:p>
        </p:txBody>
      </p:sp>
    </p:spTree>
    <p:extLst>
      <p:ext uri="{BB962C8B-B14F-4D97-AF65-F5344CB8AC3E}">
        <p14:creationId xmlns:p14="http://schemas.microsoft.com/office/powerpoint/2010/main" val="1108158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18</a:t>
            </a:fld>
            <a:endParaRPr lang="ko-KR" altLang="en-US"/>
          </a:p>
        </p:txBody>
      </p:sp>
    </p:spTree>
    <p:extLst>
      <p:ext uri="{BB962C8B-B14F-4D97-AF65-F5344CB8AC3E}">
        <p14:creationId xmlns:p14="http://schemas.microsoft.com/office/powerpoint/2010/main" val="1471592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19</a:t>
            </a:fld>
            <a:endParaRPr lang="ko-KR" altLang="en-US"/>
          </a:p>
        </p:txBody>
      </p:sp>
    </p:spTree>
    <p:extLst>
      <p:ext uri="{BB962C8B-B14F-4D97-AF65-F5344CB8AC3E}">
        <p14:creationId xmlns:p14="http://schemas.microsoft.com/office/powerpoint/2010/main" val="399499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a:t>
            </a:fld>
            <a:endParaRPr lang="ko-KR" altLang="en-US"/>
          </a:p>
        </p:txBody>
      </p:sp>
    </p:spTree>
    <p:extLst>
      <p:ext uri="{BB962C8B-B14F-4D97-AF65-F5344CB8AC3E}">
        <p14:creationId xmlns:p14="http://schemas.microsoft.com/office/powerpoint/2010/main" val="401030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20</a:t>
            </a:fld>
            <a:endParaRPr lang="ko-KR" altLang="en-US"/>
          </a:p>
        </p:txBody>
      </p:sp>
    </p:spTree>
    <p:extLst>
      <p:ext uri="{BB962C8B-B14F-4D97-AF65-F5344CB8AC3E}">
        <p14:creationId xmlns:p14="http://schemas.microsoft.com/office/powerpoint/2010/main" val="1755218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21</a:t>
            </a:fld>
            <a:endParaRPr lang="ko-KR" altLang="en-US"/>
          </a:p>
        </p:txBody>
      </p:sp>
    </p:spTree>
    <p:extLst>
      <p:ext uri="{BB962C8B-B14F-4D97-AF65-F5344CB8AC3E}">
        <p14:creationId xmlns:p14="http://schemas.microsoft.com/office/powerpoint/2010/main" val="2887717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22</a:t>
            </a:fld>
            <a:endParaRPr lang="ko-KR" altLang="en-US"/>
          </a:p>
        </p:txBody>
      </p:sp>
    </p:spTree>
    <p:extLst>
      <p:ext uri="{BB962C8B-B14F-4D97-AF65-F5344CB8AC3E}">
        <p14:creationId xmlns:p14="http://schemas.microsoft.com/office/powerpoint/2010/main" val="2394570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23</a:t>
            </a:fld>
            <a:endParaRPr lang="ko-KR" altLang="en-US"/>
          </a:p>
        </p:txBody>
      </p:sp>
    </p:spTree>
    <p:extLst>
      <p:ext uri="{BB962C8B-B14F-4D97-AF65-F5344CB8AC3E}">
        <p14:creationId xmlns:p14="http://schemas.microsoft.com/office/powerpoint/2010/main" val="3056106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24</a:t>
            </a:fld>
            <a:endParaRPr lang="ko-KR" altLang="en-US"/>
          </a:p>
        </p:txBody>
      </p:sp>
    </p:spTree>
    <p:extLst>
      <p:ext uri="{BB962C8B-B14F-4D97-AF65-F5344CB8AC3E}">
        <p14:creationId xmlns:p14="http://schemas.microsoft.com/office/powerpoint/2010/main" val="1227408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25</a:t>
            </a:fld>
            <a:endParaRPr lang="ko-KR" altLang="en-US"/>
          </a:p>
        </p:txBody>
      </p:sp>
    </p:spTree>
    <p:extLst>
      <p:ext uri="{BB962C8B-B14F-4D97-AF65-F5344CB8AC3E}">
        <p14:creationId xmlns:p14="http://schemas.microsoft.com/office/powerpoint/2010/main" val="1410891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26</a:t>
            </a:fld>
            <a:endParaRPr lang="ko-KR" altLang="en-US"/>
          </a:p>
        </p:txBody>
      </p:sp>
    </p:spTree>
    <p:extLst>
      <p:ext uri="{BB962C8B-B14F-4D97-AF65-F5344CB8AC3E}">
        <p14:creationId xmlns:p14="http://schemas.microsoft.com/office/powerpoint/2010/main" val="866834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27</a:t>
            </a:fld>
            <a:endParaRPr lang="ko-KR" altLang="en-US"/>
          </a:p>
        </p:txBody>
      </p:sp>
    </p:spTree>
    <p:extLst>
      <p:ext uri="{BB962C8B-B14F-4D97-AF65-F5344CB8AC3E}">
        <p14:creationId xmlns:p14="http://schemas.microsoft.com/office/powerpoint/2010/main" val="2509885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28</a:t>
            </a:fld>
            <a:endParaRPr lang="ko-KR" altLang="en-US"/>
          </a:p>
        </p:txBody>
      </p:sp>
    </p:spTree>
    <p:extLst>
      <p:ext uri="{BB962C8B-B14F-4D97-AF65-F5344CB8AC3E}">
        <p14:creationId xmlns:p14="http://schemas.microsoft.com/office/powerpoint/2010/main" val="734740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a:t>
            </a:fld>
            <a:endParaRPr lang="ko-KR" altLang="en-US"/>
          </a:p>
        </p:txBody>
      </p:sp>
    </p:spTree>
    <p:extLst>
      <p:ext uri="{BB962C8B-B14F-4D97-AF65-F5344CB8AC3E}">
        <p14:creationId xmlns:p14="http://schemas.microsoft.com/office/powerpoint/2010/main" val="304055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4</a:t>
            </a:fld>
            <a:endParaRPr lang="ko-KR" altLang="en-US"/>
          </a:p>
        </p:txBody>
      </p:sp>
    </p:spTree>
    <p:extLst>
      <p:ext uri="{BB962C8B-B14F-4D97-AF65-F5344CB8AC3E}">
        <p14:creationId xmlns:p14="http://schemas.microsoft.com/office/powerpoint/2010/main" val="307093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5</a:t>
            </a:fld>
            <a:endParaRPr lang="ko-KR" altLang="en-US"/>
          </a:p>
        </p:txBody>
      </p:sp>
    </p:spTree>
    <p:extLst>
      <p:ext uri="{BB962C8B-B14F-4D97-AF65-F5344CB8AC3E}">
        <p14:creationId xmlns:p14="http://schemas.microsoft.com/office/powerpoint/2010/main" val="425663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6</a:t>
            </a:fld>
            <a:endParaRPr lang="ko-KR" altLang="en-US"/>
          </a:p>
        </p:txBody>
      </p:sp>
    </p:spTree>
    <p:extLst>
      <p:ext uri="{BB962C8B-B14F-4D97-AF65-F5344CB8AC3E}">
        <p14:creationId xmlns:p14="http://schemas.microsoft.com/office/powerpoint/2010/main" val="1614309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7</a:t>
            </a:fld>
            <a:endParaRPr lang="ko-KR" altLang="en-US"/>
          </a:p>
        </p:txBody>
      </p:sp>
    </p:spTree>
    <p:extLst>
      <p:ext uri="{BB962C8B-B14F-4D97-AF65-F5344CB8AC3E}">
        <p14:creationId xmlns:p14="http://schemas.microsoft.com/office/powerpoint/2010/main" val="77240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8</a:t>
            </a:fld>
            <a:endParaRPr lang="ko-KR" altLang="en-US"/>
          </a:p>
        </p:txBody>
      </p:sp>
    </p:spTree>
    <p:extLst>
      <p:ext uri="{BB962C8B-B14F-4D97-AF65-F5344CB8AC3E}">
        <p14:creationId xmlns:p14="http://schemas.microsoft.com/office/powerpoint/2010/main" val="974239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9</a:t>
            </a:fld>
            <a:endParaRPr lang="ko-KR" altLang="en-US"/>
          </a:p>
        </p:txBody>
      </p:sp>
    </p:spTree>
    <p:extLst>
      <p:ext uri="{BB962C8B-B14F-4D97-AF65-F5344CB8AC3E}">
        <p14:creationId xmlns:p14="http://schemas.microsoft.com/office/powerpoint/2010/main" val="1633362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AB89B2-94FB-4B60-3122-CD6D3ED5BA68}"/>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144E6FDF-2CC5-2615-FDB7-9C738BE55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E744DB2F-FE66-D42E-5759-213810BDCBB7}"/>
              </a:ext>
            </a:extLst>
          </p:cNvPr>
          <p:cNvSpPr>
            <a:spLocks noGrp="1"/>
          </p:cNvSpPr>
          <p:nvPr>
            <p:ph type="dt" sz="half" idx="10"/>
          </p:nvPr>
        </p:nvSpPr>
        <p:spPr/>
        <p:txBody>
          <a:bodyPr/>
          <a:lstStyle/>
          <a:p>
            <a:fld id="{3D7D8FB3-470B-7542-AE21-40103D3B7707}" type="datetimeFigureOut">
              <a:rPr kumimoji="1" lang="ko-KR" altLang="en-US" smtClean="0"/>
              <a:t>2024. 1. 17.</a:t>
            </a:fld>
            <a:endParaRPr kumimoji="1" lang="ko-KR" altLang="en-US"/>
          </a:p>
        </p:txBody>
      </p:sp>
      <p:sp>
        <p:nvSpPr>
          <p:cNvPr id="5" name="바닥글 개체 틀 4">
            <a:extLst>
              <a:ext uri="{FF2B5EF4-FFF2-40B4-BE49-F238E27FC236}">
                <a16:creationId xmlns:a16="http://schemas.microsoft.com/office/drawing/2014/main" id="{EF3BBB7A-25EC-A0FB-86E0-1B1C9E16F66F}"/>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3BFF67CC-0CFC-682B-EF13-98FA01803944}"/>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233076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290A19-312D-BE85-B02E-66DCC6F32FB3}"/>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69A97FDA-7F79-022C-D558-4491510D839E}"/>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21D3E771-83EE-00DC-B956-0F43BC35B40F}"/>
              </a:ext>
            </a:extLst>
          </p:cNvPr>
          <p:cNvSpPr>
            <a:spLocks noGrp="1"/>
          </p:cNvSpPr>
          <p:nvPr>
            <p:ph type="dt" sz="half" idx="10"/>
          </p:nvPr>
        </p:nvSpPr>
        <p:spPr/>
        <p:txBody>
          <a:bodyPr/>
          <a:lstStyle/>
          <a:p>
            <a:fld id="{3D7D8FB3-470B-7542-AE21-40103D3B7707}" type="datetimeFigureOut">
              <a:rPr kumimoji="1" lang="ko-KR" altLang="en-US" smtClean="0"/>
              <a:t>2024. 1. 17.</a:t>
            </a:fld>
            <a:endParaRPr kumimoji="1" lang="ko-KR" altLang="en-US"/>
          </a:p>
        </p:txBody>
      </p:sp>
      <p:sp>
        <p:nvSpPr>
          <p:cNvPr id="5" name="바닥글 개체 틀 4">
            <a:extLst>
              <a:ext uri="{FF2B5EF4-FFF2-40B4-BE49-F238E27FC236}">
                <a16:creationId xmlns:a16="http://schemas.microsoft.com/office/drawing/2014/main" id="{9FF378B5-5C54-32B2-4F45-2C796941A1BA}"/>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A6A464C-ED37-8140-75F7-12E2CF0CA10D}"/>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9626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8A2BE3D-41A5-F08E-A686-AFFC39F42FE7}"/>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7A9F614E-64A1-AD25-B5F5-3D1922DD7E05}"/>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4AAD4F14-03DF-81BA-FD86-CEF24CA8FB1F}"/>
              </a:ext>
            </a:extLst>
          </p:cNvPr>
          <p:cNvSpPr>
            <a:spLocks noGrp="1"/>
          </p:cNvSpPr>
          <p:nvPr>
            <p:ph type="dt" sz="half" idx="10"/>
          </p:nvPr>
        </p:nvSpPr>
        <p:spPr/>
        <p:txBody>
          <a:bodyPr/>
          <a:lstStyle/>
          <a:p>
            <a:fld id="{3D7D8FB3-470B-7542-AE21-40103D3B7707}" type="datetimeFigureOut">
              <a:rPr kumimoji="1" lang="ko-KR" altLang="en-US" smtClean="0"/>
              <a:t>2024. 1. 17.</a:t>
            </a:fld>
            <a:endParaRPr kumimoji="1" lang="ko-KR" altLang="en-US"/>
          </a:p>
        </p:txBody>
      </p:sp>
      <p:sp>
        <p:nvSpPr>
          <p:cNvPr id="5" name="바닥글 개체 틀 4">
            <a:extLst>
              <a:ext uri="{FF2B5EF4-FFF2-40B4-BE49-F238E27FC236}">
                <a16:creationId xmlns:a16="http://schemas.microsoft.com/office/drawing/2014/main" id="{9F2CDEA7-26E3-3015-9F70-AF770E34FB93}"/>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5CD5EA61-EBF3-DAE6-CAF6-CA554989311C}"/>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345205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본문">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35254-E8CC-4107-BAB3-2D503DF0BBA9}"/>
              </a:ext>
            </a:extLst>
          </p:cNvPr>
          <p:cNvSpPr txBox="1"/>
          <p:nvPr userDrawn="1"/>
        </p:nvSpPr>
        <p:spPr>
          <a:xfrm>
            <a:off x="11363067" y="6211885"/>
            <a:ext cx="621000" cy="261610"/>
          </a:xfrm>
          <a:prstGeom prst="rect">
            <a:avLst/>
          </a:prstGeom>
          <a:noFill/>
        </p:spPr>
        <p:txBody>
          <a:bodyPr wrap="square" rtlCol="0">
            <a:spAutoFit/>
          </a:bodyPr>
          <a:lstStyle/>
          <a:p>
            <a:pPr algn="ctr"/>
            <a:fld id="{C10F0811-F307-44F9-A192-63EBA736051C}" type="slidenum">
              <a:rPr lang="ko-KR" altLang="en-US" sz="1100" smtClean="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pPr algn="ctr"/>
              <a:t>‹#›</a:t>
            </a:fld>
            <a:endParaRPr lang="ko-KR" altLang="en-US" sz="18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cxnSp>
        <p:nvCxnSpPr>
          <p:cNvPr id="8" name="직선 연결선 7">
            <a:extLst>
              <a:ext uri="{FF2B5EF4-FFF2-40B4-BE49-F238E27FC236}">
                <a16:creationId xmlns:a16="http://schemas.microsoft.com/office/drawing/2014/main" id="{05577CD6-5A45-4988-9298-FAC45821B30C}"/>
              </a:ext>
            </a:extLst>
          </p:cNvPr>
          <p:cNvCxnSpPr/>
          <p:nvPr userDrawn="1"/>
        </p:nvCxnSpPr>
        <p:spPr>
          <a:xfrm>
            <a:off x="11547567" y="6444919"/>
            <a:ext cx="252000" cy="0"/>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3">
            <a:extLst>
              <a:ext uri="{FF2B5EF4-FFF2-40B4-BE49-F238E27FC236}">
                <a16:creationId xmlns:a16="http://schemas.microsoft.com/office/drawing/2014/main" id="{2E72D198-9532-4DC7-A14A-C275A93777AA}"/>
              </a:ext>
            </a:extLst>
          </p:cNvPr>
          <p:cNvSpPr>
            <a:spLocks noGrp="1"/>
          </p:cNvSpPr>
          <p:nvPr>
            <p:ph type="body" sz="quarter" idx="10" hasCustomPrompt="1"/>
          </p:nvPr>
        </p:nvSpPr>
        <p:spPr>
          <a:xfrm>
            <a:off x="519036" y="115639"/>
            <a:ext cx="5576964" cy="624423"/>
          </a:xfrm>
          <a:prstGeom prst="rect">
            <a:avLst/>
          </a:prstGeom>
        </p:spPr>
        <p:txBody>
          <a:bodyPr anchor="ctr"/>
          <a:lstStyle>
            <a:lvl1pPr marL="0" indent="0">
              <a:lnSpc>
                <a:spcPct val="130000"/>
              </a:lnSpc>
              <a:spcBef>
                <a:spcPts val="0"/>
              </a:spcBef>
              <a:buNone/>
              <a:defRPr sz="2000" spc="-150">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stStyle>
          <a:p>
            <a:pPr lvl="0"/>
            <a:r>
              <a:rPr lang="ko-KR" altLang="en-US" dirty="0"/>
              <a:t>슬라이드제목을 입력하세요</a:t>
            </a:r>
          </a:p>
        </p:txBody>
      </p:sp>
      <p:sp>
        <p:nvSpPr>
          <p:cNvPr id="13" name="TextBox 12">
            <a:extLst>
              <a:ext uri="{FF2B5EF4-FFF2-40B4-BE49-F238E27FC236}">
                <a16:creationId xmlns:a16="http://schemas.microsoft.com/office/drawing/2014/main" id="{36432A4C-126B-4E5F-A20A-750CD873C43A}"/>
              </a:ext>
            </a:extLst>
          </p:cNvPr>
          <p:cNvSpPr txBox="1"/>
          <p:nvPr userDrawn="1"/>
        </p:nvSpPr>
        <p:spPr>
          <a:xfrm>
            <a:off x="6543041" y="226971"/>
            <a:ext cx="5256527" cy="523220"/>
          </a:xfrm>
          <a:prstGeom prst="rect">
            <a:avLst/>
          </a:prstGeom>
          <a:noFill/>
        </p:spPr>
        <p:txBody>
          <a:bodyPr wrap="square" rtlCol="0" anchor="b">
            <a:spAutoFit/>
          </a:bodyPr>
          <a:lstStyle/>
          <a:p>
            <a:pPr marL="0" marR="0" lvl="0" indent="0" algn="r" defTabSz="914446" rtl="0" eaLnBrk="1" fontAlgn="auto" latinLnBrk="1" hangingPunct="1">
              <a:lnSpc>
                <a:spcPct val="100000"/>
              </a:lnSpc>
              <a:spcBef>
                <a:spcPts val="0"/>
              </a:spcBef>
              <a:spcAft>
                <a:spcPts val="0"/>
              </a:spcAft>
              <a:buClrTx/>
              <a:buSzTx/>
              <a:buFontTx/>
              <a:buNone/>
              <a:tabLst/>
              <a:defRPr/>
            </a:pPr>
            <a:r>
              <a:rPr lang="en-US" altLang="ko-KR" sz="14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Influence of Graph Cyclic structure</a:t>
            </a:r>
            <a:endParaRPr lang="ko-KR" altLang="en-US" sz="1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a:p>
            <a:pPr algn="r">
              <a:lnSpc>
                <a:spcPct val="100000"/>
              </a:lnSpc>
            </a:pPr>
            <a:endParaRPr lang="ko-KR" altLang="en-US" sz="1400" b="0" i="0" u="none" spc="-150" dirty="0">
              <a:solidFill>
                <a:schemeClr val="tx1">
                  <a:lumMod val="85000"/>
                  <a:lumOff val="15000"/>
                </a:schemeClr>
              </a:solidFill>
              <a:effectLst/>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0" name="직사각형 9">
            <a:extLst>
              <a:ext uri="{FF2B5EF4-FFF2-40B4-BE49-F238E27FC236}">
                <a16:creationId xmlns:a16="http://schemas.microsoft.com/office/drawing/2014/main" id="{1B898107-799E-410B-AF83-87F1CA3F8062}"/>
              </a:ext>
            </a:extLst>
          </p:cNvPr>
          <p:cNvSpPr/>
          <p:nvPr userDrawn="1"/>
        </p:nvSpPr>
        <p:spPr>
          <a:xfrm>
            <a:off x="0" y="621614"/>
            <a:ext cx="12192000" cy="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3" name="직선 연결선 2">
            <a:extLst>
              <a:ext uri="{FF2B5EF4-FFF2-40B4-BE49-F238E27FC236}">
                <a16:creationId xmlns:a16="http://schemas.microsoft.com/office/drawing/2014/main" id="{7052A1E0-A3DC-0F23-8C73-FEA6C5D1569C}"/>
              </a:ext>
            </a:extLst>
          </p:cNvPr>
          <p:cNvCxnSpPr>
            <a:cxnSpLocks/>
          </p:cNvCxnSpPr>
          <p:nvPr userDrawn="1"/>
        </p:nvCxnSpPr>
        <p:spPr>
          <a:xfrm>
            <a:off x="161060" y="621614"/>
            <a:ext cx="11869882"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24284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타이틀">
    <p:spTree>
      <p:nvGrpSpPr>
        <p:cNvPr id="1" name=""/>
        <p:cNvGrpSpPr/>
        <p:nvPr/>
      </p:nvGrpSpPr>
      <p:grpSpPr>
        <a:xfrm>
          <a:off x="0" y="0"/>
          <a:ext cx="0" cy="0"/>
          <a:chOff x="0" y="0"/>
          <a:chExt cx="0" cy="0"/>
        </a:xfrm>
      </p:grpSpPr>
      <p:grpSp>
        <p:nvGrpSpPr>
          <p:cNvPr id="38" name="그래픽 4">
            <a:extLst>
              <a:ext uri="{FF2B5EF4-FFF2-40B4-BE49-F238E27FC236}">
                <a16:creationId xmlns:a16="http://schemas.microsoft.com/office/drawing/2014/main" id="{0B32A4B1-FC8D-6869-0EE6-F0916671F7D9}"/>
              </a:ext>
            </a:extLst>
          </p:cNvPr>
          <p:cNvGrpSpPr/>
          <p:nvPr userDrawn="1"/>
        </p:nvGrpSpPr>
        <p:grpSpPr>
          <a:xfrm>
            <a:off x="7199087" y="2142488"/>
            <a:ext cx="3905779" cy="2573025"/>
            <a:chOff x="6126431" y="1916635"/>
            <a:chExt cx="5167120" cy="3403964"/>
          </a:xfrm>
          <a:solidFill>
            <a:schemeClr val="bg1">
              <a:lumMod val="95000"/>
            </a:schemeClr>
          </a:solidFill>
        </p:grpSpPr>
        <p:grpSp>
          <p:nvGrpSpPr>
            <p:cNvPr id="39" name="그래픽 4">
              <a:extLst>
                <a:ext uri="{FF2B5EF4-FFF2-40B4-BE49-F238E27FC236}">
                  <a16:creationId xmlns:a16="http://schemas.microsoft.com/office/drawing/2014/main" id="{3D1A0107-75F9-274F-D602-51169F02F709}"/>
                </a:ext>
              </a:extLst>
            </p:cNvPr>
            <p:cNvGrpSpPr/>
            <p:nvPr/>
          </p:nvGrpSpPr>
          <p:grpSpPr>
            <a:xfrm>
              <a:off x="6126431" y="1916635"/>
              <a:ext cx="3532521" cy="3403964"/>
              <a:chOff x="6126431" y="1916635"/>
              <a:chExt cx="3532521" cy="3403964"/>
            </a:xfrm>
            <a:grpFill/>
          </p:grpSpPr>
          <p:sp>
            <p:nvSpPr>
              <p:cNvPr id="56" name="자유형: 도형 55">
                <a:extLst>
                  <a:ext uri="{FF2B5EF4-FFF2-40B4-BE49-F238E27FC236}">
                    <a16:creationId xmlns:a16="http://schemas.microsoft.com/office/drawing/2014/main" id="{9F8599F4-589E-3C2B-5EDE-3CFAC4B597C4}"/>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7" name="자유형: 도형 56">
                <a:extLst>
                  <a:ext uri="{FF2B5EF4-FFF2-40B4-BE49-F238E27FC236}">
                    <a16:creationId xmlns:a16="http://schemas.microsoft.com/office/drawing/2014/main" id="{BC3C6DE6-88C4-867D-CF47-E84D8DAF216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8" name="자유형: 도형 57">
                <a:extLst>
                  <a:ext uri="{FF2B5EF4-FFF2-40B4-BE49-F238E27FC236}">
                    <a16:creationId xmlns:a16="http://schemas.microsoft.com/office/drawing/2014/main" id="{4FB78018-635D-BF95-BE10-B93AC5421434}"/>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9" name="자유형: 도형 58">
                <a:extLst>
                  <a:ext uri="{FF2B5EF4-FFF2-40B4-BE49-F238E27FC236}">
                    <a16:creationId xmlns:a16="http://schemas.microsoft.com/office/drawing/2014/main" id="{3790B010-F1B5-2A16-4DD7-017D781FC8E8}"/>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0" name="자유형: 도형 59">
                <a:extLst>
                  <a:ext uri="{FF2B5EF4-FFF2-40B4-BE49-F238E27FC236}">
                    <a16:creationId xmlns:a16="http://schemas.microsoft.com/office/drawing/2014/main" id="{01060B4F-A989-9228-3063-514DD6F13F48}"/>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1" name="자유형: 도형 60">
                <a:extLst>
                  <a:ext uri="{FF2B5EF4-FFF2-40B4-BE49-F238E27FC236}">
                    <a16:creationId xmlns:a16="http://schemas.microsoft.com/office/drawing/2014/main" id="{83EC786A-A7E0-DB60-5177-C6677850564A}"/>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2" name="자유형: 도형 61">
                <a:extLst>
                  <a:ext uri="{FF2B5EF4-FFF2-40B4-BE49-F238E27FC236}">
                    <a16:creationId xmlns:a16="http://schemas.microsoft.com/office/drawing/2014/main" id="{83F83FE3-F6D3-4867-6EE8-5BD4E309D8A7}"/>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3" name="자유형: 도형 62">
                <a:extLst>
                  <a:ext uri="{FF2B5EF4-FFF2-40B4-BE49-F238E27FC236}">
                    <a16:creationId xmlns:a16="http://schemas.microsoft.com/office/drawing/2014/main" id="{D150B02D-EDA9-DCD0-1996-371602C34F20}"/>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4" name="자유형: 도형 63">
                <a:extLst>
                  <a:ext uri="{FF2B5EF4-FFF2-40B4-BE49-F238E27FC236}">
                    <a16:creationId xmlns:a16="http://schemas.microsoft.com/office/drawing/2014/main" id="{98C37D9C-7CFF-EB4E-87E9-7211730493BD}"/>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5" name="자유형: 도형 64">
                <a:extLst>
                  <a:ext uri="{FF2B5EF4-FFF2-40B4-BE49-F238E27FC236}">
                    <a16:creationId xmlns:a16="http://schemas.microsoft.com/office/drawing/2014/main" id="{045509A7-CF85-C44C-D96C-27ECC6DBB1F4}"/>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6" name="자유형: 도형 65">
                <a:extLst>
                  <a:ext uri="{FF2B5EF4-FFF2-40B4-BE49-F238E27FC236}">
                    <a16:creationId xmlns:a16="http://schemas.microsoft.com/office/drawing/2014/main" id="{4F773BAC-47A4-2249-3451-8CB930CF634C}"/>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7" name="자유형: 도형 66">
                <a:extLst>
                  <a:ext uri="{FF2B5EF4-FFF2-40B4-BE49-F238E27FC236}">
                    <a16:creationId xmlns:a16="http://schemas.microsoft.com/office/drawing/2014/main" id="{A2221F02-5670-17EC-0F0E-E9138E25496A}"/>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8" name="자유형: 도형 67">
                <a:extLst>
                  <a:ext uri="{FF2B5EF4-FFF2-40B4-BE49-F238E27FC236}">
                    <a16:creationId xmlns:a16="http://schemas.microsoft.com/office/drawing/2014/main" id="{712F94D5-2CEF-1139-2C96-2E932D50CA4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9" name="자유형: 도형 68">
                <a:extLst>
                  <a:ext uri="{FF2B5EF4-FFF2-40B4-BE49-F238E27FC236}">
                    <a16:creationId xmlns:a16="http://schemas.microsoft.com/office/drawing/2014/main" id="{D52D7E29-4F16-25AB-8892-7EDDDCBC9571}"/>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70" name="자유형: 도형 69">
                <a:extLst>
                  <a:ext uri="{FF2B5EF4-FFF2-40B4-BE49-F238E27FC236}">
                    <a16:creationId xmlns:a16="http://schemas.microsoft.com/office/drawing/2014/main" id="{489D4605-9527-8F75-7C15-F565BA507B25}"/>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grpSp>
        <p:grpSp>
          <p:nvGrpSpPr>
            <p:cNvPr id="40" name="그래픽 4">
              <a:extLst>
                <a:ext uri="{FF2B5EF4-FFF2-40B4-BE49-F238E27FC236}">
                  <a16:creationId xmlns:a16="http://schemas.microsoft.com/office/drawing/2014/main" id="{574B98D3-4A4A-A254-4A15-2203F7C01DB9}"/>
                </a:ext>
              </a:extLst>
            </p:cNvPr>
            <p:cNvGrpSpPr/>
            <p:nvPr/>
          </p:nvGrpSpPr>
          <p:grpSpPr>
            <a:xfrm>
              <a:off x="7761029" y="1916635"/>
              <a:ext cx="3532521" cy="3403964"/>
              <a:chOff x="7761029" y="1916635"/>
              <a:chExt cx="3532521" cy="3403964"/>
            </a:xfrm>
            <a:grpFill/>
          </p:grpSpPr>
          <p:sp>
            <p:nvSpPr>
              <p:cNvPr id="41" name="자유형: 도형 40">
                <a:extLst>
                  <a:ext uri="{FF2B5EF4-FFF2-40B4-BE49-F238E27FC236}">
                    <a16:creationId xmlns:a16="http://schemas.microsoft.com/office/drawing/2014/main" id="{4DCE82E9-97F3-2A24-09DA-1E8174916FD4}"/>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2" name="자유형: 도형 41">
                <a:extLst>
                  <a:ext uri="{FF2B5EF4-FFF2-40B4-BE49-F238E27FC236}">
                    <a16:creationId xmlns:a16="http://schemas.microsoft.com/office/drawing/2014/main" id="{AE6D3FC8-9C75-BF6C-F675-AC7C2D4DC537}"/>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3" name="자유형: 도형 42">
                <a:extLst>
                  <a:ext uri="{FF2B5EF4-FFF2-40B4-BE49-F238E27FC236}">
                    <a16:creationId xmlns:a16="http://schemas.microsoft.com/office/drawing/2014/main" id="{4079E6E6-79E4-C764-714D-8F3F0F2896F9}"/>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4" name="자유형: 도형 43">
                <a:extLst>
                  <a:ext uri="{FF2B5EF4-FFF2-40B4-BE49-F238E27FC236}">
                    <a16:creationId xmlns:a16="http://schemas.microsoft.com/office/drawing/2014/main" id="{AED07D62-273D-E071-F6FC-14F46D5E8AB6}"/>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5" name="자유형: 도형 44">
                <a:extLst>
                  <a:ext uri="{FF2B5EF4-FFF2-40B4-BE49-F238E27FC236}">
                    <a16:creationId xmlns:a16="http://schemas.microsoft.com/office/drawing/2014/main" id="{EC77F818-3D0C-970D-7D2F-0E23BA9D299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6" name="자유형: 도형 45">
                <a:extLst>
                  <a:ext uri="{FF2B5EF4-FFF2-40B4-BE49-F238E27FC236}">
                    <a16:creationId xmlns:a16="http://schemas.microsoft.com/office/drawing/2014/main" id="{A7F97A52-8687-1F7F-FAC5-CFF7BB84A6A2}"/>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7" name="자유형: 도형 46">
                <a:extLst>
                  <a:ext uri="{FF2B5EF4-FFF2-40B4-BE49-F238E27FC236}">
                    <a16:creationId xmlns:a16="http://schemas.microsoft.com/office/drawing/2014/main" id="{72CF9800-70B7-722E-F80A-AABFC659A471}"/>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8" name="자유형: 도형 47">
                <a:extLst>
                  <a:ext uri="{FF2B5EF4-FFF2-40B4-BE49-F238E27FC236}">
                    <a16:creationId xmlns:a16="http://schemas.microsoft.com/office/drawing/2014/main" id="{BFDDA41D-D9FE-C4BC-4533-763E8EBB05DA}"/>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9" name="자유형: 도형 48">
                <a:extLst>
                  <a:ext uri="{FF2B5EF4-FFF2-40B4-BE49-F238E27FC236}">
                    <a16:creationId xmlns:a16="http://schemas.microsoft.com/office/drawing/2014/main" id="{A813AB55-3F5E-FF31-8879-F16D536908E5}"/>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0" name="자유형: 도형 49">
                <a:extLst>
                  <a:ext uri="{FF2B5EF4-FFF2-40B4-BE49-F238E27FC236}">
                    <a16:creationId xmlns:a16="http://schemas.microsoft.com/office/drawing/2014/main" id="{088FF622-D46D-C27D-E9E7-532BB52F9E13}"/>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1" name="자유형: 도형 50">
                <a:extLst>
                  <a:ext uri="{FF2B5EF4-FFF2-40B4-BE49-F238E27FC236}">
                    <a16:creationId xmlns:a16="http://schemas.microsoft.com/office/drawing/2014/main" id="{7722D996-8223-E52B-3B03-8827783917C3}"/>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2" name="자유형: 도형 51">
                <a:extLst>
                  <a:ext uri="{FF2B5EF4-FFF2-40B4-BE49-F238E27FC236}">
                    <a16:creationId xmlns:a16="http://schemas.microsoft.com/office/drawing/2014/main" id="{B168D64E-EA9F-80B4-F988-6E4C82CCA402}"/>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3" name="자유형: 도형 52">
                <a:extLst>
                  <a:ext uri="{FF2B5EF4-FFF2-40B4-BE49-F238E27FC236}">
                    <a16:creationId xmlns:a16="http://schemas.microsoft.com/office/drawing/2014/main" id="{48260AA1-506C-5068-6F21-F374DCE86F20}"/>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4" name="자유형: 도형 53">
                <a:extLst>
                  <a:ext uri="{FF2B5EF4-FFF2-40B4-BE49-F238E27FC236}">
                    <a16:creationId xmlns:a16="http://schemas.microsoft.com/office/drawing/2014/main" id="{01DD9CF2-20F3-C09B-57E9-696D0209A34E}"/>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5" name="자유형: 도형 54">
                <a:extLst>
                  <a:ext uri="{FF2B5EF4-FFF2-40B4-BE49-F238E27FC236}">
                    <a16:creationId xmlns:a16="http://schemas.microsoft.com/office/drawing/2014/main" id="{DD562C64-B01C-0E4D-BB27-037F1A56537D}"/>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grpSp>
      </p:grpSp>
      <p:sp>
        <p:nvSpPr>
          <p:cNvPr id="71" name="직사각형 70">
            <a:extLst>
              <a:ext uri="{FF2B5EF4-FFF2-40B4-BE49-F238E27FC236}">
                <a16:creationId xmlns:a16="http://schemas.microsoft.com/office/drawing/2014/main" id="{0246EF3C-10EF-DA3F-A744-33E47598F6E0}"/>
              </a:ext>
            </a:extLst>
          </p:cNvPr>
          <p:cNvSpPr/>
          <p:nvPr userDrawn="1"/>
        </p:nvSpPr>
        <p:spPr>
          <a:xfrm>
            <a:off x="426720" y="426720"/>
            <a:ext cx="11357740" cy="6004560"/>
          </a:xfrm>
          <a:prstGeom prst="rect">
            <a:avLst/>
          </a:prstGeom>
          <a:noFill/>
          <a:ln>
            <a:gradFill>
              <a:gsLst>
                <a:gs pos="0">
                  <a:srgbClr val="D7B489"/>
                </a:gs>
                <a:gs pos="100000">
                  <a:srgbClr val="BC916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Tree>
    <p:extLst>
      <p:ext uri="{BB962C8B-B14F-4D97-AF65-F5344CB8AC3E}">
        <p14:creationId xmlns:p14="http://schemas.microsoft.com/office/powerpoint/2010/main" val="459604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목차">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569ED92-A887-4613-9F26-4E473EA19360}"/>
              </a:ext>
            </a:extLst>
          </p:cNvPr>
          <p:cNvSpPr/>
          <p:nvPr userDrawn="1"/>
        </p:nvSpPr>
        <p:spPr>
          <a:xfrm>
            <a:off x="416690" y="416690"/>
            <a:ext cx="11358622" cy="6024622"/>
          </a:xfrm>
          <a:prstGeom prst="rect">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10" name="직선 연결선 9">
            <a:extLst>
              <a:ext uri="{FF2B5EF4-FFF2-40B4-BE49-F238E27FC236}">
                <a16:creationId xmlns:a16="http://schemas.microsoft.com/office/drawing/2014/main" id="{BE627B0A-987F-4B56-B2C0-0F297E7C5994}"/>
              </a:ext>
            </a:extLst>
          </p:cNvPr>
          <p:cNvCxnSpPr/>
          <p:nvPr userDrawn="1"/>
        </p:nvCxnSpPr>
        <p:spPr>
          <a:xfrm>
            <a:off x="846882" y="1157468"/>
            <a:ext cx="10498238"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72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D8F20-E9E2-892A-D0F7-4D9464294FE4}"/>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05157AE1-7B0F-838C-BD7A-82CC45451014}"/>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48481A48-24CA-0644-A738-E804160047F4}"/>
              </a:ext>
            </a:extLst>
          </p:cNvPr>
          <p:cNvSpPr>
            <a:spLocks noGrp="1"/>
          </p:cNvSpPr>
          <p:nvPr>
            <p:ph type="dt" sz="half" idx="10"/>
          </p:nvPr>
        </p:nvSpPr>
        <p:spPr/>
        <p:txBody>
          <a:bodyPr/>
          <a:lstStyle/>
          <a:p>
            <a:fld id="{3D7D8FB3-470B-7542-AE21-40103D3B7707}" type="datetimeFigureOut">
              <a:rPr kumimoji="1" lang="ko-KR" altLang="en-US" smtClean="0"/>
              <a:t>2024. 1. 17.</a:t>
            </a:fld>
            <a:endParaRPr kumimoji="1" lang="ko-KR" altLang="en-US"/>
          </a:p>
        </p:txBody>
      </p:sp>
      <p:sp>
        <p:nvSpPr>
          <p:cNvPr id="5" name="바닥글 개체 틀 4">
            <a:extLst>
              <a:ext uri="{FF2B5EF4-FFF2-40B4-BE49-F238E27FC236}">
                <a16:creationId xmlns:a16="http://schemas.microsoft.com/office/drawing/2014/main" id="{AB0DBEAB-8C61-6B5E-9608-7C3AB66A4BE2}"/>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DCFA3CD-A444-D63B-82A1-02F443E14901}"/>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421539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434284-B01E-0936-CB3C-9A8003AF651B}"/>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D7F1D976-32DB-3A16-53A5-BC69826C9A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7DF2369A-0649-B51E-95F4-C5FB1A843C03}"/>
              </a:ext>
            </a:extLst>
          </p:cNvPr>
          <p:cNvSpPr>
            <a:spLocks noGrp="1"/>
          </p:cNvSpPr>
          <p:nvPr>
            <p:ph type="dt" sz="half" idx="10"/>
          </p:nvPr>
        </p:nvSpPr>
        <p:spPr/>
        <p:txBody>
          <a:bodyPr/>
          <a:lstStyle/>
          <a:p>
            <a:fld id="{3D7D8FB3-470B-7542-AE21-40103D3B7707}" type="datetimeFigureOut">
              <a:rPr kumimoji="1" lang="ko-KR" altLang="en-US" smtClean="0"/>
              <a:t>2024. 1. 17.</a:t>
            </a:fld>
            <a:endParaRPr kumimoji="1" lang="ko-KR" altLang="en-US"/>
          </a:p>
        </p:txBody>
      </p:sp>
      <p:sp>
        <p:nvSpPr>
          <p:cNvPr id="5" name="바닥글 개체 틀 4">
            <a:extLst>
              <a:ext uri="{FF2B5EF4-FFF2-40B4-BE49-F238E27FC236}">
                <a16:creationId xmlns:a16="http://schemas.microsoft.com/office/drawing/2014/main" id="{2C7CA5F0-8B80-CFA8-EA19-6BCA6581256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B5C0317F-C176-FBCF-33D1-ADDC8CCE2090}"/>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428404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6C17E-4639-177E-ACAA-61F2ECD031FC}"/>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3369669-BE26-61D4-D135-1953810C82B7}"/>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B12B6019-A432-73F8-0F7B-F2999F1E83A0}"/>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45969235-EB06-E8C0-1061-6E5D6BC01770}"/>
              </a:ext>
            </a:extLst>
          </p:cNvPr>
          <p:cNvSpPr>
            <a:spLocks noGrp="1"/>
          </p:cNvSpPr>
          <p:nvPr>
            <p:ph type="dt" sz="half" idx="10"/>
          </p:nvPr>
        </p:nvSpPr>
        <p:spPr/>
        <p:txBody>
          <a:bodyPr/>
          <a:lstStyle/>
          <a:p>
            <a:fld id="{3D7D8FB3-470B-7542-AE21-40103D3B7707}" type="datetimeFigureOut">
              <a:rPr kumimoji="1" lang="ko-KR" altLang="en-US" smtClean="0"/>
              <a:t>2024. 1. 17.</a:t>
            </a:fld>
            <a:endParaRPr kumimoji="1" lang="ko-KR" altLang="en-US"/>
          </a:p>
        </p:txBody>
      </p:sp>
      <p:sp>
        <p:nvSpPr>
          <p:cNvPr id="6" name="바닥글 개체 틀 5">
            <a:extLst>
              <a:ext uri="{FF2B5EF4-FFF2-40B4-BE49-F238E27FC236}">
                <a16:creationId xmlns:a16="http://schemas.microsoft.com/office/drawing/2014/main" id="{07234F6C-4F17-FF70-5A52-0896CAAE435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8BF85556-669A-9616-1D4A-1F228CB374E6}"/>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77769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BEB10B-390A-3625-8E04-40C8882199F2}"/>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9E98583-AD8C-D50F-5B92-04A7437B2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5E406748-A3E1-F061-2A1C-55C66D383E31}"/>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8A27F91F-592D-946D-E647-58D82A1C1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0DD32D6B-2ACE-A582-08AA-1CFF45A52730}"/>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98FCED63-622B-BC96-B8FF-99F3D6E647F1}"/>
              </a:ext>
            </a:extLst>
          </p:cNvPr>
          <p:cNvSpPr>
            <a:spLocks noGrp="1"/>
          </p:cNvSpPr>
          <p:nvPr>
            <p:ph type="dt" sz="half" idx="10"/>
          </p:nvPr>
        </p:nvSpPr>
        <p:spPr/>
        <p:txBody>
          <a:bodyPr/>
          <a:lstStyle/>
          <a:p>
            <a:fld id="{3D7D8FB3-470B-7542-AE21-40103D3B7707}" type="datetimeFigureOut">
              <a:rPr kumimoji="1" lang="ko-KR" altLang="en-US" smtClean="0"/>
              <a:t>2024. 1. 17.</a:t>
            </a:fld>
            <a:endParaRPr kumimoji="1" lang="ko-KR" altLang="en-US"/>
          </a:p>
        </p:txBody>
      </p:sp>
      <p:sp>
        <p:nvSpPr>
          <p:cNvPr id="8" name="바닥글 개체 틀 7">
            <a:extLst>
              <a:ext uri="{FF2B5EF4-FFF2-40B4-BE49-F238E27FC236}">
                <a16:creationId xmlns:a16="http://schemas.microsoft.com/office/drawing/2014/main" id="{5B568EF0-46A6-90B8-BFA2-8D551296BFE1}"/>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E993344B-5234-6489-DC81-B65348523AE1}"/>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40541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A2539E-3FD5-3272-BA53-973D41695DDD}"/>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7C7260-3A12-0F37-6E7C-B67C27FB9818}"/>
              </a:ext>
            </a:extLst>
          </p:cNvPr>
          <p:cNvSpPr>
            <a:spLocks noGrp="1"/>
          </p:cNvSpPr>
          <p:nvPr>
            <p:ph type="dt" sz="half" idx="10"/>
          </p:nvPr>
        </p:nvSpPr>
        <p:spPr/>
        <p:txBody>
          <a:bodyPr/>
          <a:lstStyle/>
          <a:p>
            <a:fld id="{3D7D8FB3-470B-7542-AE21-40103D3B7707}" type="datetimeFigureOut">
              <a:rPr kumimoji="1" lang="ko-KR" altLang="en-US" smtClean="0"/>
              <a:t>2024. 1. 17.</a:t>
            </a:fld>
            <a:endParaRPr kumimoji="1" lang="ko-KR" altLang="en-US"/>
          </a:p>
        </p:txBody>
      </p:sp>
      <p:sp>
        <p:nvSpPr>
          <p:cNvPr id="4" name="바닥글 개체 틀 3">
            <a:extLst>
              <a:ext uri="{FF2B5EF4-FFF2-40B4-BE49-F238E27FC236}">
                <a16:creationId xmlns:a16="http://schemas.microsoft.com/office/drawing/2014/main" id="{AD12FA0E-D109-020B-B0C8-D7F5A2A80373}"/>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AEE086E-A9A5-4B4A-C1A3-A0B0058A89B2}"/>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148952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FFD5D1C-F3E1-EC67-9B72-C04CE7152C83}"/>
              </a:ext>
            </a:extLst>
          </p:cNvPr>
          <p:cNvSpPr>
            <a:spLocks noGrp="1"/>
          </p:cNvSpPr>
          <p:nvPr>
            <p:ph type="dt" sz="half" idx="10"/>
          </p:nvPr>
        </p:nvSpPr>
        <p:spPr/>
        <p:txBody>
          <a:bodyPr/>
          <a:lstStyle/>
          <a:p>
            <a:fld id="{3D7D8FB3-470B-7542-AE21-40103D3B7707}" type="datetimeFigureOut">
              <a:rPr kumimoji="1" lang="ko-KR" altLang="en-US" smtClean="0"/>
              <a:t>2024. 1. 17.</a:t>
            </a:fld>
            <a:endParaRPr kumimoji="1" lang="ko-KR" altLang="en-US"/>
          </a:p>
        </p:txBody>
      </p:sp>
      <p:sp>
        <p:nvSpPr>
          <p:cNvPr id="3" name="바닥글 개체 틀 2">
            <a:extLst>
              <a:ext uri="{FF2B5EF4-FFF2-40B4-BE49-F238E27FC236}">
                <a16:creationId xmlns:a16="http://schemas.microsoft.com/office/drawing/2014/main" id="{B23F763D-7D38-F627-B960-0E4C15376C7F}"/>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08E28489-51D3-21A5-1B6F-59F81CD57BBC}"/>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4059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8BC100-4457-2013-22F7-A7BACA74E8DE}"/>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8E06DFF8-FAA7-713D-E6C8-177965E68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492ABA43-951C-0D50-93D7-09BAFF009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B8F8D61-BB6B-7864-4437-994739640418}"/>
              </a:ext>
            </a:extLst>
          </p:cNvPr>
          <p:cNvSpPr>
            <a:spLocks noGrp="1"/>
          </p:cNvSpPr>
          <p:nvPr>
            <p:ph type="dt" sz="half" idx="10"/>
          </p:nvPr>
        </p:nvSpPr>
        <p:spPr/>
        <p:txBody>
          <a:bodyPr/>
          <a:lstStyle/>
          <a:p>
            <a:fld id="{3D7D8FB3-470B-7542-AE21-40103D3B7707}" type="datetimeFigureOut">
              <a:rPr kumimoji="1" lang="ko-KR" altLang="en-US" smtClean="0"/>
              <a:t>2024. 1. 17.</a:t>
            </a:fld>
            <a:endParaRPr kumimoji="1" lang="ko-KR" altLang="en-US"/>
          </a:p>
        </p:txBody>
      </p:sp>
      <p:sp>
        <p:nvSpPr>
          <p:cNvPr id="6" name="바닥글 개체 틀 5">
            <a:extLst>
              <a:ext uri="{FF2B5EF4-FFF2-40B4-BE49-F238E27FC236}">
                <a16:creationId xmlns:a16="http://schemas.microsoft.com/office/drawing/2014/main" id="{B6F25F52-5A2D-E093-A85F-037CB81C553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04F6D5D9-4E5A-C38B-8827-6E17E12ACD98}"/>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173982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B7D6E-D132-1A20-0043-D74BBF314A4B}"/>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8AFD9433-B050-94E6-93DA-AE8ACEB30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FE102F1-6D15-2000-2EB6-A5F734648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4B88E1A-35B2-81D4-5FA8-F4AA5EBA71AB}"/>
              </a:ext>
            </a:extLst>
          </p:cNvPr>
          <p:cNvSpPr>
            <a:spLocks noGrp="1"/>
          </p:cNvSpPr>
          <p:nvPr>
            <p:ph type="dt" sz="half" idx="10"/>
          </p:nvPr>
        </p:nvSpPr>
        <p:spPr/>
        <p:txBody>
          <a:bodyPr/>
          <a:lstStyle/>
          <a:p>
            <a:fld id="{3D7D8FB3-470B-7542-AE21-40103D3B7707}" type="datetimeFigureOut">
              <a:rPr kumimoji="1" lang="ko-KR" altLang="en-US" smtClean="0"/>
              <a:t>2024. 1. 17.</a:t>
            </a:fld>
            <a:endParaRPr kumimoji="1" lang="ko-KR" altLang="en-US"/>
          </a:p>
        </p:txBody>
      </p:sp>
      <p:sp>
        <p:nvSpPr>
          <p:cNvPr id="6" name="바닥글 개체 틀 5">
            <a:extLst>
              <a:ext uri="{FF2B5EF4-FFF2-40B4-BE49-F238E27FC236}">
                <a16:creationId xmlns:a16="http://schemas.microsoft.com/office/drawing/2014/main" id="{EC76741D-00D7-7A11-09BD-897B6F378209}"/>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D7B1FA1D-0007-EB44-4B28-88899691A040}"/>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9881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FCC75A6-DF09-DC8A-0118-A37393B5B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73C085F3-5E9C-B192-6775-95CFE31D99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2CFE690E-3C84-3212-CF50-D5B03E245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D8FB3-470B-7542-AE21-40103D3B7707}" type="datetimeFigureOut">
              <a:rPr kumimoji="1" lang="ko-KR" altLang="en-US" smtClean="0"/>
              <a:t>2024. 1. 17.</a:t>
            </a:fld>
            <a:endParaRPr kumimoji="1" lang="ko-KR" altLang="en-US"/>
          </a:p>
        </p:txBody>
      </p:sp>
      <p:sp>
        <p:nvSpPr>
          <p:cNvPr id="5" name="바닥글 개체 틀 4">
            <a:extLst>
              <a:ext uri="{FF2B5EF4-FFF2-40B4-BE49-F238E27FC236}">
                <a16:creationId xmlns:a16="http://schemas.microsoft.com/office/drawing/2014/main" id="{1FDE56F5-3E72-4D6E-ECC0-0D9390D3C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01E3348-A7C7-5184-FCA7-4E1D918EC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225681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List_of_fallacies)&#47484;"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tudy.com/"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25.xml"/><Relationship Id="rId16" Type="http://schemas.openxmlformats.org/officeDocument/2006/relationships/image" Target="../media/image22.svg"/><Relationship Id="rId1" Type="http://schemas.openxmlformats.org/officeDocument/2006/relationships/slideLayout" Target="../slideLayouts/slideLayout1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20.svg"/></Relationships>
</file>

<file path=ppt/slides/_rels/slide2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C70A3-232D-BCF6-E19F-93520814064D}"/>
              </a:ext>
            </a:extLst>
          </p:cNvPr>
          <p:cNvSpPr txBox="1"/>
          <p:nvPr/>
        </p:nvSpPr>
        <p:spPr>
          <a:xfrm>
            <a:off x="1029083" y="1141380"/>
            <a:ext cx="4069080" cy="30591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nSpc>
                <a:spcPct val="130000"/>
              </a:lnSpc>
            </a:pP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2024</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년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월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17</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일</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Study Meeting</a:t>
            </a: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5" name="TextBox 4">
            <a:extLst>
              <a:ext uri="{FF2B5EF4-FFF2-40B4-BE49-F238E27FC236}">
                <a16:creationId xmlns:a16="http://schemas.microsoft.com/office/drawing/2014/main" id="{E552A707-5D8F-81D0-4112-0B5E33B7D991}"/>
              </a:ext>
            </a:extLst>
          </p:cNvPr>
          <p:cNvSpPr txBox="1"/>
          <p:nvPr/>
        </p:nvSpPr>
        <p:spPr>
          <a:xfrm>
            <a:off x="923951" y="1493580"/>
            <a:ext cx="9671161" cy="523220"/>
          </a:xfrm>
          <a:prstGeom prst="rect">
            <a:avLst/>
          </a:prstGeom>
          <a:noFill/>
        </p:spPr>
        <p:txBody>
          <a:bodyPr wrap="square" rtlCol="0">
            <a:spAutoFit/>
          </a:bodyPr>
          <a:lstStyle/>
          <a:p>
            <a:r>
              <a:rPr lang="ko-KR" altLang="en-US"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지식 그래프를 사용해서 논리 오류 텍스트를 어떻게 해결할까</a:t>
            </a:r>
            <a:endParaRPr lang="ko-KR" altLang="en-US" sz="3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7" name="TextBox 6">
            <a:extLst>
              <a:ext uri="{FF2B5EF4-FFF2-40B4-BE49-F238E27FC236}">
                <a16:creationId xmlns:a16="http://schemas.microsoft.com/office/drawing/2014/main" id="{5F6A2BDB-413E-BF58-4D95-CE101899B77E}"/>
              </a:ext>
            </a:extLst>
          </p:cNvPr>
          <p:cNvSpPr txBox="1"/>
          <p:nvPr/>
        </p:nvSpPr>
        <p:spPr>
          <a:xfrm>
            <a:off x="923953" y="2063080"/>
            <a:ext cx="7932667" cy="307777"/>
          </a:xfrm>
          <a:prstGeom prst="rect">
            <a:avLst/>
          </a:prstGeom>
          <a:noFill/>
        </p:spPr>
        <p:txBody>
          <a:bodyPr wrap="square" rtlCol="0">
            <a:spAutoFit/>
          </a:bodyPr>
          <a:lstStyle/>
          <a:p>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How</a:t>
            </a:r>
            <a:r>
              <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to</a:t>
            </a:r>
            <a:r>
              <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inject</a:t>
            </a:r>
            <a:r>
              <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Knowledge</a:t>
            </a:r>
            <a:r>
              <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with</a:t>
            </a:r>
            <a:r>
              <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text</a:t>
            </a:r>
            <a:r>
              <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using</a:t>
            </a:r>
            <a:r>
              <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Knowledge</a:t>
            </a:r>
            <a:r>
              <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Graph</a:t>
            </a:r>
            <a:endPar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pic>
        <p:nvPicPr>
          <p:cNvPr id="2" name="그림 1">
            <a:extLst>
              <a:ext uri="{FF2B5EF4-FFF2-40B4-BE49-F238E27FC236}">
                <a16:creationId xmlns:a16="http://schemas.microsoft.com/office/drawing/2014/main" id="{7A77888A-657E-1EAF-DD8E-213338D1934C}"/>
              </a:ext>
            </a:extLst>
          </p:cNvPr>
          <p:cNvPicPr>
            <a:picLocks noChangeAspect="1"/>
          </p:cNvPicPr>
          <p:nvPr/>
        </p:nvPicPr>
        <p:blipFill>
          <a:blip r:embed="rId3"/>
          <a:stretch>
            <a:fillRect/>
          </a:stretch>
        </p:blipFill>
        <p:spPr>
          <a:xfrm>
            <a:off x="9539445" y="5839097"/>
            <a:ext cx="2177707" cy="57562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6BF3C7-156E-994B-C60B-CE6C82316C07}"/>
                  </a:ext>
                </a:extLst>
              </p:cNvPr>
              <p:cNvSpPr txBox="1"/>
              <p:nvPr/>
            </p:nvSpPr>
            <p:spPr>
              <a:xfrm>
                <a:off x="923953" y="3429001"/>
                <a:ext cx="5981299" cy="167154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gn="ctr">
                  <a:lnSpc>
                    <a:spcPct val="130000"/>
                  </a:lnSpc>
                </a:pPr>
                <a:r>
                  <a:rPr lang="ko-KR" altLang="en-US"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정지</a:t>
                </a:r>
                <a14:m>
                  <m:oMath xmlns:m="http://schemas.openxmlformats.org/officeDocument/2006/math">
                    <m:r>
                      <a:rPr lang="ko-KR" altLang="en-US" sz="1400" i="1">
                        <a:solidFill>
                          <a:schemeClr val="tx1">
                            <a:lumMod val="85000"/>
                            <a:lumOff val="15000"/>
                          </a:schemeClr>
                        </a:solidFill>
                        <a:latin typeface="Cambria Math" panose="02040503050406030204" pitchFamily="18" charset="0"/>
                        <a:ea typeface="KoPubWorld바탕체 Light" panose="00000300000000000000" pitchFamily="2" charset="-127"/>
                      </a:rPr>
                      <m:t>원</m:t>
                    </m:r>
                  </m:oMath>
                </a14:m>
                <a:endParaRPr lang="en-US" altLang="ko-KR"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gn="ctr">
                  <a:lnSpc>
                    <a:spcPct val="130000"/>
                  </a:lnSpc>
                </a:pPr>
                <a:r>
                  <a:rPr lang="ko-KR" altLang="ko-Kore-KR" sz="1400" dirty="0">
                    <a:latin typeface="굴림" panose="020B0600000101010101" pitchFamily="34" charset="-127"/>
                    <a:ea typeface="굴림" panose="020B0600000101010101" pitchFamily="34" charset="-127"/>
                    <a:cs typeface="굴림" panose="020B0600000101010101" pitchFamily="34" charset="-127"/>
                  </a:rPr>
                  <a:t>성균관대학교 인공지능학과</a:t>
                </a:r>
                <a:endParaRPr lang="en-US" altLang="ko-KR" sz="14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ko-KR" altLang="en-US" sz="1400" dirty="0">
                    <a:latin typeface="굴림" panose="020B0600000101010101" pitchFamily="34" charset="-127"/>
                    <a:ea typeface="굴림" panose="020B0600000101010101" pitchFamily="34" charset="-127"/>
                    <a:cs typeface="굴림" panose="020B0600000101010101" pitchFamily="34" charset="-127"/>
                  </a:rPr>
                  <a:t>석사과정</a:t>
                </a:r>
                <a:endParaRPr lang="en-US" altLang="ko-KR" sz="14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en-US" altLang="ko-Kore-KR" sz="1400" kern="100" dirty="0">
                    <a:latin typeface="굴림" panose="020B0600000101010101" pitchFamily="34" charset="-127"/>
                    <a:cs typeface="바탕" panose="02030600000101010101" pitchFamily="18" charset="-127"/>
                  </a:rPr>
                  <a:t>jwjw9603@g.skku.edu</a:t>
                </a:r>
                <a:endParaRPr lang="ko-Kore-KR" altLang="en-US" sz="1400" dirty="0"/>
              </a:p>
              <a:p>
                <a:pPr algn="ctr">
                  <a:lnSpc>
                    <a:spcPct val="130000"/>
                  </a:lnSpc>
                </a:pPr>
                <a:endPar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nSpc>
                    <a:spcPct val="130000"/>
                  </a:lnSpc>
                </a:pP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xmlns="">
          <p:sp>
            <p:nvSpPr>
              <p:cNvPr id="4" name="TextBox 3">
                <a:extLst>
                  <a:ext uri="{FF2B5EF4-FFF2-40B4-BE49-F238E27FC236}">
                    <a16:creationId xmlns:a16="http://schemas.microsoft.com/office/drawing/2014/main" id="{766BF3C7-156E-994B-C60B-CE6C82316C07}"/>
                  </a:ext>
                </a:extLst>
              </p:cNvPr>
              <p:cNvSpPr txBox="1">
                <a:spLocks noRot="1" noChangeAspect="1" noMove="1" noResize="1" noEditPoints="1" noAdjustHandles="1" noChangeArrowheads="1" noChangeShapeType="1" noTextEdit="1"/>
              </p:cNvSpPr>
              <p:nvPr/>
            </p:nvSpPr>
            <p:spPr>
              <a:xfrm>
                <a:off x="923953" y="3429001"/>
                <a:ext cx="5981299" cy="167154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100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Prompting(</a:t>
            </a:r>
            <a:r>
              <a:rPr kumimoji="1" lang="en-US" altLang="ko-KR" sz="2133" dirty="0" err="1"/>
              <a:t>Argotario</a:t>
            </a:r>
            <a:r>
              <a:rPr kumimoji="1" lang="en-US" altLang="ko-KR" sz="2133" dirty="0"/>
              <a:t>)-result</a:t>
            </a:r>
            <a:endParaRPr kumimoji="1" lang="ko-Kore-KR" altLang="en-US" sz="2133" dirty="0"/>
          </a:p>
        </p:txBody>
      </p:sp>
      <p:sp>
        <p:nvSpPr>
          <p:cNvPr id="10" name="TextBox 9">
            <a:extLst>
              <a:ext uri="{FF2B5EF4-FFF2-40B4-BE49-F238E27FC236}">
                <a16:creationId xmlns:a16="http://schemas.microsoft.com/office/drawing/2014/main" id="{B301FDC2-D772-9CE9-B927-BC2AD436EB4F}"/>
              </a:ext>
            </a:extLst>
          </p:cNvPr>
          <p:cNvSpPr txBox="1"/>
          <p:nvPr/>
        </p:nvSpPr>
        <p:spPr>
          <a:xfrm>
            <a:off x="357351" y="1758556"/>
            <a:ext cx="10520855" cy="4524315"/>
          </a:xfrm>
          <a:prstGeom prst="rect">
            <a:avLst/>
          </a:prstGeom>
          <a:noFill/>
        </p:spPr>
        <p:txBody>
          <a:bodyPr wrap="square">
            <a:spAutoFit/>
          </a:bodyPr>
          <a:lstStyle/>
          <a:p>
            <a:pPr>
              <a:buFont typeface="+mj-lt"/>
              <a:buAutoNum type="arabicPeriod"/>
            </a:pPr>
            <a:r>
              <a:rPr lang="en" altLang="ko-KR" b="1" dirty="0"/>
              <a:t>Ad Hominem</a:t>
            </a:r>
            <a:r>
              <a:rPr lang="en" altLang="ko-KR" dirty="0"/>
              <a:t>: This fallacy involves attacking the person rather than addressing the argument. Knowledge graphs are </a:t>
            </a:r>
            <a:r>
              <a:rPr lang="en" altLang="ko-KR" dirty="0">
                <a:solidFill>
                  <a:srgbClr val="FF0000"/>
                </a:solidFill>
              </a:rPr>
              <a:t>less effective </a:t>
            </a:r>
            <a:r>
              <a:rPr lang="en" altLang="ko-KR" dirty="0"/>
              <a:t>here because this fallacy is more about the speaker's intent and less about the factual content of the argument.</a:t>
            </a:r>
          </a:p>
          <a:p>
            <a:pPr>
              <a:buFont typeface="+mj-lt"/>
              <a:buAutoNum type="arabicPeriod"/>
            </a:pPr>
            <a:r>
              <a:rPr lang="en" altLang="ko-KR" b="1" dirty="0"/>
              <a:t>Appeal to Emotion</a:t>
            </a:r>
            <a:r>
              <a:rPr lang="en" altLang="ko-KR" dirty="0"/>
              <a:t>: These arguments use emotions rather than facts to persuade. Knowledge graphs might provide factual counterpoints to emotional claims but are </a:t>
            </a:r>
            <a:r>
              <a:rPr lang="en" altLang="ko-KR" dirty="0">
                <a:solidFill>
                  <a:srgbClr val="FF0000"/>
                </a:solidFill>
              </a:rPr>
              <a:t>less effective </a:t>
            </a:r>
            <a:r>
              <a:rPr lang="en" altLang="ko-KR" dirty="0"/>
              <a:t>in directly addressing the emotional aspect of the argument.</a:t>
            </a:r>
          </a:p>
          <a:p>
            <a:pPr>
              <a:buFont typeface="+mj-lt"/>
              <a:buAutoNum type="arabicPeriod"/>
            </a:pPr>
            <a:r>
              <a:rPr lang="en" altLang="ko-KR" b="1" dirty="0"/>
              <a:t>Red Herring</a:t>
            </a:r>
            <a:r>
              <a:rPr lang="en" altLang="ko-KR" dirty="0"/>
              <a:t>: This fallacy involves diverting the argument to irrelevant issues. Knowledge graphs can help by identifying the core topics and facts of an argument, potentially highlighting when a red herring is being used.</a:t>
            </a:r>
          </a:p>
          <a:p>
            <a:pPr>
              <a:buFont typeface="+mj-lt"/>
              <a:buAutoNum type="arabicPeriod"/>
            </a:pPr>
            <a:r>
              <a:rPr lang="en" altLang="ko-KR" b="1" dirty="0"/>
              <a:t>Hasty Generalization</a:t>
            </a:r>
            <a:r>
              <a:rPr lang="en" altLang="ko-KR" dirty="0"/>
              <a:t>: This fallacy involves drawing broad conclusions from inadequate evidence. Knowledge graphs could be </a:t>
            </a:r>
            <a:r>
              <a:rPr lang="en" altLang="ko-KR" dirty="0">
                <a:solidFill>
                  <a:srgbClr val="FF0000"/>
                </a:solidFill>
              </a:rPr>
              <a:t>very useful </a:t>
            </a:r>
            <a:r>
              <a:rPr lang="en" altLang="ko-KR" dirty="0"/>
              <a:t>here, as they can provide additional data and examples that either support or refute the generalization, thus informing whether the generalization is valid.</a:t>
            </a:r>
          </a:p>
          <a:p>
            <a:pPr>
              <a:buFont typeface="+mj-lt"/>
              <a:buAutoNum type="arabicPeriod"/>
            </a:pPr>
            <a:r>
              <a:rPr lang="en" altLang="ko-KR" b="1" dirty="0"/>
              <a:t>Irrelevant Authority</a:t>
            </a:r>
            <a:r>
              <a:rPr lang="en" altLang="ko-KR" dirty="0"/>
              <a:t>: This fallacy involves citing an authority who is not an expert in the field being discussed. Knowledge graphs are particularly </a:t>
            </a:r>
            <a:r>
              <a:rPr lang="en" altLang="ko-KR" dirty="0">
                <a:solidFill>
                  <a:srgbClr val="FF0000"/>
                </a:solidFill>
              </a:rPr>
              <a:t>well-suited</a:t>
            </a:r>
            <a:r>
              <a:rPr lang="en" altLang="ko-KR" dirty="0"/>
              <a:t> to address this fallacy, as they can store information about individuals' areas of expertise and whether they are credible sources on a particular topic.</a:t>
            </a:r>
          </a:p>
        </p:txBody>
      </p:sp>
      <p:sp>
        <p:nvSpPr>
          <p:cNvPr id="5" name="TextBox 4">
            <a:extLst>
              <a:ext uri="{FF2B5EF4-FFF2-40B4-BE49-F238E27FC236}">
                <a16:creationId xmlns:a16="http://schemas.microsoft.com/office/drawing/2014/main" id="{299DDC57-58EF-95AA-8DD9-409FDD5874C6}"/>
              </a:ext>
            </a:extLst>
          </p:cNvPr>
          <p:cNvSpPr txBox="1"/>
          <p:nvPr/>
        </p:nvSpPr>
        <p:spPr>
          <a:xfrm>
            <a:off x="3880402" y="584398"/>
            <a:ext cx="8311598" cy="1200329"/>
          </a:xfrm>
          <a:prstGeom prst="rect">
            <a:avLst/>
          </a:prstGeom>
          <a:noFill/>
        </p:spPr>
        <p:txBody>
          <a:bodyPr wrap="square">
            <a:spAutoFit/>
          </a:bodyPr>
          <a:lstStyle/>
          <a:p>
            <a:r>
              <a:rPr lang="en" altLang="ko-KR" dirty="0"/>
              <a:t>Based on these evaluations, knowledge graphs would be most effective in addressing the </a:t>
            </a:r>
            <a:r>
              <a:rPr lang="en" altLang="ko-KR" b="1" dirty="0">
                <a:effectLst/>
              </a:rPr>
              <a:t>Hasty Generalization</a:t>
            </a:r>
            <a:r>
              <a:rPr lang="en" altLang="ko-KR" dirty="0"/>
              <a:t> and </a:t>
            </a:r>
            <a:r>
              <a:rPr lang="en" altLang="ko-KR" b="1" dirty="0">
                <a:effectLst/>
              </a:rPr>
              <a:t>Irrelevant Authority</a:t>
            </a:r>
            <a:r>
              <a:rPr lang="en" altLang="ko-KR" dirty="0"/>
              <a:t> fallacies. These fallacies rely on the kind of factual and relational information that knowledge graphs are particularly good at processing and providing.</a:t>
            </a:r>
            <a:endParaRPr lang="ko-KR" altLang="en-US" dirty="0"/>
          </a:p>
        </p:txBody>
      </p:sp>
    </p:spTree>
    <p:extLst>
      <p:ext uri="{BB962C8B-B14F-4D97-AF65-F5344CB8AC3E}">
        <p14:creationId xmlns:p14="http://schemas.microsoft.com/office/powerpoint/2010/main" val="306239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725214" y="1112728"/>
            <a:ext cx="11314386" cy="2639465"/>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데이터는</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Quizziz</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study.com</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ProProfs</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와 같은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관한 교육 웹사이트에서 논리 오류 예제를 수집했다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Wikipedia3(</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hlinkClick r:id="rId3"/>
              </a:rPr>
              <a:t>https://en.wikipedia.org/wiki/List_of_fallacies)</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hlinkClick r:id="rId3"/>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참고로 사용하여 데이터셋에서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13</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가지 유형의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분류했다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endParaRPr lang="en-US" altLang="ko-KR" sz="2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텍스트 형태는 문장이나 대화 형태로 </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이뤄져있다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Data2(LOGIC)</a:t>
            </a:r>
            <a:endParaRPr kumimoji="1" lang="ko-Kore-KR" altLang="en-US" sz="2133" dirty="0"/>
          </a:p>
        </p:txBody>
      </p:sp>
    </p:spTree>
    <p:extLst>
      <p:ext uri="{BB962C8B-B14F-4D97-AF65-F5344CB8AC3E}">
        <p14:creationId xmlns:p14="http://schemas.microsoft.com/office/powerpoint/2010/main" val="389539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Data2(LOGIC)</a:t>
            </a:r>
            <a:endParaRPr kumimoji="1" lang="ko-Kore-KR" altLang="en-US" sz="2133" dirty="0"/>
          </a:p>
        </p:txBody>
      </p:sp>
      <p:pic>
        <p:nvPicPr>
          <p:cNvPr id="4" name="그림 3">
            <a:extLst>
              <a:ext uri="{FF2B5EF4-FFF2-40B4-BE49-F238E27FC236}">
                <a16:creationId xmlns:a16="http://schemas.microsoft.com/office/drawing/2014/main" id="{5A165D77-2453-49C1-783D-0806CA485565}"/>
              </a:ext>
            </a:extLst>
          </p:cNvPr>
          <p:cNvPicPr>
            <a:picLocks noChangeAspect="1"/>
          </p:cNvPicPr>
          <p:nvPr/>
        </p:nvPicPr>
        <p:blipFill>
          <a:blip r:embed="rId3"/>
          <a:stretch>
            <a:fillRect/>
          </a:stretch>
        </p:blipFill>
        <p:spPr>
          <a:xfrm>
            <a:off x="3872865" y="646373"/>
            <a:ext cx="4107030" cy="6211627"/>
          </a:xfrm>
          <a:prstGeom prst="rect">
            <a:avLst/>
          </a:prstGeom>
        </p:spPr>
      </p:pic>
    </p:spTree>
    <p:extLst>
      <p:ext uri="{BB962C8B-B14F-4D97-AF65-F5344CB8AC3E}">
        <p14:creationId xmlns:p14="http://schemas.microsoft.com/office/powerpoint/2010/main" val="3732454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Prompting(LOGIC)</a:t>
            </a:r>
            <a:endParaRPr kumimoji="1" lang="ko-Kore-KR" altLang="en-US" sz="2133" dirty="0"/>
          </a:p>
        </p:txBody>
      </p:sp>
      <p:sp>
        <p:nvSpPr>
          <p:cNvPr id="6" name="TextBox 5">
            <a:extLst>
              <a:ext uri="{FF2B5EF4-FFF2-40B4-BE49-F238E27FC236}">
                <a16:creationId xmlns:a16="http://schemas.microsoft.com/office/drawing/2014/main" id="{8596D99C-5244-031F-D22F-A210EC3DB56C}"/>
              </a:ext>
            </a:extLst>
          </p:cNvPr>
          <p:cNvSpPr txBox="1"/>
          <p:nvPr/>
        </p:nvSpPr>
        <p:spPr>
          <a:xfrm>
            <a:off x="262467" y="1582340"/>
            <a:ext cx="7995920" cy="3970318"/>
          </a:xfrm>
          <a:prstGeom prst="rect">
            <a:avLst/>
          </a:prstGeom>
          <a:noFill/>
        </p:spPr>
        <p:txBody>
          <a:bodyPr wrap="square">
            <a:spAutoFit/>
          </a:bodyPr>
          <a:lstStyle/>
          <a:p>
            <a:r>
              <a:rPr lang="en" altLang="ko-KR" dirty="0"/>
              <a:t>Your task is to perform the following actions:</a:t>
            </a:r>
          </a:p>
          <a:p>
            <a:pPr>
              <a:buFont typeface="+mj-lt"/>
              <a:buAutoNum type="arabicPeriod"/>
            </a:pPr>
            <a:r>
              <a:rPr lang="en" altLang="ko-KR" dirty="0"/>
              <a:t>I'm going to show you a fallacy dataset(LOGIC). Logic collected examples of logical fallacies from educational websites on fallacies such as </a:t>
            </a:r>
            <a:r>
              <a:rPr lang="en" altLang="ko-KR" dirty="0" err="1"/>
              <a:t>Quizziz</a:t>
            </a:r>
            <a:r>
              <a:rPr lang="en" altLang="ko-KR" dirty="0"/>
              <a:t>, </a:t>
            </a:r>
            <a:r>
              <a:rPr lang="en" altLang="ko-KR" dirty="0">
                <a:hlinkClick r:id="rId3"/>
              </a:rPr>
              <a:t>study.com</a:t>
            </a:r>
            <a:r>
              <a:rPr lang="en" altLang="ko-KR" dirty="0"/>
              <a:t> and </a:t>
            </a:r>
            <a:r>
              <a:rPr lang="en" altLang="ko-KR" dirty="0" err="1"/>
              <a:t>ProProfs</a:t>
            </a:r>
            <a:r>
              <a:rPr lang="en" altLang="ko-KR" dirty="0"/>
              <a:t>. They identified 13 types of fallacies in the dataset using Wikipedia3 as a reference. The fallacy types are: Faulty Generalization, False Causality, Circular Claim, Ad Populum, Ad Hominem, Deductive Fallacy, Appeal to Emotion, False Dilemma, Equivocation, Fallacy of Extension, Fallacy of Relevance, Fallacy of Credibility and Intentional Fallacy. Each training instance consists of a text segment (e.g. dialogue, sentence) and one of thirteen fallacy labels.</a:t>
            </a:r>
          </a:p>
          <a:p>
            <a:pPr>
              <a:buFont typeface="+mj-lt"/>
              <a:buAutoNum type="arabicPeriod"/>
            </a:pPr>
            <a:endParaRPr lang="en" altLang="ko-KR" dirty="0"/>
          </a:p>
          <a:p>
            <a:pPr>
              <a:buFont typeface="+mj-lt"/>
              <a:buAutoNum type="arabicPeriod"/>
            </a:pPr>
            <a:r>
              <a:rPr lang="en" altLang="ko-KR" dirty="0"/>
              <a:t>Given the three texts(examples) for each fallacy and its definition, determine which of the errors defined below can be solved with the help of a knowledge graph the most?</a:t>
            </a:r>
          </a:p>
        </p:txBody>
      </p:sp>
    </p:spTree>
    <p:extLst>
      <p:ext uri="{BB962C8B-B14F-4D97-AF65-F5344CB8AC3E}">
        <p14:creationId xmlns:p14="http://schemas.microsoft.com/office/powerpoint/2010/main" val="43468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Prompting(LOGIC)-result</a:t>
            </a:r>
            <a:endParaRPr kumimoji="1" lang="ko-Kore-KR" altLang="en-US" sz="2133" dirty="0"/>
          </a:p>
        </p:txBody>
      </p:sp>
      <p:sp>
        <p:nvSpPr>
          <p:cNvPr id="5" name="TextBox 4">
            <a:extLst>
              <a:ext uri="{FF2B5EF4-FFF2-40B4-BE49-F238E27FC236}">
                <a16:creationId xmlns:a16="http://schemas.microsoft.com/office/drawing/2014/main" id="{3F60C03F-3967-7124-CE3D-21DE14C1DE9D}"/>
              </a:ext>
            </a:extLst>
          </p:cNvPr>
          <p:cNvSpPr txBox="1"/>
          <p:nvPr/>
        </p:nvSpPr>
        <p:spPr>
          <a:xfrm>
            <a:off x="2306320" y="4676981"/>
            <a:ext cx="9682480" cy="923330"/>
          </a:xfrm>
          <a:prstGeom prst="rect">
            <a:avLst/>
          </a:prstGeom>
          <a:noFill/>
        </p:spPr>
        <p:txBody>
          <a:bodyPr wrap="square">
            <a:spAutoFit/>
          </a:bodyPr>
          <a:lstStyle/>
          <a:p>
            <a:r>
              <a:rPr lang="en" altLang="ko-KR" dirty="0"/>
              <a:t>Based on these considerations, knowledge graphs would be most effective in addressing </a:t>
            </a:r>
            <a:r>
              <a:rPr lang="en" altLang="ko-KR" b="1" dirty="0">
                <a:effectLst/>
              </a:rPr>
              <a:t>Faulty Generalization</a:t>
            </a:r>
            <a:r>
              <a:rPr lang="en" altLang="ko-KR" dirty="0"/>
              <a:t>, </a:t>
            </a:r>
            <a:r>
              <a:rPr lang="en" altLang="ko-KR" b="1" dirty="0">
                <a:effectLst/>
              </a:rPr>
              <a:t>False Causality</a:t>
            </a:r>
            <a:r>
              <a:rPr lang="en" altLang="ko-KR" dirty="0"/>
              <a:t>, and </a:t>
            </a:r>
            <a:r>
              <a:rPr lang="en" altLang="ko-KR" b="1" dirty="0">
                <a:effectLst/>
              </a:rPr>
              <a:t>Fallacy of Credibility</a:t>
            </a:r>
            <a:r>
              <a:rPr lang="en" altLang="ko-KR" dirty="0"/>
              <a:t>, as they rely heavily on factual correctness and verification of data or expertise.</a:t>
            </a:r>
            <a:endParaRPr lang="ko-KR" altLang="en-US" dirty="0"/>
          </a:p>
        </p:txBody>
      </p:sp>
      <p:pic>
        <p:nvPicPr>
          <p:cNvPr id="1026" name="Picture 2" descr="What is a Prompt | Its definition and importance for AI">
            <a:extLst>
              <a:ext uri="{FF2B5EF4-FFF2-40B4-BE49-F238E27FC236}">
                <a16:creationId xmlns:a16="http://schemas.microsoft.com/office/drawing/2014/main" id="{DF6592CB-6ABA-5A02-3614-CEECB9C7C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2150611"/>
            <a:ext cx="1668473" cy="16684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AI, 미국에서 아이폰용 무료 ChatGPT 출시 발표">
            <a:extLst>
              <a:ext uri="{FF2B5EF4-FFF2-40B4-BE49-F238E27FC236}">
                <a16:creationId xmlns:a16="http://schemas.microsoft.com/office/drawing/2014/main" id="{4A557E9B-CF17-60BB-E671-0C4CB413D4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040" y="2598902"/>
            <a:ext cx="2631440" cy="771889"/>
          </a:xfrm>
          <a:prstGeom prst="rect">
            <a:avLst/>
          </a:prstGeom>
          <a:noFill/>
          <a:extLst>
            <a:ext uri="{909E8E84-426E-40DD-AFC4-6F175D3DCCD1}">
              <a14:hiddenFill xmlns:a14="http://schemas.microsoft.com/office/drawing/2010/main">
                <a:solidFill>
                  <a:srgbClr val="FFFFFF"/>
                </a:solidFill>
              </a14:hiddenFill>
            </a:ext>
          </a:extLst>
        </p:spPr>
      </p:pic>
      <p:sp>
        <p:nvSpPr>
          <p:cNvPr id="7" name="오른쪽 화살표[R] 6">
            <a:extLst>
              <a:ext uri="{FF2B5EF4-FFF2-40B4-BE49-F238E27FC236}">
                <a16:creationId xmlns:a16="http://schemas.microsoft.com/office/drawing/2014/main" id="{A0310B76-D50A-EAF6-6A1D-A9E12E01666F}"/>
              </a:ext>
            </a:extLst>
          </p:cNvPr>
          <p:cNvSpPr/>
          <p:nvPr/>
        </p:nvSpPr>
        <p:spPr>
          <a:xfrm>
            <a:off x="4354436" y="2932440"/>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오른쪽 화살표[R] 7">
            <a:extLst>
              <a:ext uri="{FF2B5EF4-FFF2-40B4-BE49-F238E27FC236}">
                <a16:creationId xmlns:a16="http://schemas.microsoft.com/office/drawing/2014/main" id="{1E05CDA7-F8CB-405B-A32A-953BB1A1D354}"/>
              </a:ext>
            </a:extLst>
          </p:cNvPr>
          <p:cNvSpPr/>
          <p:nvPr/>
        </p:nvSpPr>
        <p:spPr>
          <a:xfrm rot="5400000">
            <a:off x="6070600" y="3790177"/>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418027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725214" y="1112728"/>
            <a:ext cx="11314386" cy="2639465"/>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COVID-19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데이터셋은 사실 확인</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(fact-checked)</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된 소셜 미디어 게시물과 뉴스를 분석하여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10</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가지의 오류를 확인하였다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r>
              <a:rPr lang="en" altLang="ko-KR" sz="1800" dirty="0">
                <a:latin typeface="KoPubWorldBatang_Pro Light" pitchFamily="2" charset="-127"/>
                <a:ea typeface="KoPubWorldBatang_Pro Light" pitchFamily="2" charset="-127"/>
                <a:cs typeface="KoPubWorldBatang_Pro Light" pitchFamily="2" charset="-127"/>
              </a:rPr>
              <a:t>Evading the Burden of Proof, Cherry Picking, Strawman, Red Herring, False Authority, Hasty Generalization, False Cause, Post Hoc, False Analogy, Vagueness</a:t>
            </a:r>
            <a:endParaRPr lang="en-US" altLang="ko-KR" sz="1800" dirty="0">
              <a:solidFill>
                <a:srgbClr val="000000"/>
              </a:solidFill>
              <a:latin typeface="KoPubWorldBatang_Pro Light" pitchFamily="2" charset="-127"/>
              <a:ea typeface="KoPubWorldBatang_Pro Light" pitchFamily="2" charset="-127"/>
              <a:cs typeface="KoPubWorldBatang_Pro Light"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Data3(COVID-19)</a:t>
            </a:r>
            <a:endParaRPr kumimoji="1" lang="ko-Kore-KR" altLang="en-US" sz="2133" dirty="0"/>
          </a:p>
        </p:txBody>
      </p:sp>
      <p:pic>
        <p:nvPicPr>
          <p:cNvPr id="4" name="그림 3">
            <a:extLst>
              <a:ext uri="{FF2B5EF4-FFF2-40B4-BE49-F238E27FC236}">
                <a16:creationId xmlns:a16="http://schemas.microsoft.com/office/drawing/2014/main" id="{96A13E54-6F33-738E-77C6-0A85B1A9922D}"/>
              </a:ext>
            </a:extLst>
          </p:cNvPr>
          <p:cNvPicPr>
            <a:picLocks noChangeAspect="1"/>
          </p:cNvPicPr>
          <p:nvPr/>
        </p:nvPicPr>
        <p:blipFill>
          <a:blip r:embed="rId3"/>
          <a:stretch>
            <a:fillRect/>
          </a:stretch>
        </p:blipFill>
        <p:spPr>
          <a:xfrm>
            <a:off x="2227580" y="2830830"/>
            <a:ext cx="7368806" cy="3452922"/>
          </a:xfrm>
          <a:prstGeom prst="rect">
            <a:avLst/>
          </a:prstGeom>
        </p:spPr>
      </p:pic>
    </p:spTree>
    <p:extLst>
      <p:ext uri="{BB962C8B-B14F-4D97-AF65-F5344CB8AC3E}">
        <p14:creationId xmlns:p14="http://schemas.microsoft.com/office/powerpoint/2010/main" val="212239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Prompting(COVID-19)</a:t>
            </a:r>
            <a:endParaRPr kumimoji="1" lang="ko-Kore-KR" altLang="en-US" sz="2133" dirty="0"/>
          </a:p>
        </p:txBody>
      </p:sp>
      <p:sp>
        <p:nvSpPr>
          <p:cNvPr id="6" name="TextBox 5">
            <a:extLst>
              <a:ext uri="{FF2B5EF4-FFF2-40B4-BE49-F238E27FC236}">
                <a16:creationId xmlns:a16="http://schemas.microsoft.com/office/drawing/2014/main" id="{8596D99C-5244-031F-D22F-A210EC3DB56C}"/>
              </a:ext>
            </a:extLst>
          </p:cNvPr>
          <p:cNvSpPr txBox="1"/>
          <p:nvPr/>
        </p:nvSpPr>
        <p:spPr>
          <a:xfrm>
            <a:off x="262467" y="1582340"/>
            <a:ext cx="7995920" cy="3139321"/>
          </a:xfrm>
          <a:prstGeom prst="rect">
            <a:avLst/>
          </a:prstGeom>
          <a:noFill/>
        </p:spPr>
        <p:txBody>
          <a:bodyPr wrap="square">
            <a:spAutoFit/>
          </a:bodyPr>
          <a:lstStyle/>
          <a:p>
            <a:r>
              <a:rPr lang="en" altLang="ko-KR" dirty="0"/>
              <a:t>Your task is to perform the following actions:</a:t>
            </a:r>
          </a:p>
          <a:p>
            <a:pPr>
              <a:buFont typeface="+mj-lt"/>
              <a:buAutoNum type="arabicPeriod"/>
            </a:pPr>
            <a:r>
              <a:rPr lang="en" altLang="ko-KR" dirty="0"/>
              <a:t>I'm going to show you a fallacy dataset(COVID-19). It is about fact-checked content around Covid-19. The authors identify 10 fallacies (Evading the Burden of Proof, Cherry Picking, Red Herring, Strawman, False Authority, Hasty Generalization, Post Hoc, False Cause, False Analogy, Vagueness) through analysis of fact-checked social media posts and news by considering fallacies as indicators of misinformation.</a:t>
            </a:r>
          </a:p>
          <a:p>
            <a:pPr>
              <a:buFont typeface="+mj-lt"/>
              <a:buAutoNum type="arabicPeriod"/>
            </a:pPr>
            <a:endParaRPr lang="en" altLang="ko-KR" dirty="0"/>
          </a:p>
          <a:p>
            <a:pPr>
              <a:buFont typeface="+mj-lt"/>
              <a:buAutoNum type="arabicPeriod"/>
            </a:pPr>
            <a:r>
              <a:rPr lang="en" altLang="ko-KR" dirty="0"/>
              <a:t>Given the three texts(examples) for each fallacy and its definition, determine which of the errors defined below can be solved with the help of a knowledge graph the most?</a:t>
            </a:r>
          </a:p>
        </p:txBody>
      </p:sp>
    </p:spTree>
    <p:extLst>
      <p:ext uri="{BB962C8B-B14F-4D97-AF65-F5344CB8AC3E}">
        <p14:creationId xmlns:p14="http://schemas.microsoft.com/office/powerpoint/2010/main" val="109166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Prompting(COVID-19)-result</a:t>
            </a:r>
            <a:endParaRPr kumimoji="1" lang="ko-Kore-KR" altLang="en-US" sz="2133" dirty="0"/>
          </a:p>
        </p:txBody>
      </p:sp>
      <p:pic>
        <p:nvPicPr>
          <p:cNvPr id="1026" name="Picture 2" descr="What is a Prompt | Its definition and importance for AI">
            <a:extLst>
              <a:ext uri="{FF2B5EF4-FFF2-40B4-BE49-F238E27FC236}">
                <a16:creationId xmlns:a16="http://schemas.microsoft.com/office/drawing/2014/main" id="{DF6592CB-6ABA-5A02-3614-CEECB9C7C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2150611"/>
            <a:ext cx="1668473" cy="16684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AI, 미국에서 아이폰용 무료 ChatGPT 출시 발표">
            <a:extLst>
              <a:ext uri="{FF2B5EF4-FFF2-40B4-BE49-F238E27FC236}">
                <a16:creationId xmlns:a16="http://schemas.microsoft.com/office/drawing/2014/main" id="{4A557E9B-CF17-60BB-E671-0C4CB413D4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040" y="2598902"/>
            <a:ext cx="2631440" cy="771889"/>
          </a:xfrm>
          <a:prstGeom prst="rect">
            <a:avLst/>
          </a:prstGeom>
          <a:noFill/>
          <a:extLst>
            <a:ext uri="{909E8E84-426E-40DD-AFC4-6F175D3DCCD1}">
              <a14:hiddenFill xmlns:a14="http://schemas.microsoft.com/office/drawing/2010/main">
                <a:solidFill>
                  <a:srgbClr val="FFFFFF"/>
                </a:solidFill>
              </a14:hiddenFill>
            </a:ext>
          </a:extLst>
        </p:spPr>
      </p:pic>
      <p:sp>
        <p:nvSpPr>
          <p:cNvPr id="7" name="오른쪽 화살표[R] 6">
            <a:extLst>
              <a:ext uri="{FF2B5EF4-FFF2-40B4-BE49-F238E27FC236}">
                <a16:creationId xmlns:a16="http://schemas.microsoft.com/office/drawing/2014/main" id="{A0310B76-D50A-EAF6-6A1D-A9E12E01666F}"/>
              </a:ext>
            </a:extLst>
          </p:cNvPr>
          <p:cNvSpPr/>
          <p:nvPr/>
        </p:nvSpPr>
        <p:spPr>
          <a:xfrm>
            <a:off x="4354436" y="2932440"/>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오른쪽 화살표[R] 7">
            <a:extLst>
              <a:ext uri="{FF2B5EF4-FFF2-40B4-BE49-F238E27FC236}">
                <a16:creationId xmlns:a16="http://schemas.microsoft.com/office/drawing/2014/main" id="{1E05CDA7-F8CB-405B-A32A-953BB1A1D354}"/>
              </a:ext>
            </a:extLst>
          </p:cNvPr>
          <p:cNvSpPr/>
          <p:nvPr/>
        </p:nvSpPr>
        <p:spPr>
          <a:xfrm rot="5400000">
            <a:off x="6070600" y="3790177"/>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TextBox 5">
            <a:extLst>
              <a:ext uri="{FF2B5EF4-FFF2-40B4-BE49-F238E27FC236}">
                <a16:creationId xmlns:a16="http://schemas.microsoft.com/office/drawing/2014/main" id="{C13C1626-5965-0888-4E57-63B3C9792604}"/>
              </a:ext>
            </a:extLst>
          </p:cNvPr>
          <p:cNvSpPr txBox="1"/>
          <p:nvPr/>
        </p:nvSpPr>
        <p:spPr>
          <a:xfrm>
            <a:off x="2824480" y="4513155"/>
            <a:ext cx="7528560" cy="2031325"/>
          </a:xfrm>
          <a:prstGeom prst="rect">
            <a:avLst/>
          </a:prstGeom>
          <a:noFill/>
        </p:spPr>
        <p:txBody>
          <a:bodyPr wrap="square">
            <a:spAutoFit/>
          </a:bodyPr>
          <a:lstStyle/>
          <a:p>
            <a:r>
              <a:rPr lang="en" altLang="ko-KR" dirty="0"/>
              <a:t>In summary, knowledge graphs are most effective in addressing fallacies that involve the misuse or misinterpretation of data and relationships, such as </a:t>
            </a:r>
            <a:r>
              <a:rPr lang="en" altLang="ko-KR" b="1" dirty="0">
                <a:effectLst/>
              </a:rPr>
              <a:t>Hasty Generalization, False Cause, Post Hoc, and potentially Cherry Picking and False Authority</a:t>
            </a:r>
            <a:r>
              <a:rPr lang="en" altLang="ko-KR" dirty="0"/>
              <a:t>. They are less effective against fallacies that involve more abstract or rhetorical manipulations, such as Evading the Burden of Proof, Red Herring, Strawman, False Analogy, and Vagueness.</a:t>
            </a:r>
            <a:endParaRPr lang="ko-KR" altLang="en-US" dirty="0"/>
          </a:p>
        </p:txBody>
      </p:sp>
    </p:spTree>
    <p:extLst>
      <p:ext uri="{BB962C8B-B14F-4D97-AF65-F5344CB8AC3E}">
        <p14:creationId xmlns:p14="http://schemas.microsoft.com/office/powerpoint/2010/main" val="118954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a:t>결과 분석</a:t>
            </a:r>
            <a:endParaRPr kumimoji="1" lang="ko-Kore-KR" altLang="en-US" sz="2133" dirty="0"/>
          </a:p>
        </p:txBody>
      </p:sp>
      <p:sp>
        <p:nvSpPr>
          <p:cNvPr id="4" name="텍스트 개체 틀 6">
            <a:extLst>
              <a:ext uri="{FF2B5EF4-FFF2-40B4-BE49-F238E27FC236}">
                <a16:creationId xmlns:a16="http://schemas.microsoft.com/office/drawing/2014/main" id="{75EBF7E9-C9E3-75AC-EE2D-06DB6059B29E}"/>
              </a:ext>
            </a:extLst>
          </p:cNvPr>
          <p:cNvSpPr txBox="1">
            <a:spLocks/>
          </p:cNvSpPr>
          <p:nvPr/>
        </p:nvSpPr>
        <p:spPr>
          <a:xfrm>
            <a:off x="417436" y="955885"/>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20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ChatGPT-4</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prompting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결과 공통적으로 발견되는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들이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200000"/>
              </a:lnSpc>
              <a:buFont typeface="Wingdings" pitchFamily="2" charset="2"/>
              <a:buChar char="Ø"/>
            </a:pP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Argotario</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 Hasty generalization, Irrelevant Authority</a:t>
            </a:r>
          </a:p>
          <a:p>
            <a:pPr marL="1143000" lvl="1" indent="-457200" algn="just">
              <a:lnSpc>
                <a:spcPct val="200000"/>
              </a:lnSpc>
              <a:buFont typeface="Wingdings" pitchFamily="2" charset="2"/>
              <a:buChar char="Ø"/>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 : </a:t>
            </a:r>
            <a:r>
              <a:rPr lang="en" altLang="ko-KR" sz="1400" dirty="0"/>
              <a:t>Hasty generalization, Irrelevant Authority, False Causality(Causal oversimplification)</a:t>
            </a:r>
          </a:p>
          <a:p>
            <a:pPr marL="1143000" lvl="1" indent="-457200" algn="just">
              <a:lnSpc>
                <a:spcPct val="200000"/>
              </a:lnSpc>
              <a:buFont typeface="Wingdings" pitchFamily="2" charset="2"/>
              <a:buChar char="Ø"/>
            </a:pPr>
            <a:r>
              <a:rPr lang="en"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COVID-19 : </a:t>
            </a:r>
            <a:r>
              <a:rPr lang="en" altLang="ko-KR" sz="1400" dirty="0"/>
              <a:t>Cherry Picking, Hasty generalization, False Cause(Causal Oversimplification), Post HOC(Causal Oversimplification)</a:t>
            </a:r>
            <a:r>
              <a:rPr lang="en-US" altLang="ko-KR" sz="1400" dirty="0"/>
              <a:t>,</a:t>
            </a:r>
            <a:r>
              <a:rPr lang="ko-KR" altLang="en-US" sz="1400" dirty="0"/>
              <a:t> </a:t>
            </a:r>
            <a:r>
              <a:rPr lang="en-US" altLang="ko-KR" sz="1400" dirty="0"/>
              <a:t>False</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342900" indent="-342900" algn="just">
              <a:lnSpc>
                <a:spcPct val="20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위 세 가지 데이터에 대해서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ChatGPT4.0</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선택한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들은 공통적으로 문장내에서 주장의 퀄리티</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인과관계</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증거 부족으로 인해서 생기는 문제들이다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lgn="just">
              <a:lnSpc>
                <a:spcPct val="20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The knowledge graph acts as a source of </a:t>
            </a:r>
            <a:r>
              <a:rPr lang="en-US" altLang="ko-KR" sz="18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factual, contextual, and expert information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that can be used to evaluate and potentially refute the fallacies present in the texts.</a:t>
            </a:r>
          </a:p>
          <a:p>
            <a:pPr marL="342900" indent="-342900" algn="just">
              <a:lnSpc>
                <a:spcPct val="20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데이터의 예시를 확인해보자</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lgn="just">
              <a:lnSpc>
                <a:spcPct val="20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Tree>
    <p:extLst>
      <p:ext uri="{BB962C8B-B14F-4D97-AF65-F5344CB8AC3E}">
        <p14:creationId xmlns:p14="http://schemas.microsoft.com/office/powerpoint/2010/main" val="3492309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Hasty Generalization</a:t>
            </a:r>
            <a:endParaRPr kumimoji="1" lang="ko-Kore-KR" altLang="en-US" sz="2133" dirty="0"/>
          </a:p>
        </p:txBody>
      </p:sp>
      <p:sp>
        <p:nvSpPr>
          <p:cNvPr id="4" name="텍스트 개체 틀 6">
            <a:extLst>
              <a:ext uri="{FF2B5EF4-FFF2-40B4-BE49-F238E27FC236}">
                <a16:creationId xmlns:a16="http://schemas.microsoft.com/office/drawing/2014/main" id="{75EBF7E9-C9E3-75AC-EE2D-06DB6059B29E}"/>
              </a:ext>
            </a:extLst>
          </p:cNvPr>
          <p:cNvSpPr txBox="1">
            <a:spLocks/>
          </p:cNvSpPr>
          <p:nvPr/>
        </p:nvSpPr>
        <p:spPr>
          <a:xfrm>
            <a:off x="416166" y="1235054"/>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200000"/>
              </a:lnSpc>
              <a:buFont typeface="Arial" panose="020B0604020202020204" pitchFamily="34" charset="0"/>
              <a:buChar char="•"/>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Definition(</a:t>
            </a:r>
            <a:r>
              <a:rPr lang="en-US" altLang="ko-KR" sz="20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Argotario</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 The argument uses a sample which is too small, or follows falsely from a sub-part to a composite or the other way round.</a:t>
            </a:r>
          </a:p>
          <a:p>
            <a:pPr marL="342900" indent="-342900" algn="just">
              <a:lnSpc>
                <a:spcPct val="200000"/>
              </a:lnSpc>
              <a:buFont typeface="Arial" panose="020B0604020202020204" pitchFamily="34" charset="0"/>
              <a:buChar char="•"/>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Definition(LOGIC) : An informal fallacy wherein a conclusion is drawn about all or many instances of a phenomenon on the basis of one or a few instances of that phenomenon is an example of jumping to conclusions.</a:t>
            </a:r>
          </a:p>
          <a:p>
            <a:pPr marL="342900" indent="-342900" algn="just">
              <a:lnSpc>
                <a:spcPct val="200000"/>
              </a:lnSpc>
              <a:buFont typeface="Arial" panose="020B0604020202020204" pitchFamily="34" charset="0"/>
              <a:buChar char="•"/>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Definition(COVID-19) : A generalization is drawn from a sample which is too small, not representative or not applicable to the situation if all the variables are taken into account.</a:t>
            </a: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Tree>
    <p:extLst>
      <p:ext uri="{BB962C8B-B14F-4D97-AF65-F5344CB8AC3E}">
        <p14:creationId xmlns:p14="http://schemas.microsoft.com/office/powerpoint/2010/main" val="81394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19B158D5-1F34-4E59-AF24-D56BE62AF114}"/>
              </a:ext>
            </a:extLst>
          </p:cNvPr>
          <p:cNvSpPr txBox="1"/>
          <p:nvPr/>
        </p:nvSpPr>
        <p:spPr>
          <a:xfrm>
            <a:off x="846882" y="1227806"/>
            <a:ext cx="3088511"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Contents</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 name="TextBox 1">
            <a:extLst>
              <a:ext uri="{FF2B5EF4-FFF2-40B4-BE49-F238E27FC236}">
                <a16:creationId xmlns:a16="http://schemas.microsoft.com/office/drawing/2014/main" id="{3D609613-E8A5-BBCA-FC7A-9353900375E6}"/>
              </a:ext>
            </a:extLst>
          </p:cNvPr>
          <p:cNvSpPr txBox="1"/>
          <p:nvPr/>
        </p:nvSpPr>
        <p:spPr>
          <a:xfrm>
            <a:off x="7917084" y="816333"/>
            <a:ext cx="3521787" cy="338554"/>
          </a:xfrm>
          <a:prstGeom prst="rect">
            <a:avLst/>
          </a:prstGeom>
          <a:noFill/>
        </p:spPr>
        <p:txBody>
          <a:bodyPr wrap="square" rtlCol="0">
            <a:spAutoFit/>
          </a:bodyPr>
          <a:lstStyle/>
          <a:p>
            <a:pPr algn="r"/>
            <a:r>
              <a:rPr lang="en-US" altLang="ko-KR" sz="1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Influence of Graph Cyclic structure</a:t>
            </a:r>
            <a:endParaRPr lang="ko-KR" altLang="en-US" sz="20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10" name="그룹 9">
            <a:extLst>
              <a:ext uri="{FF2B5EF4-FFF2-40B4-BE49-F238E27FC236}">
                <a16:creationId xmlns:a16="http://schemas.microsoft.com/office/drawing/2014/main" id="{452CBBF4-629C-2F2F-E6C3-4D9137058B04}"/>
              </a:ext>
            </a:extLst>
          </p:cNvPr>
          <p:cNvGrpSpPr/>
          <p:nvPr/>
        </p:nvGrpSpPr>
        <p:grpSpPr>
          <a:xfrm>
            <a:off x="1569582" y="1781797"/>
            <a:ext cx="3329738" cy="1329669"/>
            <a:chOff x="2475230" y="2099331"/>
            <a:chExt cx="3329738" cy="1329669"/>
          </a:xfrm>
        </p:grpSpPr>
        <p:sp>
          <p:nvSpPr>
            <p:cNvPr id="11" name="TextBox 10">
              <a:extLst>
                <a:ext uri="{FF2B5EF4-FFF2-40B4-BE49-F238E27FC236}">
                  <a16:creationId xmlns:a16="http://schemas.microsoft.com/office/drawing/2014/main" id="{AD9DFF9D-1E88-3344-D665-E40CB3F2F59B}"/>
                </a:ext>
              </a:extLst>
            </p:cNvPr>
            <p:cNvSpPr txBox="1"/>
            <p:nvPr/>
          </p:nvSpPr>
          <p:spPr>
            <a:xfrm>
              <a:off x="3382669" y="2099331"/>
              <a:ext cx="1943098"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Progress</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12" name="TextBox 11">
              <a:extLst>
                <a:ext uri="{FF2B5EF4-FFF2-40B4-BE49-F238E27FC236}">
                  <a16:creationId xmlns:a16="http://schemas.microsoft.com/office/drawing/2014/main" id="{B91B6B1B-C542-2312-769B-A67D11FCF664}"/>
                </a:ext>
              </a:extLst>
            </p:cNvPr>
            <p:cNvSpPr txBox="1"/>
            <p:nvPr/>
          </p:nvSpPr>
          <p:spPr>
            <a:xfrm>
              <a:off x="3382669" y="2452074"/>
              <a:ext cx="2422299" cy="305918"/>
            </a:xfrm>
            <a:prstGeom prst="rect">
              <a:avLst/>
            </a:prstGeom>
            <a:noFill/>
          </p:spPr>
          <p:txBody>
            <a:bodyPr wrap="square" rtlCol="0">
              <a:spAutoFit/>
            </a:bodyPr>
            <a:lstStyle/>
            <a:p>
              <a:pPr>
                <a:lnSpc>
                  <a:spcPct val="130000"/>
                </a:lnSpc>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nvGrpSpPr>
            <p:cNvPr id="13" name="그룹 12">
              <a:extLst>
                <a:ext uri="{FF2B5EF4-FFF2-40B4-BE49-F238E27FC236}">
                  <a16:creationId xmlns:a16="http://schemas.microsoft.com/office/drawing/2014/main" id="{519FB3EC-8EBA-A600-10C9-0903BEE94A21}"/>
                </a:ext>
              </a:extLst>
            </p:cNvPr>
            <p:cNvGrpSpPr/>
            <p:nvPr/>
          </p:nvGrpSpPr>
          <p:grpSpPr>
            <a:xfrm>
              <a:off x="2475230" y="2099331"/>
              <a:ext cx="749300" cy="1329669"/>
              <a:chOff x="3919220" y="2099331"/>
              <a:chExt cx="749300" cy="1329669"/>
            </a:xfrm>
          </p:grpSpPr>
          <p:sp>
            <p:nvSpPr>
              <p:cNvPr id="14" name="TextBox 13">
                <a:extLst>
                  <a:ext uri="{FF2B5EF4-FFF2-40B4-BE49-F238E27FC236}">
                    <a16:creationId xmlns:a16="http://schemas.microsoft.com/office/drawing/2014/main" id="{68111DB9-D6D9-D139-534E-D5D75AC3E8AF}"/>
                  </a:ext>
                </a:extLst>
              </p:cNvPr>
              <p:cNvSpPr txBox="1"/>
              <p:nvPr/>
            </p:nvSpPr>
            <p:spPr>
              <a:xfrm>
                <a:off x="3919220" y="2099331"/>
                <a:ext cx="749300" cy="646331"/>
              </a:xfrm>
              <a:prstGeom prst="rect">
                <a:avLst/>
              </a:prstGeom>
              <a:noFill/>
            </p:spPr>
            <p:txBody>
              <a:bodyPr wrap="square" rtlCol="0" anchor="ctr">
                <a:spAutoFit/>
              </a:bodyPr>
              <a:lstStyle/>
              <a:p>
                <a:pPr algn="ctr"/>
                <a:r>
                  <a:rPr lang="en-US" altLang="ko-KR" sz="36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cxnSp>
            <p:nvCxnSpPr>
              <p:cNvPr id="15" name="직선 연결선 2">
                <a:extLst>
                  <a:ext uri="{FF2B5EF4-FFF2-40B4-BE49-F238E27FC236}">
                    <a16:creationId xmlns:a16="http://schemas.microsoft.com/office/drawing/2014/main" id="{4D020438-BD37-ABFC-62A6-45921C373657}"/>
                  </a:ext>
                </a:extLst>
              </p:cNvPr>
              <p:cNvCxnSpPr/>
              <p:nvPr/>
            </p:nvCxnSpPr>
            <p:spPr>
              <a:xfrm>
                <a:off x="4668520" y="2183130"/>
                <a:ext cx="0" cy="1245870"/>
              </a:xfrm>
              <a:prstGeom prst="line">
                <a:avLst/>
              </a:prstGeom>
              <a:ln w="63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71891F9B-5ED7-BF65-BAFE-CEE8532725AA}"/>
              </a:ext>
            </a:extLst>
          </p:cNvPr>
          <p:cNvSpPr txBox="1"/>
          <p:nvPr/>
        </p:nvSpPr>
        <p:spPr>
          <a:xfrm>
            <a:off x="2506494" y="2211072"/>
            <a:ext cx="5257363" cy="2706575"/>
          </a:xfrm>
          <a:prstGeom prst="rect">
            <a:avLst/>
          </a:prstGeom>
          <a:noFill/>
        </p:spPr>
        <p:txBody>
          <a:bodyPr wrap="square" rtlCol="0">
            <a:spAutoFit/>
          </a:bodyPr>
          <a:lstStyle/>
          <a:p>
            <a:pPr marL="177809" indent="-177809">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진행 내용</a:t>
            </a:r>
            <a:r>
              <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Overview</a:t>
            </a:r>
            <a:endParaRPr lang="en-US"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Paper Summary</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Prompting for Insight</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Result analysis</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Data check</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My Method</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Summary</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References</a:t>
            </a: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Tree>
    <p:extLst>
      <p:ext uri="{BB962C8B-B14F-4D97-AF65-F5344CB8AC3E}">
        <p14:creationId xmlns:p14="http://schemas.microsoft.com/office/powerpoint/2010/main" val="3826460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369332"/>
          </a:xfrm>
          <a:prstGeom prst="rect">
            <a:avLst/>
          </a:prstGeom>
          <a:noFill/>
        </p:spPr>
        <p:txBody>
          <a:bodyPr wrap="square" rtlCol="0">
            <a:spAutoFit/>
          </a:bodyPr>
          <a:lstStyle/>
          <a:p>
            <a:r>
              <a:rPr kumimoji="1" lang="en-US" altLang="en-US" dirty="0" err="1"/>
              <a:t>Argotario</a:t>
            </a:r>
            <a:r>
              <a:rPr kumimoji="1" lang="en-US" altLang="en-US" dirty="0"/>
              <a:t>(Hasty Generalization)</a:t>
            </a:r>
            <a:endParaRPr kumimoji="1" lang="ko-Kore-KR" altLang="en-US" dirty="0"/>
          </a:p>
        </p:txBody>
      </p:sp>
      <p:sp>
        <p:nvSpPr>
          <p:cNvPr id="5" name="모서리가 둥근 직사각형 4">
            <a:extLst>
              <a:ext uri="{FF2B5EF4-FFF2-40B4-BE49-F238E27FC236}">
                <a16:creationId xmlns:a16="http://schemas.microsoft.com/office/drawing/2014/main" id="{08AA0E16-0F51-578D-2671-CCE3EFF12DAB}"/>
              </a:ext>
            </a:extLst>
          </p:cNvPr>
          <p:cNvSpPr/>
          <p:nvPr/>
        </p:nvSpPr>
        <p:spPr>
          <a:xfrm>
            <a:off x="262467" y="1152154"/>
            <a:ext cx="10554354" cy="1618366"/>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TextBox 5">
            <a:extLst>
              <a:ext uri="{FF2B5EF4-FFF2-40B4-BE49-F238E27FC236}">
                <a16:creationId xmlns:a16="http://schemas.microsoft.com/office/drawing/2014/main" id="{764B4B3D-A36D-A631-067D-DD6A29F70842}"/>
              </a:ext>
            </a:extLst>
          </p:cNvPr>
          <p:cNvSpPr txBox="1"/>
          <p:nvPr/>
        </p:nvSpPr>
        <p:spPr>
          <a:xfrm>
            <a:off x="519036" y="1345800"/>
            <a:ext cx="10016167" cy="1461939"/>
          </a:xfrm>
          <a:prstGeom prst="rect">
            <a:avLst/>
          </a:prstGeom>
          <a:noFill/>
        </p:spPr>
        <p:txBody>
          <a:bodyPr wrap="square" rtlCol="0">
            <a:spAutoFit/>
          </a:bodyPr>
          <a:lstStyle/>
          <a:p>
            <a:r>
              <a:rPr kumimoji="1" lang="en-US" altLang="ko-Kore-KR" sz="2400" b="1" dirty="0">
                <a:latin typeface="MARU BuriOTF Beta" panose="020B0600000101010101" pitchFamily="34" charset="-127"/>
                <a:ea typeface="MARU BuriOTF Beta" panose="020B0600000101010101" pitchFamily="34" charset="-127"/>
              </a:rPr>
              <a:t>Q</a:t>
            </a:r>
            <a:r>
              <a:rPr kumimoji="1" lang="en-US" altLang="ko-Kore-KR" sz="2400" b="1" dirty="0">
                <a:latin typeface="MARU BuriOTF Beta" panose="020B0600000101010101" pitchFamily="34" charset="-127"/>
                <a:ea typeface="MARU BuriOTF Beta" panose="020B0600000101010101" pitchFamily="34" charset="-127"/>
                <a:sym typeface="Wingdings" pitchFamily="2" charset="2"/>
              </a:rPr>
              <a:t>. “Do we need a global environment task force?”</a:t>
            </a:r>
          </a:p>
          <a:p>
            <a:endParaRPr kumimoji="1" lang="en-US" altLang="ko-Kore-KR" sz="1100" b="1" dirty="0">
              <a:latin typeface="MARU BuriOTF Beta" panose="020B0600000101010101" pitchFamily="34" charset="-127"/>
              <a:ea typeface="MARU BuriOTF Beta" panose="020B0600000101010101" pitchFamily="34" charset="-127"/>
            </a:endParaRPr>
          </a:p>
          <a:p>
            <a:r>
              <a:rPr kumimoji="1" lang="en-US" altLang="ko-Kore-KR" b="1" dirty="0">
                <a:latin typeface="MARU BuriOTF Beta" panose="020B0600000101010101" pitchFamily="34" charset="-127"/>
                <a:ea typeface="MARU BuriOTF Beta" panose="020B0600000101010101" pitchFamily="34" charset="-127"/>
              </a:rPr>
              <a:t>A</a:t>
            </a:r>
            <a:r>
              <a:rPr kumimoji="1" lang="en-US" altLang="ko-Kore-KR" b="1" dirty="0">
                <a:latin typeface="MARU BuriOTF Beta" panose="020B0600000101010101" pitchFamily="34" charset="-127"/>
                <a:ea typeface="MARU BuriOTF Beta" panose="020B0600000101010101" pitchFamily="34" charset="-127"/>
                <a:sym typeface="Wingdings" pitchFamily="2" charset="2"/>
              </a:rPr>
              <a:t>nswer. </a:t>
            </a:r>
            <a:r>
              <a:rPr lang="en" altLang="ko-KR" dirty="0">
                <a:solidFill>
                  <a:srgbClr val="000000"/>
                </a:solidFill>
                <a:effectLst/>
                <a:latin typeface="Helvetica Neue" panose="02000503000000020004" pitchFamily="2" charset="0"/>
              </a:rPr>
              <a:t>The global taskforce for human rights is doing a good job. </a:t>
            </a:r>
            <a:r>
              <a:rPr lang="en" altLang="ko-KR" dirty="0" err="1">
                <a:solidFill>
                  <a:srgbClr val="000000"/>
                </a:solidFill>
                <a:effectLst/>
                <a:latin typeface="Helvetica Neue" panose="02000503000000020004" pitchFamily="2" charset="0"/>
              </a:rPr>
              <a:t>Thats</a:t>
            </a:r>
            <a:r>
              <a:rPr lang="en" altLang="ko-KR" dirty="0">
                <a:solidFill>
                  <a:srgbClr val="000000"/>
                </a:solidFill>
                <a:effectLst/>
                <a:latin typeface="Helvetica Neue" panose="02000503000000020004" pitchFamily="2" charset="0"/>
              </a:rPr>
              <a:t> why we need one for environment,  too.</a:t>
            </a:r>
          </a:p>
          <a:p>
            <a:endParaRPr kumimoji="1" lang="ko-Kore-KR" altLang="en-US" b="1" dirty="0">
              <a:solidFill>
                <a:srgbClr val="00B0F0"/>
              </a:solidFill>
              <a:latin typeface="MARU BuriOTF Beta" panose="020B0600000101010101" pitchFamily="34" charset="-127"/>
              <a:ea typeface="MARU BuriOTF Beta" panose="020B0600000101010101" pitchFamily="34" charset="-127"/>
            </a:endParaRPr>
          </a:p>
        </p:txBody>
      </p:sp>
      <p:sp>
        <p:nvSpPr>
          <p:cNvPr id="10" name="모서리가 둥근 직사각형 9">
            <a:extLst>
              <a:ext uri="{FF2B5EF4-FFF2-40B4-BE49-F238E27FC236}">
                <a16:creationId xmlns:a16="http://schemas.microsoft.com/office/drawing/2014/main" id="{F8F4B773-A4B9-6C07-1625-4C64B4B0B380}"/>
              </a:ext>
            </a:extLst>
          </p:cNvPr>
          <p:cNvSpPr/>
          <p:nvPr/>
        </p:nvSpPr>
        <p:spPr>
          <a:xfrm>
            <a:off x="262467" y="3117996"/>
            <a:ext cx="10554354" cy="1618366"/>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TextBox 10">
            <a:extLst>
              <a:ext uri="{FF2B5EF4-FFF2-40B4-BE49-F238E27FC236}">
                <a16:creationId xmlns:a16="http://schemas.microsoft.com/office/drawing/2014/main" id="{F4957F0F-A532-02D9-F71D-FFE06F1DD4D1}"/>
              </a:ext>
            </a:extLst>
          </p:cNvPr>
          <p:cNvSpPr txBox="1"/>
          <p:nvPr/>
        </p:nvSpPr>
        <p:spPr>
          <a:xfrm>
            <a:off x="519036" y="3311642"/>
            <a:ext cx="10016167" cy="1184940"/>
          </a:xfrm>
          <a:prstGeom prst="rect">
            <a:avLst/>
          </a:prstGeom>
          <a:noFill/>
        </p:spPr>
        <p:txBody>
          <a:bodyPr wrap="square" rtlCol="0">
            <a:spAutoFit/>
          </a:bodyPr>
          <a:lstStyle/>
          <a:p>
            <a:r>
              <a:rPr kumimoji="1" lang="en-US" altLang="ko-Kore-KR" sz="2400" b="1" dirty="0">
                <a:latin typeface="MARU BuriOTF Beta" panose="020B0600000101010101" pitchFamily="34" charset="-127"/>
                <a:ea typeface="MARU BuriOTF Beta" panose="020B0600000101010101" pitchFamily="34" charset="-127"/>
              </a:rPr>
              <a:t>Q</a:t>
            </a:r>
            <a:r>
              <a:rPr kumimoji="1" lang="en-US" altLang="ko-Kore-KR" sz="2400" b="1" dirty="0">
                <a:latin typeface="MARU BuriOTF Beta" panose="020B0600000101010101" pitchFamily="34" charset="-127"/>
                <a:ea typeface="MARU BuriOTF Beta" panose="020B0600000101010101" pitchFamily="34" charset="-127"/>
                <a:sym typeface="Wingdings" pitchFamily="2" charset="2"/>
              </a:rPr>
              <a:t>. “Is there a good reason for the American war on terror?”</a:t>
            </a:r>
          </a:p>
          <a:p>
            <a:endParaRPr kumimoji="1" lang="en-US" altLang="ko-Kore-KR" sz="1100" b="1" dirty="0">
              <a:latin typeface="MARU BuriOTF Beta" panose="020B0600000101010101" pitchFamily="34" charset="-127"/>
              <a:ea typeface="MARU BuriOTF Beta" panose="020B0600000101010101" pitchFamily="34" charset="-127"/>
            </a:endParaRPr>
          </a:p>
          <a:p>
            <a:r>
              <a:rPr kumimoji="1" lang="en-US" altLang="ko-Kore-KR" b="1" dirty="0">
                <a:latin typeface="MARU BuriOTF Beta" panose="020B0600000101010101" pitchFamily="34" charset="-127"/>
                <a:ea typeface="MARU BuriOTF Beta" panose="020B0600000101010101" pitchFamily="34" charset="-127"/>
              </a:rPr>
              <a:t>A</a:t>
            </a:r>
            <a:r>
              <a:rPr kumimoji="1" lang="en-US" altLang="ko-Kore-KR" b="1" dirty="0">
                <a:latin typeface="MARU BuriOTF Beta" panose="020B0600000101010101" pitchFamily="34" charset="-127"/>
                <a:ea typeface="MARU BuriOTF Beta" panose="020B0600000101010101" pitchFamily="34" charset="-127"/>
                <a:sym typeface="Wingdings" pitchFamily="2" charset="2"/>
              </a:rPr>
              <a:t>nswer. </a:t>
            </a:r>
            <a:r>
              <a:rPr lang="en" altLang="ko-KR" dirty="0">
                <a:solidFill>
                  <a:srgbClr val="000000"/>
                </a:solidFill>
                <a:effectLst/>
                <a:latin typeface="Helvetica Neue" panose="02000503000000020004" pitchFamily="2" charset="0"/>
              </a:rPr>
              <a:t>If you fight once you will never stop fighting. Never start!</a:t>
            </a:r>
          </a:p>
          <a:p>
            <a:endParaRPr kumimoji="1" lang="ko-Kore-KR" altLang="en-US" b="1" dirty="0">
              <a:solidFill>
                <a:srgbClr val="00B0F0"/>
              </a:solidFill>
              <a:latin typeface="MARU BuriOTF Beta" panose="020B0600000101010101" pitchFamily="34" charset="-127"/>
              <a:ea typeface="MARU BuriOTF Beta" panose="020B0600000101010101" pitchFamily="34" charset="-127"/>
            </a:endParaRPr>
          </a:p>
        </p:txBody>
      </p:sp>
      <p:sp>
        <p:nvSpPr>
          <p:cNvPr id="12" name="모서리가 둥근 직사각형 11">
            <a:extLst>
              <a:ext uri="{FF2B5EF4-FFF2-40B4-BE49-F238E27FC236}">
                <a16:creationId xmlns:a16="http://schemas.microsoft.com/office/drawing/2014/main" id="{15BA72AC-A225-DDC4-05A4-71E611E3C68D}"/>
              </a:ext>
            </a:extLst>
          </p:cNvPr>
          <p:cNvSpPr/>
          <p:nvPr/>
        </p:nvSpPr>
        <p:spPr>
          <a:xfrm>
            <a:off x="262467" y="4936089"/>
            <a:ext cx="10554354" cy="1618366"/>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TextBox 12">
            <a:extLst>
              <a:ext uri="{FF2B5EF4-FFF2-40B4-BE49-F238E27FC236}">
                <a16:creationId xmlns:a16="http://schemas.microsoft.com/office/drawing/2014/main" id="{337E2685-961C-DC8C-4914-3744E21BCA9C}"/>
              </a:ext>
            </a:extLst>
          </p:cNvPr>
          <p:cNvSpPr txBox="1"/>
          <p:nvPr/>
        </p:nvSpPr>
        <p:spPr>
          <a:xfrm>
            <a:off x="519036" y="5129735"/>
            <a:ext cx="10016167" cy="1461939"/>
          </a:xfrm>
          <a:prstGeom prst="rect">
            <a:avLst/>
          </a:prstGeom>
          <a:noFill/>
        </p:spPr>
        <p:txBody>
          <a:bodyPr wrap="square" rtlCol="0">
            <a:spAutoFit/>
          </a:bodyPr>
          <a:lstStyle/>
          <a:p>
            <a:r>
              <a:rPr kumimoji="1" lang="en-US" altLang="ko-Kore-KR" sz="2400" b="1" dirty="0">
                <a:latin typeface="MARU BuriOTF Beta" panose="020B0600000101010101" pitchFamily="34" charset="-127"/>
                <a:ea typeface="MARU BuriOTF Beta" panose="020B0600000101010101" pitchFamily="34" charset="-127"/>
              </a:rPr>
              <a:t>Q</a:t>
            </a:r>
            <a:r>
              <a:rPr kumimoji="1" lang="en-US" altLang="ko-Kore-KR" sz="2400" b="1" dirty="0">
                <a:latin typeface="MARU BuriOTF Beta" panose="020B0600000101010101" pitchFamily="34" charset="-127"/>
                <a:ea typeface="MARU BuriOTF Beta" panose="020B0600000101010101" pitchFamily="34" charset="-127"/>
                <a:sym typeface="Wingdings" pitchFamily="2" charset="2"/>
              </a:rPr>
              <a:t>. “Is Plastic surgery an important field of medicine?”</a:t>
            </a:r>
          </a:p>
          <a:p>
            <a:endParaRPr kumimoji="1" lang="en-US" altLang="ko-Kore-KR" sz="1100" b="1" dirty="0">
              <a:latin typeface="MARU BuriOTF Beta" panose="020B0600000101010101" pitchFamily="34" charset="-127"/>
              <a:ea typeface="MARU BuriOTF Beta" panose="020B0600000101010101" pitchFamily="34" charset="-127"/>
            </a:endParaRPr>
          </a:p>
          <a:p>
            <a:r>
              <a:rPr kumimoji="1" lang="en-US" altLang="ko-Kore-KR" b="1" dirty="0">
                <a:latin typeface="MARU BuriOTF Beta" panose="020B0600000101010101" pitchFamily="34" charset="-127"/>
                <a:ea typeface="MARU BuriOTF Beta" panose="020B0600000101010101" pitchFamily="34" charset="-127"/>
              </a:rPr>
              <a:t>A</a:t>
            </a:r>
            <a:r>
              <a:rPr kumimoji="1" lang="en-US" altLang="ko-Kore-KR" b="1" dirty="0">
                <a:latin typeface="MARU BuriOTF Beta" panose="020B0600000101010101" pitchFamily="34" charset="-127"/>
                <a:ea typeface="MARU BuriOTF Beta" panose="020B0600000101010101" pitchFamily="34" charset="-127"/>
                <a:sym typeface="Wingdings" pitchFamily="2" charset="2"/>
              </a:rPr>
              <a:t>nswer. </a:t>
            </a:r>
            <a:r>
              <a:rPr lang="en" altLang="ko-KR" dirty="0">
                <a:solidFill>
                  <a:srgbClr val="000000"/>
                </a:solidFill>
                <a:effectLst/>
                <a:latin typeface="Helvetica Neue" panose="02000503000000020004" pitchFamily="2" charset="0"/>
              </a:rPr>
              <a:t>Some people need plastic surgery after horrific accidents. Therefore, all forms of plastic surgery are good and plastic surgery is an important field of medicine.</a:t>
            </a:r>
          </a:p>
          <a:p>
            <a:endParaRPr kumimoji="1" lang="ko-Kore-KR" altLang="en-US" b="1" dirty="0">
              <a:solidFill>
                <a:srgbClr val="00B0F0"/>
              </a:solidFill>
              <a:latin typeface="MARU BuriOTF Beta" panose="020B0600000101010101" pitchFamily="34" charset="-127"/>
              <a:ea typeface="MARU BuriOTF Beta" panose="020B0600000101010101" pitchFamily="34" charset="-127"/>
            </a:endParaRPr>
          </a:p>
        </p:txBody>
      </p:sp>
    </p:spTree>
    <p:extLst>
      <p:ext uri="{BB962C8B-B14F-4D97-AF65-F5344CB8AC3E}">
        <p14:creationId xmlns:p14="http://schemas.microsoft.com/office/powerpoint/2010/main" val="867262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369332"/>
          </a:xfrm>
          <a:prstGeom prst="rect">
            <a:avLst/>
          </a:prstGeom>
          <a:noFill/>
        </p:spPr>
        <p:txBody>
          <a:bodyPr wrap="square" rtlCol="0">
            <a:spAutoFit/>
          </a:bodyPr>
          <a:lstStyle/>
          <a:p>
            <a:r>
              <a:rPr kumimoji="1" lang="en-US" altLang="en-US" dirty="0"/>
              <a:t>LOGIC(Hasty Generalization)</a:t>
            </a:r>
            <a:endParaRPr kumimoji="1" lang="ko-Kore-KR" altLang="en-US" dirty="0"/>
          </a:p>
        </p:txBody>
      </p:sp>
      <p:sp>
        <p:nvSpPr>
          <p:cNvPr id="5" name="모서리가 둥근 직사각형 4">
            <a:extLst>
              <a:ext uri="{FF2B5EF4-FFF2-40B4-BE49-F238E27FC236}">
                <a16:creationId xmlns:a16="http://schemas.microsoft.com/office/drawing/2014/main" id="{08AA0E16-0F51-578D-2671-CCE3EFF12DAB}"/>
              </a:ext>
            </a:extLst>
          </p:cNvPr>
          <p:cNvSpPr/>
          <p:nvPr/>
        </p:nvSpPr>
        <p:spPr>
          <a:xfrm>
            <a:off x="262467" y="1152154"/>
            <a:ext cx="10554354" cy="932310"/>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TextBox 5">
            <a:extLst>
              <a:ext uri="{FF2B5EF4-FFF2-40B4-BE49-F238E27FC236}">
                <a16:creationId xmlns:a16="http://schemas.microsoft.com/office/drawing/2014/main" id="{764B4B3D-A36D-A631-067D-DD6A29F70842}"/>
              </a:ext>
            </a:extLst>
          </p:cNvPr>
          <p:cNvSpPr txBox="1"/>
          <p:nvPr/>
        </p:nvSpPr>
        <p:spPr>
          <a:xfrm>
            <a:off x="519036" y="1345800"/>
            <a:ext cx="10016167" cy="738664"/>
          </a:xfrm>
          <a:prstGeom prst="rect">
            <a:avLst/>
          </a:prstGeom>
          <a:noFill/>
        </p:spPr>
        <p:txBody>
          <a:bodyPr wrap="square" rtlCol="0">
            <a:spAutoFit/>
          </a:bodyPr>
          <a:lstStyle/>
          <a:p>
            <a:r>
              <a:rPr lang="en" altLang="ko-KR" sz="2400" dirty="0">
                <a:solidFill>
                  <a:srgbClr val="000000"/>
                </a:solidFill>
                <a:effectLst/>
                <a:latin typeface="Helvetica Neue" panose="02000503000000020004" pitchFamily="2" charset="0"/>
              </a:rPr>
              <a:t>"Annie must like Starbucks because all white girls like Starbucks."</a:t>
            </a:r>
          </a:p>
          <a:p>
            <a:endParaRPr kumimoji="1" lang="ko-Kore-KR" altLang="en-US" b="1" dirty="0">
              <a:solidFill>
                <a:srgbClr val="00B0F0"/>
              </a:solidFill>
              <a:latin typeface="MARU BuriOTF Beta" panose="020B0600000101010101" pitchFamily="34" charset="-127"/>
              <a:ea typeface="MARU BuriOTF Beta" panose="020B0600000101010101" pitchFamily="34" charset="-127"/>
            </a:endParaRPr>
          </a:p>
        </p:txBody>
      </p:sp>
      <p:sp>
        <p:nvSpPr>
          <p:cNvPr id="10" name="모서리가 둥근 직사각형 9">
            <a:extLst>
              <a:ext uri="{FF2B5EF4-FFF2-40B4-BE49-F238E27FC236}">
                <a16:creationId xmlns:a16="http://schemas.microsoft.com/office/drawing/2014/main" id="{F8F4B773-A4B9-6C07-1625-4C64B4B0B380}"/>
              </a:ext>
            </a:extLst>
          </p:cNvPr>
          <p:cNvSpPr/>
          <p:nvPr/>
        </p:nvSpPr>
        <p:spPr>
          <a:xfrm>
            <a:off x="249942" y="2485160"/>
            <a:ext cx="10554354" cy="928508"/>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TextBox 10">
            <a:extLst>
              <a:ext uri="{FF2B5EF4-FFF2-40B4-BE49-F238E27FC236}">
                <a16:creationId xmlns:a16="http://schemas.microsoft.com/office/drawing/2014/main" id="{F4957F0F-A532-02D9-F71D-FFE06F1DD4D1}"/>
              </a:ext>
            </a:extLst>
          </p:cNvPr>
          <p:cNvSpPr txBox="1"/>
          <p:nvPr/>
        </p:nvSpPr>
        <p:spPr>
          <a:xfrm>
            <a:off x="2175833" y="2666907"/>
            <a:ext cx="10016167" cy="738664"/>
          </a:xfrm>
          <a:prstGeom prst="rect">
            <a:avLst/>
          </a:prstGeom>
          <a:noFill/>
        </p:spPr>
        <p:txBody>
          <a:bodyPr wrap="square" rtlCol="0">
            <a:spAutoFit/>
          </a:bodyPr>
          <a:lstStyle/>
          <a:p>
            <a:r>
              <a:rPr lang="en" altLang="ko-KR" sz="2400" dirty="0">
                <a:solidFill>
                  <a:srgbClr val="000000"/>
                </a:solidFill>
                <a:effectLst/>
                <a:latin typeface="Helvetica Neue" panose="02000503000000020004" pitchFamily="2" charset="0"/>
              </a:rPr>
              <a:t>“Birds can fly; therefore, penguins can fly.”</a:t>
            </a:r>
          </a:p>
          <a:p>
            <a:endParaRPr kumimoji="1" lang="ko-Kore-KR" altLang="en-US" b="1" dirty="0">
              <a:solidFill>
                <a:srgbClr val="00B0F0"/>
              </a:solidFill>
              <a:latin typeface="MARU BuriOTF Beta" panose="020B0600000101010101" pitchFamily="34" charset="-127"/>
              <a:ea typeface="MARU BuriOTF Beta" panose="020B0600000101010101" pitchFamily="34" charset="-127"/>
            </a:endParaRPr>
          </a:p>
        </p:txBody>
      </p:sp>
      <p:sp>
        <p:nvSpPr>
          <p:cNvPr id="12" name="모서리가 둥근 직사각형 11">
            <a:extLst>
              <a:ext uri="{FF2B5EF4-FFF2-40B4-BE49-F238E27FC236}">
                <a16:creationId xmlns:a16="http://schemas.microsoft.com/office/drawing/2014/main" id="{15BA72AC-A225-DDC4-05A4-71E611E3C68D}"/>
              </a:ext>
            </a:extLst>
          </p:cNvPr>
          <p:cNvSpPr/>
          <p:nvPr/>
        </p:nvSpPr>
        <p:spPr>
          <a:xfrm>
            <a:off x="249942" y="3857753"/>
            <a:ext cx="10554354" cy="926140"/>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TextBox 12">
            <a:extLst>
              <a:ext uri="{FF2B5EF4-FFF2-40B4-BE49-F238E27FC236}">
                <a16:creationId xmlns:a16="http://schemas.microsoft.com/office/drawing/2014/main" id="{337E2685-961C-DC8C-4914-3744E21BCA9C}"/>
              </a:ext>
            </a:extLst>
          </p:cNvPr>
          <p:cNvSpPr txBox="1"/>
          <p:nvPr/>
        </p:nvSpPr>
        <p:spPr>
          <a:xfrm>
            <a:off x="689391" y="3919021"/>
            <a:ext cx="10016167" cy="1107996"/>
          </a:xfrm>
          <a:prstGeom prst="rect">
            <a:avLst/>
          </a:prstGeom>
          <a:noFill/>
        </p:spPr>
        <p:txBody>
          <a:bodyPr wrap="square" rtlCol="0">
            <a:spAutoFit/>
          </a:bodyPr>
          <a:lstStyle/>
          <a:p>
            <a:r>
              <a:rPr lang="en" altLang="ko-KR" sz="2400" dirty="0">
                <a:solidFill>
                  <a:srgbClr val="000000"/>
                </a:solidFill>
                <a:effectLst/>
                <a:latin typeface="Helvetica Neue" panose="02000503000000020004" pitchFamily="2" charset="0"/>
              </a:rPr>
              <a:t>Teenagers are too immature and self-absorbed to understand anything about global issues.</a:t>
            </a:r>
          </a:p>
          <a:p>
            <a:endParaRPr kumimoji="1" lang="ko-Kore-KR" altLang="en-US" b="1" dirty="0">
              <a:solidFill>
                <a:srgbClr val="00B0F0"/>
              </a:solidFill>
              <a:latin typeface="MARU BuriOTF Beta" panose="020B0600000101010101" pitchFamily="34" charset="-127"/>
              <a:ea typeface="MARU BuriOTF Beta" panose="020B0600000101010101" pitchFamily="34" charset="-127"/>
            </a:endParaRPr>
          </a:p>
        </p:txBody>
      </p:sp>
      <p:sp>
        <p:nvSpPr>
          <p:cNvPr id="4" name="모서리가 둥근 직사각형 3">
            <a:extLst>
              <a:ext uri="{FF2B5EF4-FFF2-40B4-BE49-F238E27FC236}">
                <a16:creationId xmlns:a16="http://schemas.microsoft.com/office/drawing/2014/main" id="{F9EA1E75-7BC5-CDDE-B197-590DEC97367A}"/>
              </a:ext>
            </a:extLst>
          </p:cNvPr>
          <p:cNvSpPr/>
          <p:nvPr/>
        </p:nvSpPr>
        <p:spPr>
          <a:xfrm>
            <a:off x="249942" y="5289596"/>
            <a:ext cx="10554354" cy="926140"/>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TextBox 6">
            <a:extLst>
              <a:ext uri="{FF2B5EF4-FFF2-40B4-BE49-F238E27FC236}">
                <a16:creationId xmlns:a16="http://schemas.microsoft.com/office/drawing/2014/main" id="{7BEAE3CD-9810-D715-6ACB-B71B7175337C}"/>
              </a:ext>
            </a:extLst>
          </p:cNvPr>
          <p:cNvSpPr txBox="1"/>
          <p:nvPr/>
        </p:nvSpPr>
        <p:spPr>
          <a:xfrm>
            <a:off x="689391" y="5350864"/>
            <a:ext cx="10016167" cy="1107996"/>
          </a:xfrm>
          <a:prstGeom prst="rect">
            <a:avLst/>
          </a:prstGeom>
          <a:noFill/>
        </p:spPr>
        <p:txBody>
          <a:bodyPr wrap="square" rtlCol="0">
            <a:spAutoFit/>
          </a:bodyPr>
          <a:lstStyle/>
          <a:p>
            <a:r>
              <a:rPr lang="en" altLang="ko-KR" sz="2400" dirty="0">
                <a:solidFill>
                  <a:srgbClr val="000000"/>
                </a:solidFill>
                <a:effectLst/>
                <a:latin typeface="Helvetica Neue" panose="02000503000000020004" pitchFamily="2" charset="0"/>
              </a:rPr>
              <a:t>I met a rude person from France yesterday. I guess all French people are rude.</a:t>
            </a:r>
          </a:p>
          <a:p>
            <a:endParaRPr kumimoji="1" lang="ko-Kore-KR" altLang="en-US" b="1" dirty="0">
              <a:solidFill>
                <a:srgbClr val="00B0F0"/>
              </a:solidFill>
              <a:latin typeface="MARU BuriOTF Beta" panose="020B0600000101010101" pitchFamily="34" charset="-127"/>
              <a:ea typeface="MARU BuriOTF Beta" panose="020B0600000101010101" pitchFamily="34" charset="-127"/>
            </a:endParaRPr>
          </a:p>
        </p:txBody>
      </p:sp>
    </p:spTree>
    <p:extLst>
      <p:ext uri="{BB962C8B-B14F-4D97-AF65-F5344CB8AC3E}">
        <p14:creationId xmlns:p14="http://schemas.microsoft.com/office/powerpoint/2010/main" val="1286236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369332"/>
          </a:xfrm>
          <a:prstGeom prst="rect">
            <a:avLst/>
          </a:prstGeom>
          <a:noFill/>
        </p:spPr>
        <p:txBody>
          <a:bodyPr wrap="square" rtlCol="0">
            <a:spAutoFit/>
          </a:bodyPr>
          <a:lstStyle/>
          <a:p>
            <a:r>
              <a:rPr kumimoji="1" lang="en-US" altLang="en-US" dirty="0"/>
              <a:t>COVID-19(Hasty Generalization)</a:t>
            </a:r>
            <a:endParaRPr kumimoji="1" lang="ko-Kore-KR" altLang="en-US" dirty="0"/>
          </a:p>
        </p:txBody>
      </p:sp>
      <p:sp>
        <p:nvSpPr>
          <p:cNvPr id="5" name="모서리가 둥근 직사각형 4">
            <a:extLst>
              <a:ext uri="{FF2B5EF4-FFF2-40B4-BE49-F238E27FC236}">
                <a16:creationId xmlns:a16="http://schemas.microsoft.com/office/drawing/2014/main" id="{08AA0E16-0F51-578D-2671-CCE3EFF12DAB}"/>
              </a:ext>
            </a:extLst>
          </p:cNvPr>
          <p:cNvSpPr/>
          <p:nvPr/>
        </p:nvSpPr>
        <p:spPr>
          <a:xfrm>
            <a:off x="262467" y="1152154"/>
            <a:ext cx="10554354" cy="1618366"/>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TextBox 5">
            <a:extLst>
              <a:ext uri="{FF2B5EF4-FFF2-40B4-BE49-F238E27FC236}">
                <a16:creationId xmlns:a16="http://schemas.microsoft.com/office/drawing/2014/main" id="{764B4B3D-A36D-A631-067D-DD6A29F70842}"/>
              </a:ext>
            </a:extLst>
          </p:cNvPr>
          <p:cNvSpPr txBox="1"/>
          <p:nvPr/>
        </p:nvSpPr>
        <p:spPr>
          <a:xfrm>
            <a:off x="519036" y="1345800"/>
            <a:ext cx="10016167" cy="1384995"/>
          </a:xfrm>
          <a:prstGeom prst="rect">
            <a:avLst/>
          </a:prstGeom>
          <a:noFill/>
        </p:spPr>
        <p:txBody>
          <a:bodyPr wrap="square" rtlCol="0">
            <a:spAutoFit/>
          </a:bodyPr>
          <a:lstStyle/>
          <a:p>
            <a:r>
              <a:rPr kumimoji="1" lang="en-US" altLang="ko-Kore-KR" sz="2400" b="1" dirty="0">
                <a:latin typeface="MARU BuriOTF Beta" panose="020B0600000101010101" pitchFamily="34" charset="-127"/>
                <a:ea typeface="MARU BuriOTF Beta" panose="020B0600000101010101" pitchFamily="34" charset="-127"/>
              </a:rPr>
              <a:t>The Pfizer vaccine contains syncytin-1 which is vital for the formation of human placenta, so could lead to infertility.</a:t>
            </a:r>
          </a:p>
          <a:p>
            <a:r>
              <a:rPr lang="ko-KR" altLang="ko-KR" dirty="0"/>
              <a:t>화이자 백신에는 인간 태반 형성에 필수적인 신시틴-1이 포함되어 있어 불임으로 이어질 수 있습니다.</a:t>
            </a:r>
            <a:endParaRPr kumimoji="1" lang="ko-Kore-KR" altLang="en-US" b="1" dirty="0">
              <a:solidFill>
                <a:srgbClr val="00B0F0"/>
              </a:solidFill>
              <a:latin typeface="MARU BuriOTF Beta" panose="020B0600000101010101" pitchFamily="34" charset="-127"/>
              <a:ea typeface="MARU BuriOTF Beta" panose="020B0600000101010101" pitchFamily="34" charset="-127"/>
            </a:endParaRPr>
          </a:p>
        </p:txBody>
      </p:sp>
      <p:sp>
        <p:nvSpPr>
          <p:cNvPr id="10" name="모서리가 둥근 직사각형 9">
            <a:extLst>
              <a:ext uri="{FF2B5EF4-FFF2-40B4-BE49-F238E27FC236}">
                <a16:creationId xmlns:a16="http://schemas.microsoft.com/office/drawing/2014/main" id="{F8F4B773-A4B9-6C07-1625-4C64B4B0B380}"/>
              </a:ext>
            </a:extLst>
          </p:cNvPr>
          <p:cNvSpPr/>
          <p:nvPr/>
        </p:nvSpPr>
        <p:spPr>
          <a:xfrm>
            <a:off x="262467" y="2902626"/>
            <a:ext cx="10554354" cy="1618366"/>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ko-KR" altLang="en-US" b="0" i="0" dirty="0">
                <a:solidFill>
                  <a:srgbClr val="202124"/>
                </a:solidFill>
                <a:effectLst/>
                <a:latin typeface="Apple SD Gothic Neo" panose="02000300000000000000" pitchFamily="2" charset="-127"/>
                <a:ea typeface="Apple SD Gothic Neo" panose="02000300000000000000" pitchFamily="2" charset="-127"/>
              </a:rPr>
            </a:br>
            <a:endParaRPr lang="ko-KR" altLang="en-US" b="0" i="0" dirty="0">
              <a:solidFill>
                <a:srgbClr val="202124"/>
              </a:solidFill>
              <a:effectLst/>
              <a:latin typeface="Apple SD Gothic Neo" panose="02000300000000000000" pitchFamily="2" charset="-127"/>
              <a:ea typeface="Apple SD Gothic Neo" panose="02000300000000000000" pitchFamily="2" charset="-127"/>
            </a:endParaRPr>
          </a:p>
        </p:txBody>
      </p:sp>
      <p:sp>
        <p:nvSpPr>
          <p:cNvPr id="11" name="TextBox 10">
            <a:extLst>
              <a:ext uri="{FF2B5EF4-FFF2-40B4-BE49-F238E27FC236}">
                <a16:creationId xmlns:a16="http://schemas.microsoft.com/office/drawing/2014/main" id="{F4957F0F-A532-02D9-F71D-FFE06F1DD4D1}"/>
              </a:ext>
            </a:extLst>
          </p:cNvPr>
          <p:cNvSpPr txBox="1"/>
          <p:nvPr/>
        </p:nvSpPr>
        <p:spPr>
          <a:xfrm>
            <a:off x="519035" y="2987275"/>
            <a:ext cx="10016167" cy="2000548"/>
          </a:xfrm>
          <a:prstGeom prst="rect">
            <a:avLst/>
          </a:prstGeom>
          <a:noFill/>
        </p:spPr>
        <p:txBody>
          <a:bodyPr wrap="square" rtlCol="0">
            <a:spAutoFit/>
          </a:bodyPr>
          <a:lstStyle/>
          <a:p>
            <a:r>
              <a:rPr kumimoji="1" lang="en-US" altLang="ko-Kore-KR" b="1" dirty="0">
                <a:latin typeface="MARU BuriOTF Beta" panose="020B0600000101010101" pitchFamily="34" charset="-127"/>
                <a:ea typeface="MARU BuriOTF Beta" panose="020B0600000101010101" pitchFamily="34" charset="-127"/>
              </a:rPr>
              <a:t>The Covid-19 spike protein which the Pfizer vaccine causes an immune response against also trains the body to attack syncytin-1, a protein in the placenta, which could lead to infertility in women.</a:t>
            </a:r>
          </a:p>
          <a:p>
            <a:pPr algn="l"/>
            <a:r>
              <a:rPr lang="ko-KR" altLang="en-US" sz="1400" b="0" i="0" dirty="0">
                <a:solidFill>
                  <a:srgbClr val="202124"/>
                </a:solidFill>
                <a:effectLst/>
                <a:latin typeface="Apple SD Gothic Neo" panose="02000300000000000000" pitchFamily="2" charset="-127"/>
                <a:ea typeface="Apple SD Gothic Neo" panose="02000300000000000000" pitchFamily="2" charset="-127"/>
              </a:rPr>
              <a:t>화이자 백신이 면역 반응을 일으키는 코로나</a:t>
            </a:r>
            <a:r>
              <a:rPr lang="en-US" altLang="ko-KR" sz="1400" b="0" i="0" dirty="0">
                <a:solidFill>
                  <a:srgbClr val="202124"/>
                </a:solidFill>
                <a:effectLst/>
                <a:latin typeface="Apple SD Gothic Neo" panose="02000300000000000000" pitchFamily="2" charset="-127"/>
                <a:ea typeface="Apple SD Gothic Neo" panose="02000300000000000000" pitchFamily="2" charset="-127"/>
              </a:rPr>
              <a:t>19 </a:t>
            </a:r>
            <a:r>
              <a:rPr lang="ko-KR" altLang="en-US" sz="1400" b="0" i="0" dirty="0">
                <a:solidFill>
                  <a:srgbClr val="202124"/>
                </a:solidFill>
                <a:effectLst/>
                <a:latin typeface="Apple SD Gothic Neo" panose="02000300000000000000" pitchFamily="2" charset="-127"/>
                <a:ea typeface="Apple SD Gothic Neo" panose="02000300000000000000" pitchFamily="2" charset="-127"/>
              </a:rPr>
              <a:t>스파이크 단백질은 또한 태반의 단백질인 </a:t>
            </a:r>
            <a:r>
              <a:rPr lang="ko-KR" altLang="en-US" sz="1400" b="0" i="0" dirty="0" err="1">
                <a:solidFill>
                  <a:srgbClr val="202124"/>
                </a:solidFill>
                <a:effectLst/>
                <a:latin typeface="Apple SD Gothic Neo" panose="02000300000000000000" pitchFamily="2" charset="-127"/>
                <a:ea typeface="Apple SD Gothic Neo" panose="02000300000000000000" pitchFamily="2" charset="-127"/>
              </a:rPr>
              <a:t>신시틴</a:t>
            </a:r>
            <a:r>
              <a:rPr lang="en-US" altLang="ko-KR" sz="1400" b="0" i="0" dirty="0">
                <a:solidFill>
                  <a:srgbClr val="202124"/>
                </a:solidFill>
                <a:effectLst/>
                <a:latin typeface="Apple SD Gothic Neo" panose="02000300000000000000" pitchFamily="2" charset="-127"/>
                <a:ea typeface="Apple SD Gothic Neo" panose="02000300000000000000" pitchFamily="2" charset="-127"/>
              </a:rPr>
              <a:t>-1</a:t>
            </a:r>
            <a:r>
              <a:rPr lang="ko-KR" altLang="en-US" sz="1400" b="0" i="0" dirty="0">
                <a:solidFill>
                  <a:srgbClr val="202124"/>
                </a:solidFill>
                <a:effectLst/>
                <a:latin typeface="Apple SD Gothic Neo" panose="02000300000000000000" pitchFamily="2" charset="-127"/>
                <a:ea typeface="Apple SD Gothic Neo" panose="02000300000000000000" pitchFamily="2" charset="-127"/>
              </a:rPr>
              <a:t>을 공격하도록 신체를 훈련시켜 여성 불임을 유발할 수 있습니다</a:t>
            </a:r>
            <a:r>
              <a:rPr lang="en-US" altLang="ko-KR" sz="1400" b="0" i="0" dirty="0">
                <a:solidFill>
                  <a:srgbClr val="202124"/>
                </a:solidFill>
                <a:effectLst/>
                <a:latin typeface="Apple SD Gothic Neo" panose="02000300000000000000" pitchFamily="2" charset="-127"/>
                <a:ea typeface="Apple SD Gothic Neo" panose="02000300000000000000" pitchFamily="2" charset="-127"/>
              </a:rPr>
              <a:t>.</a:t>
            </a:r>
            <a:endParaRPr lang="ko-KR" altLang="en-US" sz="1400" b="0" i="0" dirty="0">
              <a:solidFill>
                <a:srgbClr val="202124"/>
              </a:solidFill>
              <a:effectLst/>
              <a:latin typeface="Apple SD Gothic Neo" panose="02000300000000000000" pitchFamily="2" charset="-127"/>
              <a:ea typeface="Apple SD Gothic Neo" panose="02000300000000000000" pitchFamily="2" charset="-127"/>
            </a:endParaRPr>
          </a:p>
          <a:p>
            <a:pPr algn="l"/>
            <a:br>
              <a:rPr lang="ko-KR" altLang="en-US" sz="1400" b="0" i="0" dirty="0">
                <a:solidFill>
                  <a:srgbClr val="202124"/>
                </a:solidFill>
                <a:effectLst/>
                <a:latin typeface="Apple SD Gothic Neo" panose="02000300000000000000" pitchFamily="2" charset="-127"/>
                <a:ea typeface="Apple SD Gothic Neo" panose="02000300000000000000" pitchFamily="2" charset="-127"/>
              </a:rPr>
            </a:br>
            <a:endParaRPr lang="ko-KR" altLang="en-US" sz="1400" b="0" i="0" dirty="0">
              <a:solidFill>
                <a:srgbClr val="202124"/>
              </a:solidFill>
              <a:effectLst/>
              <a:latin typeface="Apple SD Gothic Neo" panose="02000300000000000000" pitchFamily="2" charset="-127"/>
              <a:ea typeface="Apple SD Gothic Neo" panose="02000300000000000000" pitchFamily="2" charset="-127"/>
            </a:endParaRPr>
          </a:p>
          <a:p>
            <a:endParaRPr kumimoji="1" lang="ko-Kore-KR" altLang="en-US" sz="1400" b="1" dirty="0">
              <a:solidFill>
                <a:srgbClr val="00B0F0"/>
              </a:solidFill>
              <a:latin typeface="MARU BuriOTF Beta" panose="020B0600000101010101" pitchFamily="34" charset="-127"/>
              <a:ea typeface="MARU BuriOTF Beta" panose="020B0600000101010101" pitchFamily="34" charset="-127"/>
            </a:endParaRPr>
          </a:p>
        </p:txBody>
      </p:sp>
      <p:sp>
        <p:nvSpPr>
          <p:cNvPr id="12" name="모서리가 둥근 직사각형 11">
            <a:extLst>
              <a:ext uri="{FF2B5EF4-FFF2-40B4-BE49-F238E27FC236}">
                <a16:creationId xmlns:a16="http://schemas.microsoft.com/office/drawing/2014/main" id="{15BA72AC-A225-DDC4-05A4-71E611E3C68D}"/>
              </a:ext>
            </a:extLst>
          </p:cNvPr>
          <p:cNvSpPr/>
          <p:nvPr/>
        </p:nvSpPr>
        <p:spPr>
          <a:xfrm>
            <a:off x="262467" y="4936089"/>
            <a:ext cx="10554354" cy="1618366"/>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TextBox 12">
            <a:extLst>
              <a:ext uri="{FF2B5EF4-FFF2-40B4-BE49-F238E27FC236}">
                <a16:creationId xmlns:a16="http://schemas.microsoft.com/office/drawing/2014/main" id="{337E2685-961C-DC8C-4914-3744E21BCA9C}"/>
              </a:ext>
            </a:extLst>
          </p:cNvPr>
          <p:cNvSpPr txBox="1"/>
          <p:nvPr/>
        </p:nvSpPr>
        <p:spPr>
          <a:xfrm>
            <a:off x="519036" y="5129735"/>
            <a:ext cx="10016167" cy="584775"/>
          </a:xfrm>
          <a:prstGeom prst="rect">
            <a:avLst/>
          </a:prstGeom>
          <a:noFill/>
        </p:spPr>
        <p:txBody>
          <a:bodyPr wrap="square" rtlCol="0">
            <a:spAutoFit/>
          </a:bodyPr>
          <a:lstStyle/>
          <a:p>
            <a:pPr algn="ctr"/>
            <a:r>
              <a:rPr lang="en" altLang="ko-KR" sz="3200" b="1" i="0" dirty="0">
                <a:effectLst/>
                <a:latin typeface="-apple-system"/>
              </a:rPr>
              <a:t>Covid vaccines contain aborted babies.</a:t>
            </a:r>
            <a:endParaRPr kumimoji="1" lang="ko-Kore-KR" altLang="en-US" sz="3200" b="1" dirty="0">
              <a:latin typeface="MARU BuriOTF Beta" panose="020B0600000101010101" pitchFamily="34" charset="-127"/>
              <a:ea typeface="MARU BuriOTF Beta" panose="020B0600000101010101" pitchFamily="34" charset="-127"/>
            </a:endParaRPr>
          </a:p>
        </p:txBody>
      </p:sp>
    </p:spTree>
    <p:extLst>
      <p:ext uri="{BB962C8B-B14F-4D97-AF65-F5344CB8AC3E}">
        <p14:creationId xmlns:p14="http://schemas.microsoft.com/office/powerpoint/2010/main" val="4150558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Irrelevant Authority</a:t>
            </a:r>
            <a:endParaRPr kumimoji="1" lang="ko-Kore-KR" altLang="en-US" sz="2133" dirty="0"/>
          </a:p>
        </p:txBody>
      </p:sp>
      <p:sp>
        <p:nvSpPr>
          <p:cNvPr id="4" name="텍스트 개체 틀 6">
            <a:extLst>
              <a:ext uri="{FF2B5EF4-FFF2-40B4-BE49-F238E27FC236}">
                <a16:creationId xmlns:a16="http://schemas.microsoft.com/office/drawing/2014/main" id="{75EBF7E9-C9E3-75AC-EE2D-06DB6059B29E}"/>
              </a:ext>
            </a:extLst>
          </p:cNvPr>
          <p:cNvSpPr txBox="1">
            <a:spLocks/>
          </p:cNvSpPr>
          <p:nvPr/>
        </p:nvSpPr>
        <p:spPr>
          <a:xfrm>
            <a:off x="416166" y="1235054"/>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20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Definition(</a:t>
            </a: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Argotario</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 While the use of authorities in argumentative discourse is not fallacious inherently, appealing to authority can be fallacious if the authority is </a:t>
            </a:r>
            <a:r>
              <a:rPr lang="en-US" altLang="ko-KR" sz="18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irrelevant to the discussed subject</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lgn="just">
              <a:lnSpc>
                <a:spcPct val="20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Definition(LOGIC) : An appeal is made to some form of ethics, authority, or credibility.</a:t>
            </a:r>
          </a:p>
          <a:p>
            <a:pPr marL="342900" indent="-342900" algn="just">
              <a:lnSpc>
                <a:spcPct val="20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Definition(COVID-19) : An appeal to authority is made where the it </a:t>
            </a:r>
            <a:r>
              <a:rPr lang="en-US" altLang="ko-KR" sz="18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lacks credibility or knowledge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in the discussed matter or the authority is attributed a tweaked statement.</a:t>
            </a: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Tree>
    <p:extLst>
      <p:ext uri="{BB962C8B-B14F-4D97-AF65-F5344CB8AC3E}">
        <p14:creationId xmlns:p14="http://schemas.microsoft.com/office/powerpoint/2010/main" val="4217712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369332"/>
          </a:xfrm>
          <a:prstGeom prst="rect">
            <a:avLst/>
          </a:prstGeom>
          <a:noFill/>
        </p:spPr>
        <p:txBody>
          <a:bodyPr wrap="square" rtlCol="0">
            <a:spAutoFit/>
          </a:bodyPr>
          <a:lstStyle/>
          <a:p>
            <a:r>
              <a:rPr kumimoji="1" lang="en-US" altLang="en-US" dirty="0"/>
              <a:t>Irrelevant Authority</a:t>
            </a:r>
            <a:endParaRPr kumimoji="1" lang="ko-Kore-KR" altLang="en-US" dirty="0"/>
          </a:p>
        </p:txBody>
      </p:sp>
      <p:sp>
        <p:nvSpPr>
          <p:cNvPr id="5" name="모서리가 둥근 직사각형 4">
            <a:extLst>
              <a:ext uri="{FF2B5EF4-FFF2-40B4-BE49-F238E27FC236}">
                <a16:creationId xmlns:a16="http://schemas.microsoft.com/office/drawing/2014/main" id="{08AA0E16-0F51-578D-2671-CCE3EFF12DAB}"/>
              </a:ext>
            </a:extLst>
          </p:cNvPr>
          <p:cNvSpPr/>
          <p:nvPr/>
        </p:nvSpPr>
        <p:spPr>
          <a:xfrm>
            <a:off x="262467" y="1152154"/>
            <a:ext cx="10554354" cy="1618366"/>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TextBox 5">
            <a:extLst>
              <a:ext uri="{FF2B5EF4-FFF2-40B4-BE49-F238E27FC236}">
                <a16:creationId xmlns:a16="http://schemas.microsoft.com/office/drawing/2014/main" id="{764B4B3D-A36D-A631-067D-DD6A29F70842}"/>
              </a:ext>
            </a:extLst>
          </p:cNvPr>
          <p:cNvSpPr txBox="1"/>
          <p:nvPr/>
        </p:nvSpPr>
        <p:spPr>
          <a:xfrm>
            <a:off x="519036" y="1345800"/>
            <a:ext cx="10016167" cy="1461939"/>
          </a:xfrm>
          <a:prstGeom prst="rect">
            <a:avLst/>
          </a:prstGeom>
          <a:noFill/>
        </p:spPr>
        <p:txBody>
          <a:bodyPr wrap="square" rtlCol="0">
            <a:spAutoFit/>
          </a:bodyPr>
          <a:lstStyle/>
          <a:p>
            <a:r>
              <a:rPr kumimoji="1" lang="en-US" altLang="ko-Kore-KR" sz="2400" b="1" dirty="0">
                <a:latin typeface="MARU BuriOTF Beta" panose="020B0600000101010101" pitchFamily="34" charset="-127"/>
                <a:ea typeface="MARU BuriOTF Beta" panose="020B0600000101010101" pitchFamily="34" charset="-127"/>
              </a:rPr>
              <a:t>Q</a:t>
            </a:r>
            <a:r>
              <a:rPr kumimoji="1" lang="en-US" altLang="ko-Kore-KR" sz="2400" b="1" dirty="0">
                <a:latin typeface="MARU BuriOTF Beta" panose="020B0600000101010101" pitchFamily="34" charset="-127"/>
                <a:ea typeface="MARU BuriOTF Beta" panose="020B0600000101010101" pitchFamily="34" charset="-127"/>
                <a:sym typeface="Wingdings" pitchFamily="2" charset="2"/>
              </a:rPr>
              <a:t>. “Has anyone been on the moon?”</a:t>
            </a:r>
          </a:p>
          <a:p>
            <a:endParaRPr kumimoji="1" lang="en-US" altLang="ko-Kore-KR" sz="1100" b="1" dirty="0">
              <a:latin typeface="MARU BuriOTF Beta" panose="020B0600000101010101" pitchFamily="34" charset="-127"/>
              <a:ea typeface="MARU BuriOTF Beta" panose="020B0600000101010101" pitchFamily="34" charset="-127"/>
            </a:endParaRPr>
          </a:p>
          <a:p>
            <a:r>
              <a:rPr kumimoji="1" lang="en-US" altLang="ko-Kore-KR" b="1" dirty="0">
                <a:latin typeface="MARU BuriOTF Beta" panose="020B0600000101010101" pitchFamily="34" charset="-127"/>
                <a:ea typeface="MARU BuriOTF Beta" panose="020B0600000101010101" pitchFamily="34" charset="-127"/>
              </a:rPr>
              <a:t>A</a:t>
            </a:r>
            <a:r>
              <a:rPr kumimoji="1" lang="en-US" altLang="ko-Kore-KR" b="1" dirty="0">
                <a:latin typeface="MARU BuriOTF Beta" panose="020B0600000101010101" pitchFamily="34" charset="-127"/>
                <a:ea typeface="MARU BuriOTF Beta" panose="020B0600000101010101" pitchFamily="34" charset="-127"/>
                <a:sym typeface="Wingdings" pitchFamily="2" charset="2"/>
              </a:rPr>
              <a:t>nswer. </a:t>
            </a:r>
            <a:r>
              <a:rPr lang="en" altLang="ko-KR" dirty="0">
                <a:solidFill>
                  <a:srgbClr val="000000"/>
                </a:solidFill>
                <a:effectLst/>
                <a:latin typeface="Helvetica Neue" panose="02000503000000020004" pitchFamily="2" charset="0"/>
              </a:rPr>
              <a:t>No, </a:t>
            </a:r>
            <a:r>
              <a:rPr lang="en" altLang="ko-KR" dirty="0" err="1">
                <a:solidFill>
                  <a:srgbClr val="000000"/>
                </a:solidFill>
                <a:effectLst/>
                <a:latin typeface="Helvetica Neue" panose="02000503000000020004" pitchFamily="2" charset="0"/>
              </a:rPr>
              <a:t>i</a:t>
            </a:r>
            <a:r>
              <a:rPr lang="en" altLang="ko-KR" dirty="0">
                <a:solidFill>
                  <a:srgbClr val="000000"/>
                </a:solidFill>
                <a:effectLst/>
                <a:latin typeface="Helvetica Neue" panose="02000503000000020004" pitchFamily="2" charset="0"/>
              </a:rPr>
              <a:t> saw a video from a guy on </a:t>
            </a:r>
            <a:r>
              <a:rPr lang="en" altLang="ko-KR" dirty="0" err="1">
                <a:solidFill>
                  <a:srgbClr val="000000"/>
                </a:solidFill>
                <a:effectLst/>
                <a:latin typeface="Helvetica Neue" panose="02000503000000020004" pitchFamily="2" charset="0"/>
              </a:rPr>
              <a:t>youtube</a:t>
            </a:r>
            <a:r>
              <a:rPr lang="en" altLang="ko-KR" dirty="0">
                <a:solidFill>
                  <a:srgbClr val="000000"/>
                </a:solidFill>
                <a:effectLst/>
                <a:latin typeface="Helvetica Neue" panose="02000503000000020004" pitchFamily="2" charset="0"/>
              </a:rPr>
              <a:t>. Therein he presents, that the landing is completely faked. The state seems to have organized this in order to beat the </a:t>
            </a:r>
            <a:r>
              <a:rPr lang="en" altLang="ko-KR" dirty="0" err="1">
                <a:solidFill>
                  <a:srgbClr val="000000"/>
                </a:solidFill>
                <a:effectLst/>
                <a:latin typeface="Helvetica Neue" panose="02000503000000020004" pitchFamily="2" charset="0"/>
              </a:rPr>
              <a:t>russians</a:t>
            </a:r>
            <a:r>
              <a:rPr lang="en" altLang="ko-KR" dirty="0">
                <a:solidFill>
                  <a:srgbClr val="000000"/>
                </a:solidFill>
                <a:effectLst/>
                <a:latin typeface="Helvetica Neue" panose="02000503000000020004" pitchFamily="2" charset="0"/>
              </a:rPr>
              <a:t>.</a:t>
            </a:r>
          </a:p>
          <a:p>
            <a:endParaRPr kumimoji="1" lang="ko-Kore-KR" altLang="en-US" b="1" dirty="0">
              <a:solidFill>
                <a:srgbClr val="00B0F0"/>
              </a:solidFill>
              <a:latin typeface="MARU BuriOTF Beta" panose="020B0600000101010101" pitchFamily="34" charset="-127"/>
              <a:ea typeface="MARU BuriOTF Beta" panose="020B0600000101010101" pitchFamily="34" charset="-127"/>
            </a:endParaRPr>
          </a:p>
        </p:txBody>
      </p:sp>
      <p:sp>
        <p:nvSpPr>
          <p:cNvPr id="10" name="모서리가 둥근 직사각형 9">
            <a:extLst>
              <a:ext uri="{FF2B5EF4-FFF2-40B4-BE49-F238E27FC236}">
                <a16:creationId xmlns:a16="http://schemas.microsoft.com/office/drawing/2014/main" id="{F8F4B773-A4B9-6C07-1625-4C64B4B0B380}"/>
              </a:ext>
            </a:extLst>
          </p:cNvPr>
          <p:cNvSpPr/>
          <p:nvPr/>
        </p:nvSpPr>
        <p:spPr>
          <a:xfrm>
            <a:off x="262467" y="3117996"/>
            <a:ext cx="10554354" cy="1618366"/>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TextBox 10">
            <a:extLst>
              <a:ext uri="{FF2B5EF4-FFF2-40B4-BE49-F238E27FC236}">
                <a16:creationId xmlns:a16="http://schemas.microsoft.com/office/drawing/2014/main" id="{F4957F0F-A532-02D9-F71D-FFE06F1DD4D1}"/>
              </a:ext>
            </a:extLst>
          </p:cNvPr>
          <p:cNvSpPr txBox="1"/>
          <p:nvPr/>
        </p:nvSpPr>
        <p:spPr>
          <a:xfrm>
            <a:off x="519036" y="3311642"/>
            <a:ext cx="10016167" cy="1477328"/>
          </a:xfrm>
          <a:prstGeom prst="rect">
            <a:avLst/>
          </a:prstGeom>
          <a:noFill/>
        </p:spPr>
        <p:txBody>
          <a:bodyPr wrap="square" rtlCol="0">
            <a:spAutoFit/>
          </a:bodyPr>
          <a:lstStyle/>
          <a:p>
            <a:r>
              <a:rPr lang="en" altLang="ko-KR" sz="2400" dirty="0">
                <a:solidFill>
                  <a:srgbClr val="000000"/>
                </a:solidFill>
                <a:effectLst/>
                <a:latin typeface="Helvetica Neue" panose="02000503000000020004" pitchFamily="2" charset="0"/>
              </a:rPr>
              <a:t>A book argues that global warming is not actually happening, and cites the research of one environmental scientist who has been studying climate change for several years.</a:t>
            </a:r>
          </a:p>
          <a:p>
            <a:endParaRPr kumimoji="1" lang="ko-Kore-KR" altLang="en-US" b="1" dirty="0">
              <a:solidFill>
                <a:srgbClr val="00B0F0"/>
              </a:solidFill>
              <a:latin typeface="MARU BuriOTF Beta" panose="020B0600000101010101" pitchFamily="34" charset="-127"/>
              <a:ea typeface="MARU BuriOTF Beta" panose="020B0600000101010101" pitchFamily="34" charset="-127"/>
            </a:endParaRPr>
          </a:p>
        </p:txBody>
      </p:sp>
      <p:sp>
        <p:nvSpPr>
          <p:cNvPr id="12" name="모서리가 둥근 직사각형 11">
            <a:extLst>
              <a:ext uri="{FF2B5EF4-FFF2-40B4-BE49-F238E27FC236}">
                <a16:creationId xmlns:a16="http://schemas.microsoft.com/office/drawing/2014/main" id="{15BA72AC-A225-DDC4-05A4-71E611E3C68D}"/>
              </a:ext>
            </a:extLst>
          </p:cNvPr>
          <p:cNvSpPr/>
          <p:nvPr/>
        </p:nvSpPr>
        <p:spPr>
          <a:xfrm>
            <a:off x="262467" y="4936089"/>
            <a:ext cx="10554354" cy="1618366"/>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TextBox 12">
            <a:extLst>
              <a:ext uri="{FF2B5EF4-FFF2-40B4-BE49-F238E27FC236}">
                <a16:creationId xmlns:a16="http://schemas.microsoft.com/office/drawing/2014/main" id="{337E2685-961C-DC8C-4914-3744E21BCA9C}"/>
              </a:ext>
            </a:extLst>
          </p:cNvPr>
          <p:cNvSpPr txBox="1"/>
          <p:nvPr/>
        </p:nvSpPr>
        <p:spPr>
          <a:xfrm>
            <a:off x="519036" y="5129735"/>
            <a:ext cx="10016167" cy="830997"/>
          </a:xfrm>
          <a:prstGeom prst="rect">
            <a:avLst/>
          </a:prstGeom>
          <a:noFill/>
        </p:spPr>
        <p:txBody>
          <a:bodyPr wrap="square" rtlCol="0">
            <a:spAutoFit/>
          </a:bodyPr>
          <a:lstStyle/>
          <a:p>
            <a:r>
              <a:rPr lang="en" altLang="ko-KR" sz="2400" b="0" i="0" dirty="0">
                <a:effectLst/>
                <a:latin typeface="-apple-system"/>
              </a:rPr>
              <a:t>The Mental Health Act will be used to section people who refuse to have the Covid-19 vaccine so they can be forced to have it</a:t>
            </a:r>
            <a:r>
              <a:rPr lang="en" altLang="ko-KR" sz="2400" dirty="0">
                <a:solidFill>
                  <a:srgbClr val="E6EDF3"/>
                </a:solidFill>
                <a:latin typeface="-apple-system"/>
              </a:rPr>
              <a:t>.</a:t>
            </a:r>
            <a:endParaRPr kumimoji="1" lang="ko-Kore-KR" altLang="en-US" b="1" dirty="0">
              <a:solidFill>
                <a:srgbClr val="00B0F0"/>
              </a:solidFill>
              <a:latin typeface="MARU BuriOTF Beta" panose="020B0600000101010101" pitchFamily="34" charset="-127"/>
              <a:ea typeface="MARU BuriOTF Beta" panose="020B0600000101010101" pitchFamily="34" charset="-127"/>
            </a:endParaRPr>
          </a:p>
        </p:txBody>
      </p:sp>
    </p:spTree>
    <p:extLst>
      <p:ext uri="{BB962C8B-B14F-4D97-AF65-F5344CB8AC3E}">
        <p14:creationId xmlns:p14="http://schemas.microsoft.com/office/powerpoint/2010/main" val="274014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My Method1</a:t>
            </a:r>
            <a:endParaRPr kumimoji="1" lang="ko-Kore-KR" altLang="en-US" sz="2133" dirty="0"/>
          </a:p>
        </p:txBody>
      </p:sp>
      <p:pic>
        <p:nvPicPr>
          <p:cNvPr id="1026" name="Picture 2" descr="What is a Prompt | Its definition and importance for AI">
            <a:extLst>
              <a:ext uri="{FF2B5EF4-FFF2-40B4-BE49-F238E27FC236}">
                <a16:creationId xmlns:a16="http://schemas.microsoft.com/office/drawing/2014/main" id="{DF6592CB-6ABA-5A02-3614-CEECB9C7C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2" y="3324497"/>
            <a:ext cx="1668473" cy="16684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AI, 미국에서 아이폰용 무료 ChatGPT 출시 발표">
            <a:extLst>
              <a:ext uri="{FF2B5EF4-FFF2-40B4-BE49-F238E27FC236}">
                <a16:creationId xmlns:a16="http://schemas.microsoft.com/office/drawing/2014/main" id="{4A557E9B-CF17-60BB-E671-0C4CB413D4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5450" y="3957454"/>
            <a:ext cx="2631440" cy="771889"/>
          </a:xfrm>
          <a:prstGeom prst="rect">
            <a:avLst/>
          </a:prstGeom>
          <a:noFill/>
          <a:extLst>
            <a:ext uri="{909E8E84-426E-40DD-AFC4-6F175D3DCCD1}">
              <a14:hiddenFill xmlns:a14="http://schemas.microsoft.com/office/drawing/2010/main">
                <a:solidFill>
                  <a:srgbClr val="FFFFFF"/>
                </a:solidFill>
              </a14:hiddenFill>
            </a:ext>
          </a:extLst>
        </p:spPr>
      </p:pic>
      <p:sp>
        <p:nvSpPr>
          <p:cNvPr id="7" name="오른쪽 화살표[R] 6">
            <a:extLst>
              <a:ext uri="{FF2B5EF4-FFF2-40B4-BE49-F238E27FC236}">
                <a16:creationId xmlns:a16="http://schemas.microsoft.com/office/drawing/2014/main" id="{A0310B76-D50A-EAF6-6A1D-A9E12E01666F}"/>
              </a:ext>
            </a:extLst>
          </p:cNvPr>
          <p:cNvSpPr/>
          <p:nvPr/>
        </p:nvSpPr>
        <p:spPr>
          <a:xfrm>
            <a:off x="2042246" y="4150360"/>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오른쪽 화살표[R] 7">
            <a:extLst>
              <a:ext uri="{FF2B5EF4-FFF2-40B4-BE49-F238E27FC236}">
                <a16:creationId xmlns:a16="http://schemas.microsoft.com/office/drawing/2014/main" id="{1E05CDA7-F8CB-405B-A32A-953BB1A1D354}"/>
              </a:ext>
            </a:extLst>
          </p:cNvPr>
          <p:cNvSpPr/>
          <p:nvPr/>
        </p:nvSpPr>
        <p:spPr>
          <a:xfrm>
            <a:off x="6158232" y="4150360"/>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1" name="그래픽 10" descr="클립보드 단색으로 채워진">
            <a:extLst>
              <a:ext uri="{FF2B5EF4-FFF2-40B4-BE49-F238E27FC236}">
                <a16:creationId xmlns:a16="http://schemas.microsoft.com/office/drawing/2014/main" id="{FF2E2398-9B46-9396-628A-E87FE595F2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0765" y="3886198"/>
            <a:ext cx="914400" cy="914400"/>
          </a:xfrm>
          <a:prstGeom prst="rect">
            <a:avLst/>
          </a:prstGeom>
        </p:spPr>
      </p:pic>
      <p:sp>
        <p:nvSpPr>
          <p:cNvPr id="12" name="오른쪽 화살표[R] 11">
            <a:extLst>
              <a:ext uri="{FF2B5EF4-FFF2-40B4-BE49-F238E27FC236}">
                <a16:creationId xmlns:a16="http://schemas.microsoft.com/office/drawing/2014/main" id="{E7B774EB-FA54-DACB-C7A5-B7D9FA2F2BB9}"/>
              </a:ext>
            </a:extLst>
          </p:cNvPr>
          <p:cNvSpPr/>
          <p:nvPr/>
        </p:nvSpPr>
        <p:spPr>
          <a:xfrm>
            <a:off x="8789670" y="4166099"/>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4" name="그래픽 13" descr="추가 단색으로 채워진">
            <a:extLst>
              <a:ext uri="{FF2B5EF4-FFF2-40B4-BE49-F238E27FC236}">
                <a16:creationId xmlns:a16="http://schemas.microsoft.com/office/drawing/2014/main" id="{880D4DC5-ABDD-59C2-4807-5EC7E58BE1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15065" y="2913700"/>
            <a:ext cx="628735" cy="628735"/>
          </a:xfrm>
          <a:prstGeom prst="rect">
            <a:avLst/>
          </a:prstGeom>
        </p:spPr>
      </p:pic>
      <p:pic>
        <p:nvPicPr>
          <p:cNvPr id="16" name="그래픽 15" descr="네트워크 단색으로 채워진">
            <a:extLst>
              <a:ext uri="{FF2B5EF4-FFF2-40B4-BE49-F238E27FC236}">
                <a16:creationId xmlns:a16="http://schemas.microsoft.com/office/drawing/2014/main" id="{7072D538-DAE1-A8AB-797A-E2101FF309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93145" y="1806928"/>
            <a:ext cx="914400" cy="914400"/>
          </a:xfrm>
          <a:prstGeom prst="rect">
            <a:avLst/>
          </a:prstGeom>
        </p:spPr>
      </p:pic>
      <p:sp>
        <p:nvSpPr>
          <p:cNvPr id="17" name="TextBox 16">
            <a:extLst>
              <a:ext uri="{FF2B5EF4-FFF2-40B4-BE49-F238E27FC236}">
                <a16:creationId xmlns:a16="http://schemas.microsoft.com/office/drawing/2014/main" id="{019637FB-E315-B2F8-7BFD-E33932D7C983}"/>
              </a:ext>
            </a:extLst>
          </p:cNvPr>
          <p:cNvSpPr txBox="1"/>
          <p:nvPr/>
        </p:nvSpPr>
        <p:spPr>
          <a:xfrm>
            <a:off x="6579564" y="1370459"/>
            <a:ext cx="4076750" cy="369332"/>
          </a:xfrm>
          <a:prstGeom prst="rect">
            <a:avLst/>
          </a:prstGeom>
          <a:noFill/>
        </p:spPr>
        <p:txBody>
          <a:bodyPr wrap="square" rtlCol="0">
            <a:spAutoFit/>
          </a:bodyPr>
          <a:lstStyle/>
          <a:p>
            <a:r>
              <a:rPr kumimoji="1" lang="en-US" altLang="ko-KR" dirty="0"/>
              <a:t>Dynamic KG </a:t>
            </a:r>
            <a:endParaRPr kumimoji="1" lang="ko-KR" altLang="en-US" dirty="0"/>
          </a:p>
        </p:txBody>
      </p:sp>
      <p:sp>
        <p:nvSpPr>
          <p:cNvPr id="18" name="TextBox 17">
            <a:extLst>
              <a:ext uri="{FF2B5EF4-FFF2-40B4-BE49-F238E27FC236}">
                <a16:creationId xmlns:a16="http://schemas.microsoft.com/office/drawing/2014/main" id="{CB49E3DE-AC85-6CA5-EB11-E5515753241F}"/>
              </a:ext>
            </a:extLst>
          </p:cNvPr>
          <p:cNvSpPr txBox="1"/>
          <p:nvPr/>
        </p:nvSpPr>
        <p:spPr>
          <a:xfrm>
            <a:off x="4572876" y="3043401"/>
            <a:ext cx="2754630" cy="369332"/>
          </a:xfrm>
          <a:prstGeom prst="rect">
            <a:avLst/>
          </a:prstGeom>
          <a:noFill/>
        </p:spPr>
        <p:txBody>
          <a:bodyPr wrap="square" rtlCol="0">
            <a:spAutoFit/>
          </a:bodyPr>
          <a:lstStyle/>
          <a:p>
            <a:r>
              <a:rPr kumimoji="1" lang="en-US" altLang="ko-KR" dirty="0"/>
              <a:t>Knowledge injection</a:t>
            </a:r>
            <a:endParaRPr kumimoji="1" lang="ko-KR" altLang="en-US" dirty="0"/>
          </a:p>
        </p:txBody>
      </p:sp>
      <p:pic>
        <p:nvPicPr>
          <p:cNvPr id="20" name="그래픽 19" descr="인공 지능 윤곽선">
            <a:extLst>
              <a:ext uri="{FF2B5EF4-FFF2-40B4-BE49-F238E27FC236}">
                <a16:creationId xmlns:a16="http://schemas.microsoft.com/office/drawing/2014/main" id="{6D182A35-4F69-4C5B-026F-C8E1BBC687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41914" y="4708115"/>
            <a:ext cx="914400" cy="914400"/>
          </a:xfrm>
          <a:prstGeom prst="rect">
            <a:avLst/>
          </a:prstGeom>
        </p:spPr>
      </p:pic>
      <p:sp>
        <p:nvSpPr>
          <p:cNvPr id="21" name="TextBox 20">
            <a:extLst>
              <a:ext uri="{FF2B5EF4-FFF2-40B4-BE49-F238E27FC236}">
                <a16:creationId xmlns:a16="http://schemas.microsoft.com/office/drawing/2014/main" id="{7DA49997-A2C8-A67E-2743-9C9F7669B133}"/>
              </a:ext>
            </a:extLst>
          </p:cNvPr>
          <p:cNvSpPr txBox="1"/>
          <p:nvPr/>
        </p:nvSpPr>
        <p:spPr>
          <a:xfrm>
            <a:off x="9885594" y="5752715"/>
            <a:ext cx="1038860" cy="369332"/>
          </a:xfrm>
          <a:prstGeom prst="rect">
            <a:avLst/>
          </a:prstGeom>
          <a:noFill/>
        </p:spPr>
        <p:txBody>
          <a:bodyPr wrap="square" rtlCol="0">
            <a:spAutoFit/>
          </a:bodyPr>
          <a:lstStyle/>
          <a:p>
            <a:r>
              <a:rPr kumimoji="1" lang="en-US" altLang="ko-KR" dirty="0"/>
              <a:t>LM</a:t>
            </a:r>
            <a:endParaRPr kumimoji="1" lang="ko-KR" altLang="en-US" dirty="0"/>
          </a:p>
        </p:txBody>
      </p:sp>
      <p:sp>
        <p:nvSpPr>
          <p:cNvPr id="22" name="TextBox 21">
            <a:extLst>
              <a:ext uri="{FF2B5EF4-FFF2-40B4-BE49-F238E27FC236}">
                <a16:creationId xmlns:a16="http://schemas.microsoft.com/office/drawing/2014/main" id="{5F609A81-C4EB-E2BF-60F2-68E2441DF049}"/>
              </a:ext>
            </a:extLst>
          </p:cNvPr>
          <p:cNvSpPr txBox="1"/>
          <p:nvPr/>
        </p:nvSpPr>
        <p:spPr>
          <a:xfrm>
            <a:off x="93102" y="5474729"/>
            <a:ext cx="2754630" cy="369332"/>
          </a:xfrm>
          <a:prstGeom prst="rect">
            <a:avLst/>
          </a:prstGeom>
          <a:noFill/>
        </p:spPr>
        <p:txBody>
          <a:bodyPr wrap="square" rtlCol="0">
            <a:spAutoFit/>
          </a:bodyPr>
          <a:lstStyle/>
          <a:p>
            <a:r>
              <a:rPr kumimoji="1" lang="en-US" altLang="ko-KR" dirty="0"/>
              <a:t>Original text</a:t>
            </a:r>
            <a:endParaRPr kumimoji="1" lang="ko-KR" altLang="en-US" dirty="0"/>
          </a:p>
        </p:txBody>
      </p:sp>
      <p:pic>
        <p:nvPicPr>
          <p:cNvPr id="24" name="그래픽 23" descr="문서 단색으로 채워진">
            <a:extLst>
              <a:ext uri="{FF2B5EF4-FFF2-40B4-BE49-F238E27FC236}">
                <a16:creationId xmlns:a16="http://schemas.microsoft.com/office/drawing/2014/main" id="{F9D274A1-C2B6-DEAA-1148-F2AD75F7B54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70138" y="5919101"/>
            <a:ext cx="914400" cy="914400"/>
          </a:xfrm>
          <a:prstGeom prst="rect">
            <a:avLst/>
          </a:prstGeom>
        </p:spPr>
      </p:pic>
      <p:sp>
        <p:nvSpPr>
          <p:cNvPr id="25" name="오른쪽 화살표[R] 24">
            <a:extLst>
              <a:ext uri="{FF2B5EF4-FFF2-40B4-BE49-F238E27FC236}">
                <a16:creationId xmlns:a16="http://schemas.microsoft.com/office/drawing/2014/main" id="{F0CCC4CC-41F2-CD6C-A869-A256D72B14CC}"/>
              </a:ext>
            </a:extLst>
          </p:cNvPr>
          <p:cNvSpPr/>
          <p:nvPr/>
        </p:nvSpPr>
        <p:spPr>
          <a:xfrm>
            <a:off x="1954616" y="6112397"/>
            <a:ext cx="7271934"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28" name="그래픽 27" descr="물음표 단색으로 채워진">
            <a:extLst>
              <a:ext uri="{FF2B5EF4-FFF2-40B4-BE49-F238E27FC236}">
                <a16:creationId xmlns:a16="http://schemas.microsoft.com/office/drawing/2014/main" id="{85848811-8B5A-96B7-2F14-0B73754763C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10831" y="5844061"/>
            <a:ext cx="457200" cy="457200"/>
          </a:xfrm>
          <a:prstGeom prst="rect">
            <a:avLst/>
          </a:prstGeom>
        </p:spPr>
      </p:pic>
      <p:sp>
        <p:nvSpPr>
          <p:cNvPr id="30" name="TextBox 29">
            <a:extLst>
              <a:ext uri="{FF2B5EF4-FFF2-40B4-BE49-F238E27FC236}">
                <a16:creationId xmlns:a16="http://schemas.microsoft.com/office/drawing/2014/main" id="{FE90BFBA-97D2-6F6E-D4AF-F3B93E1C5356}"/>
              </a:ext>
            </a:extLst>
          </p:cNvPr>
          <p:cNvSpPr txBox="1"/>
          <p:nvPr/>
        </p:nvSpPr>
        <p:spPr>
          <a:xfrm>
            <a:off x="4277054" y="4795044"/>
            <a:ext cx="6097904" cy="646331"/>
          </a:xfrm>
          <a:prstGeom prst="rect">
            <a:avLst/>
          </a:prstGeom>
          <a:noFill/>
        </p:spPr>
        <p:txBody>
          <a:bodyPr wrap="square">
            <a:spAutoFit/>
          </a:bodyPr>
          <a:lstStyle/>
          <a:p>
            <a:pPr algn="ctr"/>
            <a:r>
              <a:rPr kumimoji="1" lang="en-US" altLang="ko-KR" dirty="0"/>
              <a:t>A text(query) </a:t>
            </a:r>
          </a:p>
          <a:p>
            <a:pPr algn="ctr"/>
            <a:r>
              <a:rPr kumimoji="1" lang="en-US" altLang="ko-KR" dirty="0"/>
              <a:t>which is to</a:t>
            </a:r>
            <a:r>
              <a:rPr kumimoji="1" lang="ko-KR" altLang="en-US" dirty="0"/>
              <a:t> </a:t>
            </a:r>
            <a:r>
              <a:rPr kumimoji="1" lang="en-US" altLang="ko-KR" dirty="0"/>
              <a:t>be used in knowledge graph</a:t>
            </a:r>
            <a:endParaRPr kumimoji="1" lang="ko-KR" altLang="en-US" dirty="0"/>
          </a:p>
        </p:txBody>
      </p:sp>
    </p:spTree>
    <p:extLst>
      <p:ext uri="{BB962C8B-B14F-4D97-AF65-F5344CB8AC3E}">
        <p14:creationId xmlns:p14="http://schemas.microsoft.com/office/powerpoint/2010/main" val="1875849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My Method2</a:t>
            </a:r>
            <a:endParaRPr kumimoji="1" lang="ko-Kore-KR" altLang="en-US" sz="2133" dirty="0"/>
          </a:p>
        </p:txBody>
      </p:sp>
      <p:sp>
        <p:nvSpPr>
          <p:cNvPr id="8" name="오른쪽 화살표[R] 7">
            <a:extLst>
              <a:ext uri="{FF2B5EF4-FFF2-40B4-BE49-F238E27FC236}">
                <a16:creationId xmlns:a16="http://schemas.microsoft.com/office/drawing/2014/main" id="{1E05CDA7-F8CB-405B-A32A-953BB1A1D354}"/>
              </a:ext>
            </a:extLst>
          </p:cNvPr>
          <p:cNvSpPr/>
          <p:nvPr/>
        </p:nvSpPr>
        <p:spPr>
          <a:xfrm>
            <a:off x="7131050" y="3252288"/>
            <a:ext cx="436880" cy="38608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4" name="그래픽 13" descr="추가 단색으로 채워진">
            <a:extLst>
              <a:ext uri="{FF2B5EF4-FFF2-40B4-BE49-F238E27FC236}">
                <a16:creationId xmlns:a16="http://schemas.microsoft.com/office/drawing/2014/main" id="{880D4DC5-ABDD-59C2-4807-5EC7E58BE1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2008" y="3002587"/>
            <a:ext cx="628735" cy="628735"/>
          </a:xfrm>
          <a:prstGeom prst="rect">
            <a:avLst/>
          </a:prstGeom>
        </p:spPr>
      </p:pic>
      <p:pic>
        <p:nvPicPr>
          <p:cNvPr id="16" name="그래픽 15" descr="네트워크 단색으로 채워진">
            <a:extLst>
              <a:ext uri="{FF2B5EF4-FFF2-40B4-BE49-F238E27FC236}">
                <a16:creationId xmlns:a16="http://schemas.microsoft.com/office/drawing/2014/main" id="{7072D538-DAE1-A8AB-797A-E2101FF309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11115" y="2893952"/>
            <a:ext cx="914400" cy="914400"/>
          </a:xfrm>
          <a:prstGeom prst="rect">
            <a:avLst/>
          </a:prstGeom>
        </p:spPr>
      </p:pic>
      <p:sp>
        <p:nvSpPr>
          <p:cNvPr id="17" name="TextBox 16">
            <a:extLst>
              <a:ext uri="{FF2B5EF4-FFF2-40B4-BE49-F238E27FC236}">
                <a16:creationId xmlns:a16="http://schemas.microsoft.com/office/drawing/2014/main" id="{019637FB-E315-B2F8-7BFD-E33932D7C983}"/>
              </a:ext>
            </a:extLst>
          </p:cNvPr>
          <p:cNvSpPr txBox="1"/>
          <p:nvPr/>
        </p:nvSpPr>
        <p:spPr>
          <a:xfrm>
            <a:off x="5311115" y="2421132"/>
            <a:ext cx="4076750" cy="369332"/>
          </a:xfrm>
          <a:prstGeom prst="rect">
            <a:avLst/>
          </a:prstGeom>
          <a:noFill/>
        </p:spPr>
        <p:txBody>
          <a:bodyPr wrap="square" rtlCol="0">
            <a:spAutoFit/>
          </a:bodyPr>
          <a:lstStyle/>
          <a:p>
            <a:r>
              <a:rPr kumimoji="1" lang="en-US" altLang="ko-KR" dirty="0"/>
              <a:t>Dynamic KG </a:t>
            </a:r>
            <a:endParaRPr kumimoji="1" lang="ko-KR" altLang="en-US" dirty="0"/>
          </a:p>
        </p:txBody>
      </p:sp>
      <p:sp>
        <p:nvSpPr>
          <p:cNvPr id="18" name="TextBox 17">
            <a:extLst>
              <a:ext uri="{FF2B5EF4-FFF2-40B4-BE49-F238E27FC236}">
                <a16:creationId xmlns:a16="http://schemas.microsoft.com/office/drawing/2014/main" id="{CB49E3DE-AC85-6CA5-EB11-E5515753241F}"/>
              </a:ext>
            </a:extLst>
          </p:cNvPr>
          <p:cNvSpPr txBox="1"/>
          <p:nvPr/>
        </p:nvSpPr>
        <p:spPr>
          <a:xfrm>
            <a:off x="3579098" y="3856294"/>
            <a:ext cx="2754630" cy="369332"/>
          </a:xfrm>
          <a:prstGeom prst="rect">
            <a:avLst/>
          </a:prstGeom>
          <a:noFill/>
        </p:spPr>
        <p:txBody>
          <a:bodyPr wrap="square" rtlCol="0">
            <a:spAutoFit/>
          </a:bodyPr>
          <a:lstStyle/>
          <a:p>
            <a:r>
              <a:rPr kumimoji="1" lang="en-US" altLang="ko-KR" dirty="0"/>
              <a:t>Knowledge injection</a:t>
            </a:r>
            <a:endParaRPr kumimoji="1" lang="ko-KR" altLang="en-US" dirty="0"/>
          </a:p>
        </p:txBody>
      </p:sp>
      <p:pic>
        <p:nvPicPr>
          <p:cNvPr id="20" name="그래픽 19" descr="인공 지능 윤곽선">
            <a:extLst>
              <a:ext uri="{FF2B5EF4-FFF2-40B4-BE49-F238E27FC236}">
                <a16:creationId xmlns:a16="http://schemas.microsoft.com/office/drawing/2014/main" id="{6D182A35-4F69-4C5B-026F-C8E1BBC687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16265" y="2941894"/>
            <a:ext cx="914400" cy="914400"/>
          </a:xfrm>
          <a:prstGeom prst="rect">
            <a:avLst/>
          </a:prstGeom>
        </p:spPr>
      </p:pic>
      <p:sp>
        <p:nvSpPr>
          <p:cNvPr id="21" name="TextBox 20">
            <a:extLst>
              <a:ext uri="{FF2B5EF4-FFF2-40B4-BE49-F238E27FC236}">
                <a16:creationId xmlns:a16="http://schemas.microsoft.com/office/drawing/2014/main" id="{7DA49997-A2C8-A67E-2743-9C9F7669B133}"/>
              </a:ext>
            </a:extLst>
          </p:cNvPr>
          <p:cNvSpPr txBox="1"/>
          <p:nvPr/>
        </p:nvSpPr>
        <p:spPr>
          <a:xfrm>
            <a:off x="8102514" y="3923568"/>
            <a:ext cx="1038860" cy="369332"/>
          </a:xfrm>
          <a:prstGeom prst="rect">
            <a:avLst/>
          </a:prstGeom>
          <a:noFill/>
        </p:spPr>
        <p:txBody>
          <a:bodyPr wrap="square" rtlCol="0">
            <a:spAutoFit/>
          </a:bodyPr>
          <a:lstStyle/>
          <a:p>
            <a:r>
              <a:rPr kumimoji="1" lang="en-US" altLang="ko-KR" dirty="0"/>
              <a:t>LM</a:t>
            </a:r>
            <a:endParaRPr kumimoji="1" lang="ko-KR" altLang="en-US" dirty="0"/>
          </a:p>
        </p:txBody>
      </p:sp>
      <p:sp>
        <p:nvSpPr>
          <p:cNvPr id="22" name="TextBox 21">
            <a:extLst>
              <a:ext uri="{FF2B5EF4-FFF2-40B4-BE49-F238E27FC236}">
                <a16:creationId xmlns:a16="http://schemas.microsoft.com/office/drawing/2014/main" id="{5F609A81-C4EB-E2BF-60F2-68E2441DF049}"/>
              </a:ext>
            </a:extLst>
          </p:cNvPr>
          <p:cNvSpPr txBox="1"/>
          <p:nvPr/>
        </p:nvSpPr>
        <p:spPr>
          <a:xfrm>
            <a:off x="2802012" y="2364919"/>
            <a:ext cx="2754630" cy="369332"/>
          </a:xfrm>
          <a:prstGeom prst="rect">
            <a:avLst/>
          </a:prstGeom>
          <a:noFill/>
        </p:spPr>
        <p:txBody>
          <a:bodyPr wrap="square" rtlCol="0">
            <a:spAutoFit/>
          </a:bodyPr>
          <a:lstStyle/>
          <a:p>
            <a:r>
              <a:rPr kumimoji="1" lang="en-US" altLang="ko-KR" dirty="0"/>
              <a:t>Original text</a:t>
            </a:r>
            <a:endParaRPr kumimoji="1" lang="ko-KR" altLang="en-US" dirty="0"/>
          </a:p>
        </p:txBody>
      </p:sp>
      <p:pic>
        <p:nvPicPr>
          <p:cNvPr id="5" name="그래픽 4" descr="문서 단색으로 채워진">
            <a:extLst>
              <a:ext uri="{FF2B5EF4-FFF2-40B4-BE49-F238E27FC236}">
                <a16:creationId xmlns:a16="http://schemas.microsoft.com/office/drawing/2014/main" id="{C7888B4B-5EC3-D443-B4B1-8004C39F4D0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44140" y="2790464"/>
            <a:ext cx="914400" cy="914400"/>
          </a:xfrm>
          <a:prstGeom prst="rect">
            <a:avLst/>
          </a:prstGeom>
        </p:spPr>
      </p:pic>
    </p:spTree>
    <p:extLst>
      <p:ext uri="{BB962C8B-B14F-4D97-AF65-F5344CB8AC3E}">
        <p14:creationId xmlns:p14="http://schemas.microsoft.com/office/powerpoint/2010/main" val="1871892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347586" y="1114935"/>
            <a:ext cx="116729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그래프가 영향을 줄 수 있는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 type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추가적인 증거</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정보를 주어서 해결될 수 있는 오류들이다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200150" lvl="1" indent="-514350" algn="just">
              <a:lnSpc>
                <a:spcPct val="150000"/>
              </a:lnSpc>
              <a:buFont typeface="+mj-lt"/>
              <a:buAutoNum type="alphaLcPeriod"/>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 Knowledge graph is a structured model of data that captures </a:t>
            </a:r>
            <a:r>
              <a:rPr lang="en-US" altLang="ko-KR" sz="16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relationships</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between entities and concepts in a domain, providing context and meaning to these entities.</a:t>
            </a:r>
          </a:p>
          <a:p>
            <a:pPr marL="342900" indent="-342900" algn="just">
              <a:lnSpc>
                <a:spcPct val="150000"/>
              </a:lnSpc>
              <a:buFont typeface="+mj-lt"/>
              <a:buAutoNum type="arabicPeriod"/>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이것들에 해당하는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일반화의 오류</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인과 간계의 단순화</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잘못된 인과관계 등이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lgn="just">
              <a:lnSpc>
                <a:spcPct val="150000"/>
              </a:lnSpc>
              <a:buFont typeface="+mj-lt"/>
              <a:buAutoNum type="arabicPeriod"/>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주제내에 두 가지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contribution</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만들 수 있지 않을까</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200150" lvl="1" indent="-514350" algn="just">
              <a:lnSpc>
                <a:spcPct val="150000"/>
              </a:lnSpc>
              <a:buFont typeface="+mj-lt"/>
              <a:buAutoNum type="alphaLcPeriod"/>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그래프를 사용하면 더 잘 풀릴 수 있는 데이터셋 만들기</a:t>
            </a: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200150" lvl="1" indent="-514350" algn="just">
              <a:lnSpc>
                <a:spcPct val="150000"/>
              </a:lnSpc>
              <a:buFont typeface="+mj-lt"/>
              <a:buAutoNum type="alphaLcPeriod"/>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그래프를 활용해서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 detection(classification) </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성능 올리기</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(Method1&amp;Methd2)</a:t>
            </a:r>
          </a:p>
          <a:p>
            <a:pPr marL="342900" indent="-342900" algn="just">
              <a:lnSpc>
                <a:spcPct val="150000"/>
              </a:lnSpc>
              <a:buFont typeface="+mj-lt"/>
              <a:buAutoNum type="arabicPeriod"/>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369332"/>
          </a:xfrm>
          <a:prstGeom prst="rect">
            <a:avLst/>
          </a:prstGeom>
          <a:noFill/>
        </p:spPr>
        <p:txBody>
          <a:bodyPr wrap="square" rtlCol="0">
            <a:spAutoFit/>
          </a:bodyPr>
          <a:lstStyle/>
          <a:p>
            <a:r>
              <a:rPr kumimoji="1" lang="en-US" altLang="en-US" dirty="0"/>
              <a:t>Summary</a:t>
            </a:r>
            <a:endParaRPr kumimoji="1" lang="ko-Kore-KR" altLang="en-US" dirty="0"/>
          </a:p>
        </p:txBody>
      </p:sp>
    </p:spTree>
    <p:extLst>
      <p:ext uri="{BB962C8B-B14F-4D97-AF65-F5344CB8AC3E}">
        <p14:creationId xmlns:p14="http://schemas.microsoft.com/office/powerpoint/2010/main" val="2904847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347586" y="1114935"/>
            <a:ext cx="116729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en" altLang="ko-KR" sz="1800" dirty="0">
                <a:solidFill>
                  <a:srgbClr val="222222"/>
                </a:solidFill>
                <a:effectLst/>
                <a:latin typeface="KoPubWorldBatang_Pro Light" pitchFamily="2" charset="-127"/>
                <a:ea typeface="KoPubWorldBatang_Pro Light" pitchFamily="2" charset="-127"/>
                <a:cs typeface="KoPubWorldBatang_Pro Light" pitchFamily="2" charset="-127"/>
              </a:rPr>
              <a:t>JIANG, Xuhui, et al. On the Evolution of Knowledge Graphs: A Survey and Perspective. </a:t>
            </a:r>
            <a:r>
              <a:rPr lang="en" altLang="ko-KR" sz="1800" dirty="0" err="1">
                <a:solidFill>
                  <a:srgbClr val="222222"/>
                </a:solidFill>
                <a:effectLst/>
                <a:latin typeface="KoPubWorldBatang_Pro Light" pitchFamily="2" charset="-127"/>
                <a:ea typeface="KoPubWorldBatang_Pro Light" pitchFamily="2" charset="-127"/>
                <a:cs typeface="KoPubWorldBatang_Pro Light" pitchFamily="2" charset="-127"/>
              </a:rPr>
              <a:t>arXiv</a:t>
            </a:r>
            <a:r>
              <a:rPr lang="en" altLang="ko-KR" sz="1800" dirty="0">
                <a:solidFill>
                  <a:srgbClr val="222222"/>
                </a:solidFill>
                <a:effectLst/>
                <a:latin typeface="KoPubWorldBatang_Pro Light" pitchFamily="2" charset="-127"/>
                <a:ea typeface="KoPubWorldBatang_Pro Light" pitchFamily="2" charset="-127"/>
                <a:cs typeface="KoPubWorldBatang_Pro Light" pitchFamily="2" charset="-127"/>
              </a:rPr>
              <a:t> preprint arXiv:2310.04835, 2023.</a:t>
            </a:r>
          </a:p>
          <a:p>
            <a:pPr marL="342900" indent="-342900" algn="just">
              <a:lnSpc>
                <a:spcPct val="150000"/>
              </a:lnSpc>
              <a:buFont typeface="+mj-lt"/>
              <a:buAutoNum type="arabicPeriod"/>
            </a:pPr>
            <a:r>
              <a:rPr lang="en" altLang="ko-KR" sz="1800" dirty="0">
                <a:solidFill>
                  <a:srgbClr val="222222"/>
                </a:solidFill>
                <a:effectLst/>
                <a:latin typeface="KoPubWorldBatang_Pro Light" pitchFamily="2" charset="-127"/>
                <a:ea typeface="KoPubWorldBatang_Pro Light" pitchFamily="2" charset="-127"/>
                <a:cs typeface="KoPubWorldBatang_Pro Light" pitchFamily="2" charset="-127"/>
              </a:rPr>
              <a:t>ALHINDI, Tariq, et al. Multitask Instruction-based Prompting for Fallacy Recognition. </a:t>
            </a:r>
            <a:r>
              <a:rPr lang="en" altLang="ko-KR" sz="1800" dirty="0" err="1">
                <a:solidFill>
                  <a:srgbClr val="222222"/>
                </a:solidFill>
                <a:effectLst/>
                <a:latin typeface="KoPubWorldBatang_Pro Light" pitchFamily="2" charset="-127"/>
                <a:ea typeface="KoPubWorldBatang_Pro Light" pitchFamily="2" charset="-127"/>
                <a:cs typeface="KoPubWorldBatang_Pro Light" pitchFamily="2" charset="-127"/>
              </a:rPr>
              <a:t>arXiv</a:t>
            </a:r>
            <a:r>
              <a:rPr lang="en" altLang="ko-KR" sz="1800" dirty="0">
                <a:solidFill>
                  <a:srgbClr val="222222"/>
                </a:solidFill>
                <a:effectLst/>
                <a:latin typeface="KoPubWorldBatang_Pro Light" pitchFamily="2" charset="-127"/>
                <a:ea typeface="KoPubWorldBatang_Pro Light" pitchFamily="2" charset="-127"/>
                <a:cs typeface="KoPubWorldBatang_Pro Light" pitchFamily="2" charset="-127"/>
              </a:rPr>
              <a:t> preprint arXiv:2301.09992, 2023.</a:t>
            </a:r>
          </a:p>
          <a:p>
            <a:pPr marL="342900" indent="-342900" algn="just">
              <a:lnSpc>
                <a:spcPct val="150000"/>
              </a:lnSpc>
              <a:buFont typeface="+mj-lt"/>
              <a:buAutoNum type="arabicPeriod"/>
            </a:pPr>
            <a:r>
              <a:rPr lang="en-US" altLang="ko-KR" sz="1800" dirty="0" err="1">
                <a:solidFill>
                  <a:srgbClr val="000000"/>
                </a:solidFill>
                <a:latin typeface="KoPubWorldBatang_Pro Light" pitchFamily="2" charset="-127"/>
                <a:ea typeface="KoPubWorldBatang_Pro Light" pitchFamily="2" charset="-127"/>
                <a:cs typeface="KoPubWorldBatang_Pro Light" pitchFamily="2" charset="-127"/>
              </a:rPr>
              <a:t>ChatGPT</a:t>
            </a:r>
            <a:r>
              <a:rPr lang="en-US" altLang="ko-KR" sz="1800" dirty="0">
                <a:solidFill>
                  <a:srgbClr val="000000"/>
                </a:solidFill>
                <a:latin typeface="KoPubWorldBatang_Pro Light" pitchFamily="2" charset="-127"/>
                <a:ea typeface="KoPubWorldBatang_Pro Light" pitchFamily="2" charset="-127"/>
                <a:cs typeface="KoPubWorldBatang_Pro Light" pitchFamily="2" charset="-127"/>
              </a:rPr>
              <a:t> 4.0</a:t>
            </a:r>
            <a:endParaRPr lang="en-US" altLang="ko-KR" sz="1800" dirty="0">
              <a:solidFill>
                <a:srgbClr val="000000"/>
              </a:solidFill>
              <a:effectLst/>
              <a:latin typeface="KoPubWorldBatang_Pro Light" pitchFamily="2" charset="-127"/>
              <a:ea typeface="KoPubWorldBatang_Pro Light" pitchFamily="2" charset="-127"/>
              <a:cs typeface="KoPubWorldBatang_Pro Light" pitchFamily="2" charset="-127"/>
            </a:endParaRPr>
          </a:p>
          <a:p>
            <a:pPr marL="342900" indent="-342900" algn="just">
              <a:lnSpc>
                <a:spcPct val="150000"/>
              </a:lnSpc>
              <a:buFont typeface="+mj-lt"/>
              <a:buAutoNum type="arabicPeriod"/>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369332"/>
          </a:xfrm>
          <a:prstGeom prst="rect">
            <a:avLst/>
          </a:prstGeom>
          <a:noFill/>
        </p:spPr>
        <p:txBody>
          <a:bodyPr wrap="square" rtlCol="0">
            <a:spAutoFit/>
          </a:bodyPr>
          <a:lstStyle/>
          <a:p>
            <a:r>
              <a:rPr kumimoji="1" lang="en-US" altLang="en-US" dirty="0"/>
              <a:t>Reference</a:t>
            </a:r>
            <a:endParaRPr kumimoji="1" lang="ko-Kore-KR" altLang="en-US" dirty="0"/>
          </a:p>
        </p:txBody>
      </p:sp>
    </p:spTree>
    <p:extLst>
      <p:ext uri="{BB962C8B-B14F-4D97-AF65-F5344CB8AC3E}">
        <p14:creationId xmlns:p14="http://schemas.microsoft.com/office/powerpoint/2010/main" val="254942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5</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벤치마크 데이터셋을 검토하자</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971550" lvl="1" indent="-285750" algn="just">
              <a:lnSpc>
                <a:spcPct val="150000"/>
              </a:lnSpc>
              <a:buFont typeface="Wingdings" pitchFamily="2" charset="2"/>
              <a:buChar char="Ø"/>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그래프가 어떻게 활용이 될 지</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971550" lvl="1" indent="-285750" algn="just">
              <a:lnSpc>
                <a:spcPct val="150000"/>
              </a:lnSpc>
              <a:buFont typeface="Wingdings" pitchFamily="2" charset="2"/>
              <a:buChar char="Ø"/>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그래프를 활용한다면 해결될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fallacious text</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무엇이 있을지</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주제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direction</a:t>
            </a:r>
          </a:p>
          <a:p>
            <a:pPr marL="1143000" lvl="1" indent="-457200" algn="just">
              <a:lnSpc>
                <a:spcPct val="150000"/>
              </a:lnSpc>
              <a:buFont typeface="Wingdings" pitchFamily="2" charset="2"/>
              <a:buChar char="Ø"/>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기존 데이터셋을 대상으로 지식 그래프를 활용해서 발전</a:t>
            </a: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143000" lvl="1" indent="-457200" algn="just">
              <a:lnSpc>
                <a:spcPct val="150000"/>
              </a:lnSpc>
              <a:buFont typeface="Wingdings" pitchFamily="2" charset="2"/>
              <a:buChar char="Ø"/>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그래프를 사용한다면 더 잘 풀릴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 text dataset </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만들기</a:t>
            </a: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ko-KR" altLang="en-US" sz="2133" dirty="0"/>
              <a:t>진행 내용 </a:t>
            </a:r>
            <a:r>
              <a:rPr kumimoji="1" lang="en-US" altLang="ko-KR" sz="2133" dirty="0"/>
              <a:t>Overview</a:t>
            </a:r>
            <a:endParaRPr kumimoji="1" lang="ko-Kore-KR" altLang="en-US" sz="2133" dirty="0"/>
          </a:p>
        </p:txBody>
      </p:sp>
    </p:spTree>
    <p:extLst>
      <p:ext uri="{BB962C8B-B14F-4D97-AF65-F5344CB8AC3E}">
        <p14:creationId xmlns:p14="http://schemas.microsoft.com/office/powerpoint/2010/main" val="77897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기존의 논리 오류 데이터셋들은 단일 데이터셋을 모델에 학습시켜서 평가하는 방식으로 진행했다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 detection</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작업을 발전시키기 위해</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데이터셋 간의 형태</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도메인</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레이블링 정의 차이를 여러 작업으로 접근하고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T5</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모델을 기반으로 한 멀티 태스크 설정에서 모델을 학습시켰다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그 결과 단일 데이터셋으로 학습시킨 모델보다 성능이 좋았다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457223" lvl="1" indent="0" algn="just">
              <a:lnSpc>
                <a:spcPct val="150000"/>
              </a:lnSpc>
              <a:buNone/>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369332"/>
          </a:xfrm>
          <a:prstGeom prst="rect">
            <a:avLst/>
          </a:prstGeom>
          <a:noFill/>
        </p:spPr>
        <p:txBody>
          <a:bodyPr wrap="square" rtlCol="0">
            <a:spAutoFit/>
          </a:bodyPr>
          <a:lstStyle/>
          <a:p>
            <a:r>
              <a:rPr kumimoji="1" lang="en-US" altLang="en-US" dirty="0"/>
              <a:t>Multitask Instruction-based Prompting for Fallacy Recognition</a:t>
            </a:r>
            <a:endParaRPr kumimoji="1" lang="ko-Kore-KR" altLang="en-US" dirty="0"/>
          </a:p>
        </p:txBody>
      </p:sp>
      <p:sp>
        <p:nvSpPr>
          <p:cNvPr id="5" name="TextBox 4">
            <a:extLst>
              <a:ext uri="{FF2B5EF4-FFF2-40B4-BE49-F238E27FC236}">
                <a16:creationId xmlns:a16="http://schemas.microsoft.com/office/drawing/2014/main" id="{8BDD5CF9-7950-85C2-F95C-D38466A4A6AF}"/>
              </a:ext>
            </a:extLst>
          </p:cNvPr>
          <p:cNvSpPr txBox="1"/>
          <p:nvPr/>
        </p:nvSpPr>
        <p:spPr>
          <a:xfrm>
            <a:off x="8550479" y="6506680"/>
            <a:ext cx="6094602" cy="276999"/>
          </a:xfrm>
          <a:prstGeom prst="rect">
            <a:avLst/>
          </a:prstGeom>
          <a:noFill/>
        </p:spPr>
        <p:txBody>
          <a:bodyPr wrap="square">
            <a:spAutoFit/>
          </a:bodyPr>
          <a:lstStyle/>
          <a:p>
            <a:r>
              <a:rPr lang="en" altLang="ko-KR" sz="1200" dirty="0"/>
              <a:t>https://</a:t>
            </a:r>
            <a:r>
              <a:rPr lang="en" altLang="ko-KR" sz="1200" dirty="0" err="1"/>
              <a:t>arxiv.org</a:t>
            </a:r>
            <a:r>
              <a:rPr lang="en" altLang="ko-KR" sz="1200" dirty="0"/>
              <a:t>/pdf/2301.09992.pdf</a:t>
            </a:r>
            <a:endParaRPr lang="ko-KR" altLang="en-US" sz="1200" dirty="0"/>
          </a:p>
        </p:txBody>
      </p:sp>
      <p:pic>
        <p:nvPicPr>
          <p:cNvPr id="6" name="그림 5">
            <a:extLst>
              <a:ext uri="{FF2B5EF4-FFF2-40B4-BE49-F238E27FC236}">
                <a16:creationId xmlns:a16="http://schemas.microsoft.com/office/drawing/2014/main" id="{6FAEDB2F-1165-DA66-5DF6-426B8DD57C78}"/>
              </a:ext>
            </a:extLst>
          </p:cNvPr>
          <p:cNvPicPr>
            <a:picLocks noChangeAspect="1"/>
          </p:cNvPicPr>
          <p:nvPr/>
        </p:nvPicPr>
        <p:blipFill>
          <a:blip r:embed="rId3"/>
          <a:stretch>
            <a:fillRect/>
          </a:stretch>
        </p:blipFill>
        <p:spPr>
          <a:xfrm>
            <a:off x="2670047" y="3515721"/>
            <a:ext cx="6338768" cy="2362419"/>
          </a:xfrm>
          <a:prstGeom prst="rect">
            <a:avLst/>
          </a:prstGeom>
        </p:spPr>
      </p:pic>
    </p:spTree>
    <p:extLst>
      <p:ext uri="{BB962C8B-B14F-4D97-AF65-F5344CB8AC3E}">
        <p14:creationId xmlns:p14="http://schemas.microsoft.com/office/powerpoint/2010/main" val="8734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369332"/>
          </a:xfrm>
          <a:prstGeom prst="rect">
            <a:avLst/>
          </a:prstGeom>
          <a:noFill/>
        </p:spPr>
        <p:txBody>
          <a:bodyPr wrap="square" rtlCol="0">
            <a:spAutoFit/>
          </a:bodyPr>
          <a:lstStyle/>
          <a:p>
            <a:r>
              <a:rPr kumimoji="1" lang="en-US" altLang="en-US" dirty="0"/>
              <a:t>Multitask Instruction-based Prompting for Fallacy Recognition</a:t>
            </a:r>
            <a:endParaRPr kumimoji="1" lang="ko-Kore-KR" altLang="en-US" dirty="0"/>
          </a:p>
        </p:txBody>
      </p:sp>
      <p:sp>
        <p:nvSpPr>
          <p:cNvPr id="5" name="TextBox 4">
            <a:extLst>
              <a:ext uri="{FF2B5EF4-FFF2-40B4-BE49-F238E27FC236}">
                <a16:creationId xmlns:a16="http://schemas.microsoft.com/office/drawing/2014/main" id="{8BDD5CF9-7950-85C2-F95C-D38466A4A6AF}"/>
              </a:ext>
            </a:extLst>
          </p:cNvPr>
          <p:cNvSpPr txBox="1"/>
          <p:nvPr/>
        </p:nvSpPr>
        <p:spPr>
          <a:xfrm>
            <a:off x="8550479" y="6506680"/>
            <a:ext cx="6094602" cy="276999"/>
          </a:xfrm>
          <a:prstGeom prst="rect">
            <a:avLst/>
          </a:prstGeom>
          <a:noFill/>
        </p:spPr>
        <p:txBody>
          <a:bodyPr wrap="square">
            <a:spAutoFit/>
          </a:bodyPr>
          <a:lstStyle/>
          <a:p>
            <a:r>
              <a:rPr lang="en" altLang="ko-KR" sz="1200" dirty="0"/>
              <a:t>https://</a:t>
            </a:r>
            <a:r>
              <a:rPr lang="en" altLang="ko-KR" sz="1200" dirty="0" err="1"/>
              <a:t>arxiv.org</a:t>
            </a:r>
            <a:r>
              <a:rPr lang="en" altLang="ko-KR" sz="1200" dirty="0"/>
              <a:t>/pdf/2301.09992.pdf</a:t>
            </a:r>
            <a:endParaRPr lang="ko-KR" altLang="en-US" sz="1200" dirty="0"/>
          </a:p>
        </p:txBody>
      </p:sp>
      <p:pic>
        <p:nvPicPr>
          <p:cNvPr id="4" name="그림 3">
            <a:extLst>
              <a:ext uri="{FF2B5EF4-FFF2-40B4-BE49-F238E27FC236}">
                <a16:creationId xmlns:a16="http://schemas.microsoft.com/office/drawing/2014/main" id="{1CE1EA7D-5E09-33C0-825E-9FB7369ED404}"/>
              </a:ext>
            </a:extLst>
          </p:cNvPr>
          <p:cNvPicPr>
            <a:picLocks noChangeAspect="1"/>
          </p:cNvPicPr>
          <p:nvPr/>
        </p:nvPicPr>
        <p:blipFill>
          <a:blip r:embed="rId3"/>
          <a:stretch>
            <a:fillRect/>
          </a:stretch>
        </p:blipFill>
        <p:spPr>
          <a:xfrm>
            <a:off x="107074" y="1114935"/>
            <a:ext cx="8038443" cy="5234012"/>
          </a:xfrm>
          <a:prstGeom prst="rect">
            <a:avLst/>
          </a:prstGeom>
        </p:spPr>
      </p:pic>
    </p:spTree>
    <p:extLst>
      <p:ext uri="{BB962C8B-B14F-4D97-AF65-F5344CB8AC3E}">
        <p14:creationId xmlns:p14="http://schemas.microsoft.com/office/powerpoint/2010/main" val="1415359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369332"/>
          </a:xfrm>
          <a:prstGeom prst="rect">
            <a:avLst/>
          </a:prstGeom>
          <a:noFill/>
        </p:spPr>
        <p:txBody>
          <a:bodyPr wrap="square" rtlCol="0">
            <a:spAutoFit/>
          </a:bodyPr>
          <a:lstStyle/>
          <a:p>
            <a:r>
              <a:rPr kumimoji="1" lang="en-US" altLang="en-US" dirty="0"/>
              <a:t>Multitask Instruction-based Prompting for Fallacy Recognition</a:t>
            </a:r>
            <a:endParaRPr kumimoji="1" lang="ko-Kore-KR" altLang="en-US" dirty="0"/>
          </a:p>
        </p:txBody>
      </p:sp>
      <p:sp>
        <p:nvSpPr>
          <p:cNvPr id="5" name="TextBox 4">
            <a:extLst>
              <a:ext uri="{FF2B5EF4-FFF2-40B4-BE49-F238E27FC236}">
                <a16:creationId xmlns:a16="http://schemas.microsoft.com/office/drawing/2014/main" id="{8BDD5CF9-7950-85C2-F95C-D38466A4A6AF}"/>
              </a:ext>
            </a:extLst>
          </p:cNvPr>
          <p:cNvSpPr txBox="1"/>
          <p:nvPr/>
        </p:nvSpPr>
        <p:spPr>
          <a:xfrm>
            <a:off x="8550479" y="6506680"/>
            <a:ext cx="6094602" cy="276999"/>
          </a:xfrm>
          <a:prstGeom prst="rect">
            <a:avLst/>
          </a:prstGeom>
          <a:noFill/>
        </p:spPr>
        <p:txBody>
          <a:bodyPr wrap="square">
            <a:spAutoFit/>
          </a:bodyPr>
          <a:lstStyle/>
          <a:p>
            <a:r>
              <a:rPr lang="en" altLang="ko-KR" sz="1200" dirty="0"/>
              <a:t>https://</a:t>
            </a:r>
            <a:r>
              <a:rPr lang="en" altLang="ko-KR" sz="1200" dirty="0" err="1"/>
              <a:t>arxiv.org</a:t>
            </a:r>
            <a:r>
              <a:rPr lang="en" altLang="ko-KR" sz="1200" dirty="0"/>
              <a:t>/pdf/2301.09992.pdf</a:t>
            </a:r>
            <a:endParaRPr lang="ko-KR" altLang="en-US" sz="1200" dirty="0"/>
          </a:p>
        </p:txBody>
      </p:sp>
      <p:pic>
        <p:nvPicPr>
          <p:cNvPr id="4" name="그림 3">
            <a:extLst>
              <a:ext uri="{FF2B5EF4-FFF2-40B4-BE49-F238E27FC236}">
                <a16:creationId xmlns:a16="http://schemas.microsoft.com/office/drawing/2014/main" id="{1CE1EA7D-5E09-33C0-825E-9FB7369ED404}"/>
              </a:ext>
            </a:extLst>
          </p:cNvPr>
          <p:cNvPicPr>
            <a:picLocks noChangeAspect="1"/>
          </p:cNvPicPr>
          <p:nvPr/>
        </p:nvPicPr>
        <p:blipFill>
          <a:blip r:embed="rId3"/>
          <a:stretch>
            <a:fillRect/>
          </a:stretch>
        </p:blipFill>
        <p:spPr>
          <a:xfrm>
            <a:off x="107074" y="1114935"/>
            <a:ext cx="8038443" cy="5234012"/>
          </a:xfrm>
          <a:prstGeom prst="rect">
            <a:avLst/>
          </a:prstGeom>
        </p:spPr>
      </p:pic>
    </p:spTree>
    <p:extLst>
      <p:ext uri="{BB962C8B-B14F-4D97-AF65-F5344CB8AC3E}">
        <p14:creationId xmlns:p14="http://schemas.microsoft.com/office/powerpoint/2010/main" val="365067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그래프가 데이터별로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 type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마다 어떻게 영향을 줄지 생각해본다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직관적으로 아이디어를 얻기 위해 우선 </a:t>
            </a: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ChatGPT</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(4.0)</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프롬프팅을</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해서 정보를 얻어본다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Wingdings" pitchFamily="2" charset="2"/>
              <a:buChar char="Ø"/>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그래프의 원리와 개념을 파악한다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Wingdings" pitchFamily="2" charset="2"/>
              <a:buChar char="Ø"/>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여러 데이터셋에 대해서 진행하므로 공통되는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있을 것이다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Wingdings" pitchFamily="2" charset="2"/>
              <a:buChar char="Ø"/>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Recency Bias</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방지를 위해 데이터마다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New</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Chat</a:t>
            </a:r>
            <a:r>
              <a:rPr lang="ko-KR" altLang="en-US" sz="16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으로</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진행함</a:t>
            </a: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en-US" altLang="ko-KR"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ChatGPT</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통해 얻은 정보와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 type definition</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&amp;</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예시를 확인해서 비교한다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a:t>벤치마크별 지식 그래프의 </a:t>
            </a:r>
            <a:r>
              <a:rPr kumimoji="1" lang="ko-KR" altLang="en-US" sz="2133" dirty="0" err="1"/>
              <a:t>영향성</a:t>
            </a:r>
            <a:r>
              <a:rPr kumimoji="1" lang="ko-KR" altLang="en-US" sz="2133" dirty="0"/>
              <a:t> 선별하기</a:t>
            </a:r>
            <a:endParaRPr kumimoji="1" lang="ko-Kore-KR" altLang="en-US" sz="2133" dirty="0"/>
          </a:p>
        </p:txBody>
      </p:sp>
    </p:spTree>
    <p:extLst>
      <p:ext uri="{BB962C8B-B14F-4D97-AF65-F5344CB8AC3E}">
        <p14:creationId xmlns:p14="http://schemas.microsoft.com/office/powerpoint/2010/main" val="7187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725214" y="1112728"/>
            <a:ext cx="11314386" cy="2639465"/>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위 데이터셋은 게임 설정에서 참여자 간 대화에서 다섯 가지의 오류로 이루어져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Question(Topic)-Answer(text)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pair</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주어지고 이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pair</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 </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분류하는 태스크로 이루어져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Ad Hominem, Appeal to Emotion, Red Herring, Hasty Generalization, Irrelevant Authority</a:t>
            </a: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이러한 유형들은 논쟁적인 대화에서 흔하게 나타나며 서로 구별되며 서로 다른 난이도 수준을 가지고 있기 때문에 선택되었다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Data1(</a:t>
            </a:r>
            <a:r>
              <a:rPr kumimoji="1" lang="en-US" altLang="ko-KR" sz="2133" dirty="0" err="1"/>
              <a:t>Argotario</a:t>
            </a:r>
            <a:r>
              <a:rPr kumimoji="1" lang="en-US" altLang="ko-KR" sz="2133" dirty="0"/>
              <a:t>)</a:t>
            </a:r>
            <a:endParaRPr kumimoji="1" lang="ko-Kore-KR" altLang="en-US" sz="2133" dirty="0"/>
          </a:p>
        </p:txBody>
      </p:sp>
      <p:pic>
        <p:nvPicPr>
          <p:cNvPr id="4" name="그림 3">
            <a:extLst>
              <a:ext uri="{FF2B5EF4-FFF2-40B4-BE49-F238E27FC236}">
                <a16:creationId xmlns:a16="http://schemas.microsoft.com/office/drawing/2014/main" id="{4119BA77-9F67-624C-8242-9AF5A4DE2551}"/>
              </a:ext>
            </a:extLst>
          </p:cNvPr>
          <p:cNvPicPr>
            <a:picLocks noChangeAspect="1"/>
          </p:cNvPicPr>
          <p:nvPr/>
        </p:nvPicPr>
        <p:blipFill>
          <a:blip r:embed="rId3"/>
          <a:stretch>
            <a:fillRect/>
          </a:stretch>
        </p:blipFill>
        <p:spPr>
          <a:xfrm>
            <a:off x="2052498" y="3146903"/>
            <a:ext cx="10139502" cy="2965494"/>
          </a:xfrm>
          <a:prstGeom prst="rect">
            <a:avLst/>
          </a:prstGeom>
        </p:spPr>
      </p:pic>
    </p:spTree>
    <p:extLst>
      <p:ext uri="{BB962C8B-B14F-4D97-AF65-F5344CB8AC3E}">
        <p14:creationId xmlns:p14="http://schemas.microsoft.com/office/powerpoint/2010/main" val="232374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Prompting(</a:t>
            </a:r>
            <a:r>
              <a:rPr kumimoji="1" lang="en-US" altLang="ko-KR" sz="2133" dirty="0" err="1"/>
              <a:t>Argotario</a:t>
            </a:r>
            <a:r>
              <a:rPr kumimoji="1" lang="en-US" altLang="ko-KR" sz="2133" dirty="0"/>
              <a:t>)</a:t>
            </a:r>
            <a:endParaRPr kumimoji="1" lang="ko-Kore-KR" altLang="en-US" sz="2133" dirty="0"/>
          </a:p>
        </p:txBody>
      </p:sp>
      <p:pic>
        <p:nvPicPr>
          <p:cNvPr id="5" name="그림 4">
            <a:extLst>
              <a:ext uri="{FF2B5EF4-FFF2-40B4-BE49-F238E27FC236}">
                <a16:creationId xmlns:a16="http://schemas.microsoft.com/office/drawing/2014/main" id="{B1B1138B-F562-3D73-0B4F-01F7AA4EF455}"/>
              </a:ext>
            </a:extLst>
          </p:cNvPr>
          <p:cNvPicPr>
            <a:picLocks noChangeAspect="1"/>
          </p:cNvPicPr>
          <p:nvPr/>
        </p:nvPicPr>
        <p:blipFill>
          <a:blip r:embed="rId3"/>
          <a:stretch>
            <a:fillRect/>
          </a:stretch>
        </p:blipFill>
        <p:spPr>
          <a:xfrm>
            <a:off x="876300" y="1674428"/>
            <a:ext cx="5387866" cy="4837281"/>
          </a:xfrm>
          <a:prstGeom prst="rect">
            <a:avLst/>
          </a:prstGeom>
        </p:spPr>
      </p:pic>
    </p:spTree>
    <p:extLst>
      <p:ext uri="{BB962C8B-B14F-4D97-AF65-F5344CB8AC3E}">
        <p14:creationId xmlns:p14="http://schemas.microsoft.com/office/powerpoint/2010/main" val="357118850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6779</TotalTime>
  <Words>2088</Words>
  <Application>Microsoft Macintosh PowerPoint</Application>
  <PresentationFormat>와이드스크린</PresentationFormat>
  <Paragraphs>252</Paragraphs>
  <Slides>28</Slides>
  <Notes>28</Notes>
  <HiddenSlides>0</HiddenSlides>
  <MMClips>0</MMClips>
  <ScaleCrop>false</ScaleCrop>
  <HeadingPairs>
    <vt:vector size="6" baseType="variant">
      <vt:variant>
        <vt:lpstr>사용한 글꼴</vt:lpstr>
      </vt:variant>
      <vt:variant>
        <vt:i4>15</vt:i4>
      </vt:variant>
      <vt:variant>
        <vt:lpstr>테마</vt:lpstr>
      </vt:variant>
      <vt:variant>
        <vt:i4>1</vt:i4>
      </vt:variant>
      <vt:variant>
        <vt:lpstr>슬라이드 제목</vt:lpstr>
      </vt:variant>
      <vt:variant>
        <vt:i4>28</vt:i4>
      </vt:variant>
    </vt:vector>
  </HeadingPairs>
  <TitlesOfParts>
    <vt:vector size="44" baseType="lpstr">
      <vt:lpstr>-apple-system</vt:lpstr>
      <vt:lpstr>굴림</vt:lpstr>
      <vt:lpstr>맑은 고딕</vt:lpstr>
      <vt:lpstr>Apple SD Gothic Neo</vt:lpstr>
      <vt:lpstr>KoPubWorld돋움체 Bold</vt:lpstr>
      <vt:lpstr>KoPubWorld돋움체 Light</vt:lpstr>
      <vt:lpstr>KoPubWorld바탕체 Bold</vt:lpstr>
      <vt:lpstr>KoPubWorld바탕체 Light</vt:lpstr>
      <vt:lpstr>KoPubWorld바탕체 Medium</vt:lpstr>
      <vt:lpstr>KoPubWorldBatang_Pro Light</vt:lpstr>
      <vt:lpstr>MARU BuriOTF Beta</vt:lpstr>
      <vt:lpstr>Arial</vt:lpstr>
      <vt:lpstr>Cambria Math</vt:lpstr>
      <vt:lpstr>Helvetica Neue</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정지원</dc:creator>
  <cp:lastModifiedBy>정지원</cp:lastModifiedBy>
  <cp:revision>48</cp:revision>
  <dcterms:created xsi:type="dcterms:W3CDTF">2023-11-14T02:56:31Z</dcterms:created>
  <dcterms:modified xsi:type="dcterms:W3CDTF">2024-01-17T08:32:19Z</dcterms:modified>
</cp:coreProperties>
</file>