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9" r:id="rId4"/>
    <p:sldId id="289" r:id="rId5"/>
    <p:sldId id="290" r:id="rId6"/>
    <p:sldId id="291" r:id="rId7"/>
    <p:sldId id="292" r:id="rId8"/>
    <p:sldId id="276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/>
    <p:restoredTop sz="94694"/>
  </p:normalViewPr>
  <p:slideViewPr>
    <p:cSldViewPr>
      <p:cViewPr varScale="1">
        <p:scale>
          <a:sx n="80" d="100"/>
          <a:sy n="80" d="100"/>
        </p:scale>
        <p:origin x="133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2022. 5. 23.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4630400" y="8800249"/>
            <a:ext cx="76511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Pretendard Light" pitchFamily="34" charset="0"/>
              </a:rPr>
              <a:t>-</a:t>
            </a:r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 </a:t>
            </a:r>
            <a:r>
              <a:rPr lang="ko-KR" altLang="en-US" sz="2200" dirty="0" err="1">
                <a:solidFill>
                  <a:srgbClr val="000000"/>
                </a:solidFill>
                <a:latin typeface="Pretendard Light" pitchFamily="34" charset="0"/>
              </a:rPr>
              <a:t>강규란</a:t>
            </a:r>
            <a:endParaRPr lang="en-US" altLang="ko-KR" sz="22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 Light" pitchFamily="34" charset="0"/>
              </a:rPr>
              <a:t>-</a:t>
            </a:r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 정지원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5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23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일 연구미팅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5317272" y="6590438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  <a:latin typeface="Pretendard Light" pitchFamily="34" charset="0"/>
              </a:rPr>
              <a:t>Commonsense Reasoning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BAC27D-20FD-90F4-F324-3F0609F48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4696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4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Intro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4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Model Construction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Idea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36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Formula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4400" dirty="0">
                <a:solidFill>
                  <a:srgbClr val="121D49"/>
                </a:solidFill>
                <a:latin typeface="Pretendard Medium" pitchFamily="34" charset="0"/>
                <a:cs typeface="Pretendard Medium" pitchFamily="34" charset="0"/>
              </a:rPr>
              <a:t>How to upgrade</a:t>
            </a: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973F3B8-70B5-CA55-9510-0324F6CD2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Intro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ID-GNN can control cycle</a:t>
            </a:r>
            <a:endParaRPr lang="en-US" sz="2000" b="1" dirty="0">
              <a:solidFill>
                <a:srgbClr val="344BB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600000" y="3382410"/>
                <a:ext cx="8896212" cy="67586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200" b="1" dirty="0">
                    <a:solidFill>
                      <a:srgbClr val="FF0000"/>
                    </a:solidFill>
                    <a:latin typeface="Pretendard Medium" pitchFamily="34" charset="0"/>
                    <a:cs typeface="Pretendard Medium" pitchFamily="34" charset="0"/>
                  </a:rPr>
                  <a:t>Our Goal : Cycle specific commonsense reasoning task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에서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cycle count</a:t>
                </a:r>
                <a:r>
                  <a:rPr lang="ko-KR" altLang="en-US" sz="22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를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통해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1-WL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테스트의 문제점을 해결함</a:t>
                </a: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을 적극적으로 활용해보자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!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에는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3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가지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task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와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fast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버전이 있음</a:t>
                </a: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Node level : Predicting Clustering coefficient.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Edge level : Predicting reachability or shortest path distance.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Graph level : Differentiating random d-regular graphs.</a:t>
                </a: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ID-GNN-Fast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:</a:t>
                </a:r>
                <a:r>
                  <a:rPr lang="ko-KR" altLang="en-US" sz="22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[k]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)[v]</a:t>
                </a:r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" altLang="ko-KR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" altLang="ko-KR" sz="2400" i="1" dirty="0" smtClean="0">
                        <a:latin typeface="Cambria Math" panose="02040503050406030204" pitchFamily="18" charset="0"/>
                      </a:rPr>
                      <m:t>𝐶𝑂𝑁𝐶𝐴𝑇</m:t>
                    </m:r>
                    <m:r>
                      <a:rPr lang="en" altLang="ko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ko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" altLang="ko-KR" sz="2400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0" y="3382410"/>
                <a:ext cx="8896212" cy="6758645"/>
              </a:xfrm>
              <a:prstGeom prst="rect">
                <a:avLst/>
              </a:prstGeom>
              <a:blipFill>
                <a:blip r:embed="rId4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80F88C-2A55-759D-F2FF-6D071C58D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7" name="Object 11">
            <a:extLst>
              <a:ext uri="{FF2B5EF4-FFF2-40B4-BE49-F238E27FC236}">
                <a16:creationId xmlns:a16="http://schemas.microsoft.com/office/drawing/2014/main" id="{9E93BF0A-8DF4-6951-92A0-76573D374FC1}"/>
              </a:ext>
            </a:extLst>
          </p:cNvPr>
          <p:cNvSpPr txBox="1"/>
          <p:nvPr/>
        </p:nvSpPr>
        <p:spPr>
          <a:xfrm>
            <a:off x="580952" y="8577678"/>
            <a:ext cx="8896212" cy="1563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여기서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node level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과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edge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level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섞어볼까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?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Model Construction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Idea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80F88C-2A55-759D-F2FF-6D071C58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7" name="Object 11">
            <a:extLst>
              <a:ext uri="{FF2B5EF4-FFF2-40B4-BE49-F238E27FC236}">
                <a16:creationId xmlns:a16="http://schemas.microsoft.com/office/drawing/2014/main" id="{9E93BF0A-8DF4-6951-92A0-76573D374FC1}"/>
              </a:ext>
            </a:extLst>
          </p:cNvPr>
          <p:cNvSpPr txBox="1"/>
          <p:nvPr/>
        </p:nvSpPr>
        <p:spPr>
          <a:xfrm>
            <a:off x="572931" y="3388347"/>
            <a:ext cx="8896212" cy="664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여기서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node level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과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edge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level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섞어볼까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무방향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그래프를 다룸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우리는 방향 그래프로 가정함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에서는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node embedding + cycle count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node embedding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으로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사용하지만 </a:t>
            </a:r>
            <a:r>
              <a:rPr lang="ko-KR" altLang="en-US" sz="2200" b="1" dirty="0">
                <a:solidFill>
                  <a:srgbClr val="00B0F0"/>
                </a:solidFill>
                <a:latin typeface="Pretendard Medium" pitchFamily="34" charset="0"/>
                <a:cs typeface="Pretendard Medium" pitchFamily="34" charset="0"/>
              </a:rPr>
              <a:t>우리는 </a:t>
            </a:r>
            <a:r>
              <a:rPr lang="en-US" altLang="ko-KR" sz="2200" b="1" dirty="0">
                <a:solidFill>
                  <a:srgbClr val="00B0F0"/>
                </a:solidFill>
                <a:latin typeface="Pretendard Medium" pitchFamily="34" charset="0"/>
                <a:cs typeface="Pretendard Medium" pitchFamily="34" charset="0"/>
              </a:rPr>
              <a:t>cycle count</a:t>
            </a:r>
            <a:r>
              <a:rPr lang="ko-KR" altLang="en-US" sz="2200" b="1" dirty="0">
                <a:solidFill>
                  <a:srgbClr val="00B0F0"/>
                </a:solidFill>
                <a:latin typeface="Pretendard Medium" pitchFamily="34" charset="0"/>
                <a:cs typeface="Pretendard Medium" pitchFamily="34" charset="0"/>
              </a:rPr>
              <a:t>대신 </a:t>
            </a:r>
            <a:r>
              <a:rPr lang="en-US" altLang="ko-KR" sz="2200" b="1" dirty="0">
                <a:solidFill>
                  <a:srgbClr val="00B0F0"/>
                </a:solidFill>
                <a:latin typeface="Pretendard Medium" pitchFamily="34" charset="0"/>
                <a:cs typeface="Pretendard Medium" pitchFamily="34" charset="0"/>
              </a:rPr>
              <a:t>clustering coefficient</a:t>
            </a:r>
            <a:r>
              <a:rPr lang="ko-KR" altLang="en-US" sz="2200" b="1" dirty="0" err="1">
                <a:solidFill>
                  <a:srgbClr val="00B0F0"/>
                </a:solidFill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b="1" dirty="0">
                <a:solidFill>
                  <a:srgbClr val="00B0F0"/>
                </a:solidFill>
                <a:latin typeface="Pretendard Medium" pitchFamily="34" charset="0"/>
                <a:cs typeface="Pretendard Medium" pitchFamily="34" charset="0"/>
              </a:rPr>
              <a:t> 넣음</a:t>
            </a:r>
            <a:endParaRPr lang="en-US" altLang="ko-KR" sz="2200" b="1" dirty="0">
              <a:solidFill>
                <a:srgbClr val="00B0F0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solidFill>
                  <a:srgbClr val="00B050"/>
                </a:solidFill>
                <a:latin typeface="Pretendard Medium" pitchFamily="34" charset="0"/>
                <a:cs typeface="Pretendard Medium" pitchFamily="34" charset="0"/>
              </a:rPr>
              <a:t>why clustering coefficient?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Clustering coefficient counts the #(triangles) in the ego-network.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It can be useful for Reasoning task.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edge-level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에서는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conditional node embedding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다룸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우리도 조건부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node embedding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사용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위에서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새로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한 것을 가지고 사용함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E9287E-6179-2617-50BB-529F672F3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3007" y="3585076"/>
            <a:ext cx="6159500" cy="5740400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FE8DBCFB-32F5-B9CA-A4CD-7F46E25AA8CA}"/>
              </a:ext>
            </a:extLst>
          </p:cNvPr>
          <p:cNvSpPr txBox="1"/>
          <p:nvPr/>
        </p:nvSpPr>
        <p:spPr>
          <a:xfrm>
            <a:off x="-381000" y="8289872"/>
            <a:ext cx="10464481" cy="20712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4.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   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3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번까지 거친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node embedding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attention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적용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(1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layer)</a:t>
            </a:r>
          </a:p>
          <a:p>
            <a:pPr marL="1371600" lvl="2" indent="-457200">
              <a:lnSpc>
                <a:spcPct val="150000"/>
              </a:lnSpc>
              <a:buAutoNum type="arabicPeriod" startAt="5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GSC(2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layer)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적용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7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Model Construction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Formula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80F88C-2A55-759D-F2FF-6D071C58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635B6BA3-0294-F29C-AD1E-A2AFA848C5E1}"/>
                  </a:ext>
                </a:extLst>
              </p:cNvPr>
              <p:cNvSpPr txBox="1"/>
              <p:nvPr/>
            </p:nvSpPr>
            <p:spPr>
              <a:xfrm>
                <a:off x="600000" y="3382410"/>
                <a:ext cx="8896212" cy="50504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A graph 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Pretendard Medium" pitchFamily="34" charset="0"/>
                      </a:rPr>
                      <m:t>𝐺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Pretendard Medium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cs typeface="Pretendard Medium" pitchFamily="34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Pretendard Medium" pitchFamily="34" charset="0"/>
                          </a:rPr>
                          <m:t>𝑉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Pretendard Medium" pitchFamily="34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cs typeface="Pretendard Medium" pitchFamily="34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ko-KR" sz="2200" b="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V =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cs typeface="Pretendard Medium" pitchFamily="34" charset="0"/>
                      </a:rPr>
                      <m:t>{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b="1" dirty="0">
                    <a:latin typeface="Pretendard Medium" pitchFamily="34" charset="0"/>
                    <a:cs typeface="Pretendard Medium" pitchFamily="34" charset="0"/>
                  </a:rPr>
                  <a:t>,…,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 }</a:t>
                </a:r>
                <a:r>
                  <a:rPr lang="ko-KR" altLang="en-US" sz="2200" dirty="0"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:</a:t>
                </a:r>
                <a:r>
                  <a:rPr lang="ko-KR" altLang="en-US" sz="2200" dirty="0"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node set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 Medium" pitchFamily="34" charset="0"/>
                      </a:rPr>
                      <m:t>⊆</m:t>
                    </m:r>
                  </m:oMath>
                </a14:m>
                <a:r>
                  <a:rPr lang="en-US" altLang="ko-KR" sz="2200" dirty="0">
                    <a:latin typeface="Pretendard Medium" pitchFamily="34" charset="0"/>
                    <a:cs typeface="Pretendard Medium" pitchFamily="34" charset="0"/>
                  </a:rPr>
                  <a:t> V X R X V : edge set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𝐶𝑂𝑁𝐶𝐴𝑇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[k]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)[v]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20" name="Object 11">
                <a:extLst>
                  <a:ext uri="{FF2B5EF4-FFF2-40B4-BE49-F238E27FC236}">
                    <a16:creationId xmlns:a16="http://schemas.microsoft.com/office/drawing/2014/main" id="{635B6BA3-0294-F29C-AD1E-A2AFA848C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00" y="3382410"/>
                <a:ext cx="8896212" cy="5050485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BB18B2A-98F8-D028-1EFB-441F80F91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062" y="6086642"/>
            <a:ext cx="3708400" cy="1371600"/>
          </a:xfrm>
          <a:prstGeom prst="rect">
            <a:avLst/>
          </a:prstGeom>
        </p:spPr>
      </p:pic>
      <p:sp>
        <p:nvSpPr>
          <p:cNvPr id="8" name="AutoShape 2" descr="Untitled">
            <a:extLst>
              <a:ext uri="{FF2B5EF4-FFF2-40B4-BE49-F238E27FC236}">
                <a16:creationId xmlns:a16="http://schemas.microsoft.com/office/drawing/2014/main" id="{93A4A99C-DAAA-1056-AE7E-5CDEA725A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Untitled">
            <a:extLst>
              <a:ext uri="{FF2B5EF4-FFF2-40B4-BE49-F238E27FC236}">
                <a16:creationId xmlns:a16="http://schemas.microsoft.com/office/drawing/2014/main" id="{8BBC6D76-57BD-A92B-89FD-1726C06C87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17777-78C8-1412-5038-F6A78B999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1329" y="1053300"/>
            <a:ext cx="7924800" cy="248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CC127C39-33EA-073B-7150-A9591009E0F2}"/>
                  </a:ext>
                </a:extLst>
              </p:cNvPr>
              <p:cNvSpPr txBox="1"/>
              <p:nvPr/>
            </p:nvSpPr>
            <p:spPr>
              <a:xfrm>
                <a:off x="9004102" y="3450587"/>
                <a:ext cx="8896212" cy="3927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𝐶𝑂𝑁𝐶𝐴𝑇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initial node feature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값</a:t>
                </a: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이 값으로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알고리즘을 진행한다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. (layer=2)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CC127C39-33EA-073B-7150-A9591009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102" y="3450587"/>
                <a:ext cx="8896212" cy="3927678"/>
              </a:xfrm>
              <a:prstGeom prst="rect">
                <a:avLst/>
              </a:prstGeom>
              <a:blipFill>
                <a:blip r:embed="rId8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5E2EEEC-7B7C-9B80-E712-88CDA197B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61302" y="4462958"/>
            <a:ext cx="5651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Model Construction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Formula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80F88C-2A55-759D-F2FF-6D071C58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8" name="AutoShape 2" descr="Untitled">
            <a:extLst>
              <a:ext uri="{FF2B5EF4-FFF2-40B4-BE49-F238E27FC236}">
                <a16:creationId xmlns:a16="http://schemas.microsoft.com/office/drawing/2014/main" id="{93A4A99C-DAAA-1056-AE7E-5CDEA725A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Untitled">
            <a:extLst>
              <a:ext uri="{FF2B5EF4-FFF2-40B4-BE49-F238E27FC236}">
                <a16:creationId xmlns:a16="http://schemas.microsoft.com/office/drawing/2014/main" id="{8BBC6D76-57BD-A92B-89FD-1726C06C87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CC127C39-33EA-073B-7150-A9591009E0F2}"/>
                  </a:ext>
                </a:extLst>
              </p:cNvPr>
              <p:cNvSpPr txBox="1"/>
              <p:nvPr/>
            </p:nvSpPr>
            <p:spPr>
              <a:xfrm>
                <a:off x="549504" y="3360049"/>
                <a:ext cx="8896212" cy="66416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𝐶𝑂𝑁𝐶𝐴𝑇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" altLang="ko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는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initial node feature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값</a:t>
                </a: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이 값으로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ID-GNN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알고리즘을 진행함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(layer=2)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알고리즘을 진행 후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나온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node embedding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값들을 가지고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Cycle Attention(3-head)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을 진행함</a:t>
                </a: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Node feature 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}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1 layer (attention) node feature :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}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2 layer (attention) node feature : 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,….,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000" b="0" i="1" smtClean="0">
                            <a:solidFill>
                              <a:srgbClr val="121D49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}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Attention</a:t>
                </a:r>
                <a:r>
                  <a:rPr lang="ko-KR" altLang="en-US" sz="2000" b="1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000" b="1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formula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CC127C39-33EA-073B-7150-A9591009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4" y="3360049"/>
                <a:ext cx="8896212" cy="6641690"/>
              </a:xfrm>
              <a:prstGeom prst="rect">
                <a:avLst/>
              </a:prstGeom>
              <a:blipFill>
                <a:blip r:embed="rId5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5E2EEEC-7B7C-9B80-E712-88CDA197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6312" y="3543300"/>
            <a:ext cx="5651500" cy="4114800"/>
          </a:xfrm>
          <a:prstGeom prst="rect">
            <a:avLst/>
          </a:prstGeom>
        </p:spPr>
      </p:pic>
      <p:sp>
        <p:nvSpPr>
          <p:cNvPr id="22" name="AutoShape 2" descr="Untitled">
            <a:extLst>
              <a:ext uri="{FF2B5EF4-FFF2-40B4-BE49-F238E27FC236}">
                <a16:creationId xmlns:a16="http://schemas.microsoft.com/office/drawing/2014/main" id="{C23D65A5-866B-BEFC-B5AB-0BFA16412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054" y="38668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Untitled">
            <a:extLst>
              <a:ext uri="{FF2B5EF4-FFF2-40B4-BE49-F238E27FC236}">
                <a16:creationId xmlns:a16="http://schemas.microsoft.com/office/drawing/2014/main" id="{F8E799B1-210F-7467-6198-F572E5702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346" y="4019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15643F-BB8C-7CEF-2BCB-23EDBFF56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533" y="7081342"/>
            <a:ext cx="2714836" cy="5386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FF48D2-0EA2-900C-63CC-54BDBB361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7034" y="7620000"/>
            <a:ext cx="4537011" cy="750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931036-BE8A-86CA-40F3-267555D522F3}"/>
                  </a:ext>
                </a:extLst>
              </p:cNvPr>
              <p:cNvSpPr txBox="1"/>
              <p:nvPr/>
            </p:nvSpPr>
            <p:spPr>
              <a:xfrm>
                <a:off x="5048598" y="7154218"/>
                <a:ext cx="75714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𝑣𝑢</m:t>
                        </m:r>
                      </m:sub>
                    </m:sSub>
                  </m:oMath>
                </a14:m>
                <a:r>
                  <a:rPr kumimoji="1" lang="en-US" altLang="ko-KR" sz="2400" dirty="0"/>
                  <a:t> indicates the importance of u’s message to node v</a:t>
                </a:r>
              </a:p>
              <a:p>
                <a:pPr marL="342900" indent="-342900">
                  <a:buFontTx/>
                  <a:buChar char="-"/>
                </a:pPr>
                <a:endParaRPr kumimoji="1"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931036-BE8A-86CA-40F3-267555D52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598" y="7154218"/>
                <a:ext cx="7571454" cy="830997"/>
              </a:xfrm>
              <a:prstGeom prst="rect">
                <a:avLst/>
              </a:prstGeom>
              <a:blipFill>
                <a:blip r:embed="rId9"/>
                <a:stretch>
                  <a:fillRect l="-838" t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4B8F23F4-3A55-543C-4517-7CCD6D72EB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711" y="8395998"/>
            <a:ext cx="3326479" cy="111502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D0CAB7B-D507-E433-FF36-F11CB302CE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02948" y="8517308"/>
            <a:ext cx="3712845" cy="9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9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Model Construction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Formula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F80F88C-2A55-759D-F2FF-6D071C58D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8" name="AutoShape 2" descr="Untitled">
            <a:extLst>
              <a:ext uri="{FF2B5EF4-FFF2-40B4-BE49-F238E27FC236}">
                <a16:creationId xmlns:a16="http://schemas.microsoft.com/office/drawing/2014/main" id="{93A4A99C-DAAA-1056-AE7E-5CDEA725A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Untitled">
            <a:extLst>
              <a:ext uri="{FF2B5EF4-FFF2-40B4-BE49-F238E27FC236}">
                <a16:creationId xmlns:a16="http://schemas.microsoft.com/office/drawing/2014/main" id="{8BBC6D76-57BD-A92B-89FD-1726C06C87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CC127C39-33EA-073B-7150-A9591009E0F2}"/>
                  </a:ext>
                </a:extLst>
              </p:cNvPr>
              <p:cNvSpPr txBox="1"/>
              <p:nvPr/>
            </p:nvSpPr>
            <p:spPr>
              <a:xfrm>
                <a:off x="549504" y="3360049"/>
                <a:ext cx="8896212" cy="73609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5.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2-attention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layer</a:t>
                </a:r>
                <a:r>
                  <a:rPr lang="ko-KR" altLang="en-US" sz="20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를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거친 노드 </a:t>
                </a:r>
                <a:r>
                  <a:rPr lang="ko-KR" altLang="en-US" sz="20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임베딩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값을 가지고 기존의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GNN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이 아니라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GSC</a:t>
                </a:r>
                <a:r>
                  <a:rPr lang="ko-KR" altLang="en-US" sz="20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를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사용함</a:t>
                </a: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rgbClr val="121D49"/>
                          </a:solidFill>
                          <a:latin typeface="Cambria Math" panose="02040503050406030204" pitchFamily="18" charset="0"/>
                          <a:cs typeface="Pretendard Medium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  <a:cs typeface="Pretendard Medium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  <a:cs typeface="Pretendard Medium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  <a:cs typeface="Pretendard Medium" pitchFamily="34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+ </m:t>
                          </m:r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ko-KR" sz="2000" b="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  <a:cs typeface="Pretendard Medium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rgbClr val="121D49"/>
                          </a:solidFill>
                          <a:latin typeface="Cambria Math" panose="02040503050406030204" pitchFamily="18" charset="0"/>
                          <a:cs typeface="Pretendard Medium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b="0" i="1" smtClean="0">
                              <a:solidFill>
                                <a:srgbClr val="121D49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rgbClr val="121D49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2000" b="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6.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좀 더 효율적인 계산이 이뤄질 것으로 보임</a:t>
                </a: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7. GSC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에서 사용되는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edge embedding 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값은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conditional node embedding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에서 나오는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message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값을 </a:t>
                </a:r>
                <a:r>
                  <a:rPr lang="en-US" altLang="ko-KR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edge embedding</a:t>
                </a:r>
                <a:r>
                  <a:rPr lang="ko-KR" altLang="en-US" sz="2000" dirty="0" err="1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으로</a:t>
                </a:r>
                <a:r>
                  <a:rPr lang="ko-KR" altLang="en-US" sz="2000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 사용</a:t>
                </a:r>
                <a:r>
                  <a:rPr lang="en-US" altLang="ko-KR" sz="2000" b="1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(</a:t>
                </a:r>
                <a:r>
                  <a:rPr lang="ko-KR" altLang="en-US" sz="2000" b="1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여기서 고민이 있습니다</a:t>
                </a:r>
                <a:r>
                  <a:rPr lang="en-US" altLang="ko-KR" sz="2000" b="1" dirty="0">
                    <a:solidFill>
                      <a:srgbClr val="121D49"/>
                    </a:solidFill>
                    <a:latin typeface="Pretendard Medium" pitchFamily="34" charset="0"/>
                    <a:cs typeface="Pretendard Medium" pitchFamily="34" charset="0"/>
                  </a:rPr>
                  <a:t>.)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C00000"/>
                    </a:solidFill>
                    <a:latin typeface="Pretendard Medium" pitchFamily="34" charset="0"/>
                    <a:cs typeface="Pretendard Medium" pitchFamily="34" charset="0"/>
                  </a:rPr>
                  <a:t>-&gt; edge embedding</a:t>
                </a:r>
                <a:r>
                  <a:rPr lang="ko-KR" altLang="en-US" sz="2000" b="1" dirty="0">
                    <a:solidFill>
                      <a:srgbClr val="C00000"/>
                    </a:solidFill>
                    <a:latin typeface="Pretendard Medium" pitchFamily="34" charset="0"/>
                    <a:cs typeface="Pretendard Medium" pitchFamily="34" charset="0"/>
                  </a:rPr>
                  <a:t>값을 어떻게 처리할지</a:t>
                </a:r>
                <a:r>
                  <a:rPr lang="en-US" altLang="ko-KR" sz="2000" b="1" dirty="0">
                    <a:solidFill>
                      <a:srgbClr val="C00000"/>
                    </a:solidFill>
                    <a:latin typeface="Pretendard Medium" pitchFamily="34" charset="0"/>
                    <a:cs typeface="Pretendard Medium" pitchFamily="34" charset="0"/>
                  </a:rPr>
                  <a:t>?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latin typeface="Pretendard Medium" pitchFamily="34" charset="0"/>
                  <a:cs typeface="Pretendard Medium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sz="2200" dirty="0">
                  <a:solidFill>
                    <a:srgbClr val="121D49"/>
                  </a:solidFill>
                  <a:latin typeface="Pretendard Medium" pitchFamily="34" charset="0"/>
                  <a:cs typeface="Pretendard Medium" pitchFamily="34" charset="0"/>
                </a:endParaRPr>
              </a:p>
            </p:txBody>
          </p:sp>
        </mc:Choice>
        <mc:Fallback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CC127C39-33EA-073B-7150-A9591009E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4" y="3360049"/>
                <a:ext cx="8896212" cy="7360926"/>
              </a:xfrm>
              <a:prstGeom prst="rect">
                <a:avLst/>
              </a:prstGeom>
              <a:blipFill>
                <a:blip r:embed="rId5"/>
                <a:stretch>
                  <a:fillRect l="-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5E2EEEC-7B7C-9B80-E712-88CDA197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2815505"/>
            <a:ext cx="5651500" cy="4114800"/>
          </a:xfrm>
          <a:prstGeom prst="rect">
            <a:avLst/>
          </a:prstGeom>
        </p:spPr>
      </p:pic>
      <p:sp>
        <p:nvSpPr>
          <p:cNvPr id="22" name="AutoShape 2" descr="Untitled">
            <a:extLst>
              <a:ext uri="{FF2B5EF4-FFF2-40B4-BE49-F238E27FC236}">
                <a16:creationId xmlns:a16="http://schemas.microsoft.com/office/drawing/2014/main" id="{C23D65A5-866B-BEFC-B5AB-0BFA16412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4054" y="38668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Untitled">
            <a:extLst>
              <a:ext uri="{FF2B5EF4-FFF2-40B4-BE49-F238E27FC236}">
                <a16:creationId xmlns:a16="http://schemas.microsoft.com/office/drawing/2014/main" id="{F8E799B1-210F-7467-6198-F572E57026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346" y="40192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33E88-5CCB-604D-26B8-BAD27160F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526" y="6856381"/>
            <a:ext cx="8292731" cy="30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Paper Review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F9A9F4A-1C82-EF79-1B98-621BE15F807A}"/>
              </a:ext>
            </a:extLst>
          </p:cNvPr>
          <p:cNvSpPr txBox="1"/>
          <p:nvPr/>
        </p:nvSpPr>
        <p:spPr>
          <a:xfrm>
            <a:off x="14630400" y="8800249"/>
            <a:ext cx="765117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dirty="0">
                <a:solidFill>
                  <a:srgbClr val="000000"/>
                </a:solidFill>
                <a:latin typeface="Pretendard Light" pitchFamily="34" charset="0"/>
              </a:rPr>
              <a:t>-</a:t>
            </a:r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 </a:t>
            </a:r>
            <a:r>
              <a:rPr lang="ko-KR" altLang="en-US" sz="2200" dirty="0" err="1">
                <a:solidFill>
                  <a:srgbClr val="000000"/>
                </a:solidFill>
                <a:latin typeface="Pretendard Light" pitchFamily="34" charset="0"/>
              </a:rPr>
              <a:t>강규란</a:t>
            </a:r>
            <a:endParaRPr lang="en-US" altLang="ko-KR" sz="22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en-US" altLang="ko-KR" sz="2200" dirty="0">
                <a:solidFill>
                  <a:srgbClr val="000000"/>
                </a:solidFill>
                <a:latin typeface="Pretendard Light" pitchFamily="34" charset="0"/>
              </a:rPr>
              <a:t>-</a:t>
            </a:r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 정지원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EE9FFBA-D58A-2447-DFE1-BE3B644C9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549</Words>
  <Application>Microsoft Macintosh PowerPoint</Application>
  <PresentationFormat>사용자 지정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12</cp:revision>
  <dcterms:created xsi:type="dcterms:W3CDTF">2021-12-28T00:31:40Z</dcterms:created>
  <dcterms:modified xsi:type="dcterms:W3CDTF">2022-05-23T06:55:51Z</dcterms:modified>
</cp:coreProperties>
</file>