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9" r:id="rId3"/>
    <p:sldId id="257" r:id="rId4"/>
    <p:sldId id="280" r:id="rId5"/>
    <p:sldId id="281" r:id="rId6"/>
    <p:sldId id="282" r:id="rId7"/>
    <p:sldId id="276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/>
    <p:restoredTop sz="94719"/>
  </p:normalViewPr>
  <p:slideViewPr>
    <p:cSldViewPr>
      <p:cViewPr varScale="1">
        <p:scale>
          <a:sx n="100" d="100"/>
          <a:sy n="100" d="100"/>
        </p:scale>
        <p:origin x="1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2022. 6. 16.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2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Pretendard ExtraBold" pitchFamily="34" charset="0"/>
              </a:rPr>
              <a:t>6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</a:rPr>
              <a:t>17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</a:rPr>
              <a:t>일 연구 미팅 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9A273CBE-F60B-7C81-2DC7-91A20290C68E}"/>
              </a:ext>
            </a:extLst>
          </p:cNvPr>
          <p:cNvSpPr txBox="1"/>
          <p:nvPr/>
        </p:nvSpPr>
        <p:spPr>
          <a:xfrm>
            <a:off x="5317272" y="6590438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dirty="0"/>
              <a:t>Natural Language Processing and Commonsense Reasoning for the Next of </a:t>
            </a:r>
            <a:r>
              <a:rPr lang="en" altLang="ko-KR" dirty="0" err="1"/>
              <a:t>QnA</a:t>
            </a:r>
            <a:r>
              <a:rPr lang="en" altLang="ko-KR" dirty="0"/>
              <a:t> System</a:t>
            </a:r>
            <a:endParaRPr lang="en-US" altLang="ko-KR" dirty="0"/>
          </a:p>
          <a:p>
            <a:pPr algn="ctr"/>
            <a:endParaRPr lang="en-US"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D8542B7-8EA4-E0FE-FB33-5DAE9DC03D37}"/>
              </a:ext>
            </a:extLst>
          </p:cNvPr>
          <p:cNvSpPr txBox="1"/>
          <p:nvPr/>
        </p:nvSpPr>
        <p:spPr>
          <a:xfrm>
            <a:off x="15163800" y="9105900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127AAC-D97B-C19B-9F74-6071B392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26108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Algorithm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ID-GNN-Fast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Preliminaries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Our</a:t>
            </a: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Algorithm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1B13EA-E1F9-31EE-B83D-27EC2810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ID-GNN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Algorithm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AutoShape 2" descr="Untitled">
            <a:extLst>
              <a:ext uri="{FF2B5EF4-FFF2-40B4-BE49-F238E27FC236}">
                <a16:creationId xmlns:a16="http://schemas.microsoft.com/office/drawing/2014/main" id="{7E0556E7-E361-FC2B-DECD-247C69243B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6E6C67-499C-4695-71BE-456A36170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933700"/>
            <a:ext cx="8537784" cy="616261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83EED5-ED01-F6D1-B2BB-394C4C3E342B}"/>
              </a:ext>
            </a:extLst>
          </p:cNvPr>
          <p:cNvSpPr/>
          <p:nvPr/>
        </p:nvSpPr>
        <p:spPr>
          <a:xfrm>
            <a:off x="9144000" y="5905500"/>
            <a:ext cx="70866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49B81-7242-AD79-64E6-B425153C7F14}"/>
              </a:ext>
            </a:extLst>
          </p:cNvPr>
          <p:cNvSpPr txBox="1"/>
          <p:nvPr/>
        </p:nvSpPr>
        <p:spPr>
          <a:xfrm>
            <a:off x="457200" y="42291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We extract the ego network for each node, and initialize node embeddings by raw node features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B221A4-B377-E30E-E8AB-1799711BF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20" y="6091312"/>
            <a:ext cx="3174888" cy="2135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01DDFA-199F-FAB0-7EDA-D59E788BFE86}"/>
              </a:ext>
            </a:extLst>
          </p:cNvPr>
          <p:cNvSpPr txBox="1"/>
          <p:nvPr/>
        </p:nvSpPr>
        <p:spPr>
          <a:xfrm>
            <a:off x="1122053" y="5615364"/>
            <a:ext cx="209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2-hop ego network</a:t>
            </a:r>
            <a:endParaRPr kumimoji="1"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17EF472-2C14-B957-15BE-BCA2B2B0D2B8}"/>
              </a:ext>
            </a:extLst>
          </p:cNvPr>
          <p:cNvSpPr/>
          <p:nvPr/>
        </p:nvSpPr>
        <p:spPr>
          <a:xfrm>
            <a:off x="6010270" y="6375231"/>
            <a:ext cx="381000" cy="381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0A7394-4974-B6F1-62C6-35509E3BD3F2}"/>
                  </a:ext>
                </a:extLst>
              </p:cNvPr>
              <p:cNvSpPr txBox="1"/>
              <p:nvPr/>
            </p:nvSpPr>
            <p:spPr>
              <a:xfrm>
                <a:off x="5990970" y="639355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0A7394-4974-B6F1-62C6-35509E3BD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70" y="6393559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FD0C43B1-C4F3-E794-5E8F-4BFB23739DAE}"/>
              </a:ext>
            </a:extLst>
          </p:cNvPr>
          <p:cNvSpPr/>
          <p:nvPr/>
        </p:nvSpPr>
        <p:spPr>
          <a:xfrm>
            <a:off x="5188284" y="699246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77532D4-B932-422F-B4F6-9C7025E86855}"/>
              </a:ext>
            </a:extLst>
          </p:cNvPr>
          <p:cNvSpPr/>
          <p:nvPr/>
        </p:nvSpPr>
        <p:spPr>
          <a:xfrm>
            <a:off x="6918492" y="699246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BC7E669-A1CA-A687-6A62-6E72C3143AA6}"/>
              </a:ext>
            </a:extLst>
          </p:cNvPr>
          <p:cNvSpPr/>
          <p:nvPr/>
        </p:nvSpPr>
        <p:spPr>
          <a:xfrm>
            <a:off x="4614137" y="7664116"/>
            <a:ext cx="381000" cy="381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0F587A2-4C62-6CF0-5B7B-5072DAD74856}"/>
              </a:ext>
            </a:extLst>
          </p:cNvPr>
          <p:cNvSpPr/>
          <p:nvPr/>
        </p:nvSpPr>
        <p:spPr>
          <a:xfrm>
            <a:off x="5587838" y="76581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5BE556-C78F-6F38-D578-9CC4CCF8D20D}"/>
              </a:ext>
            </a:extLst>
          </p:cNvPr>
          <p:cNvSpPr/>
          <p:nvPr/>
        </p:nvSpPr>
        <p:spPr>
          <a:xfrm>
            <a:off x="6458662" y="76581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1ED5AC-CC17-7D55-7948-7DFCFFDA2D8C}"/>
              </a:ext>
            </a:extLst>
          </p:cNvPr>
          <p:cNvSpPr/>
          <p:nvPr/>
        </p:nvSpPr>
        <p:spPr>
          <a:xfrm>
            <a:off x="7402596" y="7658100"/>
            <a:ext cx="381000" cy="3810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75E37A3-ACB4-7117-6129-E9BF4B22C13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391270" y="6670558"/>
            <a:ext cx="583018" cy="377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549838EB-7BBB-2809-C667-83EC6A863319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5513488" y="6644311"/>
            <a:ext cx="477482" cy="403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286756-1E4A-D015-7500-702232056A93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5528300" y="7299008"/>
            <a:ext cx="115334" cy="414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A1348234-BD5B-B2FF-C1A5-6A8047CAC8C8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4939341" y="7305518"/>
            <a:ext cx="297450" cy="414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B329D67-F096-F618-275C-0795349068B3}"/>
              </a:ext>
            </a:extLst>
          </p:cNvPr>
          <p:cNvCxnSpPr>
            <a:cxnSpLocks/>
            <a:stCxn id="32" idx="1"/>
            <a:endCxn id="28" idx="5"/>
          </p:cNvCxnSpPr>
          <p:nvPr/>
        </p:nvCxnSpPr>
        <p:spPr>
          <a:xfrm flipH="1" flipV="1">
            <a:off x="7243696" y="7317664"/>
            <a:ext cx="214696" cy="396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0971B731-8089-0843-782E-E53A3981EA37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6649162" y="7317664"/>
            <a:ext cx="325126" cy="340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BC3F7D4-B804-5794-F3A0-17F8DB6CDA0A}"/>
              </a:ext>
            </a:extLst>
          </p:cNvPr>
          <p:cNvSpPr txBox="1"/>
          <p:nvPr/>
        </p:nvSpPr>
        <p:spPr>
          <a:xfrm>
            <a:off x="5583736" y="5614569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2-layer GNN</a:t>
            </a:r>
            <a:endParaRPr kumimoji="1"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32B427-3B9D-55F9-2347-65A9652FDE53}"/>
              </a:ext>
            </a:extLst>
          </p:cNvPr>
          <p:cNvSpPr txBox="1"/>
          <p:nvPr/>
        </p:nvSpPr>
        <p:spPr>
          <a:xfrm>
            <a:off x="457200" y="846268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Ego network can be used to determine the GNN computational graph for a node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B356CA-DCE3-8790-6BA7-102E1CB67A0E}"/>
              </a:ext>
            </a:extLst>
          </p:cNvPr>
          <p:cNvSpPr/>
          <p:nvPr/>
        </p:nvSpPr>
        <p:spPr>
          <a:xfrm>
            <a:off x="9534248" y="6644311"/>
            <a:ext cx="3384400" cy="76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84BBC-207F-FF2D-5493-095ED1D87F84}"/>
              </a:ext>
            </a:extLst>
          </p:cNvPr>
          <p:cNvSpPr txBox="1"/>
          <p:nvPr/>
        </p:nvSpPr>
        <p:spPr>
          <a:xfrm>
            <a:off x="2405565" y="6763711"/>
            <a:ext cx="6586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FF0000"/>
                </a:solidFill>
              </a:rPr>
              <a:t>We apply a K-layer ID-GNN to each node in the ego network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144B3FA-B303-F7B5-FF7E-41314C337C47}"/>
              </a:ext>
            </a:extLst>
          </p:cNvPr>
          <p:cNvSpPr/>
          <p:nvPr/>
        </p:nvSpPr>
        <p:spPr>
          <a:xfrm>
            <a:off x="9080854" y="7373461"/>
            <a:ext cx="7685894" cy="1469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7EC4C9-B7DC-6C6B-FCF5-7B8F1DC05510}"/>
              </a:ext>
            </a:extLst>
          </p:cNvPr>
          <p:cNvSpPr/>
          <p:nvPr/>
        </p:nvSpPr>
        <p:spPr>
          <a:xfrm>
            <a:off x="673854" y="5943570"/>
            <a:ext cx="2858229" cy="247877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60" name="직선 화살표 연결선 959">
            <a:extLst>
              <a:ext uri="{FF2B5EF4-FFF2-40B4-BE49-F238E27FC236}">
                <a16:creationId xmlns:a16="http://schemas.microsoft.com/office/drawing/2014/main" id="{4546F595-6616-1F4F-28A1-8FD634A3A334}"/>
              </a:ext>
            </a:extLst>
          </p:cNvPr>
          <p:cNvCxnSpPr>
            <a:cxnSpLocks/>
          </p:cNvCxnSpPr>
          <p:nvPr/>
        </p:nvCxnSpPr>
        <p:spPr>
          <a:xfrm flipH="1" flipV="1">
            <a:off x="1441209" y="6604847"/>
            <a:ext cx="639152" cy="220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B6B757B-EB4B-F91C-5607-4B8C98CF5148}"/>
              </a:ext>
            </a:extLst>
          </p:cNvPr>
          <p:cNvCxnSpPr>
            <a:cxnSpLocks/>
          </p:cNvCxnSpPr>
          <p:nvPr/>
        </p:nvCxnSpPr>
        <p:spPr>
          <a:xfrm flipH="1" flipV="1">
            <a:off x="1430034" y="8113565"/>
            <a:ext cx="141895" cy="6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8FAC5A-CB90-9A9B-41E5-BA80F84FA35A}"/>
              </a:ext>
            </a:extLst>
          </p:cNvPr>
          <p:cNvCxnSpPr>
            <a:cxnSpLocks/>
          </p:cNvCxnSpPr>
          <p:nvPr/>
        </p:nvCxnSpPr>
        <p:spPr>
          <a:xfrm flipH="1" flipV="1">
            <a:off x="3103773" y="6578225"/>
            <a:ext cx="639152" cy="220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6EA7DAB-4A9D-AB68-80AF-026CC785B0AF}"/>
              </a:ext>
            </a:extLst>
          </p:cNvPr>
          <p:cNvCxnSpPr>
            <a:cxnSpLocks/>
          </p:cNvCxnSpPr>
          <p:nvPr/>
        </p:nvCxnSpPr>
        <p:spPr>
          <a:xfrm flipH="1" flipV="1">
            <a:off x="3070908" y="8077011"/>
            <a:ext cx="120618" cy="67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TextBox 966">
            <a:extLst>
              <a:ext uri="{FF2B5EF4-FFF2-40B4-BE49-F238E27FC236}">
                <a16:creationId xmlns:a16="http://schemas.microsoft.com/office/drawing/2014/main" id="{33753306-E001-DA46-246B-776B84D003EA}"/>
              </a:ext>
            </a:extLst>
          </p:cNvPr>
          <p:cNvSpPr txBox="1"/>
          <p:nvPr/>
        </p:nvSpPr>
        <p:spPr>
          <a:xfrm>
            <a:off x="986048" y="8735006"/>
            <a:ext cx="5853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We compute node embeddings for all the nodes in the ego network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197B277E-9F87-095A-4851-950697FD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3" y="9210686"/>
            <a:ext cx="934035" cy="934035"/>
          </a:xfrm>
          <a:prstGeom prst="rect">
            <a:avLst/>
          </a:prstGeom>
        </p:spPr>
      </p:pic>
      <p:sp>
        <p:nvSpPr>
          <p:cNvPr id="969" name="TextBox 968">
            <a:extLst>
              <a:ext uri="{FF2B5EF4-FFF2-40B4-BE49-F238E27FC236}">
                <a16:creationId xmlns:a16="http://schemas.microsoft.com/office/drawing/2014/main" id="{032902DC-2D89-0F2E-0528-FB895CC195E0}"/>
              </a:ext>
            </a:extLst>
          </p:cNvPr>
          <p:cNvSpPr txBox="1"/>
          <p:nvPr/>
        </p:nvSpPr>
        <p:spPr>
          <a:xfrm>
            <a:off x="1133050" y="8744028"/>
            <a:ext cx="44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We only keep the final embedding for the center node</a:t>
            </a: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A616E51B-5295-3977-60F6-734F10F73B3A}"/>
              </a:ext>
            </a:extLst>
          </p:cNvPr>
          <p:cNvSpPr txBox="1"/>
          <p:nvPr/>
        </p:nvSpPr>
        <p:spPr>
          <a:xfrm>
            <a:off x="986048" y="9454715"/>
            <a:ext cx="612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Other node embeddings are only used to facilitate the computation</a:t>
            </a:r>
            <a:endParaRPr kumimoji="1" lang="ko-KR" altLang="en-US" dirty="0"/>
          </a:p>
        </p:txBody>
      </p:sp>
      <p:sp>
        <p:nvSpPr>
          <p:cNvPr id="972" name="직사각형 971">
            <a:extLst>
              <a:ext uri="{FF2B5EF4-FFF2-40B4-BE49-F238E27FC236}">
                <a16:creationId xmlns:a16="http://schemas.microsoft.com/office/drawing/2014/main" id="{5F784896-5C54-9447-EED4-2D678BBE49A0}"/>
              </a:ext>
            </a:extLst>
          </p:cNvPr>
          <p:cNvSpPr/>
          <p:nvPr/>
        </p:nvSpPr>
        <p:spPr>
          <a:xfrm>
            <a:off x="8991600" y="8363336"/>
            <a:ext cx="2816652" cy="6534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7" grpId="0"/>
      <p:bldP spid="17" grpId="1"/>
      <p:bldP spid="20" grpId="0" animBg="1"/>
      <p:bldP spid="20" grpId="1" animBg="1"/>
      <p:bldP spid="21" grpId="0"/>
      <p:bldP spid="21" grpId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56" grpId="0"/>
      <p:bldP spid="56" grpId="1"/>
      <p:bldP spid="60" grpId="0"/>
      <p:bldP spid="62" grpId="0" animBg="1"/>
      <p:bldP spid="62" grpId="1" animBg="1"/>
      <p:bldP spid="57" grpId="0"/>
      <p:bldP spid="57" grpId="1"/>
      <p:bldP spid="58" grpId="0" animBg="1"/>
      <p:bldP spid="58" grpId="1" animBg="1"/>
      <p:bldP spid="59" grpId="0" animBg="1"/>
      <p:bldP spid="967" grpId="0"/>
      <p:bldP spid="967" grpId="1"/>
      <p:bldP spid="969" grpId="0"/>
      <p:bldP spid="970" grpId="0"/>
      <p:bldP spid="9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ID-GNN-Fast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091194"/>
            <a:ext cx="9382200" cy="26108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- Based on the intuition, They propose ID-GNN-Fast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    - </a:t>
            </a:r>
            <a:r>
              <a:rPr lang="en-US" altLang="ko-KR" sz="28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Use cycle counts in each layer as additional node features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   </a:t>
            </a: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- Include identity information as an </a:t>
            </a:r>
            <a:r>
              <a:rPr lang="en-US" altLang="ko-KR" sz="2800" b="1" dirty="0">
                <a:latin typeface="Pretendard Medium" pitchFamily="34" charset="0"/>
                <a:cs typeface="Pretendard Medium" pitchFamily="34" charset="0"/>
              </a:rPr>
              <a:t>augmented node feature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Pretendard Medium" pitchFamily="34" charset="0"/>
                <a:cs typeface="Pretendard Medium" pitchFamily="34" charset="0"/>
              </a:rPr>
              <a:t>      (no need to do heterogeneous message passing)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1B13EA-E1F9-31EE-B83D-27EC2810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4FB13266-ED04-5E67-4479-F9225B84BC9E}"/>
              </a:ext>
            </a:extLst>
          </p:cNvPr>
          <p:cNvSpPr txBox="1"/>
          <p:nvPr/>
        </p:nvSpPr>
        <p:spPr>
          <a:xfrm>
            <a:off x="582455" y="25230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Simplified Version : ID-GNN-Fast</a:t>
            </a:r>
            <a:endParaRPr lang="en-US" sz="2000" b="1" dirty="0">
              <a:solidFill>
                <a:srgbClr val="344BB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3501E-D7A3-F85D-0E0E-EE5C477A1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914593"/>
            <a:ext cx="10896600" cy="424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41351-37EF-D00E-A55F-BF86F647B51C}"/>
                  </a:ext>
                </a:extLst>
              </p:cNvPr>
              <p:cNvSpPr txBox="1"/>
              <p:nvPr/>
            </p:nvSpPr>
            <p:spPr>
              <a:xfrm>
                <a:off x="12192000" y="3238500"/>
                <a:ext cx="5715000" cy="231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400" dirty="0"/>
                  <a:t>Cycle count can be computed efficiently with sparse multiplication via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R" sz="2400" dirty="0"/>
                  <a:t> = </a:t>
                </a:r>
                <a:r>
                  <a:rPr kumimoji="1" lang="en-US" altLang="ko-KR" sz="2400" dirty="0" err="1"/>
                  <a:t>Diag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)[v], where A is the adjacency matrix.</a:t>
                </a:r>
              </a:p>
              <a:p>
                <a:endParaRPr kumimoji="1" lang="en-US" altLang="ko-KR" sz="2400" dirty="0"/>
              </a:p>
              <a:p>
                <a:r>
                  <a:rPr kumimoji="1" lang="en-US" altLang="ko-KR" sz="2400" dirty="0">
                    <a:solidFill>
                      <a:schemeClr val="tx2"/>
                    </a:solidFill>
                  </a:rPr>
                  <a:t>Ex)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  <m:sup>
                        <m:r>
                          <a:rPr kumimoji="1" lang="en-US" altLang="ko-KR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en-US" altLang="ko-KR" sz="2400" dirty="0">
                    <a:solidFill>
                      <a:schemeClr val="tx2"/>
                    </a:solidFill>
                  </a:rPr>
                  <a:t> specifies #walks of length 2(neighbor of neighbor) between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ko-KR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ko-KR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41351-37EF-D00E-A55F-BF86F647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3238500"/>
                <a:ext cx="5715000" cy="2314864"/>
              </a:xfrm>
              <a:prstGeom prst="rect">
                <a:avLst/>
              </a:prstGeom>
              <a:blipFill>
                <a:blip r:embed="rId6"/>
                <a:stretch>
                  <a:fillRect l="-1774" t="-1630" r="-2882" b="-4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17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600000" y="3091194"/>
                <a:ext cx="9382200" cy="65469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1. G = (V, E), V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}, E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 Medium" pitchFamily="34" charset="0"/>
                      </a:rPr>
                      <m:t>⊆</m:t>
                    </m:r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V x R x V is the set of triplet edges that connect nodes in V with relation types in 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2. Node features : 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 Medium" pitchFamily="34" charset="0"/>
                      </a:rPr>
                      <m:t>∀</m:t>
                    </m:r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v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 Medium" pitchFamily="34" charset="0"/>
                      </a:rPr>
                      <m:t>∈</m:t>
                    </m:r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V}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3. Edge features : F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 Medium" pitchFamily="34" charset="0"/>
                      </a:rPr>
                      <m:t>∀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 Medium" pitchFamily="34" charset="0"/>
                      </a:rPr>
                      <m:t>∈</m:t>
                    </m:r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E}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4.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: node embedding after k iterations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5.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ko-KR" sz="200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6.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: message embedding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7. N(v) : the local neighborhood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Pretendard Medium" pitchFamily="34" charset="0"/>
                      </a:rPr>
                      <m:t>𝑣</m:t>
                    </m:r>
                  </m:oMath>
                </a14:m>
                <a:endParaRPr lang="en-US" altLang="ko-KR" sz="200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8.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: trainable weights for nodes without identity coloring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9.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: trainable weights for nodes with identity coloring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Pretendard Medium" pitchFamily="34" charset="0"/>
                  <a:cs typeface="Pretendard Medium" pitchFamily="34" charset="0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00" y="3091194"/>
                <a:ext cx="9382200" cy="6546920"/>
              </a:xfrm>
              <a:prstGeom prst="rect">
                <a:avLst/>
              </a:prstGeom>
              <a:blipFill>
                <a:blip r:embed="rId5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1B13EA-E1F9-31EE-B83D-27EC28106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4FB13266-ED04-5E67-4479-F9225B84BC9E}"/>
              </a:ext>
            </a:extLst>
          </p:cNvPr>
          <p:cNvSpPr txBox="1"/>
          <p:nvPr/>
        </p:nvSpPr>
        <p:spPr>
          <a:xfrm>
            <a:off x="582455" y="25230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Settings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17FC0140-740F-5E00-602F-01E233CEBD24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Preliminaries</a:t>
            </a:r>
            <a:endParaRPr 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E8B1FC-2425-A07A-8545-419F8E13A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8370373"/>
            <a:ext cx="6226353" cy="882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B91CB8-5E10-39F5-3623-739EF8C26550}"/>
                  </a:ext>
                </a:extLst>
              </p:cNvPr>
              <p:cNvSpPr txBox="1"/>
              <p:nvPr/>
            </p:nvSpPr>
            <p:spPr>
              <a:xfrm>
                <a:off x="10014284" y="6819900"/>
                <a:ext cx="455194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ko-KR" dirty="0"/>
                  <a:t> = [1],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en-US" altLang="ko-KR" dirty="0"/>
                  <a:t>u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ko-KR" dirty="0"/>
                  <a:t> V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B91CB8-5E10-39F5-3623-739EF8C26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284" y="6819900"/>
                <a:ext cx="4551947" cy="374526"/>
              </a:xfrm>
              <a:prstGeom prst="rect">
                <a:avLst/>
              </a:prstGeom>
              <a:blipFill>
                <a:blip r:embed="rId8"/>
                <a:stretch>
                  <a:fillRect l="-1114" t="-1000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A26823E-BA4D-D7ED-C7DA-2D43DD016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4284" y="7546056"/>
            <a:ext cx="5820872" cy="134679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AE5B7889-59C8-85A8-BE7A-821DDA9AEE66}"/>
              </a:ext>
            </a:extLst>
          </p:cNvPr>
          <p:cNvSpPr txBox="1"/>
          <p:nvPr/>
        </p:nvSpPr>
        <p:spPr>
          <a:xfrm>
            <a:off x="9982200" y="6308921"/>
            <a:ext cx="618623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/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1">
                <a:extLst>
                  <a:ext uri="{FF2B5EF4-FFF2-40B4-BE49-F238E27FC236}">
                    <a16:creationId xmlns:a16="http://schemas.microsoft.com/office/drawing/2014/main" id="{C0722657-FE42-8192-BDE1-CC10776B8B1F}"/>
                  </a:ext>
                </a:extLst>
              </p:cNvPr>
              <p:cNvSpPr txBox="1"/>
              <p:nvPr/>
            </p:nvSpPr>
            <p:spPr>
              <a:xfrm>
                <a:off x="9806598" y="3229245"/>
                <a:ext cx="7941971" cy="3974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10. edge encoder : </a:t>
                </a:r>
                <a:r>
                  <a:rPr lang="en-US" altLang="ko-KR" sz="2000" dirty="0" err="1">
                    <a:latin typeface="Pretendard Medium" pitchFamily="34" charset="0"/>
                    <a:cs typeface="Pretendard Medium" pitchFamily="34" charset="0"/>
                  </a:rPr>
                  <a:t>concat</a:t>
                </a:r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Pretendard Medium" pitchFamily="34" charset="0"/>
                    <a:cs typeface="Pretendard Medium" pitchFamily="34" charset="0"/>
                  </a:rPr>
                  <a:t>] and then </a:t>
                </a:r>
                <a:r>
                  <a:rPr lang="en" altLang="ko-KR" sz="2000" dirty="0"/>
                  <a:t>Put this in </a:t>
                </a:r>
                <a:r>
                  <a:rPr lang="en-US" altLang="ko-KR" sz="2000" dirty="0"/>
                  <a:t>a two-layer</a:t>
                </a:r>
                <a:r>
                  <a:rPr lang="en" altLang="ko-KR" sz="2000" dirty="0"/>
                  <a:t> MLP.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R" sz="2000" dirty="0"/>
                  <a:t> 11. </a:t>
                </a:r>
                <a:r>
                  <a:rPr lang="en" altLang="ko-KR" sz="2000" dirty="0" err="1"/>
                  <a:t>qa</a:t>
                </a:r>
                <a:r>
                  <a:rPr lang="en" altLang="ko-KR" sz="2000" dirty="0"/>
                  <a:t> context node feature 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𝑞𝑎</m:t>
                        </m:r>
                      </m:sub>
                    </m:sSub>
                  </m:oMath>
                </a14:m>
                <a:r>
                  <a:rPr lang="en" altLang="ko-KR" sz="2000" dirty="0"/>
                  <a:t>, </a:t>
                </a:r>
                <a14:m>
                  <m:oMath xmlns:m="http://schemas.openxmlformats.org/officeDocument/2006/math">
                    <m:r>
                      <a:rPr lang="en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" altLang="ko-KR" sz="2000" dirty="0"/>
                  <a:t> 12. context score = Language Model(</a:t>
                </a:r>
                <a:r>
                  <a:rPr lang="en" altLang="ko-KR" sz="2000" dirty="0" err="1"/>
                  <a:t>qa</a:t>
                </a:r>
                <a:r>
                  <a:rPr lang="en" altLang="ko-KR" sz="2000" dirty="0"/>
                  <a:t> context node)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R" sz="2000" dirty="0"/>
                  <a:t> 13. graph score = sum(node) , node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" altLang="ko-KR" sz="2000" dirty="0"/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" altLang="ko-KR" sz="2000" dirty="0"/>
                  <a:t> </a:t>
                </a:r>
                <a14:m>
                  <m:oMath xmlns:m="http://schemas.openxmlformats.org/officeDocument/2006/math">
                    <m:r>
                      <a:rPr lang="en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" altLang="ko-KR" sz="2000" dirty="0"/>
                  <a:t> v \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𝑞𝑎</m:t>
                        </m:r>
                      </m:sub>
                    </m:sSub>
                  </m:oMath>
                </a14:m>
                <a:r>
                  <a:rPr lang="en" altLang="ko-KR" sz="2000" dirty="0"/>
                  <a:t>}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R" sz="2000" dirty="0"/>
                  <a:t> 14. QA score = context score + graph score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800" dirty="0">
                  <a:latin typeface="Pretendard Medium" pitchFamily="34" charset="0"/>
                  <a:cs typeface="Pretendard Medium" pitchFamily="34" charset="0"/>
                </a:endParaRPr>
              </a:p>
            </p:txBody>
          </p:sp>
        </mc:Choice>
        <mc:Fallback xmlns="">
          <p:sp>
            <p:nvSpPr>
              <p:cNvPr id="21" name="Object 11">
                <a:extLst>
                  <a:ext uri="{FF2B5EF4-FFF2-40B4-BE49-F238E27FC236}">
                    <a16:creationId xmlns:a16="http://schemas.microsoft.com/office/drawing/2014/main" id="{C0722657-FE42-8192-BDE1-CC10776B8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598" y="3229245"/>
                <a:ext cx="7941971" cy="3974550"/>
              </a:xfrm>
              <a:prstGeom prst="rect">
                <a:avLst/>
              </a:prstGeom>
              <a:blipFill>
                <a:blip r:embed="rId10"/>
                <a:stretch>
                  <a:fillRect l="-160" r="-1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8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00000" y="3091194"/>
            <a:ext cx="9382200" cy="1595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Medium" pitchFamily="34" charset="0"/>
                <a:cs typeface="Pretendard Medium" pitchFamily="34" charset="0"/>
              </a:rPr>
              <a:t> </a:t>
            </a:r>
            <a:endParaRPr lang="en-US" altLang="ko-KR" sz="20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1B13EA-E1F9-31EE-B83D-27EC2810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9" name="Object 9">
            <a:extLst>
              <a:ext uri="{FF2B5EF4-FFF2-40B4-BE49-F238E27FC236}">
                <a16:creationId xmlns:a16="http://schemas.microsoft.com/office/drawing/2014/main" id="{17FC0140-740F-5E00-602F-01E233CEBD24}"/>
              </a:ext>
            </a:extLst>
          </p:cNvPr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Algorithm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8885D3-8660-A9E4-6A1C-8D9E3103979F}"/>
                  </a:ext>
                </a:extLst>
              </p:cNvPr>
              <p:cNvSpPr txBox="1"/>
              <p:nvPr/>
            </p:nvSpPr>
            <p:spPr>
              <a:xfrm>
                <a:off x="13047725" y="6483237"/>
                <a:ext cx="4724400" cy="1872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Q3</a:t>
                </a:r>
                <a:r>
                  <a:rPr kumimoji="1" lang="en-US" altLang="ko-KR" dirty="0">
                    <a:sym typeface="Wingdings" pitchFamily="2" charset="2"/>
                  </a:rPr>
                  <a:t>:) </a:t>
                </a:r>
                <a:r>
                  <a:rPr lang="en" altLang="ko-KR" dirty="0"/>
                  <a:t>How about </a:t>
                </a:r>
                <a:r>
                  <a:rPr lang="en" altLang="ko-KR" dirty="0" err="1"/>
                  <a:t>concating</a:t>
                </a:r>
                <a:r>
                  <a:rPr lang="en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" altLang="ko-KR" dirty="0"/>
                  <a:t> and the clustering coefficient?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We have node embeddings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en-US" altLang="ko-KR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en-US" altLang="ko-KR" dirty="0"/>
                  <a:t>[j] equals the number of length j cycles starting and ending at node v. 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8885D3-8660-A9E4-6A1C-8D9E3103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7725" y="6483237"/>
                <a:ext cx="4724400" cy="1872949"/>
              </a:xfrm>
              <a:prstGeom prst="rect">
                <a:avLst/>
              </a:prstGeom>
              <a:blipFill>
                <a:blip r:embed="rId5"/>
                <a:stretch>
                  <a:fillRect l="-1072" r="-1609" b="-4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FA35210E-425A-F19B-F209-82F6E741C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4280" y="8787045"/>
            <a:ext cx="4571291" cy="14999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554C6D-8717-B2EB-FFCE-4189257C3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427" y="2410421"/>
            <a:ext cx="7366000" cy="77343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3685F1-E3C5-1137-A5F0-745468901AFA}"/>
              </a:ext>
            </a:extLst>
          </p:cNvPr>
          <p:cNvCxnSpPr>
            <a:cxnSpLocks/>
          </p:cNvCxnSpPr>
          <p:nvPr/>
        </p:nvCxnSpPr>
        <p:spPr>
          <a:xfrm flipH="1">
            <a:off x="5606241" y="7419711"/>
            <a:ext cx="7042959" cy="771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0532788-3A20-8167-1C23-3ECCA0061A9C}"/>
              </a:ext>
            </a:extLst>
          </p:cNvPr>
          <p:cNvCxnSpPr/>
          <p:nvPr/>
        </p:nvCxnSpPr>
        <p:spPr>
          <a:xfrm flipH="1">
            <a:off x="6400800" y="4000500"/>
            <a:ext cx="6324600" cy="1905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1EDFCF-34CF-B0A7-F26C-97E8FF3E4E03}"/>
              </a:ext>
            </a:extLst>
          </p:cNvPr>
          <p:cNvSpPr txBox="1"/>
          <p:nvPr/>
        </p:nvSpPr>
        <p:spPr>
          <a:xfrm>
            <a:off x="12846693" y="2616139"/>
            <a:ext cx="5372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</a:t>
            </a:r>
            <a:r>
              <a:rPr kumimoji="1" lang="en-US" altLang="ko-KR" dirty="0">
                <a:sym typeface="Wingdings" pitchFamily="2" charset="2"/>
              </a:rPr>
              <a:t>:) </a:t>
            </a:r>
            <a:r>
              <a:rPr lang="en" altLang="ko-KR" dirty="0"/>
              <a:t>Would it be better to designate the context node as ego of ego network?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Q2</a:t>
            </a:r>
            <a:r>
              <a:rPr lang="en-US" altLang="ko-KR" dirty="0">
                <a:sym typeface="Wingdings" pitchFamily="2" charset="2"/>
              </a:rPr>
              <a:t>:) </a:t>
            </a:r>
            <a:r>
              <a:rPr lang="en" altLang="ko-KR" dirty="0"/>
              <a:t>Fast or full, which is better?</a:t>
            </a:r>
          </a:p>
          <a:p>
            <a:endParaRPr kumimoji="1" lang="en" altLang="ko-KR" dirty="0"/>
          </a:p>
          <a:p>
            <a:r>
              <a:rPr kumimoji="1" lang="en" altLang="ko-KR" dirty="0"/>
              <a:t>-     In real dataset(Cora, </a:t>
            </a:r>
            <a:r>
              <a:rPr kumimoji="1" lang="en" altLang="ko-KR" dirty="0" err="1"/>
              <a:t>CiteSeer</a:t>
            </a:r>
            <a:r>
              <a:rPr kumimoji="1" lang="en" altLang="ko-KR" dirty="0"/>
              <a:t>) -&gt; ID-GNN full better</a:t>
            </a:r>
          </a:p>
          <a:p>
            <a:pPr marL="285750" indent="-285750">
              <a:buFontTx/>
              <a:buChar char="-"/>
            </a:pPr>
            <a:r>
              <a:rPr kumimoji="1" lang="en" altLang="ko-KR" dirty="0"/>
              <a:t>In predicting the clustering coefficient -&gt; ID-GNN fast</a:t>
            </a:r>
          </a:p>
          <a:p>
            <a:r>
              <a:rPr kumimoji="1" lang="en" altLang="ko-KR" dirty="0"/>
              <a:t>      better</a:t>
            </a:r>
          </a:p>
          <a:p>
            <a:pPr marL="285750" indent="-285750">
              <a:buFontTx/>
              <a:buChar char="-"/>
            </a:pPr>
            <a:r>
              <a:rPr kumimoji="1" lang="en" altLang="ko-KR" dirty="0"/>
              <a:t>IDGNN fast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clustering coefficient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예측하는데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  성능이 좋았다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그러면 </a:t>
            </a:r>
            <a:r>
              <a:rPr kumimoji="1" lang="en-US" altLang="ko-KR" dirty="0"/>
              <a:t>IDGNN</a:t>
            </a:r>
            <a:r>
              <a:rPr kumimoji="1" lang="ko-KR" altLang="en-US" dirty="0"/>
              <a:t> </a:t>
            </a:r>
            <a:r>
              <a:rPr kumimoji="1" lang="en-US" altLang="ko-KR" dirty="0"/>
              <a:t>fast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써야하나</a:t>
            </a:r>
            <a:r>
              <a:rPr kumimoji="1"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하지만 </a:t>
            </a:r>
            <a:r>
              <a:rPr kumimoji="1" lang="en-US" altLang="ko-KR" dirty="0"/>
              <a:t>fast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cycle count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직접적으로 사용하였기 때문에 좋았을 수도 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그래서 </a:t>
            </a:r>
            <a:r>
              <a:rPr kumimoji="1" lang="en-US" altLang="ko-KR" dirty="0"/>
              <a:t>real data</a:t>
            </a:r>
            <a:r>
              <a:rPr kumimoji="1" lang="ko-KR" altLang="en-US" dirty="0"/>
              <a:t>에서 성능이 좋았던 </a:t>
            </a:r>
            <a:r>
              <a:rPr kumimoji="1" lang="en-US" altLang="ko-KR" dirty="0"/>
              <a:t>IDGNN full</a:t>
            </a:r>
            <a:r>
              <a:rPr kumimoji="1" lang="ko-KR" altLang="en-US" dirty="0"/>
              <a:t>을 사용함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90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Paper Review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E085D3-EB8F-E769-3722-0EE12A016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634</Words>
  <Application>Microsoft Macintosh PowerPoint</Application>
  <PresentationFormat>사용자 지정</PresentationFormat>
  <Paragraphs>91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21</cp:revision>
  <dcterms:created xsi:type="dcterms:W3CDTF">2021-12-28T00:31:40Z</dcterms:created>
  <dcterms:modified xsi:type="dcterms:W3CDTF">2022-06-16T14:41:31Z</dcterms:modified>
</cp:coreProperties>
</file>