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1" r:id="rId2"/>
    <p:sldId id="356" r:id="rId3"/>
    <p:sldId id="646" r:id="rId4"/>
    <p:sldId id="672" r:id="rId5"/>
    <p:sldId id="644" r:id="rId6"/>
    <p:sldId id="673" r:id="rId7"/>
    <p:sldId id="395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FCC"/>
    <a:srgbClr val="B0B050"/>
    <a:srgbClr val="ACD094"/>
    <a:srgbClr val="7ABD5E"/>
    <a:srgbClr val="7FD9F8"/>
    <a:srgbClr val="344BBE"/>
    <a:srgbClr val="CD7FEA"/>
    <a:srgbClr val="FF7E7F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8"/>
    <p:restoredTop sz="94703"/>
  </p:normalViewPr>
  <p:slideViewPr>
    <p:cSldViewPr>
      <p:cViewPr varScale="1">
        <p:scale>
          <a:sx n="85" d="100"/>
          <a:sy n="85" d="100"/>
        </p:scale>
        <p:origin x="8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2023. 10. 10.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2023. 10. 10.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0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06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50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56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10798630" y="3213731"/>
            <a:ext cx="5858669" cy="3859538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640080" y="640080"/>
            <a:ext cx="17036610" cy="900684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8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625034" y="625034"/>
            <a:ext cx="17037933" cy="903693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1270322" y="1736202"/>
            <a:ext cx="1574735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9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7044601" y="9317827"/>
            <a:ext cx="931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65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27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7321351" y="9667379"/>
            <a:ext cx="378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000" spc="-22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9814561" y="386623"/>
            <a:ext cx="7884791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7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2100" b="0" i="0" u="none" spc="-225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932421"/>
            <a:ext cx="18288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241589" y="932421"/>
            <a:ext cx="17804823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82971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10809517" y="2687951"/>
            <a:ext cx="5858669" cy="3859538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28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10/10/23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10/10/23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10/10/23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543625" y="1712070"/>
            <a:ext cx="6103620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11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1385928" y="2240369"/>
            <a:ext cx="1387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상식 기반 </a:t>
            </a:r>
            <a:r>
              <a:rPr lang="en-US" altLang="ko-KR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QA </a:t>
            </a:r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모델에서의 그래프 순환 구조의 영향</a:t>
            </a:r>
            <a:endParaRPr lang="ko-KR" altLang="en-US" sz="54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1385929" y="3094620"/>
            <a:ext cx="11899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 of Graph Cyclic structure on Common Sense - based QA models</a:t>
            </a:r>
            <a:endParaRPr lang="ko-KR" altLang="en-US" sz="21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2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21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2100" dirty="0"/>
              </a:p>
              <a:p>
                <a:pPr algn="ctr">
                  <a:lnSpc>
                    <a:spcPct val="130000"/>
                  </a:lnSpc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1270322" y="1841709"/>
            <a:ext cx="463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11875625" y="1224499"/>
            <a:ext cx="52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30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2354372" y="2672695"/>
            <a:ext cx="4994607" cy="1994504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27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3759740" y="3316608"/>
            <a:ext cx="7886045" cy="1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Model</a:t>
            </a: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실험 결과</a:t>
            </a: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향후 계획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CACFB3-0F58-7D9E-BFE0-6285FDEF78A9}"/>
              </a:ext>
            </a:extLst>
          </p:cNvPr>
          <p:cNvSpPr/>
          <p:nvPr/>
        </p:nvSpPr>
        <p:spPr>
          <a:xfrm>
            <a:off x="2590800" y="1028700"/>
            <a:ext cx="5233939" cy="2063332"/>
          </a:xfrm>
          <a:prstGeom prst="rect">
            <a:avLst/>
          </a:prstGeom>
          <a:solidFill>
            <a:srgbClr val="F2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02DAE2-F5B2-9FA4-0775-F9FE7A596D4C}"/>
              </a:ext>
            </a:extLst>
          </p:cNvPr>
          <p:cNvSpPr/>
          <p:nvPr/>
        </p:nvSpPr>
        <p:spPr>
          <a:xfrm>
            <a:off x="3555563" y="1578355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BM25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23D846-2474-3940-D5A9-9887DA40F57A}"/>
              </a:ext>
            </a:extLst>
          </p:cNvPr>
          <p:cNvSpPr/>
          <p:nvPr/>
        </p:nvSpPr>
        <p:spPr>
          <a:xfrm>
            <a:off x="3603981" y="200411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3C020-017D-3F63-51D3-3EB2A47019B6}"/>
              </a:ext>
            </a:extLst>
          </p:cNvPr>
          <p:cNvSpPr/>
          <p:nvPr/>
        </p:nvSpPr>
        <p:spPr>
          <a:xfrm>
            <a:off x="4494525" y="2016872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1FF5E-77CD-B509-1384-4E3762295BAF}"/>
              </a:ext>
            </a:extLst>
          </p:cNvPr>
          <p:cNvSpPr/>
          <p:nvPr/>
        </p:nvSpPr>
        <p:spPr>
          <a:xfrm>
            <a:off x="5801465" y="2016872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2A554-67D2-6389-2131-2078083C8C1D}"/>
              </a:ext>
            </a:extLst>
          </p:cNvPr>
          <p:cNvSpPr txBox="1"/>
          <p:nvPr/>
        </p:nvSpPr>
        <p:spPr>
          <a:xfrm>
            <a:off x="5326515" y="1901734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69FE8-7050-CA35-A631-360E69A41B66}"/>
              </a:ext>
            </a:extLst>
          </p:cNvPr>
          <p:cNvSpPr txBox="1"/>
          <p:nvPr/>
        </p:nvSpPr>
        <p:spPr>
          <a:xfrm>
            <a:off x="4920186" y="2873214"/>
            <a:ext cx="127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dirty="0"/>
              <a:t>+ </a:t>
            </a:r>
            <a:endParaRPr kumimoji="1" lang="ko-Kore-KR" altLang="en-US" sz="5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CC767F-343F-643A-ADEB-45996B48FE78}"/>
              </a:ext>
            </a:extLst>
          </p:cNvPr>
          <p:cNvSpPr/>
          <p:nvPr/>
        </p:nvSpPr>
        <p:spPr>
          <a:xfrm>
            <a:off x="2048668" y="3720455"/>
            <a:ext cx="6396583" cy="601352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Cellular respiration’s trash is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</a:t>
            </a:r>
            <a:r>
              <a:rPr kumimoji="1" lang="en-US" altLang="ko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algn="ctr"/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7323C-E54A-CA70-076F-5E4F0C5A2BBC}"/>
              </a:ext>
            </a:extLst>
          </p:cNvPr>
          <p:cNvSpPr txBox="1"/>
          <p:nvPr/>
        </p:nvSpPr>
        <p:spPr>
          <a:xfrm>
            <a:off x="359601" y="3723319"/>
            <a:ext cx="31959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QA context</a:t>
            </a:r>
            <a:endParaRPr kumimoji="1" lang="ko-Kore-KR" altLang="en-US" sz="2700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CF251A19-9AB4-FF82-9130-A7D3BC5FE28D}"/>
              </a:ext>
            </a:extLst>
          </p:cNvPr>
          <p:cNvSpPr/>
          <p:nvPr/>
        </p:nvSpPr>
        <p:spPr>
          <a:xfrm>
            <a:off x="8163184" y="2061129"/>
            <a:ext cx="1066800" cy="2649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521097-4759-AEBF-F583-5B68891EBABC}"/>
              </a:ext>
            </a:extLst>
          </p:cNvPr>
          <p:cNvSpPr txBox="1"/>
          <p:nvPr/>
        </p:nvSpPr>
        <p:spPr>
          <a:xfrm>
            <a:off x="7924800" y="164044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# N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BADC78-76A6-B176-3CD9-EF3104640B8A}"/>
              </a:ext>
            </a:extLst>
          </p:cNvPr>
          <p:cNvSpPr/>
          <p:nvPr/>
        </p:nvSpPr>
        <p:spPr>
          <a:xfrm>
            <a:off x="10363200" y="1395251"/>
            <a:ext cx="3581400" cy="1352514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Cross Encoder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오른쪽 화살표[R] 37">
            <a:extLst>
              <a:ext uri="{FF2B5EF4-FFF2-40B4-BE49-F238E27FC236}">
                <a16:creationId xmlns:a16="http://schemas.microsoft.com/office/drawing/2014/main" id="{965753E4-8A32-D6AE-B688-4F3BBBDE297E}"/>
              </a:ext>
            </a:extLst>
          </p:cNvPr>
          <p:cNvSpPr/>
          <p:nvPr/>
        </p:nvSpPr>
        <p:spPr>
          <a:xfrm rot="5400000">
            <a:off x="11519351" y="3105741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097081-ADD6-6A98-1584-096C98B5C7AA}"/>
              </a:ext>
            </a:extLst>
          </p:cNvPr>
          <p:cNvSpPr/>
          <p:nvPr/>
        </p:nvSpPr>
        <p:spPr>
          <a:xfrm>
            <a:off x="10804489" y="4437347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1212BE-7D8F-CA54-0602-4CC5740B1FB4}"/>
              </a:ext>
            </a:extLst>
          </p:cNvPr>
          <p:cNvSpPr/>
          <p:nvPr/>
        </p:nvSpPr>
        <p:spPr>
          <a:xfrm>
            <a:off x="10804489" y="4824653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D00212-AE9E-091C-7B08-54495A8482B5}"/>
              </a:ext>
            </a:extLst>
          </p:cNvPr>
          <p:cNvSpPr/>
          <p:nvPr/>
        </p:nvSpPr>
        <p:spPr>
          <a:xfrm>
            <a:off x="10804489" y="5524500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CCE75C-6FC9-BFC0-130E-9DCEC2EDBCA4}"/>
              </a:ext>
            </a:extLst>
          </p:cNvPr>
          <p:cNvSpPr txBox="1"/>
          <p:nvPr/>
        </p:nvSpPr>
        <p:spPr>
          <a:xfrm rot="5400000">
            <a:off x="11772900" y="53398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52" name="왼쪽 중괄호[L] 51">
            <a:extLst>
              <a:ext uri="{FF2B5EF4-FFF2-40B4-BE49-F238E27FC236}">
                <a16:creationId xmlns:a16="http://schemas.microsoft.com/office/drawing/2014/main" id="{1774F6D1-E47A-1343-17DF-FD83FFDE1435}"/>
              </a:ext>
            </a:extLst>
          </p:cNvPr>
          <p:cNvSpPr/>
          <p:nvPr/>
        </p:nvSpPr>
        <p:spPr>
          <a:xfrm rot="10800000">
            <a:off x="13754100" y="4438768"/>
            <a:ext cx="381000" cy="13525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04CE00-E861-802C-F529-CCECE25E0BCA}"/>
              </a:ext>
            </a:extLst>
          </p:cNvPr>
          <p:cNvSpPr txBox="1"/>
          <p:nvPr/>
        </p:nvSpPr>
        <p:spPr>
          <a:xfrm>
            <a:off x="14293334" y="494407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Top-K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FCE5A7-4D69-9CEC-FD01-27FA14CCEC26}"/>
              </a:ext>
            </a:extLst>
          </p:cNvPr>
          <p:cNvSpPr txBox="1"/>
          <p:nvPr/>
        </p:nvSpPr>
        <p:spPr>
          <a:xfrm>
            <a:off x="12966949" y="340718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Reranking</a:t>
            </a:r>
            <a:endParaRPr kumimoji="1" lang="ko-Kore-KR" altLang="en-US" dirty="0"/>
          </a:p>
        </p:txBody>
      </p:sp>
      <p:sp>
        <p:nvSpPr>
          <p:cNvPr id="55" name="오른쪽 화살표[R] 54">
            <a:extLst>
              <a:ext uri="{FF2B5EF4-FFF2-40B4-BE49-F238E27FC236}">
                <a16:creationId xmlns:a16="http://schemas.microsoft.com/office/drawing/2014/main" id="{884B9FEF-F57D-CA46-0B69-B313F7AF7629}"/>
              </a:ext>
            </a:extLst>
          </p:cNvPr>
          <p:cNvSpPr/>
          <p:nvPr/>
        </p:nvSpPr>
        <p:spPr>
          <a:xfrm rot="10800000">
            <a:off x="8915400" y="6848454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88A380-206E-68E1-E670-8DB38C5F46CA}"/>
              </a:ext>
            </a:extLst>
          </p:cNvPr>
          <p:cNvSpPr txBox="1"/>
          <p:nvPr/>
        </p:nvSpPr>
        <p:spPr>
          <a:xfrm>
            <a:off x="10788323" y="6963617"/>
            <a:ext cx="5931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ore-KR" dirty="0"/>
              <a:t>Upgrade Cycle count</a:t>
            </a:r>
          </a:p>
          <a:p>
            <a:pPr marL="342900" indent="-342900">
              <a:buAutoNum type="arabicPeriod"/>
            </a:pPr>
            <a:r>
              <a:rPr kumimoji="1" lang="en-US" altLang="ko-Kore-KR" dirty="0">
                <a:solidFill>
                  <a:srgbClr val="FFC000"/>
                </a:solidFill>
              </a:rPr>
              <a:t>New cycle context</a:t>
            </a:r>
          </a:p>
          <a:p>
            <a:endParaRPr kumimoji="1" lang="en-US" altLang="ko-Kore-KR" dirty="0"/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342900" indent="-342900">
              <a:buAutoNum type="arabicPeriod"/>
            </a:pPr>
            <a:endParaRPr kumimoji="1" lang="ko-Kore-KR" altLang="en-US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36322DDD-7182-0799-6185-6F315150F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196" y="5380052"/>
            <a:ext cx="2354313" cy="403819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627F5BC-9E22-9317-2487-291BD1F59EDD}"/>
              </a:ext>
            </a:extLst>
          </p:cNvPr>
          <p:cNvSpPr txBox="1"/>
          <p:nvPr/>
        </p:nvSpPr>
        <p:spPr>
          <a:xfrm>
            <a:off x="6800725" y="7240321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GSC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69DE4-7F2E-1A5F-130B-7212A4861FDF}"/>
              </a:ext>
            </a:extLst>
          </p:cNvPr>
          <p:cNvSpPr txBox="1"/>
          <p:nvPr/>
        </p:nvSpPr>
        <p:spPr>
          <a:xfrm>
            <a:off x="90462" y="12986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/>
              <a:t>https://github.com/dorianbrown/rank_bm25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F5E67-B888-5142-1998-D1B80BAB6E67}"/>
              </a:ext>
            </a:extLst>
          </p:cNvPr>
          <p:cNvSpPr txBox="1"/>
          <p:nvPr/>
        </p:nvSpPr>
        <p:spPr>
          <a:xfrm>
            <a:off x="10139860" y="271970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https://github.com/microsoft/MSMARCO-Passage-Ranking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BE52CB-C419-9BE7-6974-D2F1E844A9D0}"/>
                  </a:ext>
                </a:extLst>
              </p:cNvPr>
              <p:cNvSpPr txBox="1"/>
              <p:nvPr/>
            </p:nvSpPr>
            <p:spPr>
              <a:xfrm>
                <a:off x="-157188" y="6795575"/>
                <a:ext cx="9639300" cy="870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143000" lvl="1" indent="-4572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h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  <a:cs typeface="KoPubWorld바탕체 Light" panose="00000300000000000000" pitchFamily="2" charset="-127"/>
                      </a:rPr>
                      <m:t>=</m:t>
                    </m:r>
                  </m:oMath>
                </a14:m>
                <a:r>
                  <a:rPr lang="en-US" altLang="ko-KR" sz="18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PLM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  <a:cs typeface="KoPubWorld바탕체 Light" panose="00000300000000000000" pitchFamily="2" charset="-127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𝑄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;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𝐴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</a:p>
              <a:p>
                <a:pPr marL="1143000" lvl="1" indent="-4572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𝑀𝐿𝑃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+ Graph score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BE52CB-C419-9BE7-6974-D2F1E844A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7188" y="6795575"/>
                <a:ext cx="9639300" cy="870559"/>
              </a:xfrm>
              <a:prstGeom prst="rect">
                <a:avLst/>
              </a:prstGeom>
              <a:blipFill>
                <a:blip r:embed="rId4"/>
                <a:stretch>
                  <a:fillRect b="-1159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20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0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8DF92C4-31BC-5A70-DB06-E9C42D740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023281"/>
                  </p:ext>
                </p:extLst>
              </p:nvPr>
            </p:nvGraphicFramePr>
            <p:xfrm>
              <a:off x="173255" y="2107156"/>
              <a:ext cx="5371959" cy="59116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69945">
                      <a:extLst>
                        <a:ext uri="{9D8B030D-6E8A-4147-A177-3AD203B41FA5}">
                          <a16:colId xmlns:a16="http://schemas.microsoft.com/office/drawing/2014/main" val="2939602677"/>
                        </a:ext>
                      </a:extLst>
                    </a:gridCol>
                    <a:gridCol w="1241659">
                      <a:extLst>
                        <a:ext uri="{9D8B030D-6E8A-4147-A177-3AD203B41FA5}">
                          <a16:colId xmlns:a16="http://schemas.microsoft.com/office/drawing/2014/main" val="2321148296"/>
                        </a:ext>
                      </a:extLst>
                    </a:gridCol>
                    <a:gridCol w="1560355">
                      <a:extLst>
                        <a:ext uri="{9D8B030D-6E8A-4147-A177-3AD203B41FA5}">
                          <a16:colId xmlns:a16="http://schemas.microsoft.com/office/drawing/2014/main" val="35629363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1Hdev-ACC%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1Htest-ACC%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106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Roberta-large(w/o KGs)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73.07(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0.45)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68.69(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190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RGCN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72.69(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0.19)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68.41(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0.66)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2524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GconAttn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72.61(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0.39)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68.59(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0.96)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1817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KagNet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73.47(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0.22)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69.01(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0.76)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6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74.57(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0.91)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69.08(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0.21)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85636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MHGRN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74.45(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873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QA-GNN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76.54(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08736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GREASELM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78.50(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74.20(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530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JointLK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77.88(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74.43(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8364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GSC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74.78(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4507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KoPubWorld돋움체 Light" panose="00000300000000000000" pitchFamily="2" charset="-127"/>
                                    </a:rPr>
                                    <m:t>†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79.17(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73.98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PubWorld돋움체 Light" panose="00000300000000000000" pitchFamily="2" charset="-127"/>
                                  <a:cs typeface="KoPubWorld돋움체 Light" panose="00000300000000000000" pitchFamily="2" charset="-127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1.31)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2983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79.50(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0.16)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74.95(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0.15)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1018135"/>
                      </a:ext>
                    </a:extLst>
                  </a:tr>
                  <a:tr h="7198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Ours(New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context+QA-GNN</a:t>
                          </a:r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76.74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73.3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7504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Ours(only new context)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74.69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69.62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28041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8DF92C4-31BC-5A70-DB06-E9C42D740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023281"/>
                  </p:ext>
                </p:extLst>
              </p:nvPr>
            </p:nvGraphicFramePr>
            <p:xfrm>
              <a:off x="173255" y="2107156"/>
              <a:ext cx="5371959" cy="59116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69945">
                      <a:extLst>
                        <a:ext uri="{9D8B030D-6E8A-4147-A177-3AD203B41FA5}">
                          <a16:colId xmlns:a16="http://schemas.microsoft.com/office/drawing/2014/main" val="2939602677"/>
                        </a:ext>
                      </a:extLst>
                    </a:gridCol>
                    <a:gridCol w="1241659">
                      <a:extLst>
                        <a:ext uri="{9D8B030D-6E8A-4147-A177-3AD203B41FA5}">
                          <a16:colId xmlns:a16="http://schemas.microsoft.com/office/drawing/2014/main" val="2321148296"/>
                        </a:ext>
                      </a:extLst>
                    </a:gridCol>
                    <a:gridCol w="1560355">
                      <a:extLst>
                        <a:ext uri="{9D8B030D-6E8A-4147-A177-3AD203B41FA5}">
                          <a16:colId xmlns:a16="http://schemas.microsoft.com/office/drawing/2014/main" val="35629363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1Hdev-ACC%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1Htest-ACC%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106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Roberta-large(w/o KGs)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96667" r="-128571" b="-136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96667" r="-2439" b="-136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190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RGCN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203448" r="-128571" b="-13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203448" r="-2439" b="-13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24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GconAttn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303448" r="-128571" b="-12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303448" r="-2439" b="-12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817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KagNet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403448" r="-128571" b="-11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403448" r="-2439" b="-11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6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486667" r="-128571" b="-9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486667" r="-2439" b="-9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636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MHGRN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606897" r="-128571" b="-9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606897" r="-2439" b="-9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873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QA-GNN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706897" r="-128571" b="-8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706897" r="-2439" b="-8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8736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GREASELM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780000" r="-128571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780000" r="-2439" b="-6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30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JointLK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910345" r="-128571" b="-6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910345" r="-2439" b="-6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8364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GSC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1010345" r="-128571" b="-5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1010345" r="-2439" b="-5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507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73333" r="-110345" b="-3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1073333" r="-128571" b="-3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1073333" r="-2439" b="-3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983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143" t="-1213793" r="-12857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715" t="-1213793" r="-243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018135"/>
                      </a:ext>
                    </a:extLst>
                  </a:tr>
                  <a:tr h="7198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Ours(New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context+QA-GNN</a:t>
                          </a:r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76.74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73.3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7504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Ours(only new context)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74.69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69.62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28041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0DD06C4C-BA0B-2E94-5E5E-37DBD53BE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0157091"/>
                  </p:ext>
                </p:extLst>
              </p:nvPr>
            </p:nvGraphicFramePr>
            <p:xfrm>
              <a:off x="5731326" y="2038968"/>
              <a:ext cx="4783285" cy="6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91038">
                      <a:extLst>
                        <a:ext uri="{9D8B030D-6E8A-4147-A177-3AD203B41FA5}">
                          <a16:colId xmlns:a16="http://schemas.microsoft.com/office/drawing/2014/main" val="304933954"/>
                        </a:ext>
                      </a:extLst>
                    </a:gridCol>
                    <a:gridCol w="2392247">
                      <a:extLst>
                        <a:ext uri="{9D8B030D-6E8A-4147-A177-3AD203B41FA5}">
                          <a16:colId xmlns:a16="http://schemas.microsoft.com/office/drawing/2014/main" val="1888661365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testACC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%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6977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Roberta-large(w/o KGs)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64.80(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2.37)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08506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RGCN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62.45(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1.57)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8309866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GConAttn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64.75(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1.48)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4340482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KagNet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-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942399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RN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65.20(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1.18)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420019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MHGRN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66.85(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1.19)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8721014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QA-GNN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67.80(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2.75)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5910122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GREASELM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66.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  <m:t>9</m:t>
                                  </m:r>
                                </m:e>
                                <m:sup>
                                  <m: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KoPubWorld돋움체 Light" panose="00000300000000000000" pitchFamily="2" charset="-127"/>
                                    </a:rPr>
                                    <m:t>⊺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467540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JointLK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70.34(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0.75)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420025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GSC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70.33(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200714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altLang="ko-KR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KoPubWorld돋움체 Light" panose="00000300000000000000" pitchFamily="2" charset="-127"/>
                                    </a:rPr>
                                    <m:t>†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70.47(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345744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Ours(Cycle Encoder)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71.13(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0.57)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719771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 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Ours(only New context)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67.6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14921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0DD06C4C-BA0B-2E94-5E5E-37DBD53BE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0157091"/>
                  </p:ext>
                </p:extLst>
              </p:nvPr>
            </p:nvGraphicFramePr>
            <p:xfrm>
              <a:off x="5731326" y="2038968"/>
              <a:ext cx="4783285" cy="6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91038">
                      <a:extLst>
                        <a:ext uri="{9D8B030D-6E8A-4147-A177-3AD203B41FA5}">
                          <a16:colId xmlns:a16="http://schemas.microsoft.com/office/drawing/2014/main" val="304933954"/>
                        </a:ext>
                      </a:extLst>
                    </a:gridCol>
                    <a:gridCol w="2392247">
                      <a:extLst>
                        <a:ext uri="{9D8B030D-6E8A-4147-A177-3AD203B41FA5}">
                          <a16:colId xmlns:a16="http://schemas.microsoft.com/office/drawing/2014/main" val="1888661365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testACC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%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6977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Roberta-large(w/o KGs)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471" t="-102941" r="-1587" b="-12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06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RGCN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471" t="-202941" r="-1587" b="-11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309866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GConAttn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471" t="-302941" r="-1587" b="-10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4340482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KagNet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-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942399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RN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471" t="-502941" r="-1587" b="-8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420019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MHGRN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471" t="-585714" r="-1587" b="-68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721014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QA-GNN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471" t="-705882" r="-1587" b="-6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5910122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GREASELM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471" t="-805882" r="-1587" b="-5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467540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</a:t>
                          </a: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JointLK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471" t="-905882" r="-1587" b="-4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420025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GSC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471" t="-1005882" r="-1587" b="-3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00714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105882" r="-102128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471" t="-1105882" r="-1587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345744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Ours(Cycle Encoder)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471" t="-1205882" r="-1587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19771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 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Ours(only New context)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67.6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14921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4B07464-AFB4-356E-2D9D-0C68D8493F81}"/>
              </a:ext>
            </a:extLst>
          </p:cNvPr>
          <p:cNvSpPr txBox="1"/>
          <p:nvPr/>
        </p:nvSpPr>
        <p:spPr>
          <a:xfrm>
            <a:off x="0" y="8335111"/>
            <a:ext cx="527684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1 _ </a:t>
            </a:r>
            <a:r>
              <a:rPr lang="en-US" altLang="ko-KR" sz="14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CommonsenseQA</a:t>
            </a:r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에 대한 결과</a:t>
            </a:r>
            <a:endParaRPr lang="ko-KR" altLang="en-US" sz="14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42137-63B4-AA76-5E7D-966870CA0F36}"/>
              </a:ext>
            </a:extLst>
          </p:cNvPr>
          <p:cNvSpPr txBox="1"/>
          <p:nvPr/>
        </p:nvSpPr>
        <p:spPr>
          <a:xfrm>
            <a:off x="5608369" y="8288412"/>
            <a:ext cx="527684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2 _ </a:t>
            </a:r>
            <a:r>
              <a:rPr lang="en-US" altLang="ko-KR" sz="14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OpenBookQA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대한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82F04-6D59-7AEF-146B-897EA3A7B6AA}"/>
              </a:ext>
            </a:extLst>
          </p:cNvPr>
          <p:cNvSpPr txBox="1"/>
          <p:nvPr/>
        </p:nvSpPr>
        <p:spPr>
          <a:xfrm>
            <a:off x="381000" y="1118405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실험 결과</a:t>
            </a:r>
            <a:endParaRPr kumimoji="1" lang="ko-Kore-KR" altLang="en-US" sz="3200" dirty="0"/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BBDBF50A-771A-2821-9E14-2FCD8677313C}"/>
              </a:ext>
            </a:extLst>
          </p:cNvPr>
          <p:cNvSpPr txBox="1">
            <a:spLocks/>
          </p:cNvSpPr>
          <p:nvPr/>
        </p:nvSpPr>
        <p:spPr>
          <a:xfrm>
            <a:off x="10713423" y="2132556"/>
            <a:ext cx="7087589" cy="44897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Upgrade Cycle Count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Seed 3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(0, 1, 2)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대해서 실험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진행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Original cycle encoder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BM25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</a:t>
            </a:r>
            <a:r>
              <a:rPr lang="en-US" altLang="ko-KR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SentenceBert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통해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Reranking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된 사이클을 카운트한 </a:t>
            </a:r>
            <a:r>
              <a:rPr lang="en-US" altLang="ko-KR" sz="14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cycle encoder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실행함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cycle encoder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one-hot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기존 두 가지 방법을 실행함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 테이블에 올린 것은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cycle encoder</a:t>
            </a: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Reranking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Top-k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Passage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QA-Context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</a:t>
            </a:r>
            <a:r>
              <a:rPr lang="en-US" altLang="ko-KR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concat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하고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PLM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넣는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context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실험을 진행 함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오로지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context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만을 활용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했을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때의 결과와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graph encoder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같이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했을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때의 결과를 비교함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43100" lvl="3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두 모델 모두 성능이 </a:t>
            </a:r>
            <a:r>
              <a:rPr lang="ko-KR" altLang="en-US" sz="14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좋지 않음</a:t>
            </a:r>
            <a:r>
              <a:rPr lang="en-US" altLang="ko-KR" sz="14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batch size,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max_seq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length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따라 결과가 매우 차이가 남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43100" lvl="3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기존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(QA-GNN, GSC)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모델에서 오로지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context score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사용한것보다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context score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사용한 것이 성능이 좋음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하지만 그래프의 정보를 이용했음에도 기존의 모델보다 안 좋아서 의미가 없음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35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78554" y="1669091"/>
            <a:ext cx="17280846" cy="44897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이제까지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GSC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주력하여 연구를 진행해왔습니다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KG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조합을 위한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base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논문이었고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GSC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기존 방법과는 다른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GNN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도입하여 상대적으로 간단한 모델로 결과 분석에 용이한 모델 이였습니다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그러나 두 모델에 너무 집중하다 보니 다른 </a:t>
            </a:r>
            <a:r>
              <a:rPr lang="ko-KR" altLang="en-US" sz="18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다양한 모델에 대한 이해와 활용 능력 및 아이디어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부족하다고 느꼈습니다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다양한 모델이 계속해서 나오고 있기 때문에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다양한 시각과 접근법을 경험해보며 더 폭넓은 모델 활용 능력을 키워야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겠다는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결심을 했습니다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우선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사이클이 의미하는 것이 무엇인가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사이클은 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순환논법이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맞는가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아닌가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처음부터 돌아가서 생각을 해보는 시간이 필요하다고 생각합니다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.(2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 이후에는 지금까지 나온 모델과 논문들의 핵심을 파악하고 정리하며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각 모델의 장담점을 분석하고 직접 활용하는 기간을 갖고자 합니다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.(3~4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이를 토대로 새로운 방향성을 찾아내어 발전을 위한 기틀을 마련하는 것이 좋을 것 같습니다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en-US" altLang="ko-KR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81000" y="1118405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향후 계획</a:t>
            </a:r>
            <a:endParaRPr kumimoji="1" lang="ko-Kore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9D6994-C237-6F76-A3E6-73C3C5040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93" y="6158840"/>
            <a:ext cx="9697508" cy="388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109622-2C65-B62B-1F12-E95C1C17BC76}"/>
              </a:ext>
            </a:extLst>
          </p:cNvPr>
          <p:cNvSpPr txBox="1"/>
          <p:nvPr/>
        </p:nvSpPr>
        <p:spPr>
          <a:xfrm>
            <a:off x="13258800" y="9486900"/>
            <a:ext cx="527684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Fig 1_ 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GSC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Interpretable</a:t>
            </a:r>
            <a:endParaRPr lang="ko-KR" altLang="en-US" sz="14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98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81000" y="1118405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3200" dirty="0"/>
              <a:t>Cycle</a:t>
            </a:r>
            <a:endParaRPr kumimoji="1" lang="ko-Kore-KR" altLang="en-US" sz="3200" dirty="0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0018F3E2-49C2-F32C-6969-8826738ED554}"/>
              </a:ext>
            </a:extLst>
          </p:cNvPr>
          <p:cNvSpPr txBox="1">
            <a:spLocks/>
          </p:cNvSpPr>
          <p:nvPr/>
        </p:nvSpPr>
        <p:spPr>
          <a:xfrm>
            <a:off x="778554" y="1669091"/>
            <a:ext cx="17280846" cy="44897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그래프에서 노드는 단어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에지는 관계를 나타낸다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ConceptNet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관계는 크게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19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가지이며 양방향 까지 고려해서 총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38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개가 있다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ConceptNet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으로부터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graph encoding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위해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 graph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추출하는데 하나의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 graph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하나의 문제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그리고 그에 해당하는 다섯가지 선택지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정답 후보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중 하나로 이뤄진다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하위 그래프에서 길이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사이클은 세가지의 단어와 세가지의 관계로 이루어진다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이것을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나타내면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(A, r1, B), (B, r2, C), (C, r3, A)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표현할 수 있다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위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문장으로 나타낸다면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“A r1 B and B r2 C and C r3 A”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나타낼 수 있으며 이 문장은 </a:t>
            </a:r>
            <a:r>
              <a:rPr lang="ko-KR" altLang="en-US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순환 논법을 일으킬 수 있을까 생각했다</a:t>
            </a:r>
            <a:r>
              <a:rPr lang="en-US" altLang="ko-KR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작년에 작성한 국내 논문에서는 순환 논법이 발생할거라 생각했었다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하지만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이번에 논문을 작성할 때는 단순히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A, B, C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모두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r1,r2,r3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라는 관계로 이루어져 있을 뿐이라 생각했다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왜냐하면 문장으로 변환해서 해석하면 논리적으로 일관성은 가지고 있기 때문이다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그러나 이를 활용해서 기존의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QA-Context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Top-k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Passage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concat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했을 때 성능이 하락했다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그래서 순환 논법을 다시 생각하게 되었다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순환 논법이란 추론자가 논증할 명제를 논증의 근거로 하는 오류이다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논리적으로는 유효하지만 실용적 결함이 있는 경우이다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(https://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ko.wikipedia.org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/wiki/%EC%88%9C%ED%99%98%EB%85%BC%EB%B2%95)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순환 논법은 정규적인 논리적 오류는 아니지만 </a:t>
            </a:r>
            <a:r>
              <a:rPr lang="ko-KR" altLang="en-US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논증에 실용적 결함이 있기 때문에 논증의 설득은 실패하게 된다</a:t>
            </a:r>
            <a:r>
              <a:rPr lang="en-US" altLang="ko-KR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이미 결론을 믿고 있지 않거나 전제가 결론에 대한 </a:t>
            </a:r>
            <a:r>
              <a:rPr lang="ko-KR" altLang="en-US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독립적인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증거가 되지 못한다면 전제를 수락할 이유가 없다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..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예를 들어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en" altLang="ko-KR" sz="1800" b="0" i="0" dirty="0">
                <a:effectLst/>
                <a:latin typeface="Söhne"/>
              </a:rPr>
              <a:t>Parent: “It’s time to go to bed.” 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en" altLang="ko-KR" sz="1800" b="0" i="0" dirty="0">
                <a:effectLst/>
                <a:latin typeface="Söhne"/>
              </a:rPr>
              <a:t>Child: “Why?” 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en" altLang="ko-KR" sz="1800" b="0" i="0" dirty="0">
                <a:effectLst/>
                <a:latin typeface="Söhne"/>
              </a:rPr>
              <a:t>Parent: “Because this is your bedtime.”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800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같은 문장이 있을 때 이는 순환 논법을 발생시킨다</a:t>
            </a:r>
            <a:r>
              <a:rPr lang="en-US" altLang="ko-KR" sz="1800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800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”It’s</a:t>
            </a:r>
            <a:r>
              <a:rPr lang="ko-KR" altLang="en-US" sz="1800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time</a:t>
            </a:r>
            <a:r>
              <a:rPr lang="ko-KR" altLang="en-US" sz="1800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to</a:t>
            </a:r>
            <a:r>
              <a:rPr lang="ko-KR" altLang="en-US" sz="1800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go</a:t>
            </a:r>
            <a:r>
              <a:rPr lang="ko-KR" altLang="en-US" sz="1800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to</a:t>
            </a:r>
            <a:r>
              <a:rPr lang="ko-KR" altLang="en-US" sz="1800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bed</a:t>
            </a:r>
            <a:r>
              <a:rPr lang="ko-KR" altLang="en-US" sz="1800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800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“this is your bedtime”</a:t>
            </a:r>
            <a:r>
              <a:rPr lang="ko-KR" altLang="en-US" sz="1800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같은 의미이다</a:t>
            </a:r>
            <a:r>
              <a:rPr lang="en-US" altLang="ko-KR" sz="1800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800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즉 논리적으로는 일관성을 가지지만 의미 있는 정보나 해설을 제공하지 못하기 때문에 모순을 가지며 이는 순환 논법이라고 할 수 있다</a:t>
            </a:r>
            <a:r>
              <a:rPr lang="en-US" altLang="ko-KR" sz="1800" dirty="0">
                <a:latin typeface="Söhne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en-US" altLang="ko-KR" sz="2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직접적인 예시로는 </a:t>
            </a:r>
            <a:r>
              <a:rPr lang="en" altLang="ko-KR" dirty="0"/>
              <a:t>“snake is at location of garden and garden is at location of back yard and back yard is considered as the location of snake”</a:t>
            </a:r>
            <a:r>
              <a:rPr lang="ko-KR" altLang="en-US" dirty="0"/>
              <a:t> 가 있다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뱀은 정원에 있고 정원은 뒷마당에 있으며 뒷마당은 뱀이 있는 위치다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라는 문장을 보면 첫번째 문장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+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두번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째 문장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==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세번째 문장이다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..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즉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의미 있는 정보나 해설을 제공하지 못한다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14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1385885" y="1902620"/>
            <a:ext cx="7209467" cy="2094798"/>
            <a:chOff x="4798254" y="1172610"/>
            <a:chExt cx="4806311" cy="13965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0" spc="-225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518758" y="7177748"/>
            <a:ext cx="643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1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21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sz="2700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sz="27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1150145" y="1902620"/>
            <a:ext cx="0" cy="2140965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19521</TotalTime>
  <Words>1125</Words>
  <Application>Microsoft Macintosh PowerPoint</Application>
  <PresentationFormat>사용자 지정</PresentationFormat>
  <Paragraphs>168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3" baseType="lpstr">
      <vt:lpstr>굴림</vt:lpstr>
      <vt:lpstr>나눔고딕</vt:lpstr>
      <vt:lpstr>맑은 고딕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MARU BuriOTF Beta</vt:lpstr>
      <vt:lpstr>Söhne</vt:lpstr>
      <vt:lpstr>Arial</vt:lpstr>
      <vt:lpstr>Calibri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77</cp:revision>
  <dcterms:created xsi:type="dcterms:W3CDTF">2021-12-28T00:31:40Z</dcterms:created>
  <dcterms:modified xsi:type="dcterms:W3CDTF">2023-10-10T15:07:05Z</dcterms:modified>
</cp:coreProperties>
</file>