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81" r:id="rId2"/>
    <p:sldId id="356" r:id="rId3"/>
    <p:sldId id="644" r:id="rId4"/>
    <p:sldId id="345" r:id="rId5"/>
    <p:sldId id="675" r:id="rId6"/>
    <p:sldId id="676" r:id="rId7"/>
    <p:sldId id="677" r:id="rId8"/>
    <p:sldId id="678" r:id="rId9"/>
    <p:sldId id="679" r:id="rId10"/>
    <p:sldId id="672" r:id="rId11"/>
    <p:sldId id="674" r:id="rId12"/>
    <p:sldId id="680" r:id="rId13"/>
    <p:sldId id="682" r:id="rId14"/>
    <p:sldId id="681" r:id="rId15"/>
    <p:sldId id="395" r:id="rId16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BD5E"/>
    <a:srgbClr val="B0B050"/>
    <a:srgbClr val="F2FFCC"/>
    <a:srgbClr val="ACD094"/>
    <a:srgbClr val="7FD9F8"/>
    <a:srgbClr val="344BBE"/>
    <a:srgbClr val="CD7FEA"/>
    <a:srgbClr val="FF7E7F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5"/>
    <p:restoredTop sz="94703"/>
  </p:normalViewPr>
  <p:slideViewPr>
    <p:cSldViewPr>
      <p:cViewPr varScale="1">
        <p:scale>
          <a:sx n="75" d="100"/>
          <a:sy n="75" d="100"/>
        </p:scale>
        <p:origin x="168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2023. 10. 26.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2023. 10. 26.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06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50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176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866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27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3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15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사이클 인코더를 그림으로 나타내보자면 다음과 같습니다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841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9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380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495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3724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95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10798630" y="3213731"/>
            <a:ext cx="5858669" cy="3859538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27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640080" y="640080"/>
            <a:ext cx="17036610" cy="900684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7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87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69ED92-A887-4613-9F26-4E473EA19360}"/>
              </a:ext>
            </a:extLst>
          </p:cNvPr>
          <p:cNvSpPr/>
          <p:nvPr userDrawn="1"/>
        </p:nvSpPr>
        <p:spPr>
          <a:xfrm>
            <a:off x="625034" y="625034"/>
            <a:ext cx="17037933" cy="9036933"/>
          </a:xfrm>
          <a:prstGeom prst="rect">
            <a:avLst/>
          </a:prstGeom>
          <a:noFill/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E627B0A-987F-4B56-B2C0-0F297E7C5994}"/>
              </a:ext>
            </a:extLst>
          </p:cNvPr>
          <p:cNvCxnSpPr/>
          <p:nvPr userDrawn="1"/>
        </p:nvCxnSpPr>
        <p:spPr>
          <a:xfrm>
            <a:off x="1270322" y="1736202"/>
            <a:ext cx="15747357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697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7044601" y="9317827"/>
            <a:ext cx="931500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65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27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7321351" y="9667379"/>
            <a:ext cx="378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8554" y="173458"/>
            <a:ext cx="8365446" cy="936635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3000" spc="-225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9814561" y="386623"/>
            <a:ext cx="7884791" cy="73866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13716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1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27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  <a:p>
            <a:pPr algn="r">
              <a:lnSpc>
                <a:spcPct val="100000"/>
              </a:lnSpc>
            </a:pPr>
            <a:endParaRPr lang="ko-KR" altLang="en-US" sz="2100" b="0" i="0" u="none" spc="-225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932421"/>
            <a:ext cx="18288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241589" y="932421"/>
            <a:ext cx="17804823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56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82971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10809517" y="2687951"/>
            <a:ext cx="5858669" cy="3859538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283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10/26/23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10/26/23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10/26/23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10/26/23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543625" y="1712070"/>
            <a:ext cx="6103620" cy="412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10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27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1385928" y="2240369"/>
            <a:ext cx="138780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상식 기반 </a:t>
            </a:r>
            <a:r>
              <a:rPr lang="en-US" altLang="ko-KR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QA </a:t>
            </a:r>
            <a:r>
              <a:rPr lang="ko-KR" altLang="en-US" sz="42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모델에서의 그래프 순환 구조의 영향</a:t>
            </a:r>
            <a:endParaRPr lang="ko-KR" altLang="en-US" sz="54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1385929" y="3094620"/>
            <a:ext cx="1189900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Influence of Graph Cyclic structure on Common Sense - based QA models</a:t>
            </a:r>
            <a:endParaRPr lang="ko-KR" altLang="en-US" sz="21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21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21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21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21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2100" dirty="0"/>
              </a:p>
              <a:p>
                <a:pPr algn="ctr">
                  <a:lnSpc>
                    <a:spcPct val="130000"/>
                  </a:lnSpc>
                </a:pPr>
                <a:endPara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929" y="5143501"/>
                <a:ext cx="8971949" cy="24612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0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82F04-6D59-7AEF-146B-897EA3A7B6AA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실험 결과</a:t>
            </a:r>
            <a:r>
              <a:rPr kumimoji="1" lang="en-US" altLang="ko-KR" sz="3200" dirty="0"/>
              <a:t>(CSQA)</a:t>
            </a:r>
            <a:endParaRPr kumimoji="1" lang="ko-Kore-KR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98ED466D-C0FF-6E17-877D-66AC21C812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5147614"/>
                  </p:ext>
                </p:extLst>
              </p:nvPr>
            </p:nvGraphicFramePr>
            <p:xfrm>
              <a:off x="533400" y="2280863"/>
              <a:ext cx="6876980" cy="68750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289947">
                      <a:extLst>
                        <a:ext uri="{9D8B030D-6E8A-4147-A177-3AD203B41FA5}">
                          <a16:colId xmlns:a16="http://schemas.microsoft.com/office/drawing/2014/main" val="2939602677"/>
                        </a:ext>
                      </a:extLst>
                    </a:gridCol>
                    <a:gridCol w="1589525">
                      <a:extLst>
                        <a:ext uri="{9D8B030D-6E8A-4147-A177-3AD203B41FA5}">
                          <a16:colId xmlns:a16="http://schemas.microsoft.com/office/drawing/2014/main" val="2321148296"/>
                        </a:ext>
                      </a:extLst>
                    </a:gridCol>
                    <a:gridCol w="1997508">
                      <a:extLst>
                        <a:ext uri="{9D8B030D-6E8A-4147-A177-3AD203B41FA5}">
                          <a16:colId xmlns:a16="http://schemas.microsoft.com/office/drawing/2014/main" val="3562936322"/>
                        </a:ext>
                      </a:extLst>
                    </a:gridCol>
                  </a:tblGrid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1Hdev-ACC%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1Htest-ACC%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106280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Roberta-large(w/o KGs)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73.07(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0.45)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68.69(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19081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RGCN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72.69(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0.19)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68.41(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0.66)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2524322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GconAttn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72.61(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0.39)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68.59(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0.96)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181708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KagNet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73.47(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0.22)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69.01(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0.76)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615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74.57(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0.91)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69.08(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0.21)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563607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MHGRN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74.45(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87396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QA-GNN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76.54(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0873654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GREASELM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78.50(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74.20(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530076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JointLK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77.88(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74.43(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8364405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GSC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74.48(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450762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KoPubWorld돋움체 Light" panose="00000300000000000000" pitchFamily="2" charset="-127"/>
                                    </a:rPr>
                                    <m:t>†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79.17(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73.98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PubWorld돋움체 Light" panose="00000300000000000000" pitchFamily="2" charset="-127"/>
                                  <a:cs typeface="KoPubWorld돋움체 Light" panose="00000300000000000000" pitchFamily="2" charset="-127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1.31)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298387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79.04(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0.62)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74.97(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0.30)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1018135"/>
                      </a:ext>
                    </a:extLst>
                  </a:tr>
                  <a:tr h="7877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Ours(new 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79.17(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0.14)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74.88(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0.59)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7504408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Ours(random number)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79.14(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0.47)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74.99(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0.32)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2804115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Ours(node degree)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79.28(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0.89)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74.42(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𝟏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.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𝟕𝟐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7705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98ED466D-C0FF-6E17-877D-66AC21C812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5147614"/>
                  </p:ext>
                </p:extLst>
              </p:nvPr>
            </p:nvGraphicFramePr>
            <p:xfrm>
              <a:off x="533400" y="2280863"/>
              <a:ext cx="6876980" cy="68750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289947">
                      <a:extLst>
                        <a:ext uri="{9D8B030D-6E8A-4147-A177-3AD203B41FA5}">
                          <a16:colId xmlns:a16="http://schemas.microsoft.com/office/drawing/2014/main" val="2939602677"/>
                        </a:ext>
                      </a:extLst>
                    </a:gridCol>
                    <a:gridCol w="1589525">
                      <a:extLst>
                        <a:ext uri="{9D8B030D-6E8A-4147-A177-3AD203B41FA5}">
                          <a16:colId xmlns:a16="http://schemas.microsoft.com/office/drawing/2014/main" val="2321148296"/>
                        </a:ext>
                      </a:extLst>
                    </a:gridCol>
                    <a:gridCol w="1997508">
                      <a:extLst>
                        <a:ext uri="{9D8B030D-6E8A-4147-A177-3AD203B41FA5}">
                          <a16:colId xmlns:a16="http://schemas.microsoft.com/office/drawing/2014/main" val="3562936322"/>
                        </a:ext>
                      </a:extLst>
                    </a:gridCol>
                  </a:tblGrid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1Hdev-ACC%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1Htest-ACC%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106280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Roberta-large(w/o KGs)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103125" r="-126984" b="-1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103125" r="-1911" b="-1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19081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RGCN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203125" r="-126984" b="-1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203125" r="-1911" b="-1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24322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GconAttn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303125" r="-126984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303125" r="-1911" b="-1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81708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KagNet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403125" r="-126984" b="-1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403125" r="-1911" b="-1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615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503125" r="-126984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503125" r="-1911" b="-1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63607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MHGRN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603125" r="-126984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603125" r="-1911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87396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QA-GNN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703125" r="-126984" b="-9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703125" r="-1911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873654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GREASELM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803125" r="-126984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803125" r="-1911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30076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JointLK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903125" r="-126984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903125" r="-1911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8364405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GSC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1003125" r="-126984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1003125" r="-1911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50762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6" t="-1103125" r="-11042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1103125" r="-126984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1103125" r="-1911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98387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1203125" r="-12698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1203125" r="-1911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018135"/>
                      </a:ext>
                    </a:extLst>
                  </a:tr>
                  <a:tr h="7877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Ours(new 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672581" r="-12698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672581" r="-1911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7504408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Ours(random number)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1496875" r="-126984" b="-1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1496875" r="-1911" b="-1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2804115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Ours(node degree)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6349" t="-1596875" r="-126984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45860" t="-1596875" r="-1911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7056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E4660642-23C6-5D31-BE5C-E35A664FD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080653"/>
            <a:ext cx="9080500" cy="727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56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0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82F04-6D59-7AEF-146B-897EA3A7B6AA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실험 결과</a:t>
            </a:r>
            <a:r>
              <a:rPr kumimoji="1" lang="en-US" altLang="ko-KR" sz="3200" dirty="0"/>
              <a:t>(OBQA)</a:t>
            </a:r>
            <a:endParaRPr kumimoji="1" lang="ko-Kore-KR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98ED466D-C0FF-6E17-877D-66AC21C812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1393769"/>
                  </p:ext>
                </p:extLst>
              </p:nvPr>
            </p:nvGraphicFramePr>
            <p:xfrm>
              <a:off x="533400" y="2280863"/>
              <a:ext cx="5287455" cy="68750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289947">
                      <a:extLst>
                        <a:ext uri="{9D8B030D-6E8A-4147-A177-3AD203B41FA5}">
                          <a16:colId xmlns:a16="http://schemas.microsoft.com/office/drawing/2014/main" val="2939602677"/>
                        </a:ext>
                      </a:extLst>
                    </a:gridCol>
                    <a:gridCol w="1997508">
                      <a:extLst>
                        <a:ext uri="{9D8B030D-6E8A-4147-A177-3AD203B41FA5}">
                          <a16:colId xmlns:a16="http://schemas.microsoft.com/office/drawing/2014/main" val="3562936322"/>
                        </a:ext>
                      </a:extLst>
                    </a:gridCol>
                  </a:tblGrid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Test 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106280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Roberta-large(w/o KGs)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64.89(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2.37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19081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RGCN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62.45(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.57)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2524322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GconAttn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64.75(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.48)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181708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KagNet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-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615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65.20(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.18)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563607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MHGRN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66.85(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  <m: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1.19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87396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QA-GNN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67.80(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  <m: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.75)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0873654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GREASELM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66.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  <m:t>9</m:t>
                                  </m:r>
                                </m:e>
                                <m:sup>
                                  <m: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KoPubWorld돋움체 Light" panose="00000300000000000000" pitchFamily="2" charset="-127"/>
                                    </a:rPr>
                                    <m:t>⊺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530076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JointLK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70.34(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0.75)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8364405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GSC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70.33(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450762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KoPubWorld돋움체 Light" panose="00000300000000000000" pitchFamily="2" charset="-127"/>
                                    </a:rPr>
                                    <m:t>†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70.47(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298387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71.33(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0.25)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1018135"/>
                      </a:ext>
                    </a:extLst>
                  </a:tr>
                  <a:tr h="7877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Ours(new 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0.86)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7504408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Ours(random number)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0.82)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2804115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Ours(node degree)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71.27(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dirty="0" smtClean="0">
                                  <a:solidFill>
                                    <a:schemeClr val="tx1"/>
                                  </a:solidFill>
                                  <a:latin typeface="KoPubWorld돋움체 Light" panose="00000300000000000000" pitchFamily="2" charset="-127"/>
                                  <a:ea typeface="KoPubWorld돋움체 Light" panose="00000300000000000000" pitchFamily="2" charset="-127"/>
                                  <a:cs typeface="KoPubWorld돋움체 Light" panose="00000300000000000000" pitchFamily="2" charset="-127"/>
                                </a:rPr>
                                <m:t>0.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PubWorld돋움체 Light" panose="00000300000000000000" pitchFamily="2" charset="-127"/>
                                  <a:cs typeface="KoPubWorld돋움체 Light" panose="00000300000000000000" pitchFamily="2" charset="-127"/>
                                </a:rPr>
                                <m:t>𝟔𝟔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7705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98ED466D-C0FF-6E17-877D-66AC21C812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1393769"/>
                  </p:ext>
                </p:extLst>
              </p:nvPr>
            </p:nvGraphicFramePr>
            <p:xfrm>
              <a:off x="533400" y="2280863"/>
              <a:ext cx="5287455" cy="68750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289947">
                      <a:extLst>
                        <a:ext uri="{9D8B030D-6E8A-4147-A177-3AD203B41FA5}">
                          <a16:colId xmlns:a16="http://schemas.microsoft.com/office/drawing/2014/main" val="2939602677"/>
                        </a:ext>
                      </a:extLst>
                    </a:gridCol>
                    <a:gridCol w="1997508">
                      <a:extLst>
                        <a:ext uri="{9D8B030D-6E8A-4147-A177-3AD203B41FA5}">
                          <a16:colId xmlns:a16="http://schemas.microsoft.com/office/drawing/2014/main" val="3562936322"/>
                        </a:ext>
                      </a:extLst>
                    </a:gridCol>
                  </a:tblGrid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Test 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106280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Roberta-large(w/o KGs)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557" t="-103125" r="-1266" b="-1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19081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RGCN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557" t="-203125" r="-1266" b="-1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24322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GconAttn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557" t="-303125" r="-1266" b="-1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81708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KagNet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-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615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557" t="-503125" r="-1266" b="-1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63607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MHGRN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557" t="-603125" r="-1266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87396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QA-GNN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557" t="-703125" r="-1266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873654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GREASELM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557" t="-803125" r="-1266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30076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JointLK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557" t="-903125" r="-1266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8364405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GSC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557" t="-1003125" r="-1266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50762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86" t="-1103125" r="-6177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557" t="-1103125" r="-1266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98387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557" t="-1203125" r="-1266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018135"/>
                      </a:ext>
                    </a:extLst>
                  </a:tr>
                  <a:tr h="7877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Ours(new 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557" t="-672581" r="-1266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7504408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Ours(random number)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557" t="-1496875" r="-1266" b="-1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2804115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Ours(node degree)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4557" t="-1596875" r="-1266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70569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0C5E7F9-6F53-B90E-1A81-347710B60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095500"/>
            <a:ext cx="9409108" cy="753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20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0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82F04-6D59-7AEF-146B-897EA3A7B6AA}"/>
              </a:ext>
            </a:extLst>
          </p:cNvPr>
          <p:cNvSpPr txBox="1"/>
          <p:nvPr/>
        </p:nvSpPr>
        <p:spPr>
          <a:xfrm>
            <a:off x="304800" y="921323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실험 결과</a:t>
            </a:r>
            <a:r>
              <a:rPr kumimoji="1" lang="en-US" altLang="ko-KR" sz="3200" dirty="0"/>
              <a:t>(context)</a:t>
            </a:r>
            <a:endParaRPr kumimoji="1" lang="ko-Kore-KR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98ED466D-C0FF-6E17-877D-66AC21C812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7311525"/>
                  </p:ext>
                </p:extLst>
              </p:nvPr>
            </p:nvGraphicFramePr>
            <p:xfrm>
              <a:off x="10991922" y="1715880"/>
              <a:ext cx="5287455" cy="76866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289947">
                      <a:extLst>
                        <a:ext uri="{9D8B030D-6E8A-4147-A177-3AD203B41FA5}">
                          <a16:colId xmlns:a16="http://schemas.microsoft.com/office/drawing/2014/main" val="2939602677"/>
                        </a:ext>
                      </a:extLst>
                    </a:gridCol>
                    <a:gridCol w="1997508">
                      <a:extLst>
                        <a:ext uri="{9D8B030D-6E8A-4147-A177-3AD203B41FA5}">
                          <a16:colId xmlns:a16="http://schemas.microsoft.com/office/drawing/2014/main" val="3562936322"/>
                        </a:ext>
                      </a:extLst>
                    </a:gridCol>
                  </a:tblGrid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Test 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106280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Roberta-large(w/o KGs)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64.89(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2.37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19081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RGCN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62.45(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.57)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2524322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GconAttn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64.75(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.48)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181708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KagNet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-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615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65.20(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  <m:r>
                                <a:rPr lang="en-US" altLang="ko-KR" sz="1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.18)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563607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MHGRN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66.85(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  <m: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1.19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87396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QA-GNN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67.80(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  <m:r>
                                <a:rPr lang="en-US" altLang="ko-KR" sz="1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.75)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0873654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GREASELM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66.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  <m:t>9</m:t>
                                  </m:r>
                                </m:e>
                                <m:sup>
                                  <m:r>
                                    <a:rPr lang="en-US" altLang="ko-KR" sz="12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KoPubWorld돋움체 Light" panose="00000300000000000000" pitchFamily="2" charset="-127"/>
                                    </a:rPr>
                                    <m:t>⊺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530076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JointLK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70.34(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0.75)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8364405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GSC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70.33(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450762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KoPubWorld돋움체 Light" panose="00000300000000000000" pitchFamily="2" charset="-127"/>
                                    </a:rPr>
                                    <m:t>†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70.47(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0.54)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298387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71.33(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0.25)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1018135"/>
                      </a:ext>
                    </a:extLst>
                  </a:tr>
                  <a:tr h="7877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Ours(new 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0.86)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7504408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Ours(random number)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0.82)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2804115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Ours(node degree)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71.27(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  <m:r>
                                <m:rPr>
                                  <m:nor/>
                                </m:rPr>
                                <a:rPr lang="en-US" altLang="ko-KR" sz="1200" b="1" dirty="0" smtClean="0">
                                  <a:solidFill>
                                    <a:schemeClr val="tx1"/>
                                  </a:solidFill>
                                  <a:latin typeface="KoPubWorld돋움체 Light" panose="00000300000000000000" pitchFamily="2" charset="-127"/>
                                  <a:ea typeface="KoPubWorld돋움체 Light" panose="00000300000000000000" pitchFamily="2" charset="-127"/>
                                  <a:cs typeface="KoPubWorld돋움체 Light" panose="00000300000000000000" pitchFamily="2" charset="-127"/>
                                </a:rPr>
                                <m:t>0.</m:t>
                              </m:r>
                              <m:r>
                                <a:rPr lang="en-US" altLang="ko-KR" sz="1200" b="1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PubWorld돋움체 Light" panose="00000300000000000000" pitchFamily="2" charset="-127"/>
                                  <a:cs typeface="KoPubWorld돋움체 Light" panose="00000300000000000000" pitchFamily="2" charset="-127"/>
                                </a:rPr>
                                <m:t>𝟔𝟔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770569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 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Ours(only new cycle context)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67.6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618222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Ours(only triple context)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rgbClr val="00B0F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70.73(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rgbClr val="00B0F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0.84)</a:t>
                          </a:r>
                          <a:endParaRPr lang="ko-KR" altLang="en-US" sz="1200" b="1" dirty="0">
                            <a:solidFill>
                              <a:srgbClr val="00B0F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411099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98ED466D-C0FF-6E17-877D-66AC21C812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7311525"/>
                  </p:ext>
                </p:extLst>
              </p:nvPr>
            </p:nvGraphicFramePr>
            <p:xfrm>
              <a:off x="10991922" y="1715880"/>
              <a:ext cx="5287455" cy="768666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289947">
                      <a:extLst>
                        <a:ext uri="{9D8B030D-6E8A-4147-A177-3AD203B41FA5}">
                          <a16:colId xmlns:a16="http://schemas.microsoft.com/office/drawing/2014/main" val="2939602677"/>
                        </a:ext>
                      </a:extLst>
                    </a:gridCol>
                    <a:gridCol w="1997508">
                      <a:extLst>
                        <a:ext uri="{9D8B030D-6E8A-4147-A177-3AD203B41FA5}">
                          <a16:colId xmlns:a16="http://schemas.microsoft.com/office/drawing/2014/main" val="3562936322"/>
                        </a:ext>
                      </a:extLst>
                    </a:gridCol>
                  </a:tblGrid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Test 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106280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Roberta-large(w/o KGs)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924" t="-106250" r="-1899" b="-16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19081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RGCN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924" t="-206250" r="-1899" b="-15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24322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GconAttn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924" t="-306250" r="-1899" b="-14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81708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KagNet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-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615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924" t="-506250" r="-1899" b="-12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63607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MHGRN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924" t="-606250" r="-1899" b="-11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87396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QA-GNN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924" t="-706250" r="-1899" b="-10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873654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GREASELM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924" t="-806250" r="-1899" b="-9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30076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JointLK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924" t="-906250" r="-1899" b="-8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8364405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GSC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924" t="-1006250" r="-1899" b="-7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50762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106250" r="-62162" b="-69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924" t="-1106250" r="-1899" b="-6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98387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924" t="-1206250" r="-1899" b="-59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018135"/>
                      </a:ext>
                    </a:extLst>
                  </a:tr>
                  <a:tr h="7877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Ours(new 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924" t="-674194" r="-1899" b="-20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7504408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Ours(random number)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924" t="-1500000" r="-1899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2804115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Ours(node degree)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924" t="-1600000" r="-1899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70569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</a:t>
                          </a:r>
                          <a:r>
                            <a:rPr lang="ko-KR" altLang="en-US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 </a:t>
                          </a:r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Ours(only new cycle context)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67.6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618222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+ Ours(only triple context)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3924" t="-1800000" r="-1899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1099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30C9DF24-45AB-C653-78EC-EF3E92CB31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907754"/>
                  </p:ext>
                </p:extLst>
              </p:nvPr>
            </p:nvGraphicFramePr>
            <p:xfrm>
              <a:off x="419099" y="1453364"/>
              <a:ext cx="6876980" cy="80924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289947">
                      <a:extLst>
                        <a:ext uri="{9D8B030D-6E8A-4147-A177-3AD203B41FA5}">
                          <a16:colId xmlns:a16="http://schemas.microsoft.com/office/drawing/2014/main" val="2939602677"/>
                        </a:ext>
                      </a:extLst>
                    </a:gridCol>
                    <a:gridCol w="1589525">
                      <a:extLst>
                        <a:ext uri="{9D8B030D-6E8A-4147-A177-3AD203B41FA5}">
                          <a16:colId xmlns:a16="http://schemas.microsoft.com/office/drawing/2014/main" val="2321148296"/>
                        </a:ext>
                      </a:extLst>
                    </a:gridCol>
                    <a:gridCol w="1997508">
                      <a:extLst>
                        <a:ext uri="{9D8B030D-6E8A-4147-A177-3AD203B41FA5}">
                          <a16:colId xmlns:a16="http://schemas.microsoft.com/office/drawing/2014/main" val="3562936322"/>
                        </a:ext>
                      </a:extLst>
                    </a:gridCol>
                  </a:tblGrid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1Hdev-ACC%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1Htest-ACC%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106280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Roberta-large(w/o KGs)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73.07(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0.45)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68.69(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219081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RGCN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72.69(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0.19)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68.41(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0.66)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2524322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GconAttn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72.61(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0.39)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68.59(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0.96)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3181708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KagNet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73.47(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0.22)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69.01(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0.76)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0615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74.57(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0.91)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69.08(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0.21)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8563607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MHGRN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74.45(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987396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QA-GNN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76.54(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71.11(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0873654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GREASELM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78.50(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74.20(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0.40)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0530076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JointLK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77.88(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0.25)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74.43(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98364405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GSC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79.11(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0.22)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74.48(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6450762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  <a:ea typeface="KoPubWorld돋움체 Light" panose="00000300000000000000" pitchFamily="2" charset="-127"/>
                                      <a:cs typeface="KoPubWorld돋움체 Light" panose="00000300000000000000" pitchFamily="2" charset="-127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altLang="ko-KR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KoPubWorld돋움체 Light" panose="00000300000000000000" pitchFamily="2" charset="-127"/>
                                    </a:rPr>
                                    <m:t>†</m:t>
                                  </m:r>
                                </m:sup>
                              </m:sSup>
                            </m:oMath>
                          </a14:m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79.17(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0.13)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73.98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KoPubWorld돋움체 Light" panose="00000300000000000000" pitchFamily="2" charset="-127"/>
                                  <a:cs typeface="KoPubWorld돋움체 Light" panose="00000300000000000000" pitchFamily="2" charset="-127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0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1.31)</a:t>
                          </a:r>
                          <a:endParaRPr lang="ko-KR" altLang="en-US" sz="1200" b="0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1298387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79.04(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0.62)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74.97(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0.30)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11018135"/>
                      </a:ext>
                    </a:extLst>
                  </a:tr>
                  <a:tr h="7877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Ours(new 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79.17(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0.14)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74.88(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0.59)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7504408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Ours(random number)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79.14(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0.47)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74.99(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0.32)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2804115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Ours(node degree)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79.28(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0.89)</a:t>
                          </a:r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chemeClr val="tx1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74.42(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𝟏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.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𝟕𝟐</m:t>
                              </m:r>
                              <m:r>
                                <a:rPr lang="en-US" altLang="ko-KR" sz="12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)</m:t>
                              </m:r>
                            </m:oMath>
                          </a14:m>
                          <a:endParaRPr lang="ko-KR" altLang="en-US" sz="1200" b="1" dirty="0">
                            <a:solidFill>
                              <a:schemeClr val="tx1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770569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Ours(new cycle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context+QA-GNN</a:t>
                          </a:r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76.74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73.3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57491675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Ours(only new cycle context)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74.69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69.62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4947838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Ours(only triple context)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1" dirty="0">
                              <a:solidFill>
                                <a:srgbClr val="00B0F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73.68(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rgbClr val="00B0F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0.46)</a:t>
                          </a:r>
                          <a:endParaRPr lang="ko-KR" altLang="en-US" sz="1200" b="1" dirty="0">
                            <a:solidFill>
                              <a:srgbClr val="00B0F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00B0F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73.70(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KoPubWorld돋움체 Light" panose="00000300000000000000" pitchFamily="2" charset="-127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altLang="ko-KR" sz="1200" b="1" dirty="0">
                              <a:solidFill>
                                <a:srgbClr val="00B0F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0.70)</a:t>
                          </a:r>
                          <a:endParaRPr lang="ko-KR" altLang="en-US" sz="1200" b="1" dirty="0">
                            <a:solidFill>
                              <a:srgbClr val="00B0F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616412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30C9DF24-45AB-C653-78EC-EF3E92CB31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4907754"/>
                  </p:ext>
                </p:extLst>
              </p:nvPr>
            </p:nvGraphicFramePr>
            <p:xfrm>
              <a:off x="419099" y="1453364"/>
              <a:ext cx="6876980" cy="80924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289947">
                      <a:extLst>
                        <a:ext uri="{9D8B030D-6E8A-4147-A177-3AD203B41FA5}">
                          <a16:colId xmlns:a16="http://schemas.microsoft.com/office/drawing/2014/main" val="2939602677"/>
                        </a:ext>
                      </a:extLst>
                    </a:gridCol>
                    <a:gridCol w="1589525">
                      <a:extLst>
                        <a:ext uri="{9D8B030D-6E8A-4147-A177-3AD203B41FA5}">
                          <a16:colId xmlns:a16="http://schemas.microsoft.com/office/drawing/2014/main" val="2321148296"/>
                        </a:ext>
                      </a:extLst>
                    </a:gridCol>
                    <a:gridCol w="1997508">
                      <a:extLst>
                        <a:ext uri="{9D8B030D-6E8A-4147-A177-3AD203B41FA5}">
                          <a16:colId xmlns:a16="http://schemas.microsoft.com/office/drawing/2014/main" val="3562936322"/>
                        </a:ext>
                      </a:extLst>
                    </a:gridCol>
                  </a:tblGrid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Methods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1Hdev-ACC%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Bold" panose="00000800000000000000" pitchFamily="2" charset="-127"/>
                              <a:ea typeface="KoPubWorld돋움체 Bold" panose="00000800000000000000" pitchFamily="2" charset="-127"/>
                              <a:cs typeface="KoPubWorld돋움체 Bold" panose="00000800000000000000" pitchFamily="2" charset="-127"/>
                            </a:rPr>
                            <a:t>1Htest-ACC%</a:t>
                          </a:r>
                          <a:endParaRPr lang="ko-KR" altLang="en-US" sz="1200" dirty="0">
                            <a:latin typeface="KoPubWorld돋움체 Bold" panose="00000800000000000000" pitchFamily="2" charset="-127"/>
                            <a:ea typeface="KoPubWorld돋움체 Bold" panose="00000800000000000000" pitchFamily="2" charset="-127"/>
                            <a:cs typeface="KoPubWorld돋움체 Bold" panose="000008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8D8D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8106280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Roberta-large(w/o KGs)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000" t="-103125" r="-128000" b="-1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3671" t="-103125" r="-1266" b="-1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19081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RGCN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000" t="-203125" r="-128000" b="-1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3671" t="-203125" r="-1266" b="-1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2524322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GconAttn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000" t="-303125" r="-128000" b="-1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3671" t="-303125" r="-1266" b="-1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181708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KagNet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000" t="-403125" r="-128000" b="-1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3671" t="-403125" r="-1266" b="-1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615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000" t="-503125" r="-128000" b="-1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3671" t="-503125" r="-1266" b="-1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563607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MHGRN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000" t="-603125" r="-128000" b="-1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3671" t="-603125" r="-1266" b="-1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87396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QA-GNN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000" t="-703125" r="-128000" b="-1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3671" t="-703125" r="-1266" b="-1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873654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GREASELM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000" t="-803125" r="-128000" b="-1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3671" t="-803125" r="-1266" b="-1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530076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JointLK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000" t="-903125" r="-128000" b="-10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3671" t="-903125" r="-1266" b="-10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8364405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GSC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000" t="-1003125" r="-128000" b="-9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3671" t="-1003125" r="-1266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64507629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103125" r="-109615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000" t="-1103125" r="-128000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3671" t="-1103125" r="-1266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2983871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000" t="-1203125" r="-128000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3671" t="-1203125" r="-1266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1018135"/>
                      </a:ext>
                    </a:extLst>
                  </a:tr>
                  <a:tr h="78776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Ours(new cycle encoder)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000" t="-672581" r="-128000" b="-261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3671" t="-672581" r="-1266" b="-26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7504408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Ours(random number)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000" t="-1496875" r="-128000" b="-4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3671" t="-1496875" r="-1266" b="-4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22804115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Ours(node degree)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000" t="-1596875" r="-128000" b="-3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3671" t="-1596875" r="-1266" b="-3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705693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Ours(new cycle </a:t>
                          </a:r>
                          <a:r>
                            <a:rPr lang="en-US" altLang="ko-KR" sz="1200" dirty="0" err="1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context+QA-GNN</a:t>
                          </a:r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76.74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73.3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57491675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Ours(only new cycle context)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74.69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b="1" dirty="0">
                              <a:solidFill>
                                <a:srgbClr val="FF0000"/>
                              </a:solidFill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69.62</a:t>
                          </a:r>
                          <a:endParaRPr lang="ko-KR" altLang="en-US" sz="1200" b="1" dirty="0">
                            <a:solidFill>
                              <a:srgbClr val="FF0000"/>
                            </a:solidFill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94947838"/>
                      </a:ext>
                    </a:extLst>
                  </a:tr>
                  <a:tr h="4058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>
                              <a:latin typeface="KoPubWorld돋움체 Light" panose="00000300000000000000" pitchFamily="2" charset="-127"/>
                              <a:ea typeface="KoPubWorld돋움체 Light" panose="00000300000000000000" pitchFamily="2" charset="-127"/>
                              <a:cs typeface="KoPubWorld돋움체 Light" panose="00000300000000000000" pitchFamily="2" charset="-127"/>
                            </a:rPr>
                            <a:t>+ Ours(only triple context)</a:t>
                          </a:r>
                          <a:endParaRPr lang="ko-KR" altLang="en-US" sz="1200" dirty="0">
                            <a:latin typeface="KoPubWorld돋움체 Light" panose="00000300000000000000" pitchFamily="2" charset="-127"/>
                            <a:ea typeface="KoPubWorld돋움체 Light" panose="00000300000000000000" pitchFamily="2" charset="-127"/>
                            <a:cs typeface="KoPubWorld돋움체 Light" panose="00000300000000000000" pitchFamily="2" charset="-127"/>
                          </a:endParaRPr>
                        </a:p>
                      </a:txBody>
                      <a:tcPr anchor="ctr"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000" t="-1896875" r="-128000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43671" t="-1896875" r="-1266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6164128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9FB33E9-CB9B-1941-8EBC-FCA4B95804C6}"/>
              </a:ext>
            </a:extLst>
          </p:cNvPr>
          <p:cNvSpPr txBox="1"/>
          <p:nvPr/>
        </p:nvSpPr>
        <p:spPr>
          <a:xfrm>
            <a:off x="419100" y="9951668"/>
            <a:ext cx="527684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1 _ </a:t>
            </a:r>
            <a:r>
              <a:rPr lang="en-US" altLang="ko-KR" sz="1400" dirty="0" err="1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CommonsenseQA</a:t>
            </a:r>
            <a:r>
              <a:rPr lang="ko-KR" altLang="en-US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Medium" panose="00000600000000000000" pitchFamily="2" charset="-127"/>
                <a:cs typeface="KoPubWorld돋움체 Bold" panose="00000800000000000000" pitchFamily="2" charset="-127"/>
              </a:rPr>
              <a:t>에 대한 결과</a:t>
            </a:r>
            <a:endParaRPr lang="ko-KR" altLang="en-US" sz="1400" dirty="0">
              <a:solidFill>
                <a:srgbClr val="00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0D522-F43E-E61C-0629-DA2FDA12CDEE}"/>
              </a:ext>
            </a:extLst>
          </p:cNvPr>
          <p:cNvSpPr txBox="1"/>
          <p:nvPr/>
        </p:nvSpPr>
        <p:spPr>
          <a:xfrm>
            <a:off x="10991922" y="9563100"/>
            <a:ext cx="5276849" cy="38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2 _ </a:t>
            </a:r>
            <a:r>
              <a:rPr lang="en-US" altLang="ko-KR" sz="1400" dirty="0" err="1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OpenBookQA</a:t>
            </a:r>
            <a:r>
              <a:rPr lang="ko-KR" altLang="en-US" sz="1400" dirty="0"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대한 결과</a:t>
            </a:r>
          </a:p>
        </p:txBody>
      </p:sp>
    </p:spTree>
    <p:extLst>
      <p:ext uri="{BB962C8B-B14F-4D97-AF65-F5344CB8AC3E}">
        <p14:creationId xmlns:p14="http://schemas.microsoft.com/office/powerpoint/2010/main" val="2658428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700" y="-93573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1669091"/>
            <a:ext cx="17280846" cy="44897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아직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CSQA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대해서는 여러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Seed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대해서 실험을 완료하지 못했다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 Text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결과가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Triple Text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결과보다 성능이 좋았다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.(OBQA), CSQA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도 좋을 것으로 예상이 된다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그렇다면 왜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그럴까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 -&gt;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순환 논법이 진짜로 문제를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일으킨건가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이것을 어떻게 증명할 수 있지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LM+KG(GNN)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</a:t>
            </a:r>
            <a:r>
              <a:rPr lang="en-US" altLang="ko-KR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Explainability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방법론들을 통해 알 수 있을까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결과 분석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6031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원형 11">
            <a:extLst>
              <a:ext uri="{FF2B5EF4-FFF2-40B4-BE49-F238E27FC236}">
                <a16:creationId xmlns:a16="http://schemas.microsoft.com/office/drawing/2014/main" id="{5449322C-8725-ADE8-8EFF-9CF413B2CA28}"/>
              </a:ext>
            </a:extLst>
          </p:cNvPr>
          <p:cNvSpPr/>
          <p:nvPr/>
        </p:nvSpPr>
        <p:spPr>
          <a:xfrm rot="10800000">
            <a:off x="12712700" y="6184240"/>
            <a:ext cx="1143000" cy="1143000"/>
          </a:xfrm>
          <a:prstGeom prst="pie">
            <a:avLst>
              <a:gd name="adj1" fmla="val 5400000"/>
              <a:gd name="adj2" fmla="val 162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700" y="-93573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1669091"/>
            <a:ext cx="17280846" cy="44897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Snake is at location of garden and garden is at location of back yard and back yard is considered as the location of snake</a:t>
            </a:r>
          </a:p>
          <a:p>
            <a:pPr marL="12001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Snake is at location of garden</a:t>
            </a:r>
          </a:p>
          <a:p>
            <a:pPr marL="12001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Garden is at location of back yard</a:t>
            </a:r>
          </a:p>
          <a:p>
            <a:pPr marL="1200150" lvl="1" indent="-51435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Back yard is considered as the location of snake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Snake is related to snakes and snakes is at location of forests and forests is considered as the location of snake</a:t>
            </a:r>
          </a:p>
          <a:p>
            <a:pPr marL="1143000" lvl="1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Snake is related to snakes</a:t>
            </a:r>
          </a:p>
          <a:p>
            <a:pPr marL="1143000" lvl="1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Snakes is at location of forests</a:t>
            </a:r>
          </a:p>
          <a:p>
            <a:pPr marL="1143000" lvl="1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Forests is considered as the location of snake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Snake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노드가 포함되는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은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개이지만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snake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노드가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tail 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노드가 되는 경우는 두 가지이다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 Text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“and”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연결이 없지만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LM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들어갈때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결국 중복이 된다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Triple Text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“and”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묶여서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LM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들어간다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 Text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들어갈 때는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”and”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없어서 </a:t>
            </a:r>
            <a:r>
              <a:rPr lang="ko-KR" altLang="en-US" sz="16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순환논법의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영향력이 낮춰졌다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6002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 Text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의 결과가 더 </a:t>
            </a:r>
            <a:r>
              <a:rPr lang="ko-KR" altLang="en-US" sz="1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좋다고해서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이렇게 </a:t>
            </a:r>
            <a:r>
              <a:rPr lang="ko-KR" altLang="en-US" sz="1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해석하는게</a:t>
            </a:r>
            <a:r>
              <a:rPr lang="ko-KR" altLang="en-US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맞는건가</a:t>
            </a:r>
            <a:r>
              <a:rPr lang="en-US" altLang="ko-KR" sz="12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하지만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결국 중복된 정보가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LM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들어가는 것은 마찬가지이다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결과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분포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데이터 분포와 같은 임의의 무언가의 분포의 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consistency(or variance, bias)</a:t>
            </a:r>
            <a:r>
              <a:rPr lang="ko-KR" altLang="en-US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봐서</a:t>
            </a:r>
            <a:r>
              <a:rPr lang="en-US" altLang="ko-KR" sz="16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..?</a:t>
            </a:r>
            <a:endParaRPr lang="en-US" altLang="ko-KR" sz="20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lphaUcPeriod"/>
            </a:pP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Text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변환할 때 한 노드에 대해서 노드가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tail node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 되는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만 가져온다면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?</a:t>
            </a:r>
          </a:p>
          <a:p>
            <a:pPr marL="1143000" lvl="1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Node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snake 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기준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: A-3 &amp; B-3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>
                <a:solidFill>
                  <a:schemeClr val="bg1">
                    <a:lumMod val="65000"/>
                  </a:schemeClr>
                </a:solidFill>
              </a:rPr>
              <a:t>생각 중</a:t>
            </a:r>
            <a:endParaRPr kumimoji="1" lang="ko-Kore-KR" alt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9E36256-8F0D-1C71-3758-DF3E3CAFAF9E}"/>
              </a:ext>
            </a:extLst>
          </p:cNvPr>
          <p:cNvSpPr/>
          <p:nvPr/>
        </p:nvSpPr>
        <p:spPr>
          <a:xfrm>
            <a:off x="11049000" y="8086537"/>
            <a:ext cx="1219200" cy="106274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garden</a:t>
            </a:r>
            <a:endParaRPr kumimoji="1"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B1ACAEA-7344-28F3-25C4-49C2D81F3A9A}"/>
              </a:ext>
            </a:extLst>
          </p:cNvPr>
          <p:cNvSpPr/>
          <p:nvPr/>
        </p:nvSpPr>
        <p:spPr>
          <a:xfrm>
            <a:off x="14401800" y="8086537"/>
            <a:ext cx="1219200" cy="106274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Back</a:t>
            </a:r>
          </a:p>
          <a:p>
            <a:pPr algn="ctr"/>
            <a:r>
              <a:rPr kumimoji="1" lang="en-US" altLang="ko-KR" dirty="0"/>
              <a:t>yard</a:t>
            </a:r>
            <a:endParaRPr kumimoji="1"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5777C6D6-63B0-F551-41E8-9F83F8EFDA9B}"/>
              </a:ext>
            </a:extLst>
          </p:cNvPr>
          <p:cNvSpPr/>
          <p:nvPr/>
        </p:nvSpPr>
        <p:spPr>
          <a:xfrm>
            <a:off x="13830300" y="4381500"/>
            <a:ext cx="1143000" cy="10627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Forest</a:t>
            </a:r>
            <a:endParaRPr kumimoji="1"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E62D2D7-DCDF-2F7D-EE5A-14CED0EA9674}"/>
              </a:ext>
            </a:extLst>
          </p:cNvPr>
          <p:cNvSpPr/>
          <p:nvPr/>
        </p:nvSpPr>
        <p:spPr>
          <a:xfrm>
            <a:off x="15608300" y="5295900"/>
            <a:ext cx="1143000" cy="106274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snakes</a:t>
            </a:r>
            <a:endParaRPr kumimoji="1" lang="ko-KR" altLang="en-US" dirty="0"/>
          </a:p>
        </p:txBody>
      </p:sp>
      <p:sp>
        <p:nvSpPr>
          <p:cNvPr id="11" name="원형 10">
            <a:extLst>
              <a:ext uri="{FF2B5EF4-FFF2-40B4-BE49-F238E27FC236}">
                <a16:creationId xmlns:a16="http://schemas.microsoft.com/office/drawing/2014/main" id="{1237FC10-4AB2-1CC6-4B23-79915553C3B5}"/>
              </a:ext>
            </a:extLst>
          </p:cNvPr>
          <p:cNvSpPr/>
          <p:nvPr/>
        </p:nvSpPr>
        <p:spPr>
          <a:xfrm>
            <a:off x="12712700" y="6184240"/>
            <a:ext cx="1143000" cy="1143000"/>
          </a:xfrm>
          <a:prstGeom prst="pie">
            <a:avLst>
              <a:gd name="adj1" fmla="val 5400000"/>
              <a:gd name="adj2" fmla="val 16200000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Snake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7C0A0FD-991F-51E3-F11D-FC4EB997B168}"/>
              </a:ext>
            </a:extLst>
          </p:cNvPr>
          <p:cNvCxnSpPr>
            <a:endCxn id="5" idx="7"/>
          </p:cNvCxnSpPr>
          <p:nvPr/>
        </p:nvCxnSpPr>
        <p:spPr>
          <a:xfrm flipH="1">
            <a:off x="12089652" y="7200900"/>
            <a:ext cx="788148" cy="104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100DD65-221D-364E-EF11-F9EF45C0CB69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2268200" y="8617909"/>
            <a:ext cx="2133600" cy="12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D2EB374-7DFA-2B89-393A-85F1180C6A2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3639800" y="7200900"/>
            <a:ext cx="940548" cy="1041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9CC2301-1F21-73D4-EC3C-A5342AD2B212}"/>
              </a:ext>
            </a:extLst>
          </p:cNvPr>
          <p:cNvCxnSpPr>
            <a:cxnSpLocks/>
            <a:endCxn id="12" idx="1"/>
          </p:cNvCxnSpPr>
          <p:nvPr/>
        </p:nvCxnSpPr>
        <p:spPr>
          <a:xfrm flipH="1">
            <a:off x="13284200" y="5376904"/>
            <a:ext cx="788148" cy="80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5B075B0-ADAC-773D-0E36-02218F7AF57B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13855700" y="6203008"/>
            <a:ext cx="1919988" cy="49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863A0CC-BCFE-677D-B671-7B9AB3BA0421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4914223" y="5183064"/>
            <a:ext cx="861465" cy="268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36B380-7FD7-E733-1230-AF126FDAAC1B}"/>
              </a:ext>
            </a:extLst>
          </p:cNvPr>
          <p:cNvSpPr txBox="1"/>
          <p:nvPr/>
        </p:nvSpPr>
        <p:spPr>
          <a:xfrm>
            <a:off x="11954727" y="7341406"/>
            <a:ext cx="50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A-1</a:t>
            </a:r>
            <a:endParaRPr kumimoji="1"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8FF198-971D-3864-1939-8A820ABB6A5F}"/>
              </a:ext>
            </a:extLst>
          </p:cNvPr>
          <p:cNvSpPr txBox="1"/>
          <p:nvPr/>
        </p:nvSpPr>
        <p:spPr>
          <a:xfrm>
            <a:off x="13017126" y="8733322"/>
            <a:ext cx="50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A-2</a:t>
            </a:r>
            <a:endParaRPr kumimoji="1"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851244-038F-806B-D365-06D5190F3457}"/>
              </a:ext>
            </a:extLst>
          </p:cNvPr>
          <p:cNvSpPr txBox="1"/>
          <p:nvPr/>
        </p:nvSpPr>
        <p:spPr>
          <a:xfrm>
            <a:off x="14294620" y="7383199"/>
            <a:ext cx="50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A-3</a:t>
            </a:r>
            <a:endParaRPr kumimoji="1"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BB6031-E6A6-C7A8-8840-3443988F4764}"/>
              </a:ext>
            </a:extLst>
          </p:cNvPr>
          <p:cNvSpPr txBox="1"/>
          <p:nvPr/>
        </p:nvSpPr>
        <p:spPr>
          <a:xfrm>
            <a:off x="14595622" y="6535694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B-1</a:t>
            </a:r>
            <a:endParaRPr kumimoji="1"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5CCDC1-4228-590E-B1C1-327719282D23}"/>
              </a:ext>
            </a:extLst>
          </p:cNvPr>
          <p:cNvSpPr txBox="1"/>
          <p:nvPr/>
        </p:nvSpPr>
        <p:spPr>
          <a:xfrm>
            <a:off x="15258310" y="4818788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B-2</a:t>
            </a:r>
            <a:endParaRPr kumimoji="1"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BCD7F6-A8A9-E1B5-FF30-EBA44F28A69C}"/>
              </a:ext>
            </a:extLst>
          </p:cNvPr>
          <p:cNvSpPr txBox="1"/>
          <p:nvPr/>
        </p:nvSpPr>
        <p:spPr>
          <a:xfrm>
            <a:off x="13108871" y="5362939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B-3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15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1385885" y="1902620"/>
            <a:ext cx="7209467" cy="2094798"/>
            <a:chOff x="4798254" y="1172610"/>
            <a:chExt cx="4806311" cy="13965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0" spc="-225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518758" y="7177748"/>
            <a:ext cx="643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sz="2700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21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21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21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sz="2700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sz="27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1150145" y="1902620"/>
            <a:ext cx="0" cy="2140965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9167" y="8758645"/>
            <a:ext cx="3266561" cy="86343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19B158D5-1F34-4E59-AF24-D56BE62AF114}"/>
              </a:ext>
            </a:extLst>
          </p:cNvPr>
          <p:cNvSpPr txBox="1"/>
          <p:nvPr/>
        </p:nvSpPr>
        <p:spPr>
          <a:xfrm>
            <a:off x="1270322" y="1841709"/>
            <a:ext cx="46327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3000" dirty="0">
              <a:solidFill>
                <a:schemeClr val="tx1">
                  <a:lumMod val="85000"/>
                  <a:lumOff val="1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609613-E8A5-BBCA-FC7A-9353900375E6}"/>
              </a:ext>
            </a:extLst>
          </p:cNvPr>
          <p:cNvSpPr txBox="1"/>
          <p:nvPr/>
        </p:nvSpPr>
        <p:spPr>
          <a:xfrm>
            <a:off x="11875625" y="1224499"/>
            <a:ext cx="5282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spc="-225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Influence of Graph Cyclic structure</a:t>
            </a:r>
            <a:endParaRPr lang="ko-KR" altLang="en-US" sz="3000" spc="-225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CBBF4-629C-2F2F-E6C3-4D9137058B04}"/>
              </a:ext>
            </a:extLst>
          </p:cNvPr>
          <p:cNvGrpSpPr/>
          <p:nvPr/>
        </p:nvGrpSpPr>
        <p:grpSpPr>
          <a:xfrm>
            <a:off x="2354372" y="2672695"/>
            <a:ext cx="4994607" cy="1994504"/>
            <a:chOff x="2475230" y="2099331"/>
            <a:chExt cx="3329738" cy="13296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9DFF9D-1E88-3344-D665-E40CB3F2F59B}"/>
                </a:ext>
              </a:extLst>
            </p:cNvPr>
            <p:cNvSpPr txBox="1"/>
            <p:nvPr/>
          </p:nvSpPr>
          <p:spPr>
            <a:xfrm>
              <a:off x="3382669" y="2099331"/>
              <a:ext cx="1943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Progress</a:t>
              </a:r>
              <a:endParaRPr lang="ko-KR" alt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1B6B1B-C542-2312-769B-A67D11FCF664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275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9FB3EC-8EBA-A600-10C9-0903BEE94A21}"/>
                </a:ext>
              </a:extLst>
            </p:cNvPr>
            <p:cNvGrpSpPr/>
            <p:nvPr/>
          </p:nvGrpSpPr>
          <p:grpSpPr>
            <a:xfrm>
              <a:off x="2475230" y="2114720"/>
              <a:ext cx="749300" cy="1314280"/>
              <a:chOff x="3919220" y="2114720"/>
              <a:chExt cx="749300" cy="131428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111DB9-D6D9-D139-534E-D5D75AC3E8AF}"/>
                  </a:ext>
                </a:extLst>
              </p:cNvPr>
              <p:cNvSpPr txBox="1"/>
              <p:nvPr/>
            </p:nvSpPr>
            <p:spPr>
              <a:xfrm>
                <a:off x="3919220" y="2114720"/>
                <a:ext cx="749300" cy="61555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5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3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4D020438-BD37-ABFC-62A6-45921C373657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891F9B-5ED7-BF65-BAFE-CEE8532725AA}"/>
              </a:ext>
            </a:extLst>
          </p:cNvPr>
          <p:cNvSpPr txBox="1"/>
          <p:nvPr/>
        </p:nvSpPr>
        <p:spPr>
          <a:xfrm>
            <a:off x="3759740" y="3316608"/>
            <a:ext cx="7886045" cy="2573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진행 내용</a:t>
            </a: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실험</a:t>
            </a:r>
            <a:r>
              <a: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en-US" altLang="ko-Kore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형태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Cycle </a:t>
            </a:r>
            <a:r>
              <a:rPr lang="en-US" altLang="ko-Kore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통계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부록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)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실험</a:t>
            </a:r>
            <a:r>
              <a: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en-US" altLang="ko-Kore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결과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결과</a:t>
            </a:r>
            <a:r>
              <a: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en-US" altLang="ko-Kore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분석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ore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생각</a:t>
            </a:r>
            <a:r>
              <a:rPr lang="en-US" altLang="ko-Kore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en-US" altLang="ko-Kore-K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중</a:t>
            </a: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pPr marL="266700" indent="-2667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ore-KR" dirty="0">
              <a:solidFill>
                <a:schemeClr val="tx1">
                  <a:lumMod val="85000"/>
                  <a:lumOff val="15000"/>
                </a:schemeClr>
              </a:solidFill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64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700" y="-93573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778554" y="1669091"/>
            <a:ext cx="17280846" cy="4489749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기존에 진행했던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Encoder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는 사이클 개수를 노드 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임베딩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값에 주입했다면 이번에는 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random number, node degree</a:t>
            </a:r>
            <a:r>
              <a:rPr lang="ko-KR" altLang="en-US" sz="20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주입하는 방식으로 실험했다</a:t>
            </a:r>
            <a:r>
              <a:rPr lang="en-US" altLang="ko-KR" sz="20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971550" lvl="1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실험은 총 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가지 방법으로 진행함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Input(1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차원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대신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count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그대로 넣기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Input(1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차원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대신 같은 값으로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expand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count(9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차원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MLP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거쳐서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node embedding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넣기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Input(1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차원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대신 같은 값으로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expand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count(5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차원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MLP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거쳐서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node embedding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넣기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485900" lvl="2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[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기존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input;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expand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count]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MLP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돌려서 </a:t>
            </a:r>
            <a:r>
              <a:rPr lang="en-US" altLang="ko-KR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node embedding</a:t>
            </a:r>
            <a:r>
              <a:rPr lang="ko-KR" altLang="en-US" sz="14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으로</a:t>
            </a:r>
            <a:r>
              <a:rPr lang="ko-KR" altLang="en-US" sz="14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넣기</a:t>
            </a:r>
            <a:endParaRPr lang="en-US" altLang="ko-KR" sz="14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CommonsenseQA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대해서 진행 완료</a:t>
            </a: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OpenBookQA</a:t>
            </a: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에 대해서 진행 완료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New context score</a:t>
            </a:r>
            <a:r>
              <a:rPr lang="ko-KR" altLang="en-US" sz="2000" dirty="0" err="1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사용할 때 기존에는 </a:t>
            </a:r>
            <a:r>
              <a:rPr lang="en-US" altLang="ko-KR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Cycle Passage(3</a:t>
            </a:r>
            <a:r>
              <a:rPr lang="ko-KR" altLang="en-US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개의 </a:t>
            </a:r>
            <a:r>
              <a:rPr lang="en-US" altLang="ko-KR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triple)</a:t>
            </a:r>
            <a:r>
              <a:rPr lang="ko-KR" altLang="en-US" sz="2000" dirty="0" err="1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</a:t>
            </a:r>
            <a:r>
              <a:rPr lang="ko-KR" altLang="en-US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사용했지만 이번에는 </a:t>
            </a:r>
            <a:r>
              <a:rPr lang="en-US" altLang="ko-KR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Triple</a:t>
            </a:r>
            <a:r>
              <a:rPr lang="ko-KR" altLang="en-US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을 </a:t>
            </a:r>
            <a:r>
              <a:rPr lang="en-US" altLang="ko-KR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passage</a:t>
            </a:r>
            <a:r>
              <a:rPr lang="ko-KR" altLang="en-US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로 전환해서 실험을 하고자 한다</a:t>
            </a:r>
            <a:r>
              <a:rPr lang="en-US" altLang="ko-KR" sz="20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971550" lvl="1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dirty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코드 완성</a:t>
            </a:r>
            <a:endParaRPr lang="en-US" altLang="ko-KR" sz="140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실험 진행 중</a:t>
            </a:r>
            <a:endParaRPr lang="en-US" altLang="ko-KR" sz="16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971550" lvl="1" indent="-285750" algn="just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진행 내용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4898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4102AF-DA67-9113-51FA-25C149558FED}"/>
              </a:ext>
            </a:extLst>
          </p:cNvPr>
          <p:cNvSpPr/>
          <p:nvPr/>
        </p:nvSpPr>
        <p:spPr>
          <a:xfrm>
            <a:off x="235295" y="3327489"/>
            <a:ext cx="718869" cy="43111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248B59-07E5-E144-235A-578254826BA0}"/>
                  </a:ext>
                </a:extLst>
              </p:cNvPr>
              <p:cNvSpPr txBox="1"/>
              <p:nvPr/>
            </p:nvSpPr>
            <p:spPr>
              <a:xfrm>
                <a:off x="235295" y="7638658"/>
                <a:ext cx="718869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ko-Kore-KR" altLang="en-US" sz="27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248B59-07E5-E144-235A-578254826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95" y="7638658"/>
                <a:ext cx="718869" cy="5078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직사각형 18">
            <a:extLst>
              <a:ext uri="{FF2B5EF4-FFF2-40B4-BE49-F238E27FC236}">
                <a16:creationId xmlns:a16="http://schemas.microsoft.com/office/drawing/2014/main" id="{CCD41F0F-167F-1170-84E2-64D9D5DDA3FA}"/>
              </a:ext>
            </a:extLst>
          </p:cNvPr>
          <p:cNvSpPr/>
          <p:nvPr/>
        </p:nvSpPr>
        <p:spPr>
          <a:xfrm>
            <a:off x="1479593" y="3327489"/>
            <a:ext cx="3588380" cy="43111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 dirty="0"/>
          </a:p>
        </p:txBody>
      </p:sp>
      <p:sp>
        <p:nvSpPr>
          <p:cNvPr id="25" name="왼쪽 중괄호[L] 24">
            <a:extLst>
              <a:ext uri="{FF2B5EF4-FFF2-40B4-BE49-F238E27FC236}">
                <a16:creationId xmlns:a16="http://schemas.microsoft.com/office/drawing/2014/main" id="{CBF41A51-0108-4B7D-29BC-48ECEDC9291D}"/>
              </a:ext>
            </a:extLst>
          </p:cNvPr>
          <p:cNvSpPr/>
          <p:nvPr/>
        </p:nvSpPr>
        <p:spPr>
          <a:xfrm rot="5400000">
            <a:off x="3023123" y="1148701"/>
            <a:ext cx="501318" cy="3588380"/>
          </a:xfrm>
          <a:prstGeom prst="leftBrac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444E37-45DD-1A80-CFCB-C9C46C4E18DF}"/>
                  </a:ext>
                </a:extLst>
              </p:cNvPr>
              <p:cNvSpPr txBox="1"/>
              <p:nvPr/>
            </p:nvSpPr>
            <p:spPr>
              <a:xfrm>
                <a:off x="2169282" y="2221197"/>
                <a:ext cx="2208999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10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𝐾</m:t>
                      </m:r>
                      <m:r>
                        <a:rPr kumimoji="1" lang="ko-KR" altLang="en-US" sz="210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차원</m:t>
                      </m:r>
                      <m:r>
                        <a:rPr kumimoji="1" lang="en-US" altLang="ko-KR" sz="2100" b="0" i="0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(5</m:t>
                      </m:r>
                      <m:r>
                        <a:rPr kumimoji="1" lang="en-US" altLang="ko-KR" sz="2100" i="1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 </m:t>
                      </m:r>
                      <m:r>
                        <a:rPr kumimoji="1" lang="en-US" altLang="ko-KR" sz="21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𝑜𝑟</m:t>
                      </m:r>
                      <m:r>
                        <a:rPr kumimoji="1" lang="en-US" altLang="ko-KR" sz="2100" b="0" i="1" smtClean="0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 9)</m:t>
                      </m:r>
                    </m:oMath>
                  </m:oMathPara>
                </a14:m>
                <a:endParaRPr kumimoji="1" lang="ko-Kore-KR" altLang="en-US" sz="21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444E37-45DD-1A80-CFCB-C9C46C4E1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282" y="2221197"/>
                <a:ext cx="2208999" cy="415498"/>
              </a:xfrm>
              <a:prstGeom prst="rect">
                <a:avLst/>
              </a:prstGeom>
              <a:blipFill>
                <a:blip r:embed="rId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왼쪽 중괄호[L] 26">
            <a:extLst>
              <a:ext uri="{FF2B5EF4-FFF2-40B4-BE49-F238E27FC236}">
                <a16:creationId xmlns:a16="http://schemas.microsoft.com/office/drawing/2014/main" id="{1A99BA86-B600-DA44-5F2A-96537770CF1B}"/>
              </a:ext>
            </a:extLst>
          </p:cNvPr>
          <p:cNvSpPr/>
          <p:nvPr/>
        </p:nvSpPr>
        <p:spPr>
          <a:xfrm rot="10800000">
            <a:off x="5210270" y="3316251"/>
            <a:ext cx="498974" cy="4311168"/>
          </a:xfrm>
          <a:prstGeom prst="leftBrace">
            <a:avLst/>
          </a:prstGeom>
          <a:ln w="63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6B1100-5459-6105-3FB1-62D18C880843}"/>
                  </a:ext>
                </a:extLst>
              </p:cNvPr>
              <p:cNvSpPr txBox="1"/>
              <p:nvPr/>
            </p:nvSpPr>
            <p:spPr>
              <a:xfrm>
                <a:off x="5533798" y="5249210"/>
                <a:ext cx="1632758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100" i="1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노드</m:t>
                      </m:r>
                      <m:r>
                        <a:rPr kumimoji="1" lang="ko-KR" altLang="en-US" sz="2100" i="1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 </m:t>
                      </m:r>
                      <m:r>
                        <a:rPr kumimoji="1" lang="ko-KR" altLang="en-US" sz="2100" i="1">
                          <a:latin typeface="Cambria Math" panose="02040503050406030204" pitchFamily="18" charset="0"/>
                          <a:ea typeface="KoPubWorld돋움체 Medium" panose="00000600000000000000" pitchFamily="2" charset="-127"/>
                          <a:cs typeface="KoPubWorld돋움체 Medium" panose="00000600000000000000" pitchFamily="2" charset="-127"/>
                        </a:rPr>
                        <m:t>개수</m:t>
                      </m:r>
                    </m:oMath>
                  </m:oMathPara>
                </a14:m>
                <a:endParaRPr kumimoji="1" lang="ko-Kore-KR" altLang="en-US" sz="2100" dirty="0">
                  <a:latin typeface="KoPubWorld돋움체 Medium" panose="00000600000000000000" pitchFamily="2" charset="-127"/>
                  <a:ea typeface="KoPubWorld돋움체 Medium" panose="00000600000000000000" pitchFamily="2" charset="-127"/>
                  <a:cs typeface="KoPubWorld돋움체 Medium" panose="00000600000000000000" pitchFamily="2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B6B1100-5459-6105-3FB1-62D18C880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798" y="5249210"/>
                <a:ext cx="1632758" cy="415498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FBF765-C356-3CE0-0C9A-A9681A5E2914}"/>
              </a:ext>
            </a:extLst>
          </p:cNvPr>
          <p:cNvSpPr/>
          <p:nvPr/>
        </p:nvSpPr>
        <p:spPr>
          <a:xfrm>
            <a:off x="8334503" y="3351941"/>
            <a:ext cx="4812416" cy="43111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021164-D43D-7D24-E85C-93F769698B52}"/>
                  </a:ext>
                </a:extLst>
              </p:cNvPr>
              <p:cNvSpPr txBox="1"/>
              <p:nvPr/>
            </p:nvSpPr>
            <p:spPr>
              <a:xfrm>
                <a:off x="8367243" y="7638658"/>
                <a:ext cx="718869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ko-Kore-KR" altLang="en-US" sz="27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C021164-D43D-7D24-E85C-93F769698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243" y="7638658"/>
                <a:ext cx="718869" cy="5078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F8F6DB0F-B966-D384-2208-4F0B5CB11839}"/>
              </a:ext>
            </a:extLst>
          </p:cNvPr>
          <p:cNvCxnSpPr>
            <a:cxnSpLocks/>
          </p:cNvCxnSpPr>
          <p:nvPr/>
        </p:nvCxnSpPr>
        <p:spPr>
          <a:xfrm>
            <a:off x="9154454" y="3351941"/>
            <a:ext cx="11789" cy="4311168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0EC88B-69CB-102F-CE31-57B874D633FF}"/>
                  </a:ext>
                </a:extLst>
              </p:cNvPr>
              <p:cNvSpPr txBox="1"/>
              <p:nvPr/>
            </p:nvSpPr>
            <p:spPr>
              <a:xfrm>
                <a:off x="9228113" y="7664647"/>
                <a:ext cx="3856934" cy="536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</m:ctrlPr>
                        </m:sSubSupPr>
                        <m:e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𝑣</m:t>
                          </m:r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, 3</m:t>
                          </m:r>
                        </m:sub>
                        <m:sup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ko-Kore-KR" altLang="en-US" sz="27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0EC88B-69CB-102F-CE31-57B874D6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8113" y="7664647"/>
                <a:ext cx="3856934" cy="536365"/>
              </a:xfrm>
              <a:prstGeom prst="rect">
                <a:avLst/>
              </a:prstGeom>
              <a:blipFill>
                <a:blip r:embed="rId7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화살표: 아래쪽 22">
            <a:extLst>
              <a:ext uri="{FF2B5EF4-FFF2-40B4-BE49-F238E27FC236}">
                <a16:creationId xmlns:a16="http://schemas.microsoft.com/office/drawing/2014/main" id="{A65FFEF4-2613-B838-CC78-94DE7ADED557}"/>
              </a:ext>
            </a:extLst>
          </p:cNvPr>
          <p:cNvSpPr/>
          <p:nvPr/>
        </p:nvSpPr>
        <p:spPr>
          <a:xfrm rot="16200000">
            <a:off x="12672131" y="5054653"/>
            <a:ext cx="3118757" cy="905747"/>
          </a:xfrm>
          <a:prstGeom prst="downArrow">
            <a:avLst/>
          </a:prstGeom>
          <a:gradFill flip="none" rotWithShape="1">
            <a:gsLst>
              <a:gs pos="100000">
                <a:schemeClr val="bg1">
                  <a:lumMod val="75000"/>
                  <a:alpha val="0"/>
                </a:schemeClr>
              </a:gs>
              <a:gs pos="0">
                <a:schemeClr val="bg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7BE513F-DD0F-1D03-7253-1F1143649925}"/>
              </a:ext>
            </a:extLst>
          </p:cNvPr>
          <p:cNvSpPr/>
          <p:nvPr/>
        </p:nvSpPr>
        <p:spPr>
          <a:xfrm>
            <a:off x="15227798" y="3327489"/>
            <a:ext cx="718869" cy="4311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7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57A3D7D-2905-F983-109C-640162E57867}"/>
                  </a:ext>
                </a:extLst>
              </p:cNvPr>
              <p:cNvSpPr txBox="1"/>
              <p:nvPr/>
            </p:nvSpPr>
            <p:spPr>
              <a:xfrm>
                <a:off x="-396104" y="7695202"/>
                <a:ext cx="7468002" cy="536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</m:ctrlPr>
                        </m:sSubSupPr>
                        <m:e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𝑣</m:t>
                          </m:r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, 3</m:t>
                          </m:r>
                        </m:sub>
                        <m:sup>
                          <m:r>
                            <a:rPr lang="en-US" altLang="ko-KR" sz="27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KoPubWorld바탕체 Bold" panose="00000800000000000000" pitchFamily="2" charset="-127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ko-Kore-KR" altLang="en-US" sz="27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57A3D7D-2905-F983-109C-640162E5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104" y="7695202"/>
                <a:ext cx="7468002" cy="536365"/>
              </a:xfrm>
              <a:prstGeom prst="rect">
                <a:avLst/>
              </a:prstGeom>
              <a:blipFill>
                <a:blip r:embed="rId8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027D169-F7AE-D02B-082F-23E364820ED5}"/>
                  </a:ext>
                </a:extLst>
              </p:cNvPr>
              <p:cNvSpPr txBox="1"/>
              <p:nvPr/>
            </p:nvSpPr>
            <p:spPr>
              <a:xfrm>
                <a:off x="15241260" y="7663109"/>
                <a:ext cx="718869" cy="507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27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ko-Kore-KR" altLang="en-US" sz="27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027D169-F7AE-D02B-082F-23E364820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1260" y="7663109"/>
                <a:ext cx="718869" cy="5078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화살표: 아래쪽 22">
            <a:extLst>
              <a:ext uri="{FF2B5EF4-FFF2-40B4-BE49-F238E27FC236}">
                <a16:creationId xmlns:a16="http://schemas.microsoft.com/office/drawing/2014/main" id="{E25FF466-7F1E-D17F-4364-F411021057B4}"/>
              </a:ext>
            </a:extLst>
          </p:cNvPr>
          <p:cNvSpPr/>
          <p:nvPr/>
        </p:nvSpPr>
        <p:spPr>
          <a:xfrm rot="16200000">
            <a:off x="5835208" y="4991503"/>
            <a:ext cx="3118757" cy="905747"/>
          </a:xfrm>
          <a:prstGeom prst="downArrow">
            <a:avLst/>
          </a:prstGeom>
          <a:gradFill flip="none" rotWithShape="1">
            <a:gsLst>
              <a:gs pos="100000">
                <a:schemeClr val="bg1">
                  <a:lumMod val="75000"/>
                  <a:alpha val="0"/>
                </a:schemeClr>
              </a:gs>
              <a:gs pos="0">
                <a:schemeClr val="bg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05F3EF-B2D1-5527-00E1-934FC715F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8239" y="5013689"/>
            <a:ext cx="1758237" cy="86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1E79D0-F3A9-83E0-9392-3C601C3095AC}"/>
              </a:ext>
            </a:extLst>
          </p:cNvPr>
          <p:cNvSpPr txBox="1"/>
          <p:nvPr/>
        </p:nvSpPr>
        <p:spPr>
          <a:xfrm>
            <a:off x="10442450" y="971946"/>
            <a:ext cx="803886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1650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※</a:t>
            </a:r>
            <a:r>
              <a:rPr kumimoji="1" lang="en-US" altLang="ko-KR" sz="1650" dirty="0"/>
              <a:t>Graph</a:t>
            </a:r>
            <a:r>
              <a:rPr kumimoji="1" lang="ko-KR" altLang="en-US" sz="1650" dirty="0"/>
              <a:t> </a:t>
            </a:r>
            <a:r>
              <a:rPr kumimoji="1" lang="en-US" altLang="ko-KR" sz="1650" dirty="0"/>
              <a:t>soft</a:t>
            </a:r>
            <a:r>
              <a:rPr kumimoji="1" lang="ko-KR" altLang="en-US" sz="1650" dirty="0"/>
              <a:t> </a:t>
            </a:r>
            <a:r>
              <a:rPr kumimoji="1" lang="en-US" altLang="ko-KR" sz="1650" dirty="0"/>
              <a:t>counter</a:t>
            </a:r>
            <a:r>
              <a:rPr kumimoji="1" lang="ko-KR" altLang="en-US" sz="1650" dirty="0"/>
              <a:t>의 </a:t>
            </a:r>
            <a:r>
              <a:rPr kumimoji="1" lang="en-US" altLang="ko-KR" sz="1650" dirty="0" err="1"/>
              <a:t>CommonsenseQA</a:t>
            </a:r>
            <a:r>
              <a:rPr kumimoji="1" lang="ko-KR" altLang="en-US" sz="1650" dirty="0"/>
              <a:t>데이터 </a:t>
            </a:r>
            <a:r>
              <a:rPr kumimoji="1" lang="ko-KR" altLang="en-US" sz="1650" dirty="0" err="1"/>
              <a:t>임베딩</a:t>
            </a:r>
            <a:r>
              <a:rPr kumimoji="1" lang="ko-KR" altLang="en-US" sz="1650" dirty="0"/>
              <a:t> </a:t>
            </a:r>
            <a:r>
              <a:rPr kumimoji="1" lang="en-US" altLang="ko-KR" sz="1650" dirty="0"/>
              <a:t>shape</a:t>
            </a:r>
            <a:r>
              <a:rPr kumimoji="1" lang="ko-KR" altLang="en-US" sz="1650" dirty="0" err="1"/>
              <a:t>를</a:t>
            </a:r>
            <a:r>
              <a:rPr kumimoji="1" lang="ko-KR" altLang="en-US" sz="1650" dirty="0"/>
              <a:t> 예시로 설명함</a:t>
            </a:r>
            <a:endParaRPr kumimoji="1" lang="ko-Kore-KR" altLang="en-US" sz="1650" dirty="0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FCC6DFA-962A-224B-C87A-624FE1844E2B}"/>
              </a:ext>
            </a:extLst>
          </p:cNvPr>
          <p:cNvCxnSpPr/>
          <p:nvPr/>
        </p:nvCxnSpPr>
        <p:spPr>
          <a:xfrm>
            <a:off x="1479591" y="3884996"/>
            <a:ext cx="3588381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29AB4364-864A-7828-7272-3C5E8E014592}"/>
              </a:ext>
            </a:extLst>
          </p:cNvPr>
          <p:cNvCxnSpPr>
            <a:cxnSpLocks/>
          </p:cNvCxnSpPr>
          <p:nvPr/>
        </p:nvCxnSpPr>
        <p:spPr>
          <a:xfrm>
            <a:off x="2040263" y="3351941"/>
            <a:ext cx="0" cy="533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752F6641-813B-4534-7F3F-1E7EB6B31887}"/>
              </a:ext>
            </a:extLst>
          </p:cNvPr>
          <p:cNvCxnSpPr>
            <a:cxnSpLocks/>
          </p:cNvCxnSpPr>
          <p:nvPr/>
        </p:nvCxnSpPr>
        <p:spPr>
          <a:xfrm>
            <a:off x="2586497" y="3351941"/>
            <a:ext cx="0" cy="533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E8E3D157-9E9D-9735-C3CC-2E805B75141A}"/>
              </a:ext>
            </a:extLst>
          </p:cNvPr>
          <p:cNvCxnSpPr>
            <a:cxnSpLocks/>
          </p:cNvCxnSpPr>
          <p:nvPr/>
        </p:nvCxnSpPr>
        <p:spPr>
          <a:xfrm>
            <a:off x="3192888" y="3351941"/>
            <a:ext cx="0" cy="533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FF6DBE59-904C-1262-4D92-B983F8870B23}"/>
              </a:ext>
            </a:extLst>
          </p:cNvPr>
          <p:cNvCxnSpPr>
            <a:cxnSpLocks/>
          </p:cNvCxnSpPr>
          <p:nvPr/>
        </p:nvCxnSpPr>
        <p:spPr>
          <a:xfrm>
            <a:off x="4506737" y="3316251"/>
            <a:ext cx="0" cy="533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265CCD3-81A7-B420-93C5-FBC51ECACE66}"/>
              </a:ext>
            </a:extLst>
          </p:cNvPr>
          <p:cNvSpPr txBox="1"/>
          <p:nvPr/>
        </p:nvSpPr>
        <p:spPr>
          <a:xfrm>
            <a:off x="3569867" y="3125528"/>
            <a:ext cx="751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36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…</a:t>
            </a:r>
            <a:endParaRPr kumimoji="1" lang="ko-Kore-KR" altLang="en-US" sz="36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5CA42B-9264-7013-1952-A3479CC3FEC9}"/>
              </a:ext>
            </a:extLst>
          </p:cNvPr>
          <p:cNvSpPr txBox="1"/>
          <p:nvPr/>
        </p:nvSpPr>
        <p:spPr>
          <a:xfrm>
            <a:off x="1560101" y="3311681"/>
            <a:ext cx="35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endParaRPr kumimoji="1" lang="ko-Kore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2E3FCF-2431-7941-D66C-3F53F75DEB87}"/>
              </a:ext>
            </a:extLst>
          </p:cNvPr>
          <p:cNvSpPr txBox="1"/>
          <p:nvPr/>
        </p:nvSpPr>
        <p:spPr>
          <a:xfrm>
            <a:off x="2120771" y="3320621"/>
            <a:ext cx="35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endParaRPr kumimoji="1" lang="ko-Kore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EF3C03-AA68-D77E-A1DC-C1EEEAF76811}"/>
              </a:ext>
            </a:extLst>
          </p:cNvPr>
          <p:cNvSpPr txBox="1"/>
          <p:nvPr/>
        </p:nvSpPr>
        <p:spPr>
          <a:xfrm>
            <a:off x="2711456" y="3320621"/>
            <a:ext cx="35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endParaRPr kumimoji="1" lang="ko-Kore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A3943B-BC7C-880A-37A1-A59D15F328FC}"/>
              </a:ext>
            </a:extLst>
          </p:cNvPr>
          <p:cNvSpPr txBox="1"/>
          <p:nvPr/>
        </p:nvSpPr>
        <p:spPr>
          <a:xfrm>
            <a:off x="4617116" y="3340532"/>
            <a:ext cx="35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</a:t>
            </a:r>
            <a:endParaRPr kumimoji="1" lang="ko-Kore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9" name="텍스트 개체 틀 1">
            <a:extLst>
              <a:ext uri="{FF2B5EF4-FFF2-40B4-BE49-F238E27FC236}">
                <a16:creationId xmlns:a16="http://schemas.microsoft.com/office/drawing/2014/main" id="{9D92D1A0-4B4B-D2D3-C741-7B17FFB94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700" y="-93573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E06F71-297D-FEF6-04AA-E722E586A4EC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3200" dirty="0" err="1"/>
              <a:t>실험</a:t>
            </a:r>
            <a:r>
              <a:rPr kumimoji="1" lang="en-US" altLang="en-US" sz="3200" dirty="0"/>
              <a:t> </a:t>
            </a:r>
            <a:r>
              <a:rPr kumimoji="1" lang="en-US" altLang="en-US" sz="3200" dirty="0" err="1"/>
              <a:t>형태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0200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19" grpId="0" animBg="1"/>
      <p:bldP spid="25" grpId="0" animBg="1"/>
      <p:bldP spid="26" grpId="0"/>
      <p:bldP spid="27" grpId="0" animBg="1"/>
      <p:bldP spid="28" grpId="0"/>
      <p:bldP spid="29" grpId="0" animBg="1"/>
      <p:bldP spid="30" grpId="0"/>
      <p:bldP spid="36" grpId="0"/>
      <p:bldP spid="37" grpId="0" animBg="1"/>
      <p:bldP spid="38" grpId="0" animBg="1"/>
      <p:bldP spid="39" grpId="0"/>
      <p:bldP spid="40" grpId="0"/>
      <p:bldP spid="41" grpId="0" animBg="1"/>
      <p:bldP spid="23" grpId="0"/>
      <p:bldP spid="24" grpId="0"/>
      <p:bldP spid="31" grpId="0"/>
      <p:bldP spid="33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700" y="-93573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3200" dirty="0"/>
              <a:t>Cycle count </a:t>
            </a:r>
            <a:r>
              <a:rPr kumimoji="1" lang="en-US" altLang="en-US" sz="3200" dirty="0" err="1"/>
              <a:t>통계</a:t>
            </a:r>
            <a:r>
              <a:rPr kumimoji="1" lang="en-US" altLang="ko-KR" sz="3200" dirty="0"/>
              <a:t>(CSQA)</a:t>
            </a:r>
            <a:endParaRPr kumimoji="1" lang="ko-Kore-KR" altLang="en-US" sz="3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2FDBAE-2B63-F12F-6967-FBB586E2C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25" y="1978523"/>
            <a:ext cx="8509000" cy="42147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E2091A-6654-0D70-3A91-8F81058F4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23" y="6201108"/>
            <a:ext cx="8509000" cy="42147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545A07-0FFF-70A5-74E7-1E3EC44FF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4586" y="1987180"/>
            <a:ext cx="8171414" cy="40475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D00F717-8C60-EA4F-A5CC-4CFF8057E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4586" y="6153903"/>
            <a:ext cx="7942814" cy="393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8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700" y="-93573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D6418-849F-C0DB-1C4D-FA3CFE639790}"/>
              </a:ext>
            </a:extLst>
          </p:cNvPr>
          <p:cNvSpPr txBox="1"/>
          <p:nvPr/>
        </p:nvSpPr>
        <p:spPr>
          <a:xfrm>
            <a:off x="11362544" y="80796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AEF2A-5C8C-D506-A442-5B8ED434115F}"/>
              </a:ext>
            </a:extLst>
          </p:cNvPr>
          <p:cNvSpPr txBox="1"/>
          <p:nvPr/>
        </p:nvSpPr>
        <p:spPr>
          <a:xfrm>
            <a:off x="381000" y="1978523"/>
            <a:ext cx="9144000" cy="830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2000" b="1" i="0" dirty="0">
                <a:effectLst/>
                <a:latin typeface="Menlo" panose="020B0609030804020204" pitchFamily="49" charset="0"/>
              </a:rPr>
              <a:t>Statistics for Train Original Cycle Counts: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Min: 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Max: 498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Average: 1.719236987988913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Median: 0.0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Standard Deviation: 6.711589070728195</a:t>
            </a:r>
          </a:p>
          <a:p>
            <a:endParaRPr lang="en" altLang="ko-KR" sz="2000" b="0" i="0" dirty="0">
              <a:effectLst/>
              <a:latin typeface="Menlo" panose="020B0609030804020204" pitchFamily="49" charset="0"/>
            </a:endParaRPr>
          </a:p>
          <a:p>
            <a:r>
              <a:rPr lang="en" altLang="ko-KR" sz="2000" b="1" i="0" dirty="0">
                <a:effectLst/>
                <a:latin typeface="Menlo" panose="020B0609030804020204" pitchFamily="49" charset="0"/>
              </a:rPr>
              <a:t>Statistics for Dev Original Cycle Counts: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Min: 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Max: 272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Average: 1.6316339066339067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Median: 0.0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Standard Deviation: 6.158732847505408</a:t>
            </a:r>
          </a:p>
          <a:p>
            <a:endParaRPr lang="en" altLang="ko-KR" dirty="0">
              <a:latin typeface="Menlo" panose="020B0609030804020204" pitchFamily="49" charset="0"/>
            </a:endParaRPr>
          </a:p>
          <a:p>
            <a:r>
              <a:rPr lang="en" altLang="ko-KR" sz="2000" b="1" i="0" dirty="0">
                <a:effectLst/>
                <a:latin typeface="Menlo" panose="020B0609030804020204" pitchFamily="49" charset="0"/>
              </a:rPr>
              <a:t>Statistics for Train New Cycle Counts: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Min: 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Max: 20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Average: 1.1167500769941485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Median: 0.0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Standard Deviation: 2.9847774831837928 </a:t>
            </a:r>
          </a:p>
          <a:p>
            <a:endParaRPr lang="en" altLang="ko-KR" sz="2000" dirty="0">
              <a:latin typeface="Menlo" panose="020B0609030804020204" pitchFamily="49" charset="0"/>
            </a:endParaRPr>
          </a:p>
          <a:p>
            <a:r>
              <a:rPr lang="en" altLang="ko-KR" sz="2000" b="1" i="0" dirty="0">
                <a:effectLst/>
                <a:latin typeface="Menlo" panose="020B0609030804020204" pitchFamily="49" charset="0"/>
              </a:rPr>
              <a:t>Statistics for Dev New Cycle Counts: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Min: 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Max: 20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Average: 1.0832309582309583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Median: 0.0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Standard Deviation: 2.916542057083511 </a:t>
            </a:r>
            <a:br>
              <a:rPr lang="en" altLang="ko-KR" dirty="0"/>
            </a:br>
            <a:br>
              <a:rPr lang="en" altLang="ko-KR" dirty="0"/>
            </a:b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A36E8-FA2D-C070-C895-A2F7F366B5CB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3200" dirty="0"/>
              <a:t>Cycle count </a:t>
            </a:r>
            <a:r>
              <a:rPr kumimoji="1" lang="en-US" altLang="en-US" sz="3200" dirty="0" err="1"/>
              <a:t>통계</a:t>
            </a:r>
            <a:r>
              <a:rPr kumimoji="1" lang="en-US" altLang="en-US" sz="3200" dirty="0"/>
              <a:t>(CSQA)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113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700" y="-93573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3200" dirty="0"/>
              <a:t>Cycle count </a:t>
            </a:r>
            <a:r>
              <a:rPr kumimoji="1" lang="en-US" altLang="en-US" sz="3200" dirty="0" err="1"/>
              <a:t>통계</a:t>
            </a:r>
            <a:r>
              <a:rPr kumimoji="1" lang="en-US" altLang="en-US" sz="3200" dirty="0"/>
              <a:t>(OBQA)</a:t>
            </a:r>
            <a:endParaRPr kumimoji="1" lang="ko-Kore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7D38A5-702F-E29F-A3E8-7290995AD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3180"/>
            <a:ext cx="8890000" cy="44034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4EA0407-BDCC-D1B3-2EC2-FD930BAC2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06638"/>
            <a:ext cx="8890000" cy="44034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B40A7B-EFE7-114C-C715-F9F37733E2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3695700"/>
            <a:ext cx="8661400" cy="429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7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700" y="-93573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3200" dirty="0"/>
              <a:t>Cycle count </a:t>
            </a:r>
            <a:r>
              <a:rPr kumimoji="1" lang="en-US" altLang="en-US" sz="3200" dirty="0" err="1"/>
              <a:t>통계</a:t>
            </a:r>
            <a:r>
              <a:rPr kumimoji="1" lang="en-US" altLang="en-US" sz="3200" dirty="0"/>
              <a:t>(OBQA)</a:t>
            </a:r>
            <a:endParaRPr kumimoji="1" lang="ko-Kore-KR" altLang="en-US" sz="3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F442B7-27FD-B295-2C80-535F51CAB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" y="1764208"/>
            <a:ext cx="8563634" cy="4241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42ECA0-724D-F87E-A70C-848C9D758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2" y="6032500"/>
            <a:ext cx="8563634" cy="42418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58D266-FEC1-6C11-6D14-499C2A7FC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0" y="3885108"/>
            <a:ext cx="7772400" cy="384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6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3700" y="-93573"/>
            <a:ext cx="8365446" cy="93663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D6418-849F-C0DB-1C4D-FA3CFE639790}"/>
              </a:ext>
            </a:extLst>
          </p:cNvPr>
          <p:cNvSpPr txBox="1"/>
          <p:nvPr/>
        </p:nvSpPr>
        <p:spPr>
          <a:xfrm>
            <a:off x="11362544" y="80796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AEF2A-5C8C-D506-A442-5B8ED434115F}"/>
              </a:ext>
            </a:extLst>
          </p:cNvPr>
          <p:cNvSpPr txBox="1"/>
          <p:nvPr/>
        </p:nvSpPr>
        <p:spPr>
          <a:xfrm>
            <a:off x="381000" y="1978523"/>
            <a:ext cx="9144000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2000" b="1" i="0" dirty="0">
                <a:effectLst/>
                <a:latin typeface="Menlo" panose="020B0609030804020204" pitchFamily="49" charset="0"/>
              </a:rPr>
              <a:t>Statistics for Train Original Cycle Counts: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Min: 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Max: 642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Average: 1.3906470647569094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Median: 0.0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Standard Deviation: 6.2664002919886235</a:t>
            </a:r>
            <a:endParaRPr lang="en" altLang="ko-KR" sz="2000" b="0" i="0" dirty="0">
              <a:effectLst/>
              <a:latin typeface="Menlo" panose="020B0609030804020204" pitchFamily="49" charset="0"/>
            </a:endParaRPr>
          </a:p>
          <a:p>
            <a:r>
              <a:rPr lang="en" altLang="ko-KR" sz="2000" b="1" i="0" dirty="0">
                <a:effectLst/>
                <a:latin typeface="Menlo" panose="020B0609030804020204" pitchFamily="49" charset="0"/>
              </a:rPr>
              <a:t>Statistics for Dev Original Cycle Counts: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Min: 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Max: 284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Average: 1.69734375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Median: 0.0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Standard Deviation: 7.574386885704739 </a:t>
            </a:r>
            <a:br>
              <a:rPr lang="en" altLang="ko-KR" dirty="0"/>
            </a:br>
            <a:endParaRPr lang="en" altLang="ko-KR" dirty="0">
              <a:latin typeface="Menlo" panose="020B0609030804020204" pitchFamily="49" charset="0"/>
            </a:endParaRPr>
          </a:p>
          <a:p>
            <a:r>
              <a:rPr lang="en" altLang="ko-KR" sz="2000" b="1" i="0" dirty="0">
                <a:effectLst/>
                <a:latin typeface="Menlo" panose="020B0609030804020204" pitchFamily="49" charset="0"/>
              </a:rPr>
              <a:t>Statistics for Test </a:t>
            </a:r>
            <a:r>
              <a:rPr lang="en" altLang="ko-KR" sz="2000" b="1" i="0" dirty="0" err="1">
                <a:effectLst/>
                <a:latin typeface="Menlo" panose="020B0609030804020204" pitchFamily="49" charset="0"/>
              </a:rPr>
              <a:t>Orig</a:t>
            </a:r>
            <a:r>
              <a:rPr lang="en" altLang="ko-KR" sz="2000" b="1" i="0" dirty="0">
                <a:effectLst/>
                <a:latin typeface="Menlo" panose="020B0609030804020204" pitchFamily="49" charset="0"/>
              </a:rPr>
              <a:t> Cycle Counts: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Min: 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Max: 278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Average: 1.7304375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Median: 0.0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Standard Deviation: 8.103538489980396</a:t>
            </a:r>
            <a:endParaRPr lang="en" altLang="ko-KR" sz="2000" dirty="0">
              <a:latin typeface="Menlo" panose="020B0609030804020204" pitchFamily="49" charset="0"/>
            </a:endParaRPr>
          </a:p>
          <a:p>
            <a:br>
              <a:rPr lang="en" altLang="ko-KR" dirty="0"/>
            </a:br>
            <a:br>
              <a:rPr lang="en" altLang="ko-KR" dirty="0"/>
            </a:b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A36E8-FA2D-C070-C895-A2F7F366B5CB}"/>
              </a:ext>
            </a:extLst>
          </p:cNvPr>
          <p:cNvSpPr txBox="1"/>
          <p:nvPr/>
        </p:nvSpPr>
        <p:spPr>
          <a:xfrm>
            <a:off x="381000" y="1118405"/>
            <a:ext cx="6663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3200" dirty="0"/>
              <a:t>Cycle count </a:t>
            </a:r>
            <a:r>
              <a:rPr kumimoji="1" lang="en-US" altLang="en-US" sz="3200" dirty="0" err="1"/>
              <a:t>통계</a:t>
            </a:r>
            <a:r>
              <a:rPr kumimoji="1" lang="en-US" altLang="en-US" sz="3200" dirty="0"/>
              <a:t>(OBQA)</a:t>
            </a:r>
            <a:endParaRPr kumimoji="1" lang="ko-Kore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AF01A-8D44-E8FE-E35A-F7B91D2DE158}"/>
              </a:ext>
            </a:extLst>
          </p:cNvPr>
          <p:cNvSpPr txBox="1"/>
          <p:nvPr/>
        </p:nvSpPr>
        <p:spPr>
          <a:xfrm>
            <a:off x="9144000" y="1978523"/>
            <a:ext cx="9144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2000" b="1" i="0" dirty="0">
                <a:effectLst/>
                <a:latin typeface="Menlo" panose="020B0609030804020204" pitchFamily="49" charset="0"/>
              </a:rPr>
              <a:t>Statistics for Train </a:t>
            </a:r>
            <a:r>
              <a:rPr lang="en" altLang="ko-KR" sz="2000" b="1" dirty="0">
                <a:latin typeface="Menlo" panose="020B0609030804020204" pitchFamily="49" charset="0"/>
              </a:rPr>
              <a:t>N</a:t>
            </a:r>
            <a:r>
              <a:rPr lang="en" altLang="ko-KR" sz="2000" b="1" i="0" dirty="0">
                <a:effectLst/>
                <a:latin typeface="Menlo" panose="020B0609030804020204" pitchFamily="49" charset="0"/>
              </a:rPr>
              <a:t>ew Cycle Counts: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Min: 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Max: 20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Average: 0.9376985828121848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Median: 0.0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Standard Deviation: 2.6747778069121213 </a:t>
            </a:r>
            <a:br>
              <a:rPr lang="en" altLang="ko-KR" dirty="0"/>
            </a:br>
            <a:r>
              <a:rPr lang="en" altLang="ko-KR" sz="2000" b="1" i="0" dirty="0">
                <a:effectLst/>
                <a:latin typeface="Menlo" panose="020B0609030804020204" pitchFamily="49" charset="0"/>
              </a:rPr>
              <a:t>Statistics for Dev New Cycle Counts: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Min: 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Max: 20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Average: 1.04615625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Median: 0.0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Standard Deviation: 2.8735421696202645 </a:t>
            </a:r>
            <a:br>
              <a:rPr lang="en" altLang="ko-KR" dirty="0"/>
            </a:br>
            <a:br>
              <a:rPr lang="en" altLang="ko-KR" dirty="0"/>
            </a:br>
            <a:endParaRPr lang="en" altLang="ko-KR" dirty="0">
              <a:latin typeface="Menlo" panose="020B0609030804020204" pitchFamily="49" charset="0"/>
            </a:endParaRPr>
          </a:p>
          <a:p>
            <a:r>
              <a:rPr lang="en" altLang="ko-KR" sz="2000" b="1" i="0" dirty="0">
                <a:effectLst/>
                <a:latin typeface="Menlo" panose="020B0609030804020204" pitchFamily="49" charset="0"/>
              </a:rPr>
              <a:t>Statistics for Test New Cycle Counts: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Min: 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Max: 20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Average: 0.9875625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Median: 0.0 </a:t>
            </a:r>
          </a:p>
          <a:p>
            <a:r>
              <a:rPr lang="en" altLang="ko-KR" b="0" i="0" dirty="0">
                <a:effectLst/>
                <a:latin typeface="Menlo" panose="020B0609030804020204" pitchFamily="49" charset="0"/>
              </a:rPr>
              <a:t>Standard Deviation: 2.7752705379104485 </a:t>
            </a:r>
            <a:br>
              <a:rPr lang="en" altLang="ko-KR" dirty="0"/>
            </a:br>
            <a:br>
              <a:rPr lang="en" altLang="ko-KR" dirty="0"/>
            </a:br>
            <a:br>
              <a:rPr lang="en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302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21304</TotalTime>
  <Words>1540</Words>
  <Application>Microsoft Macintosh PowerPoint</Application>
  <PresentationFormat>사용자 지정</PresentationFormat>
  <Paragraphs>366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30" baseType="lpstr">
      <vt:lpstr>굴림</vt:lpstr>
      <vt:lpstr>NanumGothic</vt:lpstr>
      <vt:lpstr>맑은 고딕</vt:lpstr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KoPubWorld바탕체 Medium</vt:lpstr>
      <vt:lpstr>Arial</vt:lpstr>
      <vt:lpstr>Calibri</vt:lpstr>
      <vt:lpstr>Cambria Math</vt:lpstr>
      <vt:lpstr>Menlo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88</cp:revision>
  <dcterms:created xsi:type="dcterms:W3CDTF">2021-12-28T00:31:40Z</dcterms:created>
  <dcterms:modified xsi:type="dcterms:W3CDTF">2023-10-27T06:13:01Z</dcterms:modified>
</cp:coreProperties>
</file>