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handoutMasterIdLst>
    <p:handoutMasterId r:id="rId12"/>
  </p:handoutMasterIdLst>
  <p:sldIdLst>
    <p:sldId id="381" r:id="rId2"/>
    <p:sldId id="356" r:id="rId3"/>
    <p:sldId id="644" r:id="rId4"/>
    <p:sldId id="684" r:id="rId5"/>
    <p:sldId id="680" r:id="rId6"/>
    <p:sldId id="683" r:id="rId7"/>
    <p:sldId id="682" r:id="rId8"/>
    <p:sldId id="681" r:id="rId9"/>
    <p:sldId id="395" r:id="rId10"/>
  </p:sldIdLst>
  <p:sldSz cx="18288000" cy="10287000"/>
  <p:notesSz cx="10287000" cy="1828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BD5E"/>
    <a:srgbClr val="B0B050"/>
    <a:srgbClr val="F2FFCC"/>
    <a:srgbClr val="ACD094"/>
    <a:srgbClr val="7FD9F8"/>
    <a:srgbClr val="344BBE"/>
    <a:srgbClr val="CD7FEA"/>
    <a:srgbClr val="FF7E7F"/>
    <a:srgbClr val="121D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67"/>
    <p:restoredTop sz="94703"/>
  </p:normalViewPr>
  <p:slideViewPr>
    <p:cSldViewPr>
      <p:cViewPr>
        <p:scale>
          <a:sx n="93" d="100"/>
          <a:sy n="93" d="100"/>
        </p:scale>
        <p:origin x="328" y="1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EF5AC475-C63B-4C65-A5A0-AC389FF031F6}"/>
              </a:ext>
            </a:extLst>
          </p:cNvPr>
          <p:cNvSpPr>
            <a:spLocks noGrp="1"/>
          </p:cNvSpPr>
          <p:nvPr>
            <p:ph type="hdr" sz="quarter"/>
          </p:nvPr>
        </p:nvSpPr>
        <p:spPr>
          <a:xfrm>
            <a:off x="0" y="0"/>
            <a:ext cx="4457700" cy="917575"/>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0E763EA3-5F80-4A76-BD24-56BDB22F90C7}"/>
              </a:ext>
            </a:extLst>
          </p:cNvPr>
          <p:cNvSpPr>
            <a:spLocks noGrp="1"/>
          </p:cNvSpPr>
          <p:nvPr>
            <p:ph type="dt" sz="quarter" idx="1"/>
          </p:nvPr>
        </p:nvSpPr>
        <p:spPr>
          <a:xfrm>
            <a:off x="5827713" y="0"/>
            <a:ext cx="4457700" cy="917575"/>
          </a:xfrm>
          <a:prstGeom prst="rect">
            <a:avLst/>
          </a:prstGeom>
        </p:spPr>
        <p:txBody>
          <a:bodyPr vert="horz" lIns="91440" tIns="45720" rIns="91440" bIns="45720" rtlCol="0"/>
          <a:lstStyle>
            <a:lvl1pPr algn="r">
              <a:defRPr sz="1200"/>
            </a:lvl1pPr>
          </a:lstStyle>
          <a:p>
            <a:fld id="{C87407CF-5E81-456E-98FF-CEE5FBB6DC96}" type="datetimeFigureOut">
              <a:rPr lang="ko-KR" altLang="en-US" smtClean="0"/>
              <a:t>2023. 11. 9.</a:t>
            </a:fld>
            <a:endParaRPr lang="ko-KR" altLang="en-US"/>
          </a:p>
        </p:txBody>
      </p:sp>
      <p:sp>
        <p:nvSpPr>
          <p:cNvPr id="4" name="바닥글 개체 틀 3">
            <a:extLst>
              <a:ext uri="{FF2B5EF4-FFF2-40B4-BE49-F238E27FC236}">
                <a16:creationId xmlns:a16="http://schemas.microsoft.com/office/drawing/2014/main" id="{FE351E0C-E202-4587-9A32-C114AABADD07}"/>
              </a:ext>
            </a:extLst>
          </p:cNvPr>
          <p:cNvSpPr>
            <a:spLocks noGrp="1"/>
          </p:cNvSpPr>
          <p:nvPr>
            <p:ph type="ftr" sz="quarter" idx="2"/>
          </p:nvPr>
        </p:nvSpPr>
        <p:spPr>
          <a:xfrm>
            <a:off x="0" y="17372013"/>
            <a:ext cx="4457700" cy="9159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9318A06E-8202-491E-AB4B-5E68D6FDF21B}"/>
              </a:ext>
            </a:extLst>
          </p:cNvPr>
          <p:cNvSpPr>
            <a:spLocks noGrp="1"/>
          </p:cNvSpPr>
          <p:nvPr>
            <p:ph type="sldNum" sz="quarter" idx="3"/>
          </p:nvPr>
        </p:nvSpPr>
        <p:spPr>
          <a:xfrm>
            <a:off x="5827713" y="17372013"/>
            <a:ext cx="4457700" cy="915987"/>
          </a:xfrm>
          <a:prstGeom prst="rect">
            <a:avLst/>
          </a:prstGeom>
        </p:spPr>
        <p:txBody>
          <a:bodyPr vert="horz" lIns="91440" tIns="45720" rIns="91440" bIns="45720" rtlCol="0" anchor="b"/>
          <a:lstStyle>
            <a:lvl1pPr algn="r">
              <a:defRPr sz="1200"/>
            </a:lvl1pPr>
          </a:lstStyle>
          <a:p>
            <a:fld id="{52A54636-EA24-4B90-84EE-4B9159FC15BE}" type="slidenum">
              <a:rPr lang="ko-KR" altLang="en-US" smtClean="0"/>
              <a:t>‹#›</a:t>
            </a:fld>
            <a:endParaRPr lang="ko-KR" altLang="en-US"/>
          </a:p>
        </p:txBody>
      </p:sp>
    </p:spTree>
    <p:extLst>
      <p:ext uri="{BB962C8B-B14F-4D97-AF65-F5344CB8AC3E}">
        <p14:creationId xmlns:p14="http://schemas.microsoft.com/office/powerpoint/2010/main" val="11141954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4457700" cy="917575"/>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5827713" y="0"/>
            <a:ext cx="4457700" cy="917575"/>
          </a:xfrm>
          <a:prstGeom prst="rect">
            <a:avLst/>
          </a:prstGeom>
        </p:spPr>
        <p:txBody>
          <a:bodyPr vert="horz" lIns="91440" tIns="45720" rIns="91440" bIns="45720" rtlCol="0"/>
          <a:lstStyle>
            <a:lvl1pPr algn="r">
              <a:defRPr sz="1200"/>
            </a:lvl1pPr>
          </a:lstStyle>
          <a:p>
            <a:fld id="{39507705-D577-4CD8-B91E-4D11AE5EC1F0}" type="datetimeFigureOut">
              <a:rPr lang="ko-KR" altLang="en-US" smtClean="0"/>
              <a:t>2023. 11. 9.</a:t>
            </a:fld>
            <a:endParaRPr lang="ko-KR" altLang="en-US"/>
          </a:p>
        </p:txBody>
      </p:sp>
      <p:sp>
        <p:nvSpPr>
          <p:cNvPr id="4" name="슬라이드 이미지 개체 틀 3"/>
          <p:cNvSpPr>
            <a:spLocks noGrp="1" noRot="1" noChangeAspect="1"/>
          </p:cNvSpPr>
          <p:nvPr>
            <p:ph type="sldImg" idx="2"/>
          </p:nvPr>
        </p:nvSpPr>
        <p:spPr>
          <a:xfrm>
            <a:off x="-342900" y="2286000"/>
            <a:ext cx="10972800" cy="61722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1028700" y="8801100"/>
            <a:ext cx="8229600" cy="720090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17372013"/>
            <a:ext cx="4457700" cy="9159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5827713" y="17372013"/>
            <a:ext cx="4457700" cy="915987"/>
          </a:xfrm>
          <a:prstGeom prst="rect">
            <a:avLst/>
          </a:prstGeom>
        </p:spPr>
        <p:txBody>
          <a:bodyPr vert="horz" lIns="91440" tIns="45720" rIns="91440" bIns="45720" rtlCol="0" anchor="b"/>
          <a:lstStyle>
            <a:lvl1pPr algn="r">
              <a:defRPr sz="1200"/>
            </a:lvl1pPr>
          </a:lstStyle>
          <a:p>
            <a:fld id="{F4641F10-25EC-472F-883D-8F1F221134C7}" type="slidenum">
              <a:rPr lang="ko-KR" altLang="en-US" smtClean="0"/>
              <a:t>‹#›</a:t>
            </a:fld>
            <a:endParaRPr lang="ko-KR" altLang="en-US"/>
          </a:p>
        </p:txBody>
      </p:sp>
    </p:spTree>
    <p:extLst>
      <p:ext uri="{BB962C8B-B14F-4D97-AF65-F5344CB8AC3E}">
        <p14:creationId xmlns:p14="http://schemas.microsoft.com/office/powerpoint/2010/main" val="3344606238"/>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1</a:t>
            </a:fld>
            <a:endParaRPr lang="ko-KR" altLang="en-US"/>
          </a:p>
        </p:txBody>
      </p:sp>
    </p:spTree>
    <p:extLst>
      <p:ext uri="{BB962C8B-B14F-4D97-AF65-F5344CB8AC3E}">
        <p14:creationId xmlns:p14="http://schemas.microsoft.com/office/powerpoint/2010/main" val="302942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2</a:t>
            </a:fld>
            <a:endParaRPr lang="ko-KR" altLang="en-US"/>
          </a:p>
        </p:txBody>
      </p:sp>
    </p:spTree>
    <p:extLst>
      <p:ext uri="{BB962C8B-B14F-4D97-AF65-F5344CB8AC3E}">
        <p14:creationId xmlns:p14="http://schemas.microsoft.com/office/powerpoint/2010/main" val="401030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3</a:t>
            </a:fld>
            <a:endParaRPr lang="ko-KR" altLang="en-US"/>
          </a:p>
        </p:txBody>
      </p:sp>
    </p:spTree>
    <p:extLst>
      <p:ext uri="{BB962C8B-B14F-4D97-AF65-F5344CB8AC3E}">
        <p14:creationId xmlns:p14="http://schemas.microsoft.com/office/powerpoint/2010/main" val="1135150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4</a:t>
            </a:fld>
            <a:endParaRPr lang="ko-KR" altLang="en-US"/>
          </a:p>
        </p:txBody>
      </p:sp>
    </p:spTree>
    <p:extLst>
      <p:ext uri="{BB962C8B-B14F-4D97-AF65-F5344CB8AC3E}">
        <p14:creationId xmlns:p14="http://schemas.microsoft.com/office/powerpoint/2010/main" val="140863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5</a:t>
            </a:fld>
            <a:endParaRPr lang="ko-KR" altLang="en-US"/>
          </a:p>
        </p:txBody>
      </p:sp>
    </p:spTree>
    <p:extLst>
      <p:ext uri="{BB962C8B-B14F-4D97-AF65-F5344CB8AC3E}">
        <p14:creationId xmlns:p14="http://schemas.microsoft.com/office/powerpoint/2010/main" val="4066176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6</a:t>
            </a:fld>
            <a:endParaRPr lang="ko-KR" altLang="en-US"/>
          </a:p>
        </p:txBody>
      </p:sp>
    </p:spTree>
    <p:extLst>
      <p:ext uri="{BB962C8B-B14F-4D97-AF65-F5344CB8AC3E}">
        <p14:creationId xmlns:p14="http://schemas.microsoft.com/office/powerpoint/2010/main" val="986906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7</a:t>
            </a:fld>
            <a:endParaRPr lang="ko-KR" altLang="en-US"/>
          </a:p>
        </p:txBody>
      </p:sp>
    </p:spTree>
    <p:extLst>
      <p:ext uri="{BB962C8B-B14F-4D97-AF65-F5344CB8AC3E}">
        <p14:creationId xmlns:p14="http://schemas.microsoft.com/office/powerpoint/2010/main" val="3939866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a:t>
            </a:r>
            <a:endParaRPr kumimoji="1" lang="ko-Kore-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8</a:t>
            </a:fld>
            <a:endParaRPr lang="ko-KR" altLang="en-US"/>
          </a:p>
        </p:txBody>
      </p:sp>
    </p:spTree>
    <p:extLst>
      <p:ext uri="{BB962C8B-B14F-4D97-AF65-F5344CB8AC3E}">
        <p14:creationId xmlns:p14="http://schemas.microsoft.com/office/powerpoint/2010/main" val="308127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984702A0-409D-4B63-B3B2-61BA02D306DE}" type="slidenum">
              <a:rPr lang="ko-KR" altLang="en-US" smtClean="0"/>
              <a:t>9</a:t>
            </a:fld>
            <a:endParaRPr lang="ko-KR" altLang="en-US"/>
          </a:p>
        </p:txBody>
      </p:sp>
    </p:spTree>
    <p:extLst>
      <p:ext uri="{BB962C8B-B14F-4D97-AF65-F5344CB8AC3E}">
        <p14:creationId xmlns:p14="http://schemas.microsoft.com/office/powerpoint/2010/main" val="694643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27FB6CA-EA2A-4726-BA6A-3E18E17B7FE3}" type="datetime1">
              <a:rPr lang="en-US" altLang="ko-KR" smtClean="0"/>
              <a:t>11/9/23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7BBD37-BE51-4B04-9B46-4E5BC014BB2F}" type="datetime1">
              <a:rPr lang="en-US" altLang="ko-KR" smtClean="0"/>
              <a:t>11/9/23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B3A226-FFE0-4216-B5AB-9E0404939ECA}" type="datetime1">
              <a:rPr lang="en-US" altLang="ko-KR" smtClean="0"/>
              <a:t>11/9/23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타이틀">
    <p:spTree>
      <p:nvGrpSpPr>
        <p:cNvPr id="1" name=""/>
        <p:cNvGrpSpPr/>
        <p:nvPr/>
      </p:nvGrpSpPr>
      <p:grpSpPr>
        <a:xfrm>
          <a:off x="0" y="0"/>
          <a:ext cx="0" cy="0"/>
          <a:chOff x="0" y="0"/>
          <a:chExt cx="0" cy="0"/>
        </a:xfrm>
      </p:grpSpPr>
      <p:grpSp>
        <p:nvGrpSpPr>
          <p:cNvPr id="38" name="그래픽 4">
            <a:extLst>
              <a:ext uri="{FF2B5EF4-FFF2-40B4-BE49-F238E27FC236}">
                <a16:creationId xmlns:a16="http://schemas.microsoft.com/office/drawing/2014/main" id="{0B32A4B1-FC8D-6869-0EE6-F0916671F7D9}"/>
              </a:ext>
            </a:extLst>
          </p:cNvPr>
          <p:cNvGrpSpPr/>
          <p:nvPr userDrawn="1"/>
        </p:nvGrpSpPr>
        <p:grpSpPr>
          <a:xfrm>
            <a:off x="10798630" y="3213731"/>
            <a:ext cx="5858669" cy="3859538"/>
            <a:chOff x="6126431" y="1916635"/>
            <a:chExt cx="5167120" cy="3403964"/>
          </a:xfrm>
          <a:solidFill>
            <a:schemeClr val="bg1">
              <a:lumMod val="95000"/>
            </a:schemeClr>
          </a:solidFill>
        </p:grpSpPr>
        <p:grpSp>
          <p:nvGrpSpPr>
            <p:cNvPr id="39" name="그래픽 4">
              <a:extLst>
                <a:ext uri="{FF2B5EF4-FFF2-40B4-BE49-F238E27FC236}">
                  <a16:creationId xmlns:a16="http://schemas.microsoft.com/office/drawing/2014/main" id="{3D1A0107-75F9-274F-D602-51169F02F709}"/>
                </a:ext>
              </a:extLst>
            </p:cNvPr>
            <p:cNvGrpSpPr/>
            <p:nvPr/>
          </p:nvGrpSpPr>
          <p:grpSpPr>
            <a:xfrm>
              <a:off x="6126431" y="1916635"/>
              <a:ext cx="3532521" cy="3403964"/>
              <a:chOff x="6126431" y="1916635"/>
              <a:chExt cx="3532521" cy="3403964"/>
            </a:xfrm>
            <a:grpFill/>
          </p:grpSpPr>
          <p:sp>
            <p:nvSpPr>
              <p:cNvPr id="56" name="자유형: 도형 55">
                <a:extLst>
                  <a:ext uri="{FF2B5EF4-FFF2-40B4-BE49-F238E27FC236}">
                    <a16:creationId xmlns:a16="http://schemas.microsoft.com/office/drawing/2014/main" id="{9F8599F4-589E-3C2B-5EDE-3CFAC4B597C4}"/>
                  </a:ext>
                </a:extLst>
              </p:cNvPr>
              <p:cNvSpPr/>
              <p:nvPr/>
            </p:nvSpPr>
            <p:spPr>
              <a:xfrm>
                <a:off x="7120729" y="1916635"/>
                <a:ext cx="1513494" cy="110546"/>
              </a:xfrm>
              <a:custGeom>
                <a:avLst/>
                <a:gdLst>
                  <a:gd name="connsiteX0" fmla="*/ 1289917 w 1513494"/>
                  <a:gd name="connsiteY0" fmla="*/ 9937 h 110546"/>
                  <a:gd name="connsiteX1" fmla="*/ 289408 w 1513494"/>
                  <a:gd name="connsiteY1" fmla="*/ 0 h 110546"/>
                  <a:gd name="connsiteX2" fmla="*/ 0 w 1513494"/>
                  <a:gd name="connsiteY2" fmla="*/ 110547 h 110546"/>
                  <a:gd name="connsiteX3" fmla="*/ 1513494 w 1513494"/>
                  <a:gd name="connsiteY3" fmla="*/ 95641 h 110546"/>
                  <a:gd name="connsiteX4" fmla="*/ 1289917 w 1513494"/>
                  <a:gd name="connsiteY4" fmla="*/ 9937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494" h="110546">
                    <a:moveTo>
                      <a:pt x="1289917" y="9937"/>
                    </a:moveTo>
                    <a:lnTo>
                      <a:pt x="289408" y="0"/>
                    </a:lnTo>
                    <a:cubicBezTo>
                      <a:pt x="188799" y="28568"/>
                      <a:pt x="91915" y="65831"/>
                      <a:pt x="0" y="110547"/>
                    </a:cubicBezTo>
                    <a:lnTo>
                      <a:pt x="1513494" y="95641"/>
                    </a:lnTo>
                    <a:cubicBezTo>
                      <a:pt x="1441453" y="62105"/>
                      <a:pt x="1366306" y="33537"/>
                      <a:pt x="1289917" y="9937"/>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solidFill>
                    <a:schemeClr val="tx1">
                      <a:lumMod val="95000"/>
                      <a:lumOff val="5000"/>
                    </a:schemeClr>
                  </a:solidFill>
                </a:endParaRPr>
              </a:p>
            </p:txBody>
          </p:sp>
          <p:sp>
            <p:nvSpPr>
              <p:cNvPr id="57" name="자유형: 도형 56">
                <a:extLst>
                  <a:ext uri="{FF2B5EF4-FFF2-40B4-BE49-F238E27FC236}">
                    <a16:creationId xmlns:a16="http://schemas.microsoft.com/office/drawing/2014/main" id="{BC3C6DE6-88C4-867D-CF47-E84D8DAF2166}"/>
                  </a:ext>
                </a:extLst>
              </p:cNvPr>
              <p:cNvSpPr/>
              <p:nvPr/>
            </p:nvSpPr>
            <p:spPr>
              <a:xfrm>
                <a:off x="6753689" y="2147044"/>
                <a:ext cx="2251920" cy="119241"/>
              </a:xfrm>
              <a:custGeom>
                <a:avLst/>
                <a:gdLst>
                  <a:gd name="connsiteX0" fmla="*/ 0 w 2251920"/>
                  <a:gd name="connsiteY0" fmla="*/ 119241 h 119241"/>
                  <a:gd name="connsiteX1" fmla="*/ 2251921 w 2251920"/>
                  <a:gd name="connsiteY1" fmla="*/ 96884 h 119241"/>
                  <a:gd name="connsiteX2" fmla="*/ 2150069 w 2251920"/>
                  <a:gd name="connsiteY2" fmla="*/ 19874 h 119241"/>
                  <a:gd name="connsiteX3" fmla="*/ 158367 w 2251920"/>
                  <a:gd name="connsiteY3" fmla="*/ 0 h 119241"/>
                  <a:gd name="connsiteX4" fmla="*/ 0 w 2251920"/>
                  <a:gd name="connsiteY4" fmla="*/ 119241 h 119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1920" h="119241">
                    <a:moveTo>
                      <a:pt x="0" y="119241"/>
                    </a:moveTo>
                    <a:lnTo>
                      <a:pt x="2251921" y="96884"/>
                    </a:lnTo>
                    <a:cubicBezTo>
                      <a:pt x="2219005" y="70178"/>
                      <a:pt x="2184847" y="44715"/>
                      <a:pt x="2150069" y="19874"/>
                    </a:cubicBezTo>
                    <a:lnTo>
                      <a:pt x="158367" y="0"/>
                    </a:lnTo>
                    <a:cubicBezTo>
                      <a:pt x="103094" y="36642"/>
                      <a:pt x="50305" y="77010"/>
                      <a:pt x="0" y="1192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solidFill>
                    <a:schemeClr val="tx1">
                      <a:lumMod val="95000"/>
                      <a:lumOff val="5000"/>
                    </a:schemeClr>
                  </a:solidFill>
                </a:endParaRPr>
              </a:p>
            </p:txBody>
          </p:sp>
          <p:sp>
            <p:nvSpPr>
              <p:cNvPr id="58" name="자유형: 도형 57">
                <a:extLst>
                  <a:ext uri="{FF2B5EF4-FFF2-40B4-BE49-F238E27FC236}">
                    <a16:creationId xmlns:a16="http://schemas.microsoft.com/office/drawing/2014/main" id="{4FB78018-635D-BF95-BE10-B93AC5421434}"/>
                  </a:ext>
                </a:extLst>
              </p:cNvPr>
              <p:cNvSpPr/>
              <p:nvPr/>
            </p:nvSpPr>
            <p:spPr>
              <a:xfrm>
                <a:off x="6520175" y="2379937"/>
                <a:ext cx="2722674" cy="124209"/>
              </a:xfrm>
              <a:custGeom>
                <a:avLst/>
                <a:gdLst>
                  <a:gd name="connsiteX0" fmla="*/ 0 w 2722674"/>
                  <a:gd name="connsiteY0" fmla="*/ 124210 h 124209"/>
                  <a:gd name="connsiteX1" fmla="*/ 2722675 w 2722674"/>
                  <a:gd name="connsiteY1" fmla="*/ 96884 h 124209"/>
                  <a:gd name="connsiteX2" fmla="*/ 2658707 w 2722674"/>
                  <a:gd name="connsiteY2" fmla="*/ 25463 h 124209"/>
                  <a:gd name="connsiteX3" fmla="*/ 111789 w 2722674"/>
                  <a:gd name="connsiteY3" fmla="*/ 0 h 124209"/>
                  <a:gd name="connsiteX4" fmla="*/ 0 w 2722674"/>
                  <a:gd name="connsiteY4" fmla="*/ 124210 h 12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674" h="124209">
                    <a:moveTo>
                      <a:pt x="0" y="124210"/>
                    </a:moveTo>
                    <a:lnTo>
                      <a:pt x="2722675" y="96884"/>
                    </a:lnTo>
                    <a:cubicBezTo>
                      <a:pt x="2702180" y="72663"/>
                      <a:pt x="2680444" y="48442"/>
                      <a:pt x="2658707" y="25463"/>
                    </a:cubicBezTo>
                    <a:lnTo>
                      <a:pt x="111789" y="0"/>
                    </a:lnTo>
                    <a:cubicBezTo>
                      <a:pt x="72663" y="39747"/>
                      <a:pt x="35400" y="81357"/>
                      <a:pt x="0" y="124210"/>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solidFill>
                    <a:schemeClr val="tx1">
                      <a:lumMod val="95000"/>
                      <a:lumOff val="5000"/>
                    </a:schemeClr>
                  </a:solidFill>
                </a:endParaRPr>
              </a:p>
            </p:txBody>
          </p:sp>
          <p:sp>
            <p:nvSpPr>
              <p:cNvPr id="59" name="자유형: 도형 58">
                <a:extLst>
                  <a:ext uri="{FF2B5EF4-FFF2-40B4-BE49-F238E27FC236}">
                    <a16:creationId xmlns:a16="http://schemas.microsoft.com/office/drawing/2014/main" id="{3790B010-F1B5-2A16-4DD7-017D781FC8E8}"/>
                  </a:ext>
                </a:extLst>
              </p:cNvPr>
              <p:cNvSpPr/>
              <p:nvPr/>
            </p:nvSpPr>
            <p:spPr>
              <a:xfrm>
                <a:off x="6358082" y="2613451"/>
                <a:ext cx="3051830" cy="127935"/>
              </a:xfrm>
              <a:custGeom>
                <a:avLst/>
                <a:gdLst>
                  <a:gd name="connsiteX0" fmla="*/ 0 w 3051830"/>
                  <a:gd name="connsiteY0" fmla="*/ 127936 h 127935"/>
                  <a:gd name="connsiteX1" fmla="*/ 3051830 w 3051830"/>
                  <a:gd name="connsiteY1" fmla="*/ 97505 h 127935"/>
                  <a:gd name="connsiteX2" fmla="*/ 3008978 w 3051830"/>
                  <a:gd name="connsiteY2" fmla="*/ 29189 h 127935"/>
                  <a:gd name="connsiteX3" fmla="*/ 80736 w 3051830"/>
                  <a:gd name="connsiteY3" fmla="*/ 0 h 127935"/>
                  <a:gd name="connsiteX4" fmla="*/ 0 w 3051830"/>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830" h="127935">
                    <a:moveTo>
                      <a:pt x="0" y="127936"/>
                    </a:moveTo>
                    <a:lnTo>
                      <a:pt x="3051830" y="97505"/>
                    </a:lnTo>
                    <a:cubicBezTo>
                      <a:pt x="3038168" y="74526"/>
                      <a:pt x="3023883" y="51547"/>
                      <a:pt x="3008978" y="29189"/>
                    </a:cubicBezTo>
                    <a:lnTo>
                      <a:pt x="80736" y="0"/>
                    </a:lnTo>
                    <a:cubicBezTo>
                      <a:pt x="52168" y="40989"/>
                      <a:pt x="25463" y="83841"/>
                      <a:pt x="0" y="12793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solidFill>
                    <a:schemeClr val="tx1">
                      <a:lumMod val="95000"/>
                      <a:lumOff val="5000"/>
                    </a:schemeClr>
                  </a:solidFill>
                </a:endParaRPr>
              </a:p>
            </p:txBody>
          </p:sp>
          <p:sp>
            <p:nvSpPr>
              <p:cNvPr id="60" name="자유형: 도형 59">
                <a:extLst>
                  <a:ext uri="{FF2B5EF4-FFF2-40B4-BE49-F238E27FC236}">
                    <a16:creationId xmlns:a16="http://schemas.microsoft.com/office/drawing/2014/main" id="{01060B4F-A989-9228-3063-514DD6F13F48}"/>
                  </a:ext>
                </a:extLst>
              </p:cNvPr>
              <p:cNvSpPr/>
              <p:nvPr/>
            </p:nvSpPr>
            <p:spPr>
              <a:xfrm>
                <a:off x="6245672" y="2846965"/>
                <a:ext cx="3281618" cy="131041"/>
              </a:xfrm>
              <a:custGeom>
                <a:avLst/>
                <a:gdLst>
                  <a:gd name="connsiteX0" fmla="*/ 0 w 3281618"/>
                  <a:gd name="connsiteY0" fmla="*/ 131041 h 131041"/>
                  <a:gd name="connsiteX1" fmla="*/ 3281618 w 3281618"/>
                  <a:gd name="connsiteY1" fmla="*/ 98126 h 131041"/>
                  <a:gd name="connsiteX2" fmla="*/ 3253050 w 3281618"/>
                  <a:gd name="connsiteY2" fmla="*/ 32295 h 131041"/>
                  <a:gd name="connsiteX3" fmla="*/ 56515 w 3281618"/>
                  <a:gd name="connsiteY3" fmla="*/ 0 h 131041"/>
                  <a:gd name="connsiteX4" fmla="*/ 0 w 3281618"/>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1618" h="131041">
                    <a:moveTo>
                      <a:pt x="0" y="131041"/>
                    </a:moveTo>
                    <a:lnTo>
                      <a:pt x="3281618" y="98126"/>
                    </a:lnTo>
                    <a:cubicBezTo>
                      <a:pt x="3272303" y="75768"/>
                      <a:pt x="3262987" y="54031"/>
                      <a:pt x="3253050" y="32295"/>
                    </a:cubicBezTo>
                    <a:lnTo>
                      <a:pt x="56515" y="0"/>
                    </a:lnTo>
                    <a:cubicBezTo>
                      <a:pt x="36021" y="42852"/>
                      <a:pt x="17389" y="86326"/>
                      <a:pt x="0" y="1310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solidFill>
                    <a:schemeClr val="tx1">
                      <a:lumMod val="95000"/>
                      <a:lumOff val="5000"/>
                    </a:schemeClr>
                  </a:solidFill>
                </a:endParaRPr>
              </a:p>
            </p:txBody>
          </p:sp>
          <p:sp>
            <p:nvSpPr>
              <p:cNvPr id="61" name="자유형: 도형 60">
                <a:extLst>
                  <a:ext uri="{FF2B5EF4-FFF2-40B4-BE49-F238E27FC236}">
                    <a16:creationId xmlns:a16="http://schemas.microsoft.com/office/drawing/2014/main" id="{83EC786A-A7E0-DB60-5177-C6677850564A}"/>
                  </a:ext>
                </a:extLst>
              </p:cNvPr>
              <p:cNvSpPr/>
              <p:nvPr/>
            </p:nvSpPr>
            <p:spPr>
              <a:xfrm>
                <a:off x="6172388" y="3081721"/>
                <a:ext cx="3432532" cy="132283"/>
              </a:xfrm>
              <a:custGeom>
                <a:avLst/>
                <a:gdLst>
                  <a:gd name="connsiteX0" fmla="*/ 0 w 3432532"/>
                  <a:gd name="connsiteY0" fmla="*/ 132283 h 132283"/>
                  <a:gd name="connsiteX1" fmla="*/ 3432533 w 3432532"/>
                  <a:gd name="connsiteY1" fmla="*/ 98126 h 132283"/>
                  <a:gd name="connsiteX2" fmla="*/ 3415144 w 3432532"/>
                  <a:gd name="connsiteY2" fmla="*/ 34158 h 132283"/>
                  <a:gd name="connsiteX3" fmla="*/ 36642 w 3432532"/>
                  <a:gd name="connsiteY3" fmla="*/ 0 h 132283"/>
                  <a:gd name="connsiteX4" fmla="*/ 0 w 3432532"/>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532" h="132283">
                    <a:moveTo>
                      <a:pt x="0" y="132283"/>
                    </a:moveTo>
                    <a:lnTo>
                      <a:pt x="3432533" y="98126"/>
                    </a:lnTo>
                    <a:cubicBezTo>
                      <a:pt x="3426943" y="76389"/>
                      <a:pt x="3421354" y="55273"/>
                      <a:pt x="3415144" y="34158"/>
                    </a:cubicBezTo>
                    <a:lnTo>
                      <a:pt x="36642" y="0"/>
                    </a:lnTo>
                    <a:cubicBezTo>
                      <a:pt x="22979" y="43473"/>
                      <a:pt x="10558" y="87568"/>
                      <a:pt x="0" y="132283"/>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solidFill>
                    <a:schemeClr val="tx1">
                      <a:lumMod val="95000"/>
                      <a:lumOff val="5000"/>
                    </a:schemeClr>
                  </a:solidFill>
                </a:endParaRPr>
              </a:p>
            </p:txBody>
          </p:sp>
          <p:sp>
            <p:nvSpPr>
              <p:cNvPr id="62" name="자유형: 도형 61">
                <a:extLst>
                  <a:ext uri="{FF2B5EF4-FFF2-40B4-BE49-F238E27FC236}">
                    <a16:creationId xmlns:a16="http://schemas.microsoft.com/office/drawing/2014/main" id="{83F83FE3-F6D3-4867-6EE8-5BD4E309D8A7}"/>
                  </a:ext>
                </a:extLst>
              </p:cNvPr>
              <p:cNvSpPr/>
              <p:nvPr/>
            </p:nvSpPr>
            <p:spPr>
              <a:xfrm>
                <a:off x="6134504" y="3316477"/>
                <a:ext cx="3513269" cy="133525"/>
              </a:xfrm>
              <a:custGeom>
                <a:avLst/>
                <a:gdLst>
                  <a:gd name="connsiteX0" fmla="*/ 0 w 3513269"/>
                  <a:gd name="connsiteY0" fmla="*/ 133525 h 133525"/>
                  <a:gd name="connsiteX1" fmla="*/ 3513269 w 3513269"/>
                  <a:gd name="connsiteY1" fmla="*/ 98126 h 133525"/>
                  <a:gd name="connsiteX2" fmla="*/ 3505195 w 3513269"/>
                  <a:gd name="connsiteY2" fmla="*/ 35400 h 133525"/>
                  <a:gd name="connsiteX3" fmla="*/ 17389 w 3513269"/>
                  <a:gd name="connsiteY3" fmla="*/ 0 h 133525"/>
                  <a:gd name="connsiteX4" fmla="*/ 0 w 3513269"/>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3269" h="133525">
                    <a:moveTo>
                      <a:pt x="0" y="133525"/>
                    </a:moveTo>
                    <a:lnTo>
                      <a:pt x="3513269" y="98126"/>
                    </a:lnTo>
                    <a:cubicBezTo>
                      <a:pt x="3510785" y="77010"/>
                      <a:pt x="3508301" y="55894"/>
                      <a:pt x="3505195" y="35400"/>
                    </a:cubicBezTo>
                    <a:lnTo>
                      <a:pt x="17389" y="0"/>
                    </a:lnTo>
                    <a:cubicBezTo>
                      <a:pt x="9937" y="44094"/>
                      <a:pt x="4347" y="88810"/>
                      <a:pt x="0" y="133525"/>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solidFill>
                    <a:schemeClr val="tx1">
                      <a:lumMod val="95000"/>
                      <a:lumOff val="5000"/>
                    </a:schemeClr>
                  </a:solidFill>
                </a:endParaRPr>
              </a:p>
            </p:txBody>
          </p:sp>
          <p:sp>
            <p:nvSpPr>
              <p:cNvPr id="63" name="자유형: 도형 62">
                <a:extLst>
                  <a:ext uri="{FF2B5EF4-FFF2-40B4-BE49-F238E27FC236}">
                    <a16:creationId xmlns:a16="http://schemas.microsoft.com/office/drawing/2014/main" id="{D150B02D-EDA9-DCD0-1996-371602C34F20}"/>
                  </a:ext>
                </a:extLst>
              </p:cNvPr>
              <p:cNvSpPr/>
              <p:nvPr/>
            </p:nvSpPr>
            <p:spPr>
              <a:xfrm>
                <a:off x="6126431" y="3551854"/>
                <a:ext cx="3532521" cy="133525"/>
              </a:xfrm>
              <a:custGeom>
                <a:avLst/>
                <a:gdLst>
                  <a:gd name="connsiteX0" fmla="*/ 0 w 3532521"/>
                  <a:gd name="connsiteY0" fmla="*/ 63968 h 133525"/>
                  <a:gd name="connsiteX1" fmla="*/ 1242 w 3532521"/>
                  <a:gd name="connsiteY1" fmla="*/ 133525 h 133525"/>
                  <a:gd name="connsiteX2" fmla="*/ 3531901 w 3532521"/>
                  <a:gd name="connsiteY2" fmla="*/ 98126 h 133525"/>
                  <a:gd name="connsiteX3" fmla="*/ 3532522 w 3532521"/>
                  <a:gd name="connsiteY3" fmla="*/ 63968 h 133525"/>
                  <a:gd name="connsiteX4" fmla="*/ 3531901 w 3532521"/>
                  <a:gd name="connsiteY4" fmla="*/ 35400 h 133525"/>
                  <a:gd name="connsiteX5" fmla="*/ 1863 w 3532521"/>
                  <a:gd name="connsiteY5" fmla="*/ 0 h 133525"/>
                  <a:gd name="connsiteX6" fmla="*/ 0 w 3532521"/>
                  <a:gd name="connsiteY6" fmla="*/ 63968 h 1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2521" h="133525">
                    <a:moveTo>
                      <a:pt x="0" y="63968"/>
                    </a:moveTo>
                    <a:cubicBezTo>
                      <a:pt x="0" y="86947"/>
                      <a:pt x="621" y="110547"/>
                      <a:pt x="1242" y="133525"/>
                    </a:cubicBezTo>
                    <a:lnTo>
                      <a:pt x="3531901" y="98126"/>
                    </a:lnTo>
                    <a:cubicBezTo>
                      <a:pt x="3531901" y="86947"/>
                      <a:pt x="3532522" y="75768"/>
                      <a:pt x="3532522" y="63968"/>
                    </a:cubicBezTo>
                    <a:cubicBezTo>
                      <a:pt x="3532522" y="54652"/>
                      <a:pt x="3532522" y="44716"/>
                      <a:pt x="3531901" y="35400"/>
                    </a:cubicBezTo>
                    <a:lnTo>
                      <a:pt x="1863" y="0"/>
                    </a:lnTo>
                    <a:cubicBezTo>
                      <a:pt x="621" y="21116"/>
                      <a:pt x="0" y="42852"/>
                      <a:pt x="0" y="63968"/>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solidFill>
                    <a:schemeClr val="tx1">
                      <a:lumMod val="95000"/>
                      <a:lumOff val="5000"/>
                    </a:schemeClr>
                  </a:solidFill>
                </a:endParaRPr>
              </a:p>
            </p:txBody>
          </p:sp>
          <p:sp>
            <p:nvSpPr>
              <p:cNvPr id="64" name="자유형: 도형 63">
                <a:extLst>
                  <a:ext uri="{FF2B5EF4-FFF2-40B4-BE49-F238E27FC236}">
                    <a16:creationId xmlns:a16="http://schemas.microsoft.com/office/drawing/2014/main" id="{98C37D9C-7CFF-EB4E-87E9-7211730493BD}"/>
                  </a:ext>
                </a:extLst>
              </p:cNvPr>
              <p:cNvSpPr/>
              <p:nvPr/>
            </p:nvSpPr>
            <p:spPr>
              <a:xfrm>
                <a:off x="6135126" y="3787232"/>
                <a:ext cx="3512026" cy="133525"/>
              </a:xfrm>
              <a:custGeom>
                <a:avLst/>
                <a:gdLst>
                  <a:gd name="connsiteX0" fmla="*/ 18010 w 3512026"/>
                  <a:gd name="connsiteY0" fmla="*/ 133525 h 133525"/>
                  <a:gd name="connsiteX1" fmla="*/ 3503954 w 3512026"/>
                  <a:gd name="connsiteY1" fmla="*/ 98747 h 133525"/>
                  <a:gd name="connsiteX2" fmla="*/ 3512027 w 3512026"/>
                  <a:gd name="connsiteY2" fmla="*/ 36021 h 133525"/>
                  <a:gd name="connsiteX3" fmla="*/ 0 w 3512026"/>
                  <a:gd name="connsiteY3" fmla="*/ 0 h 133525"/>
                  <a:gd name="connsiteX4" fmla="*/ 18010 w 3512026"/>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2026" h="133525">
                    <a:moveTo>
                      <a:pt x="18010" y="133525"/>
                    </a:moveTo>
                    <a:lnTo>
                      <a:pt x="3503954" y="98747"/>
                    </a:lnTo>
                    <a:cubicBezTo>
                      <a:pt x="3507059" y="77631"/>
                      <a:pt x="3510164" y="57136"/>
                      <a:pt x="3512027" y="36021"/>
                    </a:cubicBezTo>
                    <a:lnTo>
                      <a:pt x="0" y="0"/>
                    </a:lnTo>
                    <a:cubicBezTo>
                      <a:pt x="4347" y="45337"/>
                      <a:pt x="9937" y="89431"/>
                      <a:pt x="18010" y="133525"/>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solidFill>
                    <a:schemeClr val="tx1">
                      <a:lumMod val="95000"/>
                      <a:lumOff val="5000"/>
                    </a:schemeClr>
                  </a:solidFill>
                </a:endParaRPr>
              </a:p>
            </p:txBody>
          </p:sp>
          <p:sp>
            <p:nvSpPr>
              <p:cNvPr id="65" name="자유형: 도형 64">
                <a:extLst>
                  <a:ext uri="{FF2B5EF4-FFF2-40B4-BE49-F238E27FC236}">
                    <a16:creationId xmlns:a16="http://schemas.microsoft.com/office/drawing/2014/main" id="{045509A7-CF85-C44C-D96C-27ECC6DBB1F4}"/>
                  </a:ext>
                </a:extLst>
              </p:cNvPr>
              <p:cNvSpPr/>
              <p:nvPr/>
            </p:nvSpPr>
            <p:spPr>
              <a:xfrm>
                <a:off x="6174252" y="4023230"/>
                <a:ext cx="3430048" cy="132283"/>
              </a:xfrm>
              <a:custGeom>
                <a:avLst/>
                <a:gdLst>
                  <a:gd name="connsiteX0" fmla="*/ 36642 w 3430048"/>
                  <a:gd name="connsiteY0" fmla="*/ 132283 h 132283"/>
                  <a:gd name="connsiteX1" fmla="*/ 3412038 w 3430048"/>
                  <a:gd name="connsiteY1" fmla="*/ 98126 h 132283"/>
                  <a:gd name="connsiteX2" fmla="*/ 3430049 w 3430048"/>
                  <a:gd name="connsiteY2" fmla="*/ 34158 h 132283"/>
                  <a:gd name="connsiteX3" fmla="*/ 0 w 3430048"/>
                  <a:gd name="connsiteY3" fmla="*/ 0 h 132283"/>
                  <a:gd name="connsiteX4" fmla="*/ 36642 w 3430048"/>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0048" h="132283">
                    <a:moveTo>
                      <a:pt x="36642" y="132283"/>
                    </a:moveTo>
                    <a:lnTo>
                      <a:pt x="3412038" y="98126"/>
                    </a:lnTo>
                    <a:cubicBezTo>
                      <a:pt x="3418249" y="77010"/>
                      <a:pt x="3424459" y="55894"/>
                      <a:pt x="3430049" y="34158"/>
                    </a:cubicBezTo>
                    <a:lnTo>
                      <a:pt x="0" y="0"/>
                    </a:lnTo>
                    <a:cubicBezTo>
                      <a:pt x="10558" y="44716"/>
                      <a:pt x="22358" y="88810"/>
                      <a:pt x="36642" y="132283"/>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solidFill>
                    <a:schemeClr val="tx1">
                      <a:lumMod val="95000"/>
                      <a:lumOff val="5000"/>
                    </a:schemeClr>
                  </a:solidFill>
                </a:endParaRPr>
              </a:p>
            </p:txBody>
          </p:sp>
          <p:sp>
            <p:nvSpPr>
              <p:cNvPr id="66" name="자유형: 도형 65">
                <a:extLst>
                  <a:ext uri="{FF2B5EF4-FFF2-40B4-BE49-F238E27FC236}">
                    <a16:creationId xmlns:a16="http://schemas.microsoft.com/office/drawing/2014/main" id="{4F773BAC-47A4-2249-3451-8CB930CF634C}"/>
                  </a:ext>
                </a:extLst>
              </p:cNvPr>
              <p:cNvSpPr/>
              <p:nvPr/>
            </p:nvSpPr>
            <p:spPr>
              <a:xfrm>
                <a:off x="6247535" y="4259228"/>
                <a:ext cx="3277891" cy="131041"/>
              </a:xfrm>
              <a:custGeom>
                <a:avLst/>
                <a:gdLst>
                  <a:gd name="connsiteX0" fmla="*/ 57757 w 3277891"/>
                  <a:gd name="connsiteY0" fmla="*/ 131041 h 131041"/>
                  <a:gd name="connsiteX1" fmla="*/ 3249324 w 3277891"/>
                  <a:gd name="connsiteY1" fmla="*/ 98747 h 131041"/>
                  <a:gd name="connsiteX2" fmla="*/ 3277892 w 3277891"/>
                  <a:gd name="connsiteY2" fmla="*/ 32916 h 131041"/>
                  <a:gd name="connsiteX3" fmla="*/ 0 w 3277891"/>
                  <a:gd name="connsiteY3" fmla="*/ 0 h 131041"/>
                  <a:gd name="connsiteX4" fmla="*/ 57757 w 3277891"/>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7891" h="131041">
                    <a:moveTo>
                      <a:pt x="57757" y="131041"/>
                    </a:moveTo>
                    <a:lnTo>
                      <a:pt x="3249324" y="98747"/>
                    </a:lnTo>
                    <a:cubicBezTo>
                      <a:pt x="3259261" y="77010"/>
                      <a:pt x="3269197" y="55273"/>
                      <a:pt x="3277892" y="32916"/>
                    </a:cubicBezTo>
                    <a:lnTo>
                      <a:pt x="0" y="0"/>
                    </a:lnTo>
                    <a:cubicBezTo>
                      <a:pt x="17389" y="44716"/>
                      <a:pt x="36642" y="88189"/>
                      <a:pt x="57757" y="1310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solidFill>
                    <a:schemeClr val="tx1">
                      <a:lumMod val="95000"/>
                      <a:lumOff val="5000"/>
                    </a:schemeClr>
                  </a:solidFill>
                </a:endParaRPr>
              </a:p>
            </p:txBody>
          </p:sp>
          <p:sp>
            <p:nvSpPr>
              <p:cNvPr id="67" name="자유형: 도형 66">
                <a:extLst>
                  <a:ext uri="{FF2B5EF4-FFF2-40B4-BE49-F238E27FC236}">
                    <a16:creationId xmlns:a16="http://schemas.microsoft.com/office/drawing/2014/main" id="{A2221F02-5670-17EC-0F0E-E9138E25496A}"/>
                  </a:ext>
                </a:extLst>
              </p:cNvPr>
              <p:cNvSpPr/>
              <p:nvPr/>
            </p:nvSpPr>
            <p:spPr>
              <a:xfrm>
                <a:off x="6361187" y="4495847"/>
                <a:ext cx="3045619" cy="127935"/>
              </a:xfrm>
              <a:custGeom>
                <a:avLst/>
                <a:gdLst>
                  <a:gd name="connsiteX0" fmla="*/ 81357 w 3045619"/>
                  <a:gd name="connsiteY0" fmla="*/ 127936 h 127935"/>
                  <a:gd name="connsiteX1" fmla="*/ 3002146 w 3045619"/>
                  <a:gd name="connsiteY1" fmla="*/ 98747 h 127935"/>
                  <a:gd name="connsiteX2" fmla="*/ 3045620 w 3045619"/>
                  <a:gd name="connsiteY2" fmla="*/ 30431 h 127935"/>
                  <a:gd name="connsiteX3" fmla="*/ 0 w 3045619"/>
                  <a:gd name="connsiteY3" fmla="*/ 0 h 127935"/>
                  <a:gd name="connsiteX4" fmla="*/ 81357 w 3045619"/>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5619" h="127935">
                    <a:moveTo>
                      <a:pt x="81357" y="127936"/>
                    </a:moveTo>
                    <a:lnTo>
                      <a:pt x="3002146" y="98747"/>
                    </a:lnTo>
                    <a:cubicBezTo>
                      <a:pt x="3017052" y="76389"/>
                      <a:pt x="3031336" y="53410"/>
                      <a:pt x="3045620" y="30431"/>
                    </a:cubicBezTo>
                    <a:lnTo>
                      <a:pt x="0" y="0"/>
                    </a:lnTo>
                    <a:cubicBezTo>
                      <a:pt x="25463" y="44094"/>
                      <a:pt x="52789" y="86947"/>
                      <a:pt x="81357" y="12793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solidFill>
                    <a:schemeClr val="tx1">
                      <a:lumMod val="95000"/>
                      <a:lumOff val="5000"/>
                    </a:schemeClr>
                  </a:solidFill>
                </a:endParaRPr>
              </a:p>
            </p:txBody>
          </p:sp>
          <p:sp>
            <p:nvSpPr>
              <p:cNvPr id="68" name="자유형: 도형 67">
                <a:extLst>
                  <a:ext uri="{FF2B5EF4-FFF2-40B4-BE49-F238E27FC236}">
                    <a16:creationId xmlns:a16="http://schemas.microsoft.com/office/drawing/2014/main" id="{712F94D5-2CEF-1139-2C96-2E932D50CA45}"/>
                  </a:ext>
                </a:extLst>
              </p:cNvPr>
              <p:cNvSpPr/>
              <p:nvPr/>
            </p:nvSpPr>
            <p:spPr>
              <a:xfrm>
                <a:off x="6525144" y="4732467"/>
                <a:ext cx="2713980" cy="124830"/>
              </a:xfrm>
              <a:custGeom>
                <a:avLst/>
                <a:gdLst>
                  <a:gd name="connsiteX0" fmla="*/ 111789 w 2713980"/>
                  <a:gd name="connsiteY0" fmla="*/ 124831 h 124830"/>
                  <a:gd name="connsiteX1" fmla="*/ 2649391 w 2713980"/>
                  <a:gd name="connsiteY1" fmla="*/ 99368 h 124830"/>
                  <a:gd name="connsiteX2" fmla="*/ 2713980 w 2713980"/>
                  <a:gd name="connsiteY2" fmla="*/ 27326 h 124830"/>
                  <a:gd name="connsiteX3" fmla="*/ 0 w 2713980"/>
                  <a:gd name="connsiteY3" fmla="*/ 0 h 124830"/>
                  <a:gd name="connsiteX4" fmla="*/ 111789 w 2713980"/>
                  <a:gd name="connsiteY4" fmla="*/ 124831 h 124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980" h="124830">
                    <a:moveTo>
                      <a:pt x="111789" y="124831"/>
                    </a:moveTo>
                    <a:lnTo>
                      <a:pt x="2649391" y="99368"/>
                    </a:lnTo>
                    <a:cubicBezTo>
                      <a:pt x="2671749" y="75768"/>
                      <a:pt x="2692865" y="52168"/>
                      <a:pt x="2713980" y="27326"/>
                    </a:cubicBezTo>
                    <a:lnTo>
                      <a:pt x="0" y="0"/>
                    </a:lnTo>
                    <a:cubicBezTo>
                      <a:pt x="34779" y="44094"/>
                      <a:pt x="72663" y="85084"/>
                      <a:pt x="111789" y="12483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solidFill>
                    <a:schemeClr val="tx1">
                      <a:lumMod val="95000"/>
                      <a:lumOff val="5000"/>
                    </a:schemeClr>
                  </a:solidFill>
                </a:endParaRPr>
              </a:p>
            </p:txBody>
          </p:sp>
          <p:sp>
            <p:nvSpPr>
              <p:cNvPr id="69" name="자유형: 도형 68">
                <a:extLst>
                  <a:ext uri="{FF2B5EF4-FFF2-40B4-BE49-F238E27FC236}">
                    <a16:creationId xmlns:a16="http://schemas.microsoft.com/office/drawing/2014/main" id="{D52D7E29-4F16-25AB-8892-7EDDDCBC9571}"/>
                  </a:ext>
                </a:extLst>
              </p:cNvPr>
              <p:cNvSpPr/>
              <p:nvPr/>
            </p:nvSpPr>
            <p:spPr>
              <a:xfrm>
                <a:off x="6759900" y="4970949"/>
                <a:ext cx="2238878" cy="119240"/>
              </a:xfrm>
              <a:custGeom>
                <a:avLst/>
                <a:gdLst>
                  <a:gd name="connsiteX0" fmla="*/ 160230 w 2238878"/>
                  <a:gd name="connsiteY0" fmla="*/ 119241 h 119240"/>
                  <a:gd name="connsiteX1" fmla="*/ 2135784 w 2238878"/>
                  <a:gd name="connsiteY1" fmla="*/ 99368 h 119240"/>
                  <a:gd name="connsiteX2" fmla="*/ 2238878 w 2238878"/>
                  <a:gd name="connsiteY2" fmla="*/ 22358 h 119240"/>
                  <a:gd name="connsiteX3" fmla="*/ 0 w 2238878"/>
                  <a:gd name="connsiteY3" fmla="*/ 0 h 119240"/>
                  <a:gd name="connsiteX4" fmla="*/ 160230 w 2238878"/>
                  <a:gd name="connsiteY4" fmla="*/ 119241 h 119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8878" h="119240">
                    <a:moveTo>
                      <a:pt x="160230" y="119241"/>
                    </a:moveTo>
                    <a:lnTo>
                      <a:pt x="2135784" y="99368"/>
                    </a:lnTo>
                    <a:cubicBezTo>
                      <a:pt x="2171184" y="75147"/>
                      <a:pt x="2205342" y="49063"/>
                      <a:pt x="2238878" y="22358"/>
                    </a:cubicBezTo>
                    <a:lnTo>
                      <a:pt x="0" y="0"/>
                    </a:lnTo>
                    <a:cubicBezTo>
                      <a:pt x="50926" y="42852"/>
                      <a:pt x="104336" y="82599"/>
                      <a:pt x="160230" y="1192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solidFill>
                    <a:schemeClr val="tx1">
                      <a:lumMod val="95000"/>
                      <a:lumOff val="5000"/>
                    </a:schemeClr>
                  </a:solidFill>
                </a:endParaRPr>
              </a:p>
            </p:txBody>
          </p:sp>
          <p:sp>
            <p:nvSpPr>
              <p:cNvPr id="70" name="자유형: 도형 69">
                <a:extLst>
                  <a:ext uri="{FF2B5EF4-FFF2-40B4-BE49-F238E27FC236}">
                    <a16:creationId xmlns:a16="http://schemas.microsoft.com/office/drawing/2014/main" id="{489D4605-9527-8F75-7C15-F565BA507B25}"/>
                  </a:ext>
                </a:extLst>
              </p:cNvPr>
              <p:cNvSpPr/>
              <p:nvPr/>
            </p:nvSpPr>
            <p:spPr>
              <a:xfrm>
                <a:off x="7131287" y="5210053"/>
                <a:ext cx="1491757" cy="110546"/>
              </a:xfrm>
              <a:custGeom>
                <a:avLst/>
                <a:gdLst>
                  <a:gd name="connsiteX0" fmla="*/ 297482 w 1491757"/>
                  <a:gd name="connsiteY0" fmla="*/ 110546 h 110546"/>
                  <a:gd name="connsiteX1" fmla="*/ 1260728 w 1491757"/>
                  <a:gd name="connsiteY1" fmla="*/ 100609 h 110546"/>
                  <a:gd name="connsiteX2" fmla="*/ 1491758 w 1491757"/>
                  <a:gd name="connsiteY2" fmla="*/ 14905 h 110546"/>
                  <a:gd name="connsiteX3" fmla="*/ 0 w 1491757"/>
                  <a:gd name="connsiteY3" fmla="*/ 0 h 110546"/>
                  <a:gd name="connsiteX4" fmla="*/ 297482 w 1491757"/>
                  <a:gd name="connsiteY4" fmla="*/ 110546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757" h="110546">
                    <a:moveTo>
                      <a:pt x="297482" y="110546"/>
                    </a:moveTo>
                    <a:lnTo>
                      <a:pt x="1260728" y="100609"/>
                    </a:lnTo>
                    <a:cubicBezTo>
                      <a:pt x="1340222" y="77010"/>
                      <a:pt x="1417232" y="48442"/>
                      <a:pt x="1491758" y="14905"/>
                    </a:cubicBezTo>
                    <a:lnTo>
                      <a:pt x="0" y="0"/>
                    </a:lnTo>
                    <a:cubicBezTo>
                      <a:pt x="94399" y="45336"/>
                      <a:pt x="194388" y="82599"/>
                      <a:pt x="297482" y="11054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solidFill>
                    <a:schemeClr val="tx1">
                      <a:lumMod val="95000"/>
                      <a:lumOff val="5000"/>
                    </a:schemeClr>
                  </a:solidFill>
                </a:endParaRPr>
              </a:p>
            </p:txBody>
          </p:sp>
        </p:grpSp>
        <p:grpSp>
          <p:nvGrpSpPr>
            <p:cNvPr id="40" name="그래픽 4">
              <a:extLst>
                <a:ext uri="{FF2B5EF4-FFF2-40B4-BE49-F238E27FC236}">
                  <a16:creationId xmlns:a16="http://schemas.microsoft.com/office/drawing/2014/main" id="{574B98D3-4A4A-A254-4A15-2203F7C01DB9}"/>
                </a:ext>
              </a:extLst>
            </p:cNvPr>
            <p:cNvGrpSpPr/>
            <p:nvPr/>
          </p:nvGrpSpPr>
          <p:grpSpPr>
            <a:xfrm>
              <a:off x="7761029" y="1916635"/>
              <a:ext cx="3532521" cy="3403964"/>
              <a:chOff x="7761029" y="1916635"/>
              <a:chExt cx="3532521" cy="3403964"/>
            </a:xfrm>
            <a:grpFill/>
          </p:grpSpPr>
          <p:sp>
            <p:nvSpPr>
              <p:cNvPr id="41" name="자유형: 도형 40">
                <a:extLst>
                  <a:ext uri="{FF2B5EF4-FFF2-40B4-BE49-F238E27FC236}">
                    <a16:creationId xmlns:a16="http://schemas.microsoft.com/office/drawing/2014/main" id="{4DCE82E9-97F3-2A24-09DA-1E8174916FD4}"/>
                  </a:ext>
                </a:extLst>
              </p:cNvPr>
              <p:cNvSpPr/>
              <p:nvPr/>
            </p:nvSpPr>
            <p:spPr>
              <a:xfrm>
                <a:off x="8754706" y="1916635"/>
                <a:ext cx="1513494" cy="110546"/>
              </a:xfrm>
              <a:custGeom>
                <a:avLst/>
                <a:gdLst>
                  <a:gd name="connsiteX0" fmla="*/ 1289917 w 1513494"/>
                  <a:gd name="connsiteY0" fmla="*/ 9937 h 110546"/>
                  <a:gd name="connsiteX1" fmla="*/ 289408 w 1513494"/>
                  <a:gd name="connsiteY1" fmla="*/ 0 h 110546"/>
                  <a:gd name="connsiteX2" fmla="*/ 0 w 1513494"/>
                  <a:gd name="connsiteY2" fmla="*/ 110547 h 110546"/>
                  <a:gd name="connsiteX3" fmla="*/ 1513494 w 1513494"/>
                  <a:gd name="connsiteY3" fmla="*/ 95641 h 110546"/>
                  <a:gd name="connsiteX4" fmla="*/ 1289917 w 1513494"/>
                  <a:gd name="connsiteY4" fmla="*/ 9937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494" h="110546">
                    <a:moveTo>
                      <a:pt x="1289917" y="9937"/>
                    </a:moveTo>
                    <a:lnTo>
                      <a:pt x="289408" y="0"/>
                    </a:lnTo>
                    <a:cubicBezTo>
                      <a:pt x="188799" y="28568"/>
                      <a:pt x="91915" y="65831"/>
                      <a:pt x="0" y="110547"/>
                    </a:cubicBezTo>
                    <a:lnTo>
                      <a:pt x="1513494" y="95641"/>
                    </a:lnTo>
                    <a:cubicBezTo>
                      <a:pt x="1441453" y="62105"/>
                      <a:pt x="1366927" y="33537"/>
                      <a:pt x="1289917" y="9937"/>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solidFill>
                    <a:schemeClr val="tx1">
                      <a:lumMod val="95000"/>
                      <a:lumOff val="5000"/>
                    </a:schemeClr>
                  </a:solidFill>
                </a:endParaRPr>
              </a:p>
            </p:txBody>
          </p:sp>
          <p:sp>
            <p:nvSpPr>
              <p:cNvPr id="42" name="자유형: 도형 41">
                <a:extLst>
                  <a:ext uri="{FF2B5EF4-FFF2-40B4-BE49-F238E27FC236}">
                    <a16:creationId xmlns:a16="http://schemas.microsoft.com/office/drawing/2014/main" id="{AE6D3FC8-9C75-BF6C-F675-AC7C2D4DC537}"/>
                  </a:ext>
                </a:extLst>
              </p:cNvPr>
              <p:cNvSpPr/>
              <p:nvPr/>
            </p:nvSpPr>
            <p:spPr>
              <a:xfrm>
                <a:off x="8387667" y="2147044"/>
                <a:ext cx="2251920" cy="119241"/>
              </a:xfrm>
              <a:custGeom>
                <a:avLst/>
                <a:gdLst>
                  <a:gd name="connsiteX0" fmla="*/ 0 w 2251920"/>
                  <a:gd name="connsiteY0" fmla="*/ 119241 h 119241"/>
                  <a:gd name="connsiteX1" fmla="*/ 2251920 w 2251920"/>
                  <a:gd name="connsiteY1" fmla="*/ 96884 h 119241"/>
                  <a:gd name="connsiteX2" fmla="*/ 2150069 w 2251920"/>
                  <a:gd name="connsiteY2" fmla="*/ 19874 h 119241"/>
                  <a:gd name="connsiteX3" fmla="*/ 158367 w 2251920"/>
                  <a:gd name="connsiteY3" fmla="*/ 0 h 119241"/>
                  <a:gd name="connsiteX4" fmla="*/ 0 w 2251920"/>
                  <a:gd name="connsiteY4" fmla="*/ 119241 h 119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1920" h="119241">
                    <a:moveTo>
                      <a:pt x="0" y="119241"/>
                    </a:moveTo>
                    <a:lnTo>
                      <a:pt x="2251920" y="96884"/>
                    </a:lnTo>
                    <a:cubicBezTo>
                      <a:pt x="2219005" y="70178"/>
                      <a:pt x="2184847" y="44715"/>
                      <a:pt x="2150069" y="19874"/>
                    </a:cubicBezTo>
                    <a:lnTo>
                      <a:pt x="158367" y="0"/>
                    </a:lnTo>
                    <a:cubicBezTo>
                      <a:pt x="103715" y="36642"/>
                      <a:pt x="50305" y="77010"/>
                      <a:pt x="0" y="1192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solidFill>
                    <a:schemeClr val="tx1">
                      <a:lumMod val="95000"/>
                      <a:lumOff val="5000"/>
                    </a:schemeClr>
                  </a:solidFill>
                </a:endParaRPr>
              </a:p>
            </p:txBody>
          </p:sp>
          <p:sp>
            <p:nvSpPr>
              <p:cNvPr id="43" name="자유형: 도형 42">
                <a:extLst>
                  <a:ext uri="{FF2B5EF4-FFF2-40B4-BE49-F238E27FC236}">
                    <a16:creationId xmlns:a16="http://schemas.microsoft.com/office/drawing/2014/main" id="{4079E6E6-79E4-C764-714D-8F3F0F2896F9}"/>
                  </a:ext>
                </a:extLst>
              </p:cNvPr>
              <p:cNvSpPr/>
              <p:nvPr/>
            </p:nvSpPr>
            <p:spPr>
              <a:xfrm>
                <a:off x="8154774" y="2379937"/>
                <a:ext cx="2722675" cy="124209"/>
              </a:xfrm>
              <a:custGeom>
                <a:avLst/>
                <a:gdLst>
                  <a:gd name="connsiteX0" fmla="*/ 0 w 2722675"/>
                  <a:gd name="connsiteY0" fmla="*/ 124210 h 124209"/>
                  <a:gd name="connsiteX1" fmla="*/ 2722675 w 2722675"/>
                  <a:gd name="connsiteY1" fmla="*/ 96884 h 124209"/>
                  <a:gd name="connsiteX2" fmla="*/ 2658707 w 2722675"/>
                  <a:gd name="connsiteY2" fmla="*/ 25463 h 124209"/>
                  <a:gd name="connsiteX3" fmla="*/ 111168 w 2722675"/>
                  <a:gd name="connsiteY3" fmla="*/ 0 h 124209"/>
                  <a:gd name="connsiteX4" fmla="*/ 0 w 2722675"/>
                  <a:gd name="connsiteY4" fmla="*/ 124210 h 12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675" h="124209">
                    <a:moveTo>
                      <a:pt x="0" y="124210"/>
                    </a:moveTo>
                    <a:lnTo>
                      <a:pt x="2722675" y="96884"/>
                    </a:lnTo>
                    <a:cubicBezTo>
                      <a:pt x="2702180" y="72663"/>
                      <a:pt x="2680444" y="48442"/>
                      <a:pt x="2658707" y="25463"/>
                    </a:cubicBezTo>
                    <a:lnTo>
                      <a:pt x="111168" y="0"/>
                    </a:lnTo>
                    <a:cubicBezTo>
                      <a:pt x="72042" y="39747"/>
                      <a:pt x="35400" y="81357"/>
                      <a:pt x="0" y="124210"/>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solidFill>
                    <a:schemeClr val="tx1">
                      <a:lumMod val="95000"/>
                      <a:lumOff val="5000"/>
                    </a:schemeClr>
                  </a:solidFill>
                </a:endParaRPr>
              </a:p>
            </p:txBody>
          </p:sp>
          <p:sp>
            <p:nvSpPr>
              <p:cNvPr id="44" name="자유형: 도형 43">
                <a:extLst>
                  <a:ext uri="{FF2B5EF4-FFF2-40B4-BE49-F238E27FC236}">
                    <a16:creationId xmlns:a16="http://schemas.microsoft.com/office/drawing/2014/main" id="{AED07D62-273D-E071-F6FC-14F46D5E8AB6}"/>
                  </a:ext>
                </a:extLst>
              </p:cNvPr>
              <p:cNvSpPr/>
              <p:nvPr/>
            </p:nvSpPr>
            <p:spPr>
              <a:xfrm>
                <a:off x="7992680" y="2613451"/>
                <a:ext cx="3051830" cy="127935"/>
              </a:xfrm>
              <a:custGeom>
                <a:avLst/>
                <a:gdLst>
                  <a:gd name="connsiteX0" fmla="*/ 0 w 3051830"/>
                  <a:gd name="connsiteY0" fmla="*/ 127936 h 127935"/>
                  <a:gd name="connsiteX1" fmla="*/ 3051830 w 3051830"/>
                  <a:gd name="connsiteY1" fmla="*/ 97505 h 127935"/>
                  <a:gd name="connsiteX2" fmla="*/ 3008978 w 3051830"/>
                  <a:gd name="connsiteY2" fmla="*/ 29189 h 127935"/>
                  <a:gd name="connsiteX3" fmla="*/ 80736 w 3051830"/>
                  <a:gd name="connsiteY3" fmla="*/ 0 h 127935"/>
                  <a:gd name="connsiteX4" fmla="*/ 0 w 3051830"/>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830" h="127935">
                    <a:moveTo>
                      <a:pt x="0" y="127936"/>
                    </a:moveTo>
                    <a:lnTo>
                      <a:pt x="3051830" y="97505"/>
                    </a:lnTo>
                    <a:cubicBezTo>
                      <a:pt x="3038167" y="74526"/>
                      <a:pt x="3023883" y="51547"/>
                      <a:pt x="3008978" y="29189"/>
                    </a:cubicBezTo>
                    <a:lnTo>
                      <a:pt x="80736" y="0"/>
                    </a:lnTo>
                    <a:cubicBezTo>
                      <a:pt x="52168" y="40989"/>
                      <a:pt x="24842" y="83841"/>
                      <a:pt x="0" y="12793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solidFill>
                    <a:schemeClr val="tx1">
                      <a:lumMod val="95000"/>
                      <a:lumOff val="5000"/>
                    </a:schemeClr>
                  </a:solidFill>
                </a:endParaRPr>
              </a:p>
            </p:txBody>
          </p:sp>
          <p:sp>
            <p:nvSpPr>
              <p:cNvPr id="45" name="자유형: 도형 44">
                <a:extLst>
                  <a:ext uri="{FF2B5EF4-FFF2-40B4-BE49-F238E27FC236}">
                    <a16:creationId xmlns:a16="http://schemas.microsoft.com/office/drawing/2014/main" id="{EC77F818-3D0C-970D-7D2F-0E23BA9D299E}"/>
                  </a:ext>
                </a:extLst>
              </p:cNvPr>
              <p:cNvSpPr/>
              <p:nvPr/>
            </p:nvSpPr>
            <p:spPr>
              <a:xfrm>
                <a:off x="7879650" y="2846965"/>
                <a:ext cx="3281617" cy="131041"/>
              </a:xfrm>
              <a:custGeom>
                <a:avLst/>
                <a:gdLst>
                  <a:gd name="connsiteX0" fmla="*/ 0 w 3281617"/>
                  <a:gd name="connsiteY0" fmla="*/ 131041 h 131041"/>
                  <a:gd name="connsiteX1" fmla="*/ 3281618 w 3281617"/>
                  <a:gd name="connsiteY1" fmla="*/ 98126 h 131041"/>
                  <a:gd name="connsiteX2" fmla="*/ 3253050 w 3281617"/>
                  <a:gd name="connsiteY2" fmla="*/ 32295 h 131041"/>
                  <a:gd name="connsiteX3" fmla="*/ 56515 w 3281617"/>
                  <a:gd name="connsiteY3" fmla="*/ 0 h 131041"/>
                  <a:gd name="connsiteX4" fmla="*/ 0 w 3281617"/>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1617" h="131041">
                    <a:moveTo>
                      <a:pt x="0" y="131041"/>
                    </a:moveTo>
                    <a:lnTo>
                      <a:pt x="3281618" y="98126"/>
                    </a:lnTo>
                    <a:cubicBezTo>
                      <a:pt x="3272302" y="75768"/>
                      <a:pt x="3262987" y="54031"/>
                      <a:pt x="3253050" y="32295"/>
                    </a:cubicBezTo>
                    <a:lnTo>
                      <a:pt x="56515" y="0"/>
                    </a:lnTo>
                    <a:cubicBezTo>
                      <a:pt x="36642" y="42852"/>
                      <a:pt x="17389" y="86326"/>
                      <a:pt x="0" y="1310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solidFill>
                    <a:schemeClr val="tx1">
                      <a:lumMod val="95000"/>
                      <a:lumOff val="5000"/>
                    </a:schemeClr>
                  </a:solidFill>
                </a:endParaRPr>
              </a:p>
            </p:txBody>
          </p:sp>
          <p:sp>
            <p:nvSpPr>
              <p:cNvPr id="46" name="자유형: 도형 45">
                <a:extLst>
                  <a:ext uri="{FF2B5EF4-FFF2-40B4-BE49-F238E27FC236}">
                    <a16:creationId xmlns:a16="http://schemas.microsoft.com/office/drawing/2014/main" id="{A7F97A52-8687-1F7F-FAC5-CFF7BB84A6A2}"/>
                  </a:ext>
                </a:extLst>
              </p:cNvPr>
              <p:cNvSpPr/>
              <p:nvPr/>
            </p:nvSpPr>
            <p:spPr>
              <a:xfrm>
                <a:off x="7806987" y="3081100"/>
                <a:ext cx="3432532" cy="132904"/>
              </a:xfrm>
              <a:custGeom>
                <a:avLst/>
                <a:gdLst>
                  <a:gd name="connsiteX0" fmla="*/ 0 w 3432532"/>
                  <a:gd name="connsiteY0" fmla="*/ 132904 h 132904"/>
                  <a:gd name="connsiteX1" fmla="*/ 3432533 w 3432532"/>
                  <a:gd name="connsiteY1" fmla="*/ 98126 h 132904"/>
                  <a:gd name="connsiteX2" fmla="*/ 3415144 w 3432532"/>
                  <a:gd name="connsiteY2" fmla="*/ 34158 h 132904"/>
                  <a:gd name="connsiteX3" fmla="*/ 36642 w 3432532"/>
                  <a:gd name="connsiteY3" fmla="*/ 0 h 132904"/>
                  <a:gd name="connsiteX4" fmla="*/ 0 w 3432532"/>
                  <a:gd name="connsiteY4" fmla="*/ 132904 h 13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532" h="132904">
                    <a:moveTo>
                      <a:pt x="0" y="132904"/>
                    </a:moveTo>
                    <a:lnTo>
                      <a:pt x="3432533" y="98126"/>
                    </a:lnTo>
                    <a:cubicBezTo>
                      <a:pt x="3426943" y="76389"/>
                      <a:pt x="3421354" y="55273"/>
                      <a:pt x="3415144" y="34158"/>
                    </a:cubicBezTo>
                    <a:lnTo>
                      <a:pt x="36642" y="0"/>
                    </a:lnTo>
                    <a:cubicBezTo>
                      <a:pt x="22358" y="44094"/>
                      <a:pt x="10558" y="88189"/>
                      <a:pt x="0" y="132904"/>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solidFill>
                    <a:schemeClr val="tx1">
                      <a:lumMod val="95000"/>
                      <a:lumOff val="5000"/>
                    </a:schemeClr>
                  </a:solidFill>
                </a:endParaRPr>
              </a:p>
            </p:txBody>
          </p:sp>
          <p:sp>
            <p:nvSpPr>
              <p:cNvPr id="47" name="자유형: 도형 46">
                <a:extLst>
                  <a:ext uri="{FF2B5EF4-FFF2-40B4-BE49-F238E27FC236}">
                    <a16:creationId xmlns:a16="http://schemas.microsoft.com/office/drawing/2014/main" id="{72CF9800-70B7-722E-F80A-AABFC659A471}"/>
                  </a:ext>
                </a:extLst>
              </p:cNvPr>
              <p:cNvSpPr/>
              <p:nvPr/>
            </p:nvSpPr>
            <p:spPr>
              <a:xfrm>
                <a:off x="7769103" y="3316477"/>
                <a:ext cx="3513268" cy="133525"/>
              </a:xfrm>
              <a:custGeom>
                <a:avLst/>
                <a:gdLst>
                  <a:gd name="connsiteX0" fmla="*/ 0 w 3513268"/>
                  <a:gd name="connsiteY0" fmla="*/ 133525 h 133525"/>
                  <a:gd name="connsiteX1" fmla="*/ 3513269 w 3513268"/>
                  <a:gd name="connsiteY1" fmla="*/ 98126 h 133525"/>
                  <a:gd name="connsiteX2" fmla="*/ 3505196 w 3513268"/>
                  <a:gd name="connsiteY2" fmla="*/ 35400 h 133525"/>
                  <a:gd name="connsiteX3" fmla="*/ 17389 w 3513268"/>
                  <a:gd name="connsiteY3" fmla="*/ 0 h 133525"/>
                  <a:gd name="connsiteX4" fmla="*/ 0 w 3513268"/>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3268" h="133525">
                    <a:moveTo>
                      <a:pt x="0" y="133525"/>
                    </a:moveTo>
                    <a:lnTo>
                      <a:pt x="3513269" y="98126"/>
                    </a:lnTo>
                    <a:cubicBezTo>
                      <a:pt x="3510785" y="77010"/>
                      <a:pt x="3508301" y="55894"/>
                      <a:pt x="3505196" y="35400"/>
                    </a:cubicBezTo>
                    <a:lnTo>
                      <a:pt x="17389" y="0"/>
                    </a:lnTo>
                    <a:cubicBezTo>
                      <a:pt x="9937" y="44094"/>
                      <a:pt x="3726" y="88810"/>
                      <a:pt x="0" y="133525"/>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solidFill>
                    <a:schemeClr val="tx1">
                      <a:lumMod val="95000"/>
                      <a:lumOff val="5000"/>
                    </a:schemeClr>
                  </a:solidFill>
                </a:endParaRPr>
              </a:p>
            </p:txBody>
          </p:sp>
          <p:sp>
            <p:nvSpPr>
              <p:cNvPr id="48" name="자유형: 도형 47">
                <a:extLst>
                  <a:ext uri="{FF2B5EF4-FFF2-40B4-BE49-F238E27FC236}">
                    <a16:creationId xmlns:a16="http://schemas.microsoft.com/office/drawing/2014/main" id="{BFDDA41D-D9FE-C4BC-4533-763E8EBB05DA}"/>
                  </a:ext>
                </a:extLst>
              </p:cNvPr>
              <p:cNvSpPr/>
              <p:nvPr/>
            </p:nvSpPr>
            <p:spPr>
              <a:xfrm>
                <a:off x="7761029" y="3551854"/>
                <a:ext cx="3532521" cy="133525"/>
              </a:xfrm>
              <a:custGeom>
                <a:avLst/>
                <a:gdLst>
                  <a:gd name="connsiteX0" fmla="*/ 0 w 3532521"/>
                  <a:gd name="connsiteY0" fmla="*/ 63968 h 133525"/>
                  <a:gd name="connsiteX1" fmla="*/ 1242 w 3532521"/>
                  <a:gd name="connsiteY1" fmla="*/ 133525 h 133525"/>
                  <a:gd name="connsiteX2" fmla="*/ 3531901 w 3532521"/>
                  <a:gd name="connsiteY2" fmla="*/ 98126 h 133525"/>
                  <a:gd name="connsiteX3" fmla="*/ 3532522 w 3532521"/>
                  <a:gd name="connsiteY3" fmla="*/ 63968 h 133525"/>
                  <a:gd name="connsiteX4" fmla="*/ 3531901 w 3532521"/>
                  <a:gd name="connsiteY4" fmla="*/ 35400 h 133525"/>
                  <a:gd name="connsiteX5" fmla="*/ 621 w 3532521"/>
                  <a:gd name="connsiteY5" fmla="*/ 0 h 133525"/>
                  <a:gd name="connsiteX6" fmla="*/ 0 w 3532521"/>
                  <a:gd name="connsiteY6" fmla="*/ 63968 h 1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2521" h="133525">
                    <a:moveTo>
                      <a:pt x="0" y="63968"/>
                    </a:moveTo>
                    <a:cubicBezTo>
                      <a:pt x="0" y="86947"/>
                      <a:pt x="621" y="110547"/>
                      <a:pt x="1242" y="133525"/>
                    </a:cubicBezTo>
                    <a:lnTo>
                      <a:pt x="3531901" y="98126"/>
                    </a:lnTo>
                    <a:cubicBezTo>
                      <a:pt x="3531901" y="86947"/>
                      <a:pt x="3532522" y="75768"/>
                      <a:pt x="3532522" y="63968"/>
                    </a:cubicBezTo>
                    <a:cubicBezTo>
                      <a:pt x="3532522" y="54652"/>
                      <a:pt x="3532522" y="44716"/>
                      <a:pt x="3531901" y="35400"/>
                    </a:cubicBezTo>
                    <a:lnTo>
                      <a:pt x="621" y="0"/>
                    </a:lnTo>
                    <a:cubicBezTo>
                      <a:pt x="621" y="21116"/>
                      <a:pt x="0" y="42852"/>
                      <a:pt x="0" y="63968"/>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solidFill>
                    <a:schemeClr val="tx1">
                      <a:lumMod val="95000"/>
                      <a:lumOff val="5000"/>
                    </a:schemeClr>
                  </a:solidFill>
                </a:endParaRPr>
              </a:p>
            </p:txBody>
          </p:sp>
          <p:sp>
            <p:nvSpPr>
              <p:cNvPr id="49" name="자유형: 도형 48">
                <a:extLst>
                  <a:ext uri="{FF2B5EF4-FFF2-40B4-BE49-F238E27FC236}">
                    <a16:creationId xmlns:a16="http://schemas.microsoft.com/office/drawing/2014/main" id="{A813AB55-3F5E-FF31-8879-F16D536908E5}"/>
                  </a:ext>
                </a:extLst>
              </p:cNvPr>
              <p:cNvSpPr/>
              <p:nvPr/>
            </p:nvSpPr>
            <p:spPr>
              <a:xfrm>
                <a:off x="7768482" y="3787853"/>
                <a:ext cx="3512648" cy="132904"/>
              </a:xfrm>
              <a:custGeom>
                <a:avLst/>
                <a:gdLst>
                  <a:gd name="connsiteX0" fmla="*/ 18631 w 3512648"/>
                  <a:gd name="connsiteY0" fmla="*/ 132904 h 132904"/>
                  <a:gd name="connsiteX1" fmla="*/ 3504574 w 3512648"/>
                  <a:gd name="connsiteY1" fmla="*/ 98126 h 132904"/>
                  <a:gd name="connsiteX2" fmla="*/ 3512648 w 3512648"/>
                  <a:gd name="connsiteY2" fmla="*/ 35400 h 132904"/>
                  <a:gd name="connsiteX3" fmla="*/ 0 w 3512648"/>
                  <a:gd name="connsiteY3" fmla="*/ 0 h 132904"/>
                  <a:gd name="connsiteX4" fmla="*/ 18631 w 3512648"/>
                  <a:gd name="connsiteY4" fmla="*/ 132904 h 13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2648" h="132904">
                    <a:moveTo>
                      <a:pt x="18631" y="132904"/>
                    </a:moveTo>
                    <a:lnTo>
                      <a:pt x="3504574" y="98126"/>
                    </a:lnTo>
                    <a:cubicBezTo>
                      <a:pt x="3507680" y="77010"/>
                      <a:pt x="3510785" y="56515"/>
                      <a:pt x="3512648" y="35400"/>
                    </a:cubicBezTo>
                    <a:lnTo>
                      <a:pt x="0" y="0"/>
                    </a:lnTo>
                    <a:cubicBezTo>
                      <a:pt x="4968" y="44716"/>
                      <a:pt x="11179" y="88810"/>
                      <a:pt x="18631" y="132904"/>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solidFill>
                    <a:schemeClr val="tx1">
                      <a:lumMod val="95000"/>
                      <a:lumOff val="5000"/>
                    </a:schemeClr>
                  </a:solidFill>
                </a:endParaRPr>
              </a:p>
            </p:txBody>
          </p:sp>
          <p:sp>
            <p:nvSpPr>
              <p:cNvPr id="50" name="자유형: 도형 49">
                <a:extLst>
                  <a:ext uri="{FF2B5EF4-FFF2-40B4-BE49-F238E27FC236}">
                    <a16:creationId xmlns:a16="http://schemas.microsoft.com/office/drawing/2014/main" id="{088FF622-D46D-C27D-E9E7-532BB52F9E13}"/>
                  </a:ext>
                </a:extLst>
              </p:cNvPr>
              <p:cNvSpPr/>
              <p:nvPr/>
            </p:nvSpPr>
            <p:spPr>
              <a:xfrm>
                <a:off x="7808229" y="4023230"/>
                <a:ext cx="3430048" cy="132283"/>
              </a:xfrm>
              <a:custGeom>
                <a:avLst/>
                <a:gdLst>
                  <a:gd name="connsiteX0" fmla="*/ 36642 w 3430048"/>
                  <a:gd name="connsiteY0" fmla="*/ 132283 h 132283"/>
                  <a:gd name="connsiteX1" fmla="*/ 3412038 w 3430048"/>
                  <a:gd name="connsiteY1" fmla="*/ 98126 h 132283"/>
                  <a:gd name="connsiteX2" fmla="*/ 3430049 w 3430048"/>
                  <a:gd name="connsiteY2" fmla="*/ 34158 h 132283"/>
                  <a:gd name="connsiteX3" fmla="*/ 0 w 3430048"/>
                  <a:gd name="connsiteY3" fmla="*/ 0 h 132283"/>
                  <a:gd name="connsiteX4" fmla="*/ 36642 w 3430048"/>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0048" h="132283">
                    <a:moveTo>
                      <a:pt x="36642" y="132283"/>
                    </a:moveTo>
                    <a:lnTo>
                      <a:pt x="3412038" y="98126"/>
                    </a:lnTo>
                    <a:cubicBezTo>
                      <a:pt x="3418249" y="77010"/>
                      <a:pt x="3424459" y="55894"/>
                      <a:pt x="3430049" y="34158"/>
                    </a:cubicBezTo>
                    <a:lnTo>
                      <a:pt x="0" y="0"/>
                    </a:lnTo>
                    <a:cubicBezTo>
                      <a:pt x="10558" y="44716"/>
                      <a:pt x="22979" y="88810"/>
                      <a:pt x="36642" y="132283"/>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solidFill>
                    <a:schemeClr val="tx1">
                      <a:lumMod val="95000"/>
                      <a:lumOff val="5000"/>
                    </a:schemeClr>
                  </a:solidFill>
                </a:endParaRPr>
              </a:p>
            </p:txBody>
          </p:sp>
          <p:sp>
            <p:nvSpPr>
              <p:cNvPr id="51" name="자유형: 도형 50">
                <a:extLst>
                  <a:ext uri="{FF2B5EF4-FFF2-40B4-BE49-F238E27FC236}">
                    <a16:creationId xmlns:a16="http://schemas.microsoft.com/office/drawing/2014/main" id="{7722D996-8223-E52B-3B03-8827783917C3}"/>
                  </a:ext>
                </a:extLst>
              </p:cNvPr>
              <p:cNvSpPr/>
              <p:nvPr/>
            </p:nvSpPr>
            <p:spPr>
              <a:xfrm>
                <a:off x="7881513" y="4259228"/>
                <a:ext cx="3277891" cy="131041"/>
              </a:xfrm>
              <a:custGeom>
                <a:avLst/>
                <a:gdLst>
                  <a:gd name="connsiteX0" fmla="*/ 57757 w 3277891"/>
                  <a:gd name="connsiteY0" fmla="*/ 131041 h 131041"/>
                  <a:gd name="connsiteX1" fmla="*/ 3249324 w 3277891"/>
                  <a:gd name="connsiteY1" fmla="*/ 98747 h 131041"/>
                  <a:gd name="connsiteX2" fmla="*/ 3277892 w 3277891"/>
                  <a:gd name="connsiteY2" fmla="*/ 32916 h 131041"/>
                  <a:gd name="connsiteX3" fmla="*/ 0 w 3277891"/>
                  <a:gd name="connsiteY3" fmla="*/ 0 h 131041"/>
                  <a:gd name="connsiteX4" fmla="*/ 57757 w 3277891"/>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7891" h="131041">
                    <a:moveTo>
                      <a:pt x="57757" y="131041"/>
                    </a:moveTo>
                    <a:lnTo>
                      <a:pt x="3249324" y="98747"/>
                    </a:lnTo>
                    <a:cubicBezTo>
                      <a:pt x="3259260" y="77010"/>
                      <a:pt x="3269197" y="55273"/>
                      <a:pt x="3277892" y="32916"/>
                    </a:cubicBezTo>
                    <a:lnTo>
                      <a:pt x="0" y="0"/>
                    </a:lnTo>
                    <a:cubicBezTo>
                      <a:pt x="18010" y="44716"/>
                      <a:pt x="37263" y="88189"/>
                      <a:pt x="57757" y="1310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solidFill>
                    <a:schemeClr val="tx1">
                      <a:lumMod val="95000"/>
                      <a:lumOff val="5000"/>
                    </a:schemeClr>
                  </a:solidFill>
                </a:endParaRPr>
              </a:p>
            </p:txBody>
          </p:sp>
          <p:sp>
            <p:nvSpPr>
              <p:cNvPr id="52" name="자유형: 도형 51">
                <a:extLst>
                  <a:ext uri="{FF2B5EF4-FFF2-40B4-BE49-F238E27FC236}">
                    <a16:creationId xmlns:a16="http://schemas.microsoft.com/office/drawing/2014/main" id="{B168D64E-EA9F-80B4-F988-6E4C82CCA402}"/>
                  </a:ext>
                </a:extLst>
              </p:cNvPr>
              <p:cNvSpPr/>
              <p:nvPr/>
            </p:nvSpPr>
            <p:spPr>
              <a:xfrm>
                <a:off x="7995786" y="4495847"/>
                <a:ext cx="3045619" cy="127935"/>
              </a:xfrm>
              <a:custGeom>
                <a:avLst/>
                <a:gdLst>
                  <a:gd name="connsiteX0" fmla="*/ 81357 w 3045619"/>
                  <a:gd name="connsiteY0" fmla="*/ 127936 h 127935"/>
                  <a:gd name="connsiteX1" fmla="*/ 3002147 w 3045619"/>
                  <a:gd name="connsiteY1" fmla="*/ 98747 h 127935"/>
                  <a:gd name="connsiteX2" fmla="*/ 3045620 w 3045619"/>
                  <a:gd name="connsiteY2" fmla="*/ 30431 h 127935"/>
                  <a:gd name="connsiteX3" fmla="*/ 0 w 3045619"/>
                  <a:gd name="connsiteY3" fmla="*/ 0 h 127935"/>
                  <a:gd name="connsiteX4" fmla="*/ 81357 w 3045619"/>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5619" h="127935">
                    <a:moveTo>
                      <a:pt x="81357" y="127936"/>
                    </a:moveTo>
                    <a:lnTo>
                      <a:pt x="3002147" y="98747"/>
                    </a:lnTo>
                    <a:cubicBezTo>
                      <a:pt x="3017052" y="76389"/>
                      <a:pt x="3031336" y="53410"/>
                      <a:pt x="3045620" y="30431"/>
                    </a:cubicBezTo>
                    <a:lnTo>
                      <a:pt x="0" y="0"/>
                    </a:lnTo>
                    <a:cubicBezTo>
                      <a:pt x="24842" y="44094"/>
                      <a:pt x="52168" y="86947"/>
                      <a:pt x="81357" y="12793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solidFill>
                    <a:schemeClr val="tx1">
                      <a:lumMod val="95000"/>
                      <a:lumOff val="5000"/>
                    </a:schemeClr>
                  </a:solidFill>
                </a:endParaRPr>
              </a:p>
            </p:txBody>
          </p:sp>
          <p:sp>
            <p:nvSpPr>
              <p:cNvPr id="53" name="자유형: 도형 52">
                <a:extLst>
                  <a:ext uri="{FF2B5EF4-FFF2-40B4-BE49-F238E27FC236}">
                    <a16:creationId xmlns:a16="http://schemas.microsoft.com/office/drawing/2014/main" id="{48260AA1-506C-5068-6F21-F374DCE86F20}"/>
                  </a:ext>
                </a:extLst>
              </p:cNvPr>
              <p:cNvSpPr/>
              <p:nvPr/>
            </p:nvSpPr>
            <p:spPr>
              <a:xfrm>
                <a:off x="8159121" y="4732467"/>
                <a:ext cx="2713980" cy="124830"/>
              </a:xfrm>
              <a:custGeom>
                <a:avLst/>
                <a:gdLst>
                  <a:gd name="connsiteX0" fmla="*/ 111789 w 2713980"/>
                  <a:gd name="connsiteY0" fmla="*/ 124831 h 124830"/>
                  <a:gd name="connsiteX1" fmla="*/ 2649391 w 2713980"/>
                  <a:gd name="connsiteY1" fmla="*/ 99368 h 124830"/>
                  <a:gd name="connsiteX2" fmla="*/ 2713980 w 2713980"/>
                  <a:gd name="connsiteY2" fmla="*/ 27326 h 124830"/>
                  <a:gd name="connsiteX3" fmla="*/ 0 w 2713980"/>
                  <a:gd name="connsiteY3" fmla="*/ 0 h 124830"/>
                  <a:gd name="connsiteX4" fmla="*/ 111789 w 2713980"/>
                  <a:gd name="connsiteY4" fmla="*/ 124831 h 124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980" h="124830">
                    <a:moveTo>
                      <a:pt x="111789" y="124831"/>
                    </a:moveTo>
                    <a:lnTo>
                      <a:pt x="2649391" y="99368"/>
                    </a:lnTo>
                    <a:cubicBezTo>
                      <a:pt x="2671749" y="75768"/>
                      <a:pt x="2692865" y="52168"/>
                      <a:pt x="2713980" y="27326"/>
                    </a:cubicBezTo>
                    <a:lnTo>
                      <a:pt x="0" y="0"/>
                    </a:lnTo>
                    <a:cubicBezTo>
                      <a:pt x="35400" y="44094"/>
                      <a:pt x="72663" y="85084"/>
                      <a:pt x="111789" y="12483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solidFill>
                    <a:schemeClr val="tx1">
                      <a:lumMod val="95000"/>
                      <a:lumOff val="5000"/>
                    </a:schemeClr>
                  </a:solidFill>
                </a:endParaRPr>
              </a:p>
            </p:txBody>
          </p:sp>
          <p:sp>
            <p:nvSpPr>
              <p:cNvPr id="54" name="자유형: 도형 53">
                <a:extLst>
                  <a:ext uri="{FF2B5EF4-FFF2-40B4-BE49-F238E27FC236}">
                    <a16:creationId xmlns:a16="http://schemas.microsoft.com/office/drawing/2014/main" id="{01DD9CF2-20F3-C09B-57E9-696D0209A34E}"/>
                  </a:ext>
                </a:extLst>
              </p:cNvPr>
              <p:cNvSpPr/>
              <p:nvPr/>
            </p:nvSpPr>
            <p:spPr>
              <a:xfrm>
                <a:off x="8393877" y="4970949"/>
                <a:ext cx="2238878" cy="119240"/>
              </a:xfrm>
              <a:custGeom>
                <a:avLst/>
                <a:gdLst>
                  <a:gd name="connsiteX0" fmla="*/ 160230 w 2238878"/>
                  <a:gd name="connsiteY0" fmla="*/ 119241 h 119240"/>
                  <a:gd name="connsiteX1" fmla="*/ 2135785 w 2238878"/>
                  <a:gd name="connsiteY1" fmla="*/ 99368 h 119240"/>
                  <a:gd name="connsiteX2" fmla="*/ 2238879 w 2238878"/>
                  <a:gd name="connsiteY2" fmla="*/ 22358 h 119240"/>
                  <a:gd name="connsiteX3" fmla="*/ 0 w 2238878"/>
                  <a:gd name="connsiteY3" fmla="*/ 0 h 119240"/>
                  <a:gd name="connsiteX4" fmla="*/ 160230 w 2238878"/>
                  <a:gd name="connsiteY4" fmla="*/ 119241 h 119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8878" h="119240">
                    <a:moveTo>
                      <a:pt x="160230" y="119241"/>
                    </a:moveTo>
                    <a:lnTo>
                      <a:pt x="2135785" y="99368"/>
                    </a:lnTo>
                    <a:cubicBezTo>
                      <a:pt x="2171184" y="75147"/>
                      <a:pt x="2205342" y="49063"/>
                      <a:pt x="2238879" y="22358"/>
                    </a:cubicBezTo>
                    <a:lnTo>
                      <a:pt x="0" y="0"/>
                    </a:lnTo>
                    <a:cubicBezTo>
                      <a:pt x="51547" y="42852"/>
                      <a:pt x="104957" y="82599"/>
                      <a:pt x="160230" y="119241"/>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solidFill>
                    <a:schemeClr val="tx1">
                      <a:lumMod val="95000"/>
                      <a:lumOff val="5000"/>
                    </a:schemeClr>
                  </a:solidFill>
                </a:endParaRPr>
              </a:p>
            </p:txBody>
          </p:sp>
          <p:sp>
            <p:nvSpPr>
              <p:cNvPr id="55" name="자유형: 도형 54">
                <a:extLst>
                  <a:ext uri="{FF2B5EF4-FFF2-40B4-BE49-F238E27FC236}">
                    <a16:creationId xmlns:a16="http://schemas.microsoft.com/office/drawing/2014/main" id="{DD562C64-B01C-0E4D-BB27-037F1A56537D}"/>
                  </a:ext>
                </a:extLst>
              </p:cNvPr>
              <p:cNvSpPr/>
              <p:nvPr/>
            </p:nvSpPr>
            <p:spPr>
              <a:xfrm>
                <a:off x="8765264" y="5210053"/>
                <a:ext cx="1491757" cy="110546"/>
              </a:xfrm>
              <a:custGeom>
                <a:avLst/>
                <a:gdLst>
                  <a:gd name="connsiteX0" fmla="*/ 297482 w 1491757"/>
                  <a:gd name="connsiteY0" fmla="*/ 110546 h 110546"/>
                  <a:gd name="connsiteX1" fmla="*/ 1260728 w 1491757"/>
                  <a:gd name="connsiteY1" fmla="*/ 100609 h 110546"/>
                  <a:gd name="connsiteX2" fmla="*/ 1491758 w 1491757"/>
                  <a:gd name="connsiteY2" fmla="*/ 14905 h 110546"/>
                  <a:gd name="connsiteX3" fmla="*/ 0 w 1491757"/>
                  <a:gd name="connsiteY3" fmla="*/ 0 h 110546"/>
                  <a:gd name="connsiteX4" fmla="*/ 297482 w 1491757"/>
                  <a:gd name="connsiteY4" fmla="*/ 110546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757" h="110546">
                    <a:moveTo>
                      <a:pt x="297482" y="110546"/>
                    </a:moveTo>
                    <a:lnTo>
                      <a:pt x="1260728" y="100609"/>
                    </a:lnTo>
                    <a:cubicBezTo>
                      <a:pt x="1340222" y="77010"/>
                      <a:pt x="1417232" y="48442"/>
                      <a:pt x="1491758" y="14905"/>
                    </a:cubicBezTo>
                    <a:lnTo>
                      <a:pt x="0" y="0"/>
                    </a:lnTo>
                    <a:cubicBezTo>
                      <a:pt x="95020" y="45336"/>
                      <a:pt x="194388" y="82599"/>
                      <a:pt x="297482" y="110546"/>
                    </a:cubicBezTo>
                    <a:close/>
                  </a:path>
                </a:pathLst>
              </a:custGeom>
              <a:gradFill flip="none" rotWithShape="1">
                <a:gsLst>
                  <a:gs pos="0">
                    <a:srgbClr val="B68963"/>
                  </a:gs>
                  <a:gs pos="55000">
                    <a:srgbClr val="D8B58A"/>
                  </a:gs>
                  <a:gs pos="100000">
                    <a:srgbClr val="B78B65"/>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solidFill>
                    <a:schemeClr val="tx1">
                      <a:lumMod val="95000"/>
                      <a:lumOff val="5000"/>
                    </a:schemeClr>
                  </a:solidFill>
                </a:endParaRPr>
              </a:p>
            </p:txBody>
          </p:sp>
        </p:grpSp>
      </p:grpSp>
      <p:sp>
        <p:nvSpPr>
          <p:cNvPr id="71" name="직사각형 70">
            <a:extLst>
              <a:ext uri="{FF2B5EF4-FFF2-40B4-BE49-F238E27FC236}">
                <a16:creationId xmlns:a16="http://schemas.microsoft.com/office/drawing/2014/main" id="{0246EF3C-10EF-DA3F-A744-33E47598F6E0}"/>
              </a:ext>
            </a:extLst>
          </p:cNvPr>
          <p:cNvSpPr/>
          <p:nvPr userDrawn="1"/>
        </p:nvSpPr>
        <p:spPr>
          <a:xfrm>
            <a:off x="640080" y="640080"/>
            <a:ext cx="17036610" cy="9006840"/>
          </a:xfrm>
          <a:prstGeom prst="rect">
            <a:avLst/>
          </a:prstGeom>
          <a:noFill/>
          <a:ln>
            <a:gradFill>
              <a:gsLst>
                <a:gs pos="0">
                  <a:srgbClr val="D7B489"/>
                </a:gs>
                <a:gs pos="100000">
                  <a:srgbClr val="BC916A"/>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700">
              <a:solidFill>
                <a:schemeClr val="tx1">
                  <a:lumMod val="95000"/>
                  <a:lumOff val="5000"/>
                </a:schemeClr>
              </a:solidFill>
            </a:endParaRPr>
          </a:p>
        </p:txBody>
      </p:sp>
    </p:spTree>
    <p:extLst>
      <p:ext uri="{BB962C8B-B14F-4D97-AF65-F5344CB8AC3E}">
        <p14:creationId xmlns:p14="http://schemas.microsoft.com/office/powerpoint/2010/main" val="3908587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목차">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7569ED92-A887-4613-9F26-4E473EA19360}"/>
              </a:ext>
            </a:extLst>
          </p:cNvPr>
          <p:cNvSpPr/>
          <p:nvPr userDrawn="1"/>
        </p:nvSpPr>
        <p:spPr>
          <a:xfrm>
            <a:off x="625034" y="625034"/>
            <a:ext cx="17037933" cy="9036933"/>
          </a:xfrm>
          <a:prstGeom prst="rect">
            <a:avLst/>
          </a:prstGeom>
          <a:noFill/>
          <a:ln w="254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cxnSp>
        <p:nvCxnSpPr>
          <p:cNvPr id="10" name="직선 연결선 9">
            <a:extLst>
              <a:ext uri="{FF2B5EF4-FFF2-40B4-BE49-F238E27FC236}">
                <a16:creationId xmlns:a16="http://schemas.microsoft.com/office/drawing/2014/main" id="{BE627B0A-987F-4B56-B2C0-0F297E7C5994}"/>
              </a:ext>
            </a:extLst>
          </p:cNvPr>
          <p:cNvCxnSpPr/>
          <p:nvPr userDrawn="1"/>
        </p:nvCxnSpPr>
        <p:spPr>
          <a:xfrm>
            <a:off x="1270322" y="1736202"/>
            <a:ext cx="15747357" cy="0"/>
          </a:xfrm>
          <a:prstGeom prst="line">
            <a:avLst/>
          </a:prstGeom>
          <a:ln w="6350">
            <a:solidFill>
              <a:schemeClr val="tx1">
                <a:lumMod val="85000"/>
                <a:lumOff val="1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3697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본문">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435254-E8CC-4107-BAB3-2D503DF0BBA9}"/>
              </a:ext>
            </a:extLst>
          </p:cNvPr>
          <p:cNvSpPr txBox="1"/>
          <p:nvPr userDrawn="1"/>
        </p:nvSpPr>
        <p:spPr>
          <a:xfrm>
            <a:off x="17044601" y="9317827"/>
            <a:ext cx="931500" cy="346249"/>
          </a:xfrm>
          <a:prstGeom prst="rect">
            <a:avLst/>
          </a:prstGeom>
          <a:noFill/>
        </p:spPr>
        <p:txBody>
          <a:bodyPr wrap="square" rtlCol="0">
            <a:spAutoFit/>
          </a:bodyPr>
          <a:lstStyle/>
          <a:p>
            <a:pPr algn="ctr"/>
            <a:fld id="{C10F0811-F307-44F9-A192-63EBA736051C}" type="slidenum">
              <a:rPr lang="ko-KR" altLang="en-US" sz="1650" smtClean="0">
                <a:solidFill>
                  <a:srgbClr val="00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pPr algn="ctr"/>
              <a:t>‹#›</a:t>
            </a:fld>
            <a:endParaRPr lang="ko-KR" altLang="en-US" sz="2700" dirty="0">
              <a:solidFill>
                <a:srgbClr val="00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p:txBody>
      </p:sp>
      <p:cxnSp>
        <p:nvCxnSpPr>
          <p:cNvPr id="8" name="직선 연결선 7">
            <a:extLst>
              <a:ext uri="{FF2B5EF4-FFF2-40B4-BE49-F238E27FC236}">
                <a16:creationId xmlns:a16="http://schemas.microsoft.com/office/drawing/2014/main" id="{05577CD6-5A45-4988-9298-FAC45821B30C}"/>
              </a:ext>
            </a:extLst>
          </p:cNvPr>
          <p:cNvCxnSpPr/>
          <p:nvPr userDrawn="1"/>
        </p:nvCxnSpPr>
        <p:spPr>
          <a:xfrm>
            <a:off x="17321351" y="9667379"/>
            <a:ext cx="378000" cy="0"/>
          </a:xfrm>
          <a:prstGeom prst="line">
            <a:avLst/>
          </a:prstGeom>
          <a:ln w="63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3">
            <a:extLst>
              <a:ext uri="{FF2B5EF4-FFF2-40B4-BE49-F238E27FC236}">
                <a16:creationId xmlns:a16="http://schemas.microsoft.com/office/drawing/2014/main" id="{2E72D198-9532-4DC7-A14A-C275A93777AA}"/>
              </a:ext>
            </a:extLst>
          </p:cNvPr>
          <p:cNvSpPr>
            <a:spLocks noGrp="1"/>
          </p:cNvSpPr>
          <p:nvPr>
            <p:ph type="body" sz="quarter" idx="10" hasCustomPrompt="1"/>
          </p:nvPr>
        </p:nvSpPr>
        <p:spPr>
          <a:xfrm>
            <a:off x="778554" y="173458"/>
            <a:ext cx="8365446" cy="936635"/>
          </a:xfrm>
          <a:prstGeom prst="rect">
            <a:avLst/>
          </a:prstGeom>
        </p:spPr>
        <p:txBody>
          <a:bodyPr anchor="ctr"/>
          <a:lstStyle>
            <a:lvl1pPr marL="0" indent="0">
              <a:lnSpc>
                <a:spcPct val="130000"/>
              </a:lnSpc>
              <a:spcBef>
                <a:spcPts val="0"/>
              </a:spcBef>
              <a:buNone/>
              <a:defRPr sz="3000" spc="-225">
                <a:solidFill>
                  <a:schemeClr val="tx1">
                    <a:lumMod val="85000"/>
                    <a:lumOff val="15000"/>
                  </a:schemeClr>
                </a:solidFill>
                <a:effectLst/>
                <a:latin typeface="KoPubWorld바탕체 Bold" panose="00000800000000000000" pitchFamily="2" charset="-127"/>
                <a:ea typeface="KoPubWorld바탕체 Bold" panose="00000800000000000000" pitchFamily="2" charset="-127"/>
                <a:cs typeface="KoPubWorld바탕체 Bold" panose="00000800000000000000" pitchFamily="2" charset="-127"/>
              </a:defRPr>
            </a:lvl1pPr>
          </a:lstStyle>
          <a:p>
            <a:pPr lvl="0"/>
            <a:r>
              <a:rPr lang="ko-KR" altLang="en-US" dirty="0"/>
              <a:t>슬라이드제목을 입력하세요</a:t>
            </a:r>
          </a:p>
        </p:txBody>
      </p:sp>
      <p:sp>
        <p:nvSpPr>
          <p:cNvPr id="13" name="TextBox 12">
            <a:extLst>
              <a:ext uri="{FF2B5EF4-FFF2-40B4-BE49-F238E27FC236}">
                <a16:creationId xmlns:a16="http://schemas.microsoft.com/office/drawing/2014/main" id="{36432A4C-126B-4E5F-A20A-750CD873C43A}"/>
              </a:ext>
            </a:extLst>
          </p:cNvPr>
          <p:cNvSpPr txBox="1"/>
          <p:nvPr userDrawn="1"/>
        </p:nvSpPr>
        <p:spPr>
          <a:xfrm>
            <a:off x="9814561" y="386623"/>
            <a:ext cx="7884791" cy="738664"/>
          </a:xfrm>
          <a:prstGeom prst="rect">
            <a:avLst/>
          </a:prstGeom>
          <a:noFill/>
        </p:spPr>
        <p:txBody>
          <a:bodyPr wrap="square" rtlCol="0" anchor="b">
            <a:spAutoFit/>
          </a:bodyPr>
          <a:lstStyle/>
          <a:p>
            <a:pPr marL="0" marR="0" lvl="0" indent="0" algn="r" defTabSz="1371600" rtl="0" eaLnBrk="1" fontAlgn="auto" latinLnBrk="1" hangingPunct="1">
              <a:lnSpc>
                <a:spcPct val="100000"/>
              </a:lnSpc>
              <a:spcBef>
                <a:spcPts val="0"/>
              </a:spcBef>
              <a:spcAft>
                <a:spcPts val="0"/>
              </a:spcAft>
              <a:buClrTx/>
              <a:buSzTx/>
              <a:buFontTx/>
              <a:buNone/>
              <a:tabLst/>
              <a:defRPr/>
            </a:pPr>
            <a:r>
              <a:rPr lang="en-US" altLang="ko-KR" sz="2100" spc="-225"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Influence of Graph Cyclic structure</a:t>
            </a:r>
            <a:endParaRPr lang="ko-KR" altLang="en-US" sz="2700" spc="-225"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a:p>
            <a:pPr algn="r">
              <a:lnSpc>
                <a:spcPct val="100000"/>
              </a:lnSpc>
            </a:pPr>
            <a:endParaRPr lang="ko-KR" altLang="en-US" sz="2100" b="0" i="0" u="none" spc="-225" dirty="0">
              <a:solidFill>
                <a:schemeClr val="tx1">
                  <a:lumMod val="85000"/>
                  <a:lumOff val="15000"/>
                </a:schemeClr>
              </a:solidFill>
              <a:effectLst/>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sp>
        <p:nvSpPr>
          <p:cNvPr id="10" name="직사각형 9">
            <a:extLst>
              <a:ext uri="{FF2B5EF4-FFF2-40B4-BE49-F238E27FC236}">
                <a16:creationId xmlns:a16="http://schemas.microsoft.com/office/drawing/2014/main" id="{1B898107-799E-410B-AF83-87F1CA3F8062}"/>
              </a:ext>
            </a:extLst>
          </p:cNvPr>
          <p:cNvSpPr/>
          <p:nvPr userDrawn="1"/>
        </p:nvSpPr>
        <p:spPr>
          <a:xfrm>
            <a:off x="0" y="932421"/>
            <a:ext cx="18288000" cy="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cxnSp>
        <p:nvCxnSpPr>
          <p:cNvPr id="3" name="직선 연결선 2">
            <a:extLst>
              <a:ext uri="{FF2B5EF4-FFF2-40B4-BE49-F238E27FC236}">
                <a16:creationId xmlns:a16="http://schemas.microsoft.com/office/drawing/2014/main" id="{7052A1E0-A3DC-0F23-8C73-FEA6C5D1569C}"/>
              </a:ext>
            </a:extLst>
          </p:cNvPr>
          <p:cNvCxnSpPr>
            <a:cxnSpLocks/>
          </p:cNvCxnSpPr>
          <p:nvPr userDrawn="1"/>
        </p:nvCxnSpPr>
        <p:spPr>
          <a:xfrm>
            <a:off x="241589" y="932421"/>
            <a:ext cx="17804823" cy="0"/>
          </a:xfrm>
          <a:prstGeom prst="line">
            <a:avLst/>
          </a:prstGeom>
          <a:ln w="6350">
            <a:solidFill>
              <a:schemeClr val="tx1">
                <a:lumMod val="85000"/>
                <a:lumOff val="15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6556026"/>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엔딩">
    <p:bg>
      <p:bgRef idx="1003">
        <a:schemeClr val="bg2"/>
      </p:bgRef>
    </p:bg>
    <p:spTree>
      <p:nvGrpSpPr>
        <p:cNvPr id="1" name=""/>
        <p:cNvGrpSpPr/>
        <p:nvPr/>
      </p:nvGrpSpPr>
      <p:grpSpPr>
        <a:xfrm>
          <a:off x="0" y="0"/>
          <a:ext cx="0" cy="0"/>
          <a:chOff x="0" y="0"/>
          <a:chExt cx="0" cy="0"/>
        </a:xfrm>
      </p:grpSpPr>
      <p:sp>
        <p:nvSpPr>
          <p:cNvPr id="7" name="직사각형 6">
            <a:extLst>
              <a:ext uri="{FF2B5EF4-FFF2-40B4-BE49-F238E27FC236}">
                <a16:creationId xmlns:a16="http://schemas.microsoft.com/office/drawing/2014/main" id="{69546338-4D2C-4F76-B82A-430922B0D4EB}"/>
              </a:ext>
            </a:extLst>
          </p:cNvPr>
          <p:cNvSpPr/>
          <p:nvPr userDrawn="1"/>
        </p:nvSpPr>
        <p:spPr>
          <a:xfrm>
            <a:off x="0" y="82971"/>
            <a:ext cx="18288000" cy="1028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2" name="그래픽 4">
            <a:extLst>
              <a:ext uri="{FF2B5EF4-FFF2-40B4-BE49-F238E27FC236}">
                <a16:creationId xmlns:a16="http://schemas.microsoft.com/office/drawing/2014/main" id="{DF79BA81-078C-3F31-E569-E149F79217B6}"/>
              </a:ext>
            </a:extLst>
          </p:cNvPr>
          <p:cNvGrpSpPr/>
          <p:nvPr userDrawn="1"/>
        </p:nvGrpSpPr>
        <p:grpSpPr>
          <a:xfrm>
            <a:off x="10809517" y="2687951"/>
            <a:ext cx="5858669" cy="3859538"/>
            <a:chOff x="6126431" y="1916635"/>
            <a:chExt cx="5167120" cy="3403964"/>
          </a:xfrm>
          <a:solidFill>
            <a:schemeClr val="tx1"/>
          </a:solidFill>
        </p:grpSpPr>
        <p:grpSp>
          <p:nvGrpSpPr>
            <p:cNvPr id="3" name="그래픽 4">
              <a:extLst>
                <a:ext uri="{FF2B5EF4-FFF2-40B4-BE49-F238E27FC236}">
                  <a16:creationId xmlns:a16="http://schemas.microsoft.com/office/drawing/2014/main" id="{AAAB80D0-2509-2095-371B-EC3B57E9D809}"/>
                </a:ext>
              </a:extLst>
            </p:cNvPr>
            <p:cNvGrpSpPr/>
            <p:nvPr/>
          </p:nvGrpSpPr>
          <p:grpSpPr>
            <a:xfrm>
              <a:off x="6126431" y="1916635"/>
              <a:ext cx="3532521" cy="3403964"/>
              <a:chOff x="6126431" y="1916635"/>
              <a:chExt cx="3532521" cy="3403964"/>
            </a:xfrm>
            <a:grpFill/>
          </p:grpSpPr>
          <p:sp>
            <p:nvSpPr>
              <p:cNvPr id="23" name="자유형: 도형 22">
                <a:extLst>
                  <a:ext uri="{FF2B5EF4-FFF2-40B4-BE49-F238E27FC236}">
                    <a16:creationId xmlns:a16="http://schemas.microsoft.com/office/drawing/2014/main" id="{D79FD4DF-48B3-FC9A-B30E-5E8817895467}"/>
                  </a:ext>
                </a:extLst>
              </p:cNvPr>
              <p:cNvSpPr/>
              <p:nvPr/>
            </p:nvSpPr>
            <p:spPr>
              <a:xfrm>
                <a:off x="7120729" y="1916635"/>
                <a:ext cx="1513494" cy="110546"/>
              </a:xfrm>
              <a:custGeom>
                <a:avLst/>
                <a:gdLst>
                  <a:gd name="connsiteX0" fmla="*/ 1289917 w 1513494"/>
                  <a:gd name="connsiteY0" fmla="*/ 9937 h 110546"/>
                  <a:gd name="connsiteX1" fmla="*/ 289408 w 1513494"/>
                  <a:gd name="connsiteY1" fmla="*/ 0 h 110546"/>
                  <a:gd name="connsiteX2" fmla="*/ 0 w 1513494"/>
                  <a:gd name="connsiteY2" fmla="*/ 110547 h 110546"/>
                  <a:gd name="connsiteX3" fmla="*/ 1513494 w 1513494"/>
                  <a:gd name="connsiteY3" fmla="*/ 95641 h 110546"/>
                  <a:gd name="connsiteX4" fmla="*/ 1289917 w 1513494"/>
                  <a:gd name="connsiteY4" fmla="*/ 9937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494" h="110546">
                    <a:moveTo>
                      <a:pt x="1289917" y="9937"/>
                    </a:moveTo>
                    <a:lnTo>
                      <a:pt x="289408" y="0"/>
                    </a:lnTo>
                    <a:cubicBezTo>
                      <a:pt x="188799" y="28568"/>
                      <a:pt x="91915" y="65831"/>
                      <a:pt x="0" y="110547"/>
                    </a:cubicBezTo>
                    <a:lnTo>
                      <a:pt x="1513494" y="95641"/>
                    </a:lnTo>
                    <a:cubicBezTo>
                      <a:pt x="1441453" y="62105"/>
                      <a:pt x="1366306" y="33537"/>
                      <a:pt x="1289917" y="9937"/>
                    </a:cubicBezTo>
                    <a:close/>
                  </a:path>
                </a:pathLst>
              </a:custGeom>
              <a:grpFill/>
              <a:ln w="6210" cap="flat">
                <a:noFill/>
                <a:prstDash val="solid"/>
                <a:miter/>
              </a:ln>
            </p:spPr>
            <p:txBody>
              <a:bodyPr rtlCol="0" anchor="ctr"/>
              <a:lstStyle/>
              <a:p>
                <a:endParaRPr lang="ko-KR" altLang="en-US" sz="2700"/>
              </a:p>
            </p:txBody>
          </p:sp>
          <p:sp>
            <p:nvSpPr>
              <p:cNvPr id="24" name="자유형: 도형 23">
                <a:extLst>
                  <a:ext uri="{FF2B5EF4-FFF2-40B4-BE49-F238E27FC236}">
                    <a16:creationId xmlns:a16="http://schemas.microsoft.com/office/drawing/2014/main" id="{B6221243-FDCA-8EFF-C4F6-1F71D4BD68FA}"/>
                  </a:ext>
                </a:extLst>
              </p:cNvPr>
              <p:cNvSpPr/>
              <p:nvPr/>
            </p:nvSpPr>
            <p:spPr>
              <a:xfrm>
                <a:off x="6753689" y="2147044"/>
                <a:ext cx="2251920" cy="119241"/>
              </a:xfrm>
              <a:custGeom>
                <a:avLst/>
                <a:gdLst>
                  <a:gd name="connsiteX0" fmla="*/ 0 w 2251920"/>
                  <a:gd name="connsiteY0" fmla="*/ 119241 h 119241"/>
                  <a:gd name="connsiteX1" fmla="*/ 2251921 w 2251920"/>
                  <a:gd name="connsiteY1" fmla="*/ 96884 h 119241"/>
                  <a:gd name="connsiteX2" fmla="*/ 2150069 w 2251920"/>
                  <a:gd name="connsiteY2" fmla="*/ 19874 h 119241"/>
                  <a:gd name="connsiteX3" fmla="*/ 158367 w 2251920"/>
                  <a:gd name="connsiteY3" fmla="*/ 0 h 119241"/>
                  <a:gd name="connsiteX4" fmla="*/ 0 w 2251920"/>
                  <a:gd name="connsiteY4" fmla="*/ 119241 h 119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1920" h="119241">
                    <a:moveTo>
                      <a:pt x="0" y="119241"/>
                    </a:moveTo>
                    <a:lnTo>
                      <a:pt x="2251921" y="96884"/>
                    </a:lnTo>
                    <a:cubicBezTo>
                      <a:pt x="2219005" y="70178"/>
                      <a:pt x="2184847" y="44715"/>
                      <a:pt x="2150069" y="19874"/>
                    </a:cubicBezTo>
                    <a:lnTo>
                      <a:pt x="158367" y="0"/>
                    </a:lnTo>
                    <a:cubicBezTo>
                      <a:pt x="103094" y="36642"/>
                      <a:pt x="50305" y="77010"/>
                      <a:pt x="0" y="119241"/>
                    </a:cubicBezTo>
                    <a:close/>
                  </a:path>
                </a:pathLst>
              </a:custGeom>
              <a:grpFill/>
              <a:ln w="6210" cap="flat">
                <a:noFill/>
                <a:prstDash val="solid"/>
                <a:miter/>
              </a:ln>
            </p:spPr>
            <p:txBody>
              <a:bodyPr rtlCol="0" anchor="ctr"/>
              <a:lstStyle/>
              <a:p>
                <a:endParaRPr lang="ko-KR" altLang="en-US" sz="2700"/>
              </a:p>
            </p:txBody>
          </p:sp>
          <p:sp>
            <p:nvSpPr>
              <p:cNvPr id="25" name="자유형: 도형 24">
                <a:extLst>
                  <a:ext uri="{FF2B5EF4-FFF2-40B4-BE49-F238E27FC236}">
                    <a16:creationId xmlns:a16="http://schemas.microsoft.com/office/drawing/2014/main" id="{F810953B-FCA6-C173-FAB9-06B704B1F55C}"/>
                  </a:ext>
                </a:extLst>
              </p:cNvPr>
              <p:cNvSpPr/>
              <p:nvPr/>
            </p:nvSpPr>
            <p:spPr>
              <a:xfrm>
                <a:off x="6520175" y="2379937"/>
                <a:ext cx="2722674" cy="124209"/>
              </a:xfrm>
              <a:custGeom>
                <a:avLst/>
                <a:gdLst>
                  <a:gd name="connsiteX0" fmla="*/ 0 w 2722674"/>
                  <a:gd name="connsiteY0" fmla="*/ 124210 h 124209"/>
                  <a:gd name="connsiteX1" fmla="*/ 2722675 w 2722674"/>
                  <a:gd name="connsiteY1" fmla="*/ 96884 h 124209"/>
                  <a:gd name="connsiteX2" fmla="*/ 2658707 w 2722674"/>
                  <a:gd name="connsiteY2" fmla="*/ 25463 h 124209"/>
                  <a:gd name="connsiteX3" fmla="*/ 111789 w 2722674"/>
                  <a:gd name="connsiteY3" fmla="*/ 0 h 124209"/>
                  <a:gd name="connsiteX4" fmla="*/ 0 w 2722674"/>
                  <a:gd name="connsiteY4" fmla="*/ 124210 h 12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674" h="124209">
                    <a:moveTo>
                      <a:pt x="0" y="124210"/>
                    </a:moveTo>
                    <a:lnTo>
                      <a:pt x="2722675" y="96884"/>
                    </a:lnTo>
                    <a:cubicBezTo>
                      <a:pt x="2702180" y="72663"/>
                      <a:pt x="2680444" y="48442"/>
                      <a:pt x="2658707" y="25463"/>
                    </a:cubicBezTo>
                    <a:lnTo>
                      <a:pt x="111789" y="0"/>
                    </a:lnTo>
                    <a:cubicBezTo>
                      <a:pt x="72663" y="39747"/>
                      <a:pt x="35400" y="81357"/>
                      <a:pt x="0" y="124210"/>
                    </a:cubicBezTo>
                    <a:close/>
                  </a:path>
                </a:pathLst>
              </a:custGeom>
              <a:grpFill/>
              <a:ln w="6210" cap="flat">
                <a:noFill/>
                <a:prstDash val="solid"/>
                <a:miter/>
              </a:ln>
            </p:spPr>
            <p:txBody>
              <a:bodyPr rtlCol="0" anchor="ctr"/>
              <a:lstStyle/>
              <a:p>
                <a:endParaRPr lang="ko-KR" altLang="en-US" sz="2700"/>
              </a:p>
            </p:txBody>
          </p:sp>
          <p:sp>
            <p:nvSpPr>
              <p:cNvPr id="26" name="자유형: 도형 25">
                <a:extLst>
                  <a:ext uri="{FF2B5EF4-FFF2-40B4-BE49-F238E27FC236}">
                    <a16:creationId xmlns:a16="http://schemas.microsoft.com/office/drawing/2014/main" id="{4E8B16A2-C4FF-546A-821A-8A26AB946583}"/>
                  </a:ext>
                </a:extLst>
              </p:cNvPr>
              <p:cNvSpPr/>
              <p:nvPr/>
            </p:nvSpPr>
            <p:spPr>
              <a:xfrm>
                <a:off x="6358082" y="2613451"/>
                <a:ext cx="3051830" cy="127935"/>
              </a:xfrm>
              <a:custGeom>
                <a:avLst/>
                <a:gdLst>
                  <a:gd name="connsiteX0" fmla="*/ 0 w 3051830"/>
                  <a:gd name="connsiteY0" fmla="*/ 127936 h 127935"/>
                  <a:gd name="connsiteX1" fmla="*/ 3051830 w 3051830"/>
                  <a:gd name="connsiteY1" fmla="*/ 97505 h 127935"/>
                  <a:gd name="connsiteX2" fmla="*/ 3008978 w 3051830"/>
                  <a:gd name="connsiteY2" fmla="*/ 29189 h 127935"/>
                  <a:gd name="connsiteX3" fmla="*/ 80736 w 3051830"/>
                  <a:gd name="connsiteY3" fmla="*/ 0 h 127935"/>
                  <a:gd name="connsiteX4" fmla="*/ 0 w 3051830"/>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830" h="127935">
                    <a:moveTo>
                      <a:pt x="0" y="127936"/>
                    </a:moveTo>
                    <a:lnTo>
                      <a:pt x="3051830" y="97505"/>
                    </a:lnTo>
                    <a:cubicBezTo>
                      <a:pt x="3038168" y="74526"/>
                      <a:pt x="3023883" y="51547"/>
                      <a:pt x="3008978" y="29189"/>
                    </a:cubicBezTo>
                    <a:lnTo>
                      <a:pt x="80736" y="0"/>
                    </a:lnTo>
                    <a:cubicBezTo>
                      <a:pt x="52168" y="40989"/>
                      <a:pt x="25463" y="83841"/>
                      <a:pt x="0" y="127936"/>
                    </a:cubicBezTo>
                    <a:close/>
                  </a:path>
                </a:pathLst>
              </a:custGeom>
              <a:grpFill/>
              <a:ln w="6210" cap="flat">
                <a:noFill/>
                <a:prstDash val="solid"/>
                <a:miter/>
              </a:ln>
            </p:spPr>
            <p:txBody>
              <a:bodyPr rtlCol="0" anchor="ctr"/>
              <a:lstStyle/>
              <a:p>
                <a:endParaRPr lang="ko-KR" altLang="en-US" sz="2700"/>
              </a:p>
            </p:txBody>
          </p:sp>
          <p:sp>
            <p:nvSpPr>
              <p:cNvPr id="27" name="자유형: 도형 26">
                <a:extLst>
                  <a:ext uri="{FF2B5EF4-FFF2-40B4-BE49-F238E27FC236}">
                    <a16:creationId xmlns:a16="http://schemas.microsoft.com/office/drawing/2014/main" id="{8F436DBC-4E90-56D8-5CF6-445D3EB3E8C4}"/>
                  </a:ext>
                </a:extLst>
              </p:cNvPr>
              <p:cNvSpPr/>
              <p:nvPr/>
            </p:nvSpPr>
            <p:spPr>
              <a:xfrm>
                <a:off x="6245672" y="2846965"/>
                <a:ext cx="3281618" cy="131041"/>
              </a:xfrm>
              <a:custGeom>
                <a:avLst/>
                <a:gdLst>
                  <a:gd name="connsiteX0" fmla="*/ 0 w 3281618"/>
                  <a:gd name="connsiteY0" fmla="*/ 131041 h 131041"/>
                  <a:gd name="connsiteX1" fmla="*/ 3281618 w 3281618"/>
                  <a:gd name="connsiteY1" fmla="*/ 98126 h 131041"/>
                  <a:gd name="connsiteX2" fmla="*/ 3253050 w 3281618"/>
                  <a:gd name="connsiteY2" fmla="*/ 32295 h 131041"/>
                  <a:gd name="connsiteX3" fmla="*/ 56515 w 3281618"/>
                  <a:gd name="connsiteY3" fmla="*/ 0 h 131041"/>
                  <a:gd name="connsiteX4" fmla="*/ 0 w 3281618"/>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1618" h="131041">
                    <a:moveTo>
                      <a:pt x="0" y="131041"/>
                    </a:moveTo>
                    <a:lnTo>
                      <a:pt x="3281618" y="98126"/>
                    </a:lnTo>
                    <a:cubicBezTo>
                      <a:pt x="3272303" y="75768"/>
                      <a:pt x="3262987" y="54031"/>
                      <a:pt x="3253050" y="32295"/>
                    </a:cubicBezTo>
                    <a:lnTo>
                      <a:pt x="56515" y="0"/>
                    </a:lnTo>
                    <a:cubicBezTo>
                      <a:pt x="36021" y="42852"/>
                      <a:pt x="17389" y="86326"/>
                      <a:pt x="0" y="131041"/>
                    </a:cubicBezTo>
                    <a:close/>
                  </a:path>
                </a:pathLst>
              </a:custGeom>
              <a:grpFill/>
              <a:ln w="6210" cap="flat">
                <a:noFill/>
                <a:prstDash val="solid"/>
                <a:miter/>
              </a:ln>
            </p:spPr>
            <p:txBody>
              <a:bodyPr rtlCol="0" anchor="ctr"/>
              <a:lstStyle/>
              <a:p>
                <a:endParaRPr lang="ko-KR" altLang="en-US" sz="2700"/>
              </a:p>
            </p:txBody>
          </p:sp>
          <p:sp>
            <p:nvSpPr>
              <p:cNvPr id="28" name="자유형: 도형 27">
                <a:extLst>
                  <a:ext uri="{FF2B5EF4-FFF2-40B4-BE49-F238E27FC236}">
                    <a16:creationId xmlns:a16="http://schemas.microsoft.com/office/drawing/2014/main" id="{C36C71C8-C9F0-E0F9-BC70-231EEFB1DB9B}"/>
                  </a:ext>
                </a:extLst>
              </p:cNvPr>
              <p:cNvSpPr/>
              <p:nvPr/>
            </p:nvSpPr>
            <p:spPr>
              <a:xfrm>
                <a:off x="6172388" y="3081721"/>
                <a:ext cx="3432532" cy="132283"/>
              </a:xfrm>
              <a:custGeom>
                <a:avLst/>
                <a:gdLst>
                  <a:gd name="connsiteX0" fmla="*/ 0 w 3432532"/>
                  <a:gd name="connsiteY0" fmla="*/ 132283 h 132283"/>
                  <a:gd name="connsiteX1" fmla="*/ 3432533 w 3432532"/>
                  <a:gd name="connsiteY1" fmla="*/ 98126 h 132283"/>
                  <a:gd name="connsiteX2" fmla="*/ 3415144 w 3432532"/>
                  <a:gd name="connsiteY2" fmla="*/ 34158 h 132283"/>
                  <a:gd name="connsiteX3" fmla="*/ 36642 w 3432532"/>
                  <a:gd name="connsiteY3" fmla="*/ 0 h 132283"/>
                  <a:gd name="connsiteX4" fmla="*/ 0 w 3432532"/>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532" h="132283">
                    <a:moveTo>
                      <a:pt x="0" y="132283"/>
                    </a:moveTo>
                    <a:lnTo>
                      <a:pt x="3432533" y="98126"/>
                    </a:lnTo>
                    <a:cubicBezTo>
                      <a:pt x="3426943" y="76389"/>
                      <a:pt x="3421354" y="55273"/>
                      <a:pt x="3415144" y="34158"/>
                    </a:cubicBezTo>
                    <a:lnTo>
                      <a:pt x="36642" y="0"/>
                    </a:lnTo>
                    <a:cubicBezTo>
                      <a:pt x="22979" y="43473"/>
                      <a:pt x="10558" y="87568"/>
                      <a:pt x="0" y="132283"/>
                    </a:cubicBezTo>
                    <a:close/>
                  </a:path>
                </a:pathLst>
              </a:custGeom>
              <a:grpFill/>
              <a:ln w="6210" cap="flat">
                <a:noFill/>
                <a:prstDash val="solid"/>
                <a:miter/>
              </a:ln>
            </p:spPr>
            <p:txBody>
              <a:bodyPr rtlCol="0" anchor="ctr"/>
              <a:lstStyle/>
              <a:p>
                <a:endParaRPr lang="ko-KR" altLang="en-US" sz="2700"/>
              </a:p>
            </p:txBody>
          </p:sp>
          <p:sp>
            <p:nvSpPr>
              <p:cNvPr id="29" name="자유형: 도형 28">
                <a:extLst>
                  <a:ext uri="{FF2B5EF4-FFF2-40B4-BE49-F238E27FC236}">
                    <a16:creationId xmlns:a16="http://schemas.microsoft.com/office/drawing/2014/main" id="{1B9BB636-1F1A-FE78-3466-86D0B55662FF}"/>
                  </a:ext>
                </a:extLst>
              </p:cNvPr>
              <p:cNvSpPr/>
              <p:nvPr/>
            </p:nvSpPr>
            <p:spPr>
              <a:xfrm>
                <a:off x="6134504" y="3316477"/>
                <a:ext cx="3513269" cy="133525"/>
              </a:xfrm>
              <a:custGeom>
                <a:avLst/>
                <a:gdLst>
                  <a:gd name="connsiteX0" fmla="*/ 0 w 3513269"/>
                  <a:gd name="connsiteY0" fmla="*/ 133525 h 133525"/>
                  <a:gd name="connsiteX1" fmla="*/ 3513269 w 3513269"/>
                  <a:gd name="connsiteY1" fmla="*/ 98126 h 133525"/>
                  <a:gd name="connsiteX2" fmla="*/ 3505195 w 3513269"/>
                  <a:gd name="connsiteY2" fmla="*/ 35400 h 133525"/>
                  <a:gd name="connsiteX3" fmla="*/ 17389 w 3513269"/>
                  <a:gd name="connsiteY3" fmla="*/ 0 h 133525"/>
                  <a:gd name="connsiteX4" fmla="*/ 0 w 3513269"/>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3269" h="133525">
                    <a:moveTo>
                      <a:pt x="0" y="133525"/>
                    </a:moveTo>
                    <a:lnTo>
                      <a:pt x="3513269" y="98126"/>
                    </a:lnTo>
                    <a:cubicBezTo>
                      <a:pt x="3510785" y="77010"/>
                      <a:pt x="3508301" y="55894"/>
                      <a:pt x="3505195" y="35400"/>
                    </a:cubicBezTo>
                    <a:lnTo>
                      <a:pt x="17389" y="0"/>
                    </a:lnTo>
                    <a:cubicBezTo>
                      <a:pt x="9937" y="44094"/>
                      <a:pt x="4347" y="88810"/>
                      <a:pt x="0" y="133525"/>
                    </a:cubicBezTo>
                    <a:close/>
                  </a:path>
                </a:pathLst>
              </a:custGeom>
              <a:grpFill/>
              <a:ln w="6210" cap="flat">
                <a:noFill/>
                <a:prstDash val="solid"/>
                <a:miter/>
              </a:ln>
            </p:spPr>
            <p:txBody>
              <a:bodyPr rtlCol="0" anchor="ctr"/>
              <a:lstStyle/>
              <a:p>
                <a:endParaRPr lang="ko-KR" altLang="en-US" sz="2700"/>
              </a:p>
            </p:txBody>
          </p:sp>
          <p:sp>
            <p:nvSpPr>
              <p:cNvPr id="30" name="자유형: 도형 29">
                <a:extLst>
                  <a:ext uri="{FF2B5EF4-FFF2-40B4-BE49-F238E27FC236}">
                    <a16:creationId xmlns:a16="http://schemas.microsoft.com/office/drawing/2014/main" id="{8718F2E3-C0F0-AECD-5AC5-60CE5F9C97EE}"/>
                  </a:ext>
                </a:extLst>
              </p:cNvPr>
              <p:cNvSpPr/>
              <p:nvPr/>
            </p:nvSpPr>
            <p:spPr>
              <a:xfrm>
                <a:off x="6126431" y="3551854"/>
                <a:ext cx="3532521" cy="133525"/>
              </a:xfrm>
              <a:custGeom>
                <a:avLst/>
                <a:gdLst>
                  <a:gd name="connsiteX0" fmla="*/ 0 w 3532521"/>
                  <a:gd name="connsiteY0" fmla="*/ 63968 h 133525"/>
                  <a:gd name="connsiteX1" fmla="*/ 1242 w 3532521"/>
                  <a:gd name="connsiteY1" fmla="*/ 133525 h 133525"/>
                  <a:gd name="connsiteX2" fmla="*/ 3531901 w 3532521"/>
                  <a:gd name="connsiteY2" fmla="*/ 98126 h 133525"/>
                  <a:gd name="connsiteX3" fmla="*/ 3532522 w 3532521"/>
                  <a:gd name="connsiteY3" fmla="*/ 63968 h 133525"/>
                  <a:gd name="connsiteX4" fmla="*/ 3531901 w 3532521"/>
                  <a:gd name="connsiteY4" fmla="*/ 35400 h 133525"/>
                  <a:gd name="connsiteX5" fmla="*/ 1863 w 3532521"/>
                  <a:gd name="connsiteY5" fmla="*/ 0 h 133525"/>
                  <a:gd name="connsiteX6" fmla="*/ 0 w 3532521"/>
                  <a:gd name="connsiteY6" fmla="*/ 63968 h 1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2521" h="133525">
                    <a:moveTo>
                      <a:pt x="0" y="63968"/>
                    </a:moveTo>
                    <a:cubicBezTo>
                      <a:pt x="0" y="86947"/>
                      <a:pt x="621" y="110547"/>
                      <a:pt x="1242" y="133525"/>
                    </a:cubicBezTo>
                    <a:lnTo>
                      <a:pt x="3531901" y="98126"/>
                    </a:lnTo>
                    <a:cubicBezTo>
                      <a:pt x="3531901" y="86947"/>
                      <a:pt x="3532522" y="75768"/>
                      <a:pt x="3532522" y="63968"/>
                    </a:cubicBezTo>
                    <a:cubicBezTo>
                      <a:pt x="3532522" y="54652"/>
                      <a:pt x="3532522" y="44716"/>
                      <a:pt x="3531901" y="35400"/>
                    </a:cubicBezTo>
                    <a:lnTo>
                      <a:pt x="1863" y="0"/>
                    </a:lnTo>
                    <a:cubicBezTo>
                      <a:pt x="621" y="21116"/>
                      <a:pt x="0" y="42852"/>
                      <a:pt x="0" y="63968"/>
                    </a:cubicBezTo>
                    <a:close/>
                  </a:path>
                </a:pathLst>
              </a:custGeom>
              <a:grpFill/>
              <a:ln w="6210" cap="flat">
                <a:noFill/>
                <a:prstDash val="solid"/>
                <a:miter/>
              </a:ln>
            </p:spPr>
            <p:txBody>
              <a:bodyPr rtlCol="0" anchor="ctr"/>
              <a:lstStyle/>
              <a:p>
                <a:endParaRPr lang="ko-KR" altLang="en-US" sz="2700"/>
              </a:p>
            </p:txBody>
          </p:sp>
          <p:sp>
            <p:nvSpPr>
              <p:cNvPr id="31" name="자유형: 도형 30">
                <a:extLst>
                  <a:ext uri="{FF2B5EF4-FFF2-40B4-BE49-F238E27FC236}">
                    <a16:creationId xmlns:a16="http://schemas.microsoft.com/office/drawing/2014/main" id="{603A857A-4E0F-31EC-1F32-22EE36691838}"/>
                  </a:ext>
                </a:extLst>
              </p:cNvPr>
              <p:cNvSpPr/>
              <p:nvPr/>
            </p:nvSpPr>
            <p:spPr>
              <a:xfrm>
                <a:off x="6135126" y="3787232"/>
                <a:ext cx="3512026" cy="133525"/>
              </a:xfrm>
              <a:custGeom>
                <a:avLst/>
                <a:gdLst>
                  <a:gd name="connsiteX0" fmla="*/ 18010 w 3512026"/>
                  <a:gd name="connsiteY0" fmla="*/ 133525 h 133525"/>
                  <a:gd name="connsiteX1" fmla="*/ 3503954 w 3512026"/>
                  <a:gd name="connsiteY1" fmla="*/ 98747 h 133525"/>
                  <a:gd name="connsiteX2" fmla="*/ 3512027 w 3512026"/>
                  <a:gd name="connsiteY2" fmla="*/ 36021 h 133525"/>
                  <a:gd name="connsiteX3" fmla="*/ 0 w 3512026"/>
                  <a:gd name="connsiteY3" fmla="*/ 0 h 133525"/>
                  <a:gd name="connsiteX4" fmla="*/ 18010 w 3512026"/>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2026" h="133525">
                    <a:moveTo>
                      <a:pt x="18010" y="133525"/>
                    </a:moveTo>
                    <a:lnTo>
                      <a:pt x="3503954" y="98747"/>
                    </a:lnTo>
                    <a:cubicBezTo>
                      <a:pt x="3507059" y="77631"/>
                      <a:pt x="3510164" y="57136"/>
                      <a:pt x="3512027" y="36021"/>
                    </a:cubicBezTo>
                    <a:lnTo>
                      <a:pt x="0" y="0"/>
                    </a:lnTo>
                    <a:cubicBezTo>
                      <a:pt x="4347" y="45337"/>
                      <a:pt x="9937" y="89431"/>
                      <a:pt x="18010" y="133525"/>
                    </a:cubicBezTo>
                    <a:close/>
                  </a:path>
                </a:pathLst>
              </a:custGeom>
              <a:grpFill/>
              <a:ln w="6210" cap="flat">
                <a:noFill/>
                <a:prstDash val="solid"/>
                <a:miter/>
              </a:ln>
            </p:spPr>
            <p:txBody>
              <a:bodyPr rtlCol="0" anchor="ctr"/>
              <a:lstStyle/>
              <a:p>
                <a:endParaRPr lang="ko-KR" altLang="en-US" sz="2700"/>
              </a:p>
            </p:txBody>
          </p:sp>
          <p:sp>
            <p:nvSpPr>
              <p:cNvPr id="32" name="자유형: 도형 31">
                <a:extLst>
                  <a:ext uri="{FF2B5EF4-FFF2-40B4-BE49-F238E27FC236}">
                    <a16:creationId xmlns:a16="http://schemas.microsoft.com/office/drawing/2014/main" id="{CD205CD3-C9BB-3DAF-AA78-13C54E85E776}"/>
                  </a:ext>
                </a:extLst>
              </p:cNvPr>
              <p:cNvSpPr/>
              <p:nvPr/>
            </p:nvSpPr>
            <p:spPr>
              <a:xfrm>
                <a:off x="6174252" y="4023230"/>
                <a:ext cx="3430048" cy="132283"/>
              </a:xfrm>
              <a:custGeom>
                <a:avLst/>
                <a:gdLst>
                  <a:gd name="connsiteX0" fmla="*/ 36642 w 3430048"/>
                  <a:gd name="connsiteY0" fmla="*/ 132283 h 132283"/>
                  <a:gd name="connsiteX1" fmla="*/ 3412038 w 3430048"/>
                  <a:gd name="connsiteY1" fmla="*/ 98126 h 132283"/>
                  <a:gd name="connsiteX2" fmla="*/ 3430049 w 3430048"/>
                  <a:gd name="connsiteY2" fmla="*/ 34158 h 132283"/>
                  <a:gd name="connsiteX3" fmla="*/ 0 w 3430048"/>
                  <a:gd name="connsiteY3" fmla="*/ 0 h 132283"/>
                  <a:gd name="connsiteX4" fmla="*/ 36642 w 3430048"/>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0048" h="132283">
                    <a:moveTo>
                      <a:pt x="36642" y="132283"/>
                    </a:moveTo>
                    <a:lnTo>
                      <a:pt x="3412038" y="98126"/>
                    </a:lnTo>
                    <a:cubicBezTo>
                      <a:pt x="3418249" y="77010"/>
                      <a:pt x="3424459" y="55894"/>
                      <a:pt x="3430049" y="34158"/>
                    </a:cubicBezTo>
                    <a:lnTo>
                      <a:pt x="0" y="0"/>
                    </a:lnTo>
                    <a:cubicBezTo>
                      <a:pt x="10558" y="44716"/>
                      <a:pt x="22358" y="88810"/>
                      <a:pt x="36642" y="132283"/>
                    </a:cubicBezTo>
                    <a:close/>
                  </a:path>
                </a:pathLst>
              </a:custGeom>
              <a:grpFill/>
              <a:ln w="6210" cap="flat">
                <a:noFill/>
                <a:prstDash val="solid"/>
                <a:miter/>
              </a:ln>
            </p:spPr>
            <p:txBody>
              <a:bodyPr rtlCol="0" anchor="ctr"/>
              <a:lstStyle/>
              <a:p>
                <a:endParaRPr lang="ko-KR" altLang="en-US" sz="2700"/>
              </a:p>
            </p:txBody>
          </p:sp>
          <p:sp>
            <p:nvSpPr>
              <p:cNvPr id="33" name="자유형: 도형 32">
                <a:extLst>
                  <a:ext uri="{FF2B5EF4-FFF2-40B4-BE49-F238E27FC236}">
                    <a16:creationId xmlns:a16="http://schemas.microsoft.com/office/drawing/2014/main" id="{9B887A36-2FD5-B13C-05FA-AE6B793CD9CF}"/>
                  </a:ext>
                </a:extLst>
              </p:cNvPr>
              <p:cNvSpPr/>
              <p:nvPr/>
            </p:nvSpPr>
            <p:spPr>
              <a:xfrm>
                <a:off x="6247535" y="4259228"/>
                <a:ext cx="3277891" cy="131041"/>
              </a:xfrm>
              <a:custGeom>
                <a:avLst/>
                <a:gdLst>
                  <a:gd name="connsiteX0" fmla="*/ 57757 w 3277891"/>
                  <a:gd name="connsiteY0" fmla="*/ 131041 h 131041"/>
                  <a:gd name="connsiteX1" fmla="*/ 3249324 w 3277891"/>
                  <a:gd name="connsiteY1" fmla="*/ 98747 h 131041"/>
                  <a:gd name="connsiteX2" fmla="*/ 3277892 w 3277891"/>
                  <a:gd name="connsiteY2" fmla="*/ 32916 h 131041"/>
                  <a:gd name="connsiteX3" fmla="*/ 0 w 3277891"/>
                  <a:gd name="connsiteY3" fmla="*/ 0 h 131041"/>
                  <a:gd name="connsiteX4" fmla="*/ 57757 w 3277891"/>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7891" h="131041">
                    <a:moveTo>
                      <a:pt x="57757" y="131041"/>
                    </a:moveTo>
                    <a:lnTo>
                      <a:pt x="3249324" y="98747"/>
                    </a:lnTo>
                    <a:cubicBezTo>
                      <a:pt x="3259261" y="77010"/>
                      <a:pt x="3269197" y="55273"/>
                      <a:pt x="3277892" y="32916"/>
                    </a:cubicBezTo>
                    <a:lnTo>
                      <a:pt x="0" y="0"/>
                    </a:lnTo>
                    <a:cubicBezTo>
                      <a:pt x="17389" y="44716"/>
                      <a:pt x="36642" y="88189"/>
                      <a:pt x="57757" y="131041"/>
                    </a:cubicBezTo>
                    <a:close/>
                  </a:path>
                </a:pathLst>
              </a:custGeom>
              <a:grpFill/>
              <a:ln w="6210" cap="flat">
                <a:noFill/>
                <a:prstDash val="solid"/>
                <a:miter/>
              </a:ln>
            </p:spPr>
            <p:txBody>
              <a:bodyPr rtlCol="0" anchor="ctr"/>
              <a:lstStyle/>
              <a:p>
                <a:endParaRPr lang="ko-KR" altLang="en-US" sz="2700"/>
              </a:p>
            </p:txBody>
          </p:sp>
          <p:sp>
            <p:nvSpPr>
              <p:cNvPr id="34" name="자유형: 도형 33">
                <a:extLst>
                  <a:ext uri="{FF2B5EF4-FFF2-40B4-BE49-F238E27FC236}">
                    <a16:creationId xmlns:a16="http://schemas.microsoft.com/office/drawing/2014/main" id="{074A7650-BD63-8CBD-B4DB-8A5B2CDC4109}"/>
                  </a:ext>
                </a:extLst>
              </p:cNvPr>
              <p:cNvSpPr/>
              <p:nvPr/>
            </p:nvSpPr>
            <p:spPr>
              <a:xfrm>
                <a:off x="6361187" y="4495847"/>
                <a:ext cx="3045619" cy="127935"/>
              </a:xfrm>
              <a:custGeom>
                <a:avLst/>
                <a:gdLst>
                  <a:gd name="connsiteX0" fmla="*/ 81357 w 3045619"/>
                  <a:gd name="connsiteY0" fmla="*/ 127936 h 127935"/>
                  <a:gd name="connsiteX1" fmla="*/ 3002146 w 3045619"/>
                  <a:gd name="connsiteY1" fmla="*/ 98747 h 127935"/>
                  <a:gd name="connsiteX2" fmla="*/ 3045620 w 3045619"/>
                  <a:gd name="connsiteY2" fmla="*/ 30431 h 127935"/>
                  <a:gd name="connsiteX3" fmla="*/ 0 w 3045619"/>
                  <a:gd name="connsiteY3" fmla="*/ 0 h 127935"/>
                  <a:gd name="connsiteX4" fmla="*/ 81357 w 3045619"/>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5619" h="127935">
                    <a:moveTo>
                      <a:pt x="81357" y="127936"/>
                    </a:moveTo>
                    <a:lnTo>
                      <a:pt x="3002146" y="98747"/>
                    </a:lnTo>
                    <a:cubicBezTo>
                      <a:pt x="3017052" y="76389"/>
                      <a:pt x="3031336" y="53410"/>
                      <a:pt x="3045620" y="30431"/>
                    </a:cubicBezTo>
                    <a:lnTo>
                      <a:pt x="0" y="0"/>
                    </a:lnTo>
                    <a:cubicBezTo>
                      <a:pt x="25463" y="44094"/>
                      <a:pt x="52789" y="86947"/>
                      <a:pt x="81357" y="127936"/>
                    </a:cubicBezTo>
                    <a:close/>
                  </a:path>
                </a:pathLst>
              </a:custGeom>
              <a:grpFill/>
              <a:ln w="6210" cap="flat">
                <a:noFill/>
                <a:prstDash val="solid"/>
                <a:miter/>
              </a:ln>
            </p:spPr>
            <p:txBody>
              <a:bodyPr rtlCol="0" anchor="ctr"/>
              <a:lstStyle/>
              <a:p>
                <a:endParaRPr lang="ko-KR" altLang="en-US" sz="2700"/>
              </a:p>
            </p:txBody>
          </p:sp>
          <p:sp>
            <p:nvSpPr>
              <p:cNvPr id="35" name="자유형: 도형 34">
                <a:extLst>
                  <a:ext uri="{FF2B5EF4-FFF2-40B4-BE49-F238E27FC236}">
                    <a16:creationId xmlns:a16="http://schemas.microsoft.com/office/drawing/2014/main" id="{44400184-5D75-39C7-562D-85ACF1F3B3B5}"/>
                  </a:ext>
                </a:extLst>
              </p:cNvPr>
              <p:cNvSpPr/>
              <p:nvPr/>
            </p:nvSpPr>
            <p:spPr>
              <a:xfrm>
                <a:off x="6525144" y="4732467"/>
                <a:ext cx="2713980" cy="124830"/>
              </a:xfrm>
              <a:custGeom>
                <a:avLst/>
                <a:gdLst>
                  <a:gd name="connsiteX0" fmla="*/ 111789 w 2713980"/>
                  <a:gd name="connsiteY0" fmla="*/ 124831 h 124830"/>
                  <a:gd name="connsiteX1" fmla="*/ 2649391 w 2713980"/>
                  <a:gd name="connsiteY1" fmla="*/ 99368 h 124830"/>
                  <a:gd name="connsiteX2" fmla="*/ 2713980 w 2713980"/>
                  <a:gd name="connsiteY2" fmla="*/ 27326 h 124830"/>
                  <a:gd name="connsiteX3" fmla="*/ 0 w 2713980"/>
                  <a:gd name="connsiteY3" fmla="*/ 0 h 124830"/>
                  <a:gd name="connsiteX4" fmla="*/ 111789 w 2713980"/>
                  <a:gd name="connsiteY4" fmla="*/ 124831 h 124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980" h="124830">
                    <a:moveTo>
                      <a:pt x="111789" y="124831"/>
                    </a:moveTo>
                    <a:lnTo>
                      <a:pt x="2649391" y="99368"/>
                    </a:lnTo>
                    <a:cubicBezTo>
                      <a:pt x="2671749" y="75768"/>
                      <a:pt x="2692865" y="52168"/>
                      <a:pt x="2713980" y="27326"/>
                    </a:cubicBezTo>
                    <a:lnTo>
                      <a:pt x="0" y="0"/>
                    </a:lnTo>
                    <a:cubicBezTo>
                      <a:pt x="34779" y="44094"/>
                      <a:pt x="72663" y="85084"/>
                      <a:pt x="111789" y="124831"/>
                    </a:cubicBezTo>
                    <a:close/>
                  </a:path>
                </a:pathLst>
              </a:custGeom>
              <a:grpFill/>
              <a:ln w="6210" cap="flat">
                <a:noFill/>
                <a:prstDash val="solid"/>
                <a:miter/>
              </a:ln>
            </p:spPr>
            <p:txBody>
              <a:bodyPr rtlCol="0" anchor="ctr"/>
              <a:lstStyle/>
              <a:p>
                <a:endParaRPr lang="ko-KR" altLang="en-US" sz="2700"/>
              </a:p>
            </p:txBody>
          </p:sp>
          <p:sp>
            <p:nvSpPr>
              <p:cNvPr id="36" name="자유형: 도형 35">
                <a:extLst>
                  <a:ext uri="{FF2B5EF4-FFF2-40B4-BE49-F238E27FC236}">
                    <a16:creationId xmlns:a16="http://schemas.microsoft.com/office/drawing/2014/main" id="{E1A55190-8C81-982E-8CC8-BA6476A83A08}"/>
                  </a:ext>
                </a:extLst>
              </p:cNvPr>
              <p:cNvSpPr/>
              <p:nvPr/>
            </p:nvSpPr>
            <p:spPr>
              <a:xfrm>
                <a:off x="6759900" y="4970949"/>
                <a:ext cx="2238878" cy="119240"/>
              </a:xfrm>
              <a:custGeom>
                <a:avLst/>
                <a:gdLst>
                  <a:gd name="connsiteX0" fmla="*/ 160230 w 2238878"/>
                  <a:gd name="connsiteY0" fmla="*/ 119241 h 119240"/>
                  <a:gd name="connsiteX1" fmla="*/ 2135784 w 2238878"/>
                  <a:gd name="connsiteY1" fmla="*/ 99368 h 119240"/>
                  <a:gd name="connsiteX2" fmla="*/ 2238878 w 2238878"/>
                  <a:gd name="connsiteY2" fmla="*/ 22358 h 119240"/>
                  <a:gd name="connsiteX3" fmla="*/ 0 w 2238878"/>
                  <a:gd name="connsiteY3" fmla="*/ 0 h 119240"/>
                  <a:gd name="connsiteX4" fmla="*/ 160230 w 2238878"/>
                  <a:gd name="connsiteY4" fmla="*/ 119241 h 119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8878" h="119240">
                    <a:moveTo>
                      <a:pt x="160230" y="119241"/>
                    </a:moveTo>
                    <a:lnTo>
                      <a:pt x="2135784" y="99368"/>
                    </a:lnTo>
                    <a:cubicBezTo>
                      <a:pt x="2171184" y="75147"/>
                      <a:pt x="2205342" y="49063"/>
                      <a:pt x="2238878" y="22358"/>
                    </a:cubicBezTo>
                    <a:lnTo>
                      <a:pt x="0" y="0"/>
                    </a:lnTo>
                    <a:cubicBezTo>
                      <a:pt x="50926" y="42852"/>
                      <a:pt x="104336" y="82599"/>
                      <a:pt x="160230" y="119241"/>
                    </a:cubicBezTo>
                    <a:close/>
                  </a:path>
                </a:pathLst>
              </a:custGeom>
              <a:grpFill/>
              <a:ln w="6210" cap="flat">
                <a:noFill/>
                <a:prstDash val="solid"/>
                <a:miter/>
              </a:ln>
            </p:spPr>
            <p:txBody>
              <a:bodyPr rtlCol="0" anchor="ctr"/>
              <a:lstStyle/>
              <a:p>
                <a:endParaRPr lang="ko-KR" altLang="en-US" sz="2700"/>
              </a:p>
            </p:txBody>
          </p:sp>
          <p:sp>
            <p:nvSpPr>
              <p:cNvPr id="37" name="자유형: 도형 36">
                <a:extLst>
                  <a:ext uri="{FF2B5EF4-FFF2-40B4-BE49-F238E27FC236}">
                    <a16:creationId xmlns:a16="http://schemas.microsoft.com/office/drawing/2014/main" id="{5FA92FAC-FBB2-1A62-A070-E97E48B97FBB}"/>
                  </a:ext>
                </a:extLst>
              </p:cNvPr>
              <p:cNvSpPr/>
              <p:nvPr/>
            </p:nvSpPr>
            <p:spPr>
              <a:xfrm>
                <a:off x="7131287" y="5210053"/>
                <a:ext cx="1491757" cy="110546"/>
              </a:xfrm>
              <a:custGeom>
                <a:avLst/>
                <a:gdLst>
                  <a:gd name="connsiteX0" fmla="*/ 297482 w 1491757"/>
                  <a:gd name="connsiteY0" fmla="*/ 110546 h 110546"/>
                  <a:gd name="connsiteX1" fmla="*/ 1260728 w 1491757"/>
                  <a:gd name="connsiteY1" fmla="*/ 100609 h 110546"/>
                  <a:gd name="connsiteX2" fmla="*/ 1491758 w 1491757"/>
                  <a:gd name="connsiteY2" fmla="*/ 14905 h 110546"/>
                  <a:gd name="connsiteX3" fmla="*/ 0 w 1491757"/>
                  <a:gd name="connsiteY3" fmla="*/ 0 h 110546"/>
                  <a:gd name="connsiteX4" fmla="*/ 297482 w 1491757"/>
                  <a:gd name="connsiteY4" fmla="*/ 110546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757" h="110546">
                    <a:moveTo>
                      <a:pt x="297482" y="110546"/>
                    </a:moveTo>
                    <a:lnTo>
                      <a:pt x="1260728" y="100609"/>
                    </a:lnTo>
                    <a:cubicBezTo>
                      <a:pt x="1340222" y="77010"/>
                      <a:pt x="1417232" y="48442"/>
                      <a:pt x="1491758" y="14905"/>
                    </a:cubicBezTo>
                    <a:lnTo>
                      <a:pt x="0" y="0"/>
                    </a:lnTo>
                    <a:cubicBezTo>
                      <a:pt x="94399" y="45336"/>
                      <a:pt x="194388" y="82599"/>
                      <a:pt x="297482" y="110546"/>
                    </a:cubicBezTo>
                    <a:close/>
                  </a:path>
                </a:pathLst>
              </a:custGeom>
              <a:grpFill/>
              <a:ln w="6210" cap="flat">
                <a:noFill/>
                <a:prstDash val="solid"/>
                <a:miter/>
              </a:ln>
            </p:spPr>
            <p:txBody>
              <a:bodyPr rtlCol="0" anchor="ctr"/>
              <a:lstStyle/>
              <a:p>
                <a:endParaRPr lang="ko-KR" altLang="en-US" sz="2700"/>
              </a:p>
            </p:txBody>
          </p:sp>
        </p:grpSp>
        <p:grpSp>
          <p:nvGrpSpPr>
            <p:cNvPr id="4" name="그래픽 4">
              <a:extLst>
                <a:ext uri="{FF2B5EF4-FFF2-40B4-BE49-F238E27FC236}">
                  <a16:creationId xmlns:a16="http://schemas.microsoft.com/office/drawing/2014/main" id="{22A8E44F-037C-F47A-5AA6-C08CBAB0FFE8}"/>
                </a:ext>
              </a:extLst>
            </p:cNvPr>
            <p:cNvGrpSpPr/>
            <p:nvPr/>
          </p:nvGrpSpPr>
          <p:grpSpPr>
            <a:xfrm>
              <a:off x="7761029" y="1916635"/>
              <a:ext cx="3532521" cy="3403964"/>
              <a:chOff x="7761029" y="1916635"/>
              <a:chExt cx="3532521" cy="3403964"/>
            </a:xfrm>
            <a:grpFill/>
          </p:grpSpPr>
          <p:sp>
            <p:nvSpPr>
              <p:cNvPr id="5" name="자유형: 도형 4">
                <a:extLst>
                  <a:ext uri="{FF2B5EF4-FFF2-40B4-BE49-F238E27FC236}">
                    <a16:creationId xmlns:a16="http://schemas.microsoft.com/office/drawing/2014/main" id="{9E287291-4120-1D85-C65D-841E0DA99580}"/>
                  </a:ext>
                </a:extLst>
              </p:cNvPr>
              <p:cNvSpPr/>
              <p:nvPr/>
            </p:nvSpPr>
            <p:spPr>
              <a:xfrm>
                <a:off x="8754706" y="1916635"/>
                <a:ext cx="1513494" cy="110546"/>
              </a:xfrm>
              <a:custGeom>
                <a:avLst/>
                <a:gdLst>
                  <a:gd name="connsiteX0" fmla="*/ 1289917 w 1513494"/>
                  <a:gd name="connsiteY0" fmla="*/ 9937 h 110546"/>
                  <a:gd name="connsiteX1" fmla="*/ 289408 w 1513494"/>
                  <a:gd name="connsiteY1" fmla="*/ 0 h 110546"/>
                  <a:gd name="connsiteX2" fmla="*/ 0 w 1513494"/>
                  <a:gd name="connsiteY2" fmla="*/ 110547 h 110546"/>
                  <a:gd name="connsiteX3" fmla="*/ 1513494 w 1513494"/>
                  <a:gd name="connsiteY3" fmla="*/ 95641 h 110546"/>
                  <a:gd name="connsiteX4" fmla="*/ 1289917 w 1513494"/>
                  <a:gd name="connsiteY4" fmla="*/ 9937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494" h="110546">
                    <a:moveTo>
                      <a:pt x="1289917" y="9937"/>
                    </a:moveTo>
                    <a:lnTo>
                      <a:pt x="289408" y="0"/>
                    </a:lnTo>
                    <a:cubicBezTo>
                      <a:pt x="188799" y="28568"/>
                      <a:pt x="91915" y="65831"/>
                      <a:pt x="0" y="110547"/>
                    </a:cubicBezTo>
                    <a:lnTo>
                      <a:pt x="1513494" y="95641"/>
                    </a:lnTo>
                    <a:cubicBezTo>
                      <a:pt x="1441453" y="62105"/>
                      <a:pt x="1366927" y="33537"/>
                      <a:pt x="1289917" y="9937"/>
                    </a:cubicBezTo>
                    <a:close/>
                  </a:path>
                </a:pathLst>
              </a:custGeom>
              <a:grpFill/>
              <a:ln w="6210" cap="flat">
                <a:noFill/>
                <a:prstDash val="solid"/>
                <a:miter/>
              </a:ln>
            </p:spPr>
            <p:txBody>
              <a:bodyPr rtlCol="0" anchor="ctr"/>
              <a:lstStyle/>
              <a:p>
                <a:endParaRPr lang="ko-KR" altLang="en-US" sz="2700"/>
              </a:p>
            </p:txBody>
          </p:sp>
          <p:sp>
            <p:nvSpPr>
              <p:cNvPr id="6" name="자유형: 도형 5">
                <a:extLst>
                  <a:ext uri="{FF2B5EF4-FFF2-40B4-BE49-F238E27FC236}">
                    <a16:creationId xmlns:a16="http://schemas.microsoft.com/office/drawing/2014/main" id="{1A2ECDAF-948F-7C70-3BC5-095507EEBB26}"/>
                  </a:ext>
                </a:extLst>
              </p:cNvPr>
              <p:cNvSpPr/>
              <p:nvPr/>
            </p:nvSpPr>
            <p:spPr>
              <a:xfrm>
                <a:off x="8387667" y="2147044"/>
                <a:ext cx="2251920" cy="119241"/>
              </a:xfrm>
              <a:custGeom>
                <a:avLst/>
                <a:gdLst>
                  <a:gd name="connsiteX0" fmla="*/ 0 w 2251920"/>
                  <a:gd name="connsiteY0" fmla="*/ 119241 h 119241"/>
                  <a:gd name="connsiteX1" fmla="*/ 2251920 w 2251920"/>
                  <a:gd name="connsiteY1" fmla="*/ 96884 h 119241"/>
                  <a:gd name="connsiteX2" fmla="*/ 2150069 w 2251920"/>
                  <a:gd name="connsiteY2" fmla="*/ 19874 h 119241"/>
                  <a:gd name="connsiteX3" fmla="*/ 158367 w 2251920"/>
                  <a:gd name="connsiteY3" fmla="*/ 0 h 119241"/>
                  <a:gd name="connsiteX4" fmla="*/ 0 w 2251920"/>
                  <a:gd name="connsiteY4" fmla="*/ 119241 h 119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1920" h="119241">
                    <a:moveTo>
                      <a:pt x="0" y="119241"/>
                    </a:moveTo>
                    <a:lnTo>
                      <a:pt x="2251920" y="96884"/>
                    </a:lnTo>
                    <a:cubicBezTo>
                      <a:pt x="2219005" y="70178"/>
                      <a:pt x="2184847" y="44715"/>
                      <a:pt x="2150069" y="19874"/>
                    </a:cubicBezTo>
                    <a:lnTo>
                      <a:pt x="158367" y="0"/>
                    </a:lnTo>
                    <a:cubicBezTo>
                      <a:pt x="103715" y="36642"/>
                      <a:pt x="50305" y="77010"/>
                      <a:pt x="0" y="119241"/>
                    </a:cubicBezTo>
                    <a:close/>
                  </a:path>
                </a:pathLst>
              </a:custGeom>
              <a:grpFill/>
              <a:ln w="6210" cap="flat">
                <a:noFill/>
                <a:prstDash val="solid"/>
                <a:miter/>
              </a:ln>
            </p:spPr>
            <p:txBody>
              <a:bodyPr rtlCol="0" anchor="ctr"/>
              <a:lstStyle/>
              <a:p>
                <a:endParaRPr lang="ko-KR" altLang="en-US" sz="2700"/>
              </a:p>
            </p:txBody>
          </p:sp>
          <p:sp>
            <p:nvSpPr>
              <p:cNvPr id="10" name="자유형: 도형 9">
                <a:extLst>
                  <a:ext uri="{FF2B5EF4-FFF2-40B4-BE49-F238E27FC236}">
                    <a16:creationId xmlns:a16="http://schemas.microsoft.com/office/drawing/2014/main" id="{C72C678C-9D69-68E1-A268-31A6A14A62A0}"/>
                  </a:ext>
                </a:extLst>
              </p:cNvPr>
              <p:cNvSpPr/>
              <p:nvPr/>
            </p:nvSpPr>
            <p:spPr>
              <a:xfrm>
                <a:off x="8154774" y="2379937"/>
                <a:ext cx="2722675" cy="124209"/>
              </a:xfrm>
              <a:custGeom>
                <a:avLst/>
                <a:gdLst>
                  <a:gd name="connsiteX0" fmla="*/ 0 w 2722675"/>
                  <a:gd name="connsiteY0" fmla="*/ 124210 h 124209"/>
                  <a:gd name="connsiteX1" fmla="*/ 2722675 w 2722675"/>
                  <a:gd name="connsiteY1" fmla="*/ 96884 h 124209"/>
                  <a:gd name="connsiteX2" fmla="*/ 2658707 w 2722675"/>
                  <a:gd name="connsiteY2" fmla="*/ 25463 h 124209"/>
                  <a:gd name="connsiteX3" fmla="*/ 111168 w 2722675"/>
                  <a:gd name="connsiteY3" fmla="*/ 0 h 124209"/>
                  <a:gd name="connsiteX4" fmla="*/ 0 w 2722675"/>
                  <a:gd name="connsiteY4" fmla="*/ 124210 h 12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2675" h="124209">
                    <a:moveTo>
                      <a:pt x="0" y="124210"/>
                    </a:moveTo>
                    <a:lnTo>
                      <a:pt x="2722675" y="96884"/>
                    </a:lnTo>
                    <a:cubicBezTo>
                      <a:pt x="2702180" y="72663"/>
                      <a:pt x="2680444" y="48442"/>
                      <a:pt x="2658707" y="25463"/>
                    </a:cubicBezTo>
                    <a:lnTo>
                      <a:pt x="111168" y="0"/>
                    </a:lnTo>
                    <a:cubicBezTo>
                      <a:pt x="72042" y="39747"/>
                      <a:pt x="35400" y="81357"/>
                      <a:pt x="0" y="124210"/>
                    </a:cubicBezTo>
                    <a:close/>
                  </a:path>
                </a:pathLst>
              </a:custGeom>
              <a:grpFill/>
              <a:ln w="6210" cap="flat">
                <a:noFill/>
                <a:prstDash val="solid"/>
                <a:miter/>
              </a:ln>
            </p:spPr>
            <p:txBody>
              <a:bodyPr rtlCol="0" anchor="ctr"/>
              <a:lstStyle/>
              <a:p>
                <a:endParaRPr lang="ko-KR" altLang="en-US" sz="2700"/>
              </a:p>
            </p:txBody>
          </p:sp>
          <p:sp>
            <p:nvSpPr>
              <p:cNvPr id="11" name="자유형: 도형 10">
                <a:extLst>
                  <a:ext uri="{FF2B5EF4-FFF2-40B4-BE49-F238E27FC236}">
                    <a16:creationId xmlns:a16="http://schemas.microsoft.com/office/drawing/2014/main" id="{71B835F4-6460-2A0D-3173-EFDFF6AEFC49}"/>
                  </a:ext>
                </a:extLst>
              </p:cNvPr>
              <p:cNvSpPr/>
              <p:nvPr/>
            </p:nvSpPr>
            <p:spPr>
              <a:xfrm>
                <a:off x="7992680" y="2613451"/>
                <a:ext cx="3051830" cy="127935"/>
              </a:xfrm>
              <a:custGeom>
                <a:avLst/>
                <a:gdLst>
                  <a:gd name="connsiteX0" fmla="*/ 0 w 3051830"/>
                  <a:gd name="connsiteY0" fmla="*/ 127936 h 127935"/>
                  <a:gd name="connsiteX1" fmla="*/ 3051830 w 3051830"/>
                  <a:gd name="connsiteY1" fmla="*/ 97505 h 127935"/>
                  <a:gd name="connsiteX2" fmla="*/ 3008978 w 3051830"/>
                  <a:gd name="connsiteY2" fmla="*/ 29189 h 127935"/>
                  <a:gd name="connsiteX3" fmla="*/ 80736 w 3051830"/>
                  <a:gd name="connsiteY3" fmla="*/ 0 h 127935"/>
                  <a:gd name="connsiteX4" fmla="*/ 0 w 3051830"/>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1830" h="127935">
                    <a:moveTo>
                      <a:pt x="0" y="127936"/>
                    </a:moveTo>
                    <a:lnTo>
                      <a:pt x="3051830" y="97505"/>
                    </a:lnTo>
                    <a:cubicBezTo>
                      <a:pt x="3038167" y="74526"/>
                      <a:pt x="3023883" y="51547"/>
                      <a:pt x="3008978" y="29189"/>
                    </a:cubicBezTo>
                    <a:lnTo>
                      <a:pt x="80736" y="0"/>
                    </a:lnTo>
                    <a:cubicBezTo>
                      <a:pt x="52168" y="40989"/>
                      <a:pt x="24842" y="83841"/>
                      <a:pt x="0" y="127936"/>
                    </a:cubicBezTo>
                    <a:close/>
                  </a:path>
                </a:pathLst>
              </a:custGeom>
              <a:grpFill/>
              <a:ln w="6210" cap="flat">
                <a:noFill/>
                <a:prstDash val="solid"/>
                <a:miter/>
              </a:ln>
            </p:spPr>
            <p:txBody>
              <a:bodyPr rtlCol="0" anchor="ctr"/>
              <a:lstStyle/>
              <a:p>
                <a:endParaRPr lang="ko-KR" altLang="en-US" sz="2700"/>
              </a:p>
            </p:txBody>
          </p:sp>
          <p:sp>
            <p:nvSpPr>
              <p:cNvPr id="12" name="자유형: 도형 11">
                <a:extLst>
                  <a:ext uri="{FF2B5EF4-FFF2-40B4-BE49-F238E27FC236}">
                    <a16:creationId xmlns:a16="http://schemas.microsoft.com/office/drawing/2014/main" id="{BB7EC662-0639-A869-CB23-DD6E2B5794CE}"/>
                  </a:ext>
                </a:extLst>
              </p:cNvPr>
              <p:cNvSpPr/>
              <p:nvPr/>
            </p:nvSpPr>
            <p:spPr>
              <a:xfrm>
                <a:off x="7879650" y="2846965"/>
                <a:ext cx="3281617" cy="131041"/>
              </a:xfrm>
              <a:custGeom>
                <a:avLst/>
                <a:gdLst>
                  <a:gd name="connsiteX0" fmla="*/ 0 w 3281617"/>
                  <a:gd name="connsiteY0" fmla="*/ 131041 h 131041"/>
                  <a:gd name="connsiteX1" fmla="*/ 3281618 w 3281617"/>
                  <a:gd name="connsiteY1" fmla="*/ 98126 h 131041"/>
                  <a:gd name="connsiteX2" fmla="*/ 3253050 w 3281617"/>
                  <a:gd name="connsiteY2" fmla="*/ 32295 h 131041"/>
                  <a:gd name="connsiteX3" fmla="*/ 56515 w 3281617"/>
                  <a:gd name="connsiteY3" fmla="*/ 0 h 131041"/>
                  <a:gd name="connsiteX4" fmla="*/ 0 w 3281617"/>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1617" h="131041">
                    <a:moveTo>
                      <a:pt x="0" y="131041"/>
                    </a:moveTo>
                    <a:lnTo>
                      <a:pt x="3281618" y="98126"/>
                    </a:lnTo>
                    <a:cubicBezTo>
                      <a:pt x="3272302" y="75768"/>
                      <a:pt x="3262987" y="54031"/>
                      <a:pt x="3253050" y="32295"/>
                    </a:cubicBezTo>
                    <a:lnTo>
                      <a:pt x="56515" y="0"/>
                    </a:lnTo>
                    <a:cubicBezTo>
                      <a:pt x="36642" y="42852"/>
                      <a:pt x="17389" y="86326"/>
                      <a:pt x="0" y="131041"/>
                    </a:cubicBezTo>
                    <a:close/>
                  </a:path>
                </a:pathLst>
              </a:custGeom>
              <a:grpFill/>
              <a:ln w="6210" cap="flat">
                <a:noFill/>
                <a:prstDash val="solid"/>
                <a:miter/>
              </a:ln>
            </p:spPr>
            <p:txBody>
              <a:bodyPr rtlCol="0" anchor="ctr"/>
              <a:lstStyle/>
              <a:p>
                <a:endParaRPr lang="ko-KR" altLang="en-US" sz="2700"/>
              </a:p>
            </p:txBody>
          </p:sp>
          <p:sp>
            <p:nvSpPr>
              <p:cNvPr id="13" name="자유형: 도형 12">
                <a:extLst>
                  <a:ext uri="{FF2B5EF4-FFF2-40B4-BE49-F238E27FC236}">
                    <a16:creationId xmlns:a16="http://schemas.microsoft.com/office/drawing/2014/main" id="{F03DCD63-D67A-25AF-06EB-9BE3ECAE5246}"/>
                  </a:ext>
                </a:extLst>
              </p:cNvPr>
              <p:cNvSpPr/>
              <p:nvPr/>
            </p:nvSpPr>
            <p:spPr>
              <a:xfrm>
                <a:off x="7806987" y="3081100"/>
                <a:ext cx="3432532" cy="132904"/>
              </a:xfrm>
              <a:custGeom>
                <a:avLst/>
                <a:gdLst>
                  <a:gd name="connsiteX0" fmla="*/ 0 w 3432532"/>
                  <a:gd name="connsiteY0" fmla="*/ 132904 h 132904"/>
                  <a:gd name="connsiteX1" fmla="*/ 3432533 w 3432532"/>
                  <a:gd name="connsiteY1" fmla="*/ 98126 h 132904"/>
                  <a:gd name="connsiteX2" fmla="*/ 3415144 w 3432532"/>
                  <a:gd name="connsiteY2" fmla="*/ 34158 h 132904"/>
                  <a:gd name="connsiteX3" fmla="*/ 36642 w 3432532"/>
                  <a:gd name="connsiteY3" fmla="*/ 0 h 132904"/>
                  <a:gd name="connsiteX4" fmla="*/ 0 w 3432532"/>
                  <a:gd name="connsiteY4" fmla="*/ 132904 h 13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2532" h="132904">
                    <a:moveTo>
                      <a:pt x="0" y="132904"/>
                    </a:moveTo>
                    <a:lnTo>
                      <a:pt x="3432533" y="98126"/>
                    </a:lnTo>
                    <a:cubicBezTo>
                      <a:pt x="3426943" y="76389"/>
                      <a:pt x="3421354" y="55273"/>
                      <a:pt x="3415144" y="34158"/>
                    </a:cubicBezTo>
                    <a:lnTo>
                      <a:pt x="36642" y="0"/>
                    </a:lnTo>
                    <a:cubicBezTo>
                      <a:pt x="22358" y="44094"/>
                      <a:pt x="10558" y="88189"/>
                      <a:pt x="0" y="132904"/>
                    </a:cubicBezTo>
                    <a:close/>
                  </a:path>
                </a:pathLst>
              </a:custGeom>
              <a:grpFill/>
              <a:ln w="6210" cap="flat">
                <a:noFill/>
                <a:prstDash val="solid"/>
                <a:miter/>
              </a:ln>
            </p:spPr>
            <p:txBody>
              <a:bodyPr rtlCol="0" anchor="ctr"/>
              <a:lstStyle/>
              <a:p>
                <a:endParaRPr lang="ko-KR" altLang="en-US" sz="2700"/>
              </a:p>
            </p:txBody>
          </p:sp>
          <p:sp>
            <p:nvSpPr>
              <p:cNvPr id="14" name="자유형: 도형 13">
                <a:extLst>
                  <a:ext uri="{FF2B5EF4-FFF2-40B4-BE49-F238E27FC236}">
                    <a16:creationId xmlns:a16="http://schemas.microsoft.com/office/drawing/2014/main" id="{85E6E9F4-7172-328B-DC8B-08DA4076232B}"/>
                  </a:ext>
                </a:extLst>
              </p:cNvPr>
              <p:cNvSpPr/>
              <p:nvPr/>
            </p:nvSpPr>
            <p:spPr>
              <a:xfrm>
                <a:off x="7769103" y="3316477"/>
                <a:ext cx="3513268" cy="133525"/>
              </a:xfrm>
              <a:custGeom>
                <a:avLst/>
                <a:gdLst>
                  <a:gd name="connsiteX0" fmla="*/ 0 w 3513268"/>
                  <a:gd name="connsiteY0" fmla="*/ 133525 h 133525"/>
                  <a:gd name="connsiteX1" fmla="*/ 3513269 w 3513268"/>
                  <a:gd name="connsiteY1" fmla="*/ 98126 h 133525"/>
                  <a:gd name="connsiteX2" fmla="*/ 3505196 w 3513268"/>
                  <a:gd name="connsiteY2" fmla="*/ 35400 h 133525"/>
                  <a:gd name="connsiteX3" fmla="*/ 17389 w 3513268"/>
                  <a:gd name="connsiteY3" fmla="*/ 0 h 133525"/>
                  <a:gd name="connsiteX4" fmla="*/ 0 w 3513268"/>
                  <a:gd name="connsiteY4" fmla="*/ 133525 h 133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3268" h="133525">
                    <a:moveTo>
                      <a:pt x="0" y="133525"/>
                    </a:moveTo>
                    <a:lnTo>
                      <a:pt x="3513269" y="98126"/>
                    </a:lnTo>
                    <a:cubicBezTo>
                      <a:pt x="3510785" y="77010"/>
                      <a:pt x="3508301" y="55894"/>
                      <a:pt x="3505196" y="35400"/>
                    </a:cubicBezTo>
                    <a:lnTo>
                      <a:pt x="17389" y="0"/>
                    </a:lnTo>
                    <a:cubicBezTo>
                      <a:pt x="9937" y="44094"/>
                      <a:pt x="3726" y="88810"/>
                      <a:pt x="0" y="133525"/>
                    </a:cubicBezTo>
                    <a:close/>
                  </a:path>
                </a:pathLst>
              </a:custGeom>
              <a:grpFill/>
              <a:ln w="6210" cap="flat">
                <a:noFill/>
                <a:prstDash val="solid"/>
                <a:miter/>
              </a:ln>
            </p:spPr>
            <p:txBody>
              <a:bodyPr rtlCol="0" anchor="ctr"/>
              <a:lstStyle/>
              <a:p>
                <a:endParaRPr lang="ko-KR" altLang="en-US" sz="2700"/>
              </a:p>
            </p:txBody>
          </p:sp>
          <p:sp>
            <p:nvSpPr>
              <p:cNvPr id="15" name="자유형: 도형 14">
                <a:extLst>
                  <a:ext uri="{FF2B5EF4-FFF2-40B4-BE49-F238E27FC236}">
                    <a16:creationId xmlns:a16="http://schemas.microsoft.com/office/drawing/2014/main" id="{D3A6D71C-EFEE-6F78-6EF0-844A8EE456B2}"/>
                  </a:ext>
                </a:extLst>
              </p:cNvPr>
              <p:cNvSpPr/>
              <p:nvPr/>
            </p:nvSpPr>
            <p:spPr>
              <a:xfrm>
                <a:off x="7761029" y="3551854"/>
                <a:ext cx="3532521" cy="133525"/>
              </a:xfrm>
              <a:custGeom>
                <a:avLst/>
                <a:gdLst>
                  <a:gd name="connsiteX0" fmla="*/ 0 w 3532521"/>
                  <a:gd name="connsiteY0" fmla="*/ 63968 h 133525"/>
                  <a:gd name="connsiteX1" fmla="*/ 1242 w 3532521"/>
                  <a:gd name="connsiteY1" fmla="*/ 133525 h 133525"/>
                  <a:gd name="connsiteX2" fmla="*/ 3531901 w 3532521"/>
                  <a:gd name="connsiteY2" fmla="*/ 98126 h 133525"/>
                  <a:gd name="connsiteX3" fmla="*/ 3532522 w 3532521"/>
                  <a:gd name="connsiteY3" fmla="*/ 63968 h 133525"/>
                  <a:gd name="connsiteX4" fmla="*/ 3531901 w 3532521"/>
                  <a:gd name="connsiteY4" fmla="*/ 35400 h 133525"/>
                  <a:gd name="connsiteX5" fmla="*/ 621 w 3532521"/>
                  <a:gd name="connsiteY5" fmla="*/ 0 h 133525"/>
                  <a:gd name="connsiteX6" fmla="*/ 0 w 3532521"/>
                  <a:gd name="connsiteY6" fmla="*/ 63968 h 13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32521" h="133525">
                    <a:moveTo>
                      <a:pt x="0" y="63968"/>
                    </a:moveTo>
                    <a:cubicBezTo>
                      <a:pt x="0" y="86947"/>
                      <a:pt x="621" y="110547"/>
                      <a:pt x="1242" y="133525"/>
                    </a:cubicBezTo>
                    <a:lnTo>
                      <a:pt x="3531901" y="98126"/>
                    </a:lnTo>
                    <a:cubicBezTo>
                      <a:pt x="3531901" y="86947"/>
                      <a:pt x="3532522" y="75768"/>
                      <a:pt x="3532522" y="63968"/>
                    </a:cubicBezTo>
                    <a:cubicBezTo>
                      <a:pt x="3532522" y="54652"/>
                      <a:pt x="3532522" y="44716"/>
                      <a:pt x="3531901" y="35400"/>
                    </a:cubicBezTo>
                    <a:lnTo>
                      <a:pt x="621" y="0"/>
                    </a:lnTo>
                    <a:cubicBezTo>
                      <a:pt x="621" y="21116"/>
                      <a:pt x="0" y="42852"/>
                      <a:pt x="0" y="63968"/>
                    </a:cubicBezTo>
                    <a:close/>
                  </a:path>
                </a:pathLst>
              </a:custGeom>
              <a:grpFill/>
              <a:ln w="6210" cap="flat">
                <a:noFill/>
                <a:prstDash val="solid"/>
                <a:miter/>
              </a:ln>
            </p:spPr>
            <p:txBody>
              <a:bodyPr rtlCol="0" anchor="ctr"/>
              <a:lstStyle/>
              <a:p>
                <a:endParaRPr lang="ko-KR" altLang="en-US" sz="2700"/>
              </a:p>
            </p:txBody>
          </p:sp>
          <p:sp>
            <p:nvSpPr>
              <p:cNvPr id="16" name="자유형: 도형 15">
                <a:extLst>
                  <a:ext uri="{FF2B5EF4-FFF2-40B4-BE49-F238E27FC236}">
                    <a16:creationId xmlns:a16="http://schemas.microsoft.com/office/drawing/2014/main" id="{CDCBD090-2FA8-AF16-0162-56EF0871D408}"/>
                  </a:ext>
                </a:extLst>
              </p:cNvPr>
              <p:cNvSpPr/>
              <p:nvPr/>
            </p:nvSpPr>
            <p:spPr>
              <a:xfrm>
                <a:off x="7768482" y="3787853"/>
                <a:ext cx="3512648" cy="132904"/>
              </a:xfrm>
              <a:custGeom>
                <a:avLst/>
                <a:gdLst>
                  <a:gd name="connsiteX0" fmla="*/ 18631 w 3512648"/>
                  <a:gd name="connsiteY0" fmla="*/ 132904 h 132904"/>
                  <a:gd name="connsiteX1" fmla="*/ 3504574 w 3512648"/>
                  <a:gd name="connsiteY1" fmla="*/ 98126 h 132904"/>
                  <a:gd name="connsiteX2" fmla="*/ 3512648 w 3512648"/>
                  <a:gd name="connsiteY2" fmla="*/ 35400 h 132904"/>
                  <a:gd name="connsiteX3" fmla="*/ 0 w 3512648"/>
                  <a:gd name="connsiteY3" fmla="*/ 0 h 132904"/>
                  <a:gd name="connsiteX4" fmla="*/ 18631 w 3512648"/>
                  <a:gd name="connsiteY4" fmla="*/ 132904 h 1329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12648" h="132904">
                    <a:moveTo>
                      <a:pt x="18631" y="132904"/>
                    </a:moveTo>
                    <a:lnTo>
                      <a:pt x="3504574" y="98126"/>
                    </a:lnTo>
                    <a:cubicBezTo>
                      <a:pt x="3507680" y="77010"/>
                      <a:pt x="3510785" y="56515"/>
                      <a:pt x="3512648" y="35400"/>
                    </a:cubicBezTo>
                    <a:lnTo>
                      <a:pt x="0" y="0"/>
                    </a:lnTo>
                    <a:cubicBezTo>
                      <a:pt x="4968" y="44716"/>
                      <a:pt x="11179" y="88810"/>
                      <a:pt x="18631" y="132904"/>
                    </a:cubicBezTo>
                    <a:close/>
                  </a:path>
                </a:pathLst>
              </a:custGeom>
              <a:grpFill/>
              <a:ln w="6210" cap="flat">
                <a:noFill/>
                <a:prstDash val="solid"/>
                <a:miter/>
              </a:ln>
            </p:spPr>
            <p:txBody>
              <a:bodyPr rtlCol="0" anchor="ctr"/>
              <a:lstStyle/>
              <a:p>
                <a:endParaRPr lang="ko-KR" altLang="en-US" sz="2700"/>
              </a:p>
            </p:txBody>
          </p:sp>
          <p:sp>
            <p:nvSpPr>
              <p:cNvPr id="17" name="자유형: 도형 16">
                <a:extLst>
                  <a:ext uri="{FF2B5EF4-FFF2-40B4-BE49-F238E27FC236}">
                    <a16:creationId xmlns:a16="http://schemas.microsoft.com/office/drawing/2014/main" id="{904EFDDD-4D8F-6A28-D631-E5845758C9AD}"/>
                  </a:ext>
                </a:extLst>
              </p:cNvPr>
              <p:cNvSpPr/>
              <p:nvPr/>
            </p:nvSpPr>
            <p:spPr>
              <a:xfrm>
                <a:off x="7808229" y="4023230"/>
                <a:ext cx="3430048" cy="132283"/>
              </a:xfrm>
              <a:custGeom>
                <a:avLst/>
                <a:gdLst>
                  <a:gd name="connsiteX0" fmla="*/ 36642 w 3430048"/>
                  <a:gd name="connsiteY0" fmla="*/ 132283 h 132283"/>
                  <a:gd name="connsiteX1" fmla="*/ 3412038 w 3430048"/>
                  <a:gd name="connsiteY1" fmla="*/ 98126 h 132283"/>
                  <a:gd name="connsiteX2" fmla="*/ 3430049 w 3430048"/>
                  <a:gd name="connsiteY2" fmla="*/ 34158 h 132283"/>
                  <a:gd name="connsiteX3" fmla="*/ 0 w 3430048"/>
                  <a:gd name="connsiteY3" fmla="*/ 0 h 132283"/>
                  <a:gd name="connsiteX4" fmla="*/ 36642 w 3430048"/>
                  <a:gd name="connsiteY4" fmla="*/ 132283 h 132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0048" h="132283">
                    <a:moveTo>
                      <a:pt x="36642" y="132283"/>
                    </a:moveTo>
                    <a:lnTo>
                      <a:pt x="3412038" y="98126"/>
                    </a:lnTo>
                    <a:cubicBezTo>
                      <a:pt x="3418249" y="77010"/>
                      <a:pt x="3424459" y="55894"/>
                      <a:pt x="3430049" y="34158"/>
                    </a:cubicBezTo>
                    <a:lnTo>
                      <a:pt x="0" y="0"/>
                    </a:lnTo>
                    <a:cubicBezTo>
                      <a:pt x="10558" y="44716"/>
                      <a:pt x="22979" y="88810"/>
                      <a:pt x="36642" y="132283"/>
                    </a:cubicBezTo>
                    <a:close/>
                  </a:path>
                </a:pathLst>
              </a:custGeom>
              <a:grpFill/>
              <a:ln w="6210" cap="flat">
                <a:noFill/>
                <a:prstDash val="solid"/>
                <a:miter/>
              </a:ln>
            </p:spPr>
            <p:txBody>
              <a:bodyPr rtlCol="0" anchor="ctr"/>
              <a:lstStyle/>
              <a:p>
                <a:endParaRPr lang="ko-KR" altLang="en-US" sz="2700"/>
              </a:p>
            </p:txBody>
          </p:sp>
          <p:sp>
            <p:nvSpPr>
              <p:cNvPr id="18" name="자유형: 도형 17">
                <a:extLst>
                  <a:ext uri="{FF2B5EF4-FFF2-40B4-BE49-F238E27FC236}">
                    <a16:creationId xmlns:a16="http://schemas.microsoft.com/office/drawing/2014/main" id="{757985AD-7E27-A66A-8982-CB4216EADC00}"/>
                  </a:ext>
                </a:extLst>
              </p:cNvPr>
              <p:cNvSpPr/>
              <p:nvPr/>
            </p:nvSpPr>
            <p:spPr>
              <a:xfrm>
                <a:off x="7881513" y="4259228"/>
                <a:ext cx="3277891" cy="131041"/>
              </a:xfrm>
              <a:custGeom>
                <a:avLst/>
                <a:gdLst>
                  <a:gd name="connsiteX0" fmla="*/ 57757 w 3277891"/>
                  <a:gd name="connsiteY0" fmla="*/ 131041 h 131041"/>
                  <a:gd name="connsiteX1" fmla="*/ 3249324 w 3277891"/>
                  <a:gd name="connsiteY1" fmla="*/ 98747 h 131041"/>
                  <a:gd name="connsiteX2" fmla="*/ 3277892 w 3277891"/>
                  <a:gd name="connsiteY2" fmla="*/ 32916 h 131041"/>
                  <a:gd name="connsiteX3" fmla="*/ 0 w 3277891"/>
                  <a:gd name="connsiteY3" fmla="*/ 0 h 131041"/>
                  <a:gd name="connsiteX4" fmla="*/ 57757 w 3277891"/>
                  <a:gd name="connsiteY4" fmla="*/ 131041 h 1310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7891" h="131041">
                    <a:moveTo>
                      <a:pt x="57757" y="131041"/>
                    </a:moveTo>
                    <a:lnTo>
                      <a:pt x="3249324" y="98747"/>
                    </a:lnTo>
                    <a:cubicBezTo>
                      <a:pt x="3259260" y="77010"/>
                      <a:pt x="3269197" y="55273"/>
                      <a:pt x="3277892" y="32916"/>
                    </a:cubicBezTo>
                    <a:lnTo>
                      <a:pt x="0" y="0"/>
                    </a:lnTo>
                    <a:cubicBezTo>
                      <a:pt x="18010" y="44716"/>
                      <a:pt x="37263" y="88189"/>
                      <a:pt x="57757" y="131041"/>
                    </a:cubicBezTo>
                    <a:close/>
                  </a:path>
                </a:pathLst>
              </a:custGeom>
              <a:grpFill/>
              <a:ln w="6210" cap="flat">
                <a:noFill/>
                <a:prstDash val="solid"/>
                <a:miter/>
              </a:ln>
            </p:spPr>
            <p:txBody>
              <a:bodyPr rtlCol="0" anchor="ctr"/>
              <a:lstStyle/>
              <a:p>
                <a:endParaRPr lang="ko-KR" altLang="en-US" sz="2700"/>
              </a:p>
            </p:txBody>
          </p:sp>
          <p:sp>
            <p:nvSpPr>
              <p:cNvPr id="19" name="자유형: 도형 18">
                <a:extLst>
                  <a:ext uri="{FF2B5EF4-FFF2-40B4-BE49-F238E27FC236}">
                    <a16:creationId xmlns:a16="http://schemas.microsoft.com/office/drawing/2014/main" id="{3A3A76F4-A3CF-E2BB-03DF-B01DF8C60644}"/>
                  </a:ext>
                </a:extLst>
              </p:cNvPr>
              <p:cNvSpPr/>
              <p:nvPr/>
            </p:nvSpPr>
            <p:spPr>
              <a:xfrm>
                <a:off x="7995786" y="4495847"/>
                <a:ext cx="3045619" cy="127935"/>
              </a:xfrm>
              <a:custGeom>
                <a:avLst/>
                <a:gdLst>
                  <a:gd name="connsiteX0" fmla="*/ 81357 w 3045619"/>
                  <a:gd name="connsiteY0" fmla="*/ 127936 h 127935"/>
                  <a:gd name="connsiteX1" fmla="*/ 3002147 w 3045619"/>
                  <a:gd name="connsiteY1" fmla="*/ 98747 h 127935"/>
                  <a:gd name="connsiteX2" fmla="*/ 3045620 w 3045619"/>
                  <a:gd name="connsiteY2" fmla="*/ 30431 h 127935"/>
                  <a:gd name="connsiteX3" fmla="*/ 0 w 3045619"/>
                  <a:gd name="connsiteY3" fmla="*/ 0 h 127935"/>
                  <a:gd name="connsiteX4" fmla="*/ 81357 w 3045619"/>
                  <a:gd name="connsiteY4" fmla="*/ 127936 h 127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5619" h="127935">
                    <a:moveTo>
                      <a:pt x="81357" y="127936"/>
                    </a:moveTo>
                    <a:lnTo>
                      <a:pt x="3002147" y="98747"/>
                    </a:lnTo>
                    <a:cubicBezTo>
                      <a:pt x="3017052" y="76389"/>
                      <a:pt x="3031336" y="53410"/>
                      <a:pt x="3045620" y="30431"/>
                    </a:cubicBezTo>
                    <a:lnTo>
                      <a:pt x="0" y="0"/>
                    </a:lnTo>
                    <a:cubicBezTo>
                      <a:pt x="24842" y="44094"/>
                      <a:pt x="52168" y="86947"/>
                      <a:pt x="81357" y="127936"/>
                    </a:cubicBezTo>
                    <a:close/>
                  </a:path>
                </a:pathLst>
              </a:custGeom>
              <a:grpFill/>
              <a:ln w="6210" cap="flat">
                <a:noFill/>
                <a:prstDash val="solid"/>
                <a:miter/>
              </a:ln>
            </p:spPr>
            <p:txBody>
              <a:bodyPr rtlCol="0" anchor="ctr"/>
              <a:lstStyle/>
              <a:p>
                <a:endParaRPr lang="ko-KR" altLang="en-US" sz="2700"/>
              </a:p>
            </p:txBody>
          </p:sp>
          <p:sp>
            <p:nvSpPr>
              <p:cNvPr id="20" name="자유형: 도형 19">
                <a:extLst>
                  <a:ext uri="{FF2B5EF4-FFF2-40B4-BE49-F238E27FC236}">
                    <a16:creationId xmlns:a16="http://schemas.microsoft.com/office/drawing/2014/main" id="{00D7C63C-4E74-85DF-A065-106FC27DBBD6}"/>
                  </a:ext>
                </a:extLst>
              </p:cNvPr>
              <p:cNvSpPr/>
              <p:nvPr/>
            </p:nvSpPr>
            <p:spPr>
              <a:xfrm>
                <a:off x="8159121" y="4732467"/>
                <a:ext cx="2713980" cy="124830"/>
              </a:xfrm>
              <a:custGeom>
                <a:avLst/>
                <a:gdLst>
                  <a:gd name="connsiteX0" fmla="*/ 111789 w 2713980"/>
                  <a:gd name="connsiteY0" fmla="*/ 124831 h 124830"/>
                  <a:gd name="connsiteX1" fmla="*/ 2649391 w 2713980"/>
                  <a:gd name="connsiteY1" fmla="*/ 99368 h 124830"/>
                  <a:gd name="connsiteX2" fmla="*/ 2713980 w 2713980"/>
                  <a:gd name="connsiteY2" fmla="*/ 27326 h 124830"/>
                  <a:gd name="connsiteX3" fmla="*/ 0 w 2713980"/>
                  <a:gd name="connsiteY3" fmla="*/ 0 h 124830"/>
                  <a:gd name="connsiteX4" fmla="*/ 111789 w 2713980"/>
                  <a:gd name="connsiteY4" fmla="*/ 124831 h 124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980" h="124830">
                    <a:moveTo>
                      <a:pt x="111789" y="124831"/>
                    </a:moveTo>
                    <a:lnTo>
                      <a:pt x="2649391" y="99368"/>
                    </a:lnTo>
                    <a:cubicBezTo>
                      <a:pt x="2671749" y="75768"/>
                      <a:pt x="2692865" y="52168"/>
                      <a:pt x="2713980" y="27326"/>
                    </a:cubicBezTo>
                    <a:lnTo>
                      <a:pt x="0" y="0"/>
                    </a:lnTo>
                    <a:cubicBezTo>
                      <a:pt x="35400" y="44094"/>
                      <a:pt x="72663" y="85084"/>
                      <a:pt x="111789" y="124831"/>
                    </a:cubicBezTo>
                    <a:close/>
                  </a:path>
                </a:pathLst>
              </a:custGeom>
              <a:grpFill/>
              <a:ln w="6210" cap="flat">
                <a:noFill/>
                <a:prstDash val="solid"/>
                <a:miter/>
              </a:ln>
            </p:spPr>
            <p:txBody>
              <a:bodyPr rtlCol="0" anchor="ctr"/>
              <a:lstStyle/>
              <a:p>
                <a:endParaRPr lang="ko-KR" altLang="en-US" sz="2700"/>
              </a:p>
            </p:txBody>
          </p:sp>
          <p:sp>
            <p:nvSpPr>
              <p:cNvPr id="21" name="자유형: 도형 20">
                <a:extLst>
                  <a:ext uri="{FF2B5EF4-FFF2-40B4-BE49-F238E27FC236}">
                    <a16:creationId xmlns:a16="http://schemas.microsoft.com/office/drawing/2014/main" id="{B490E0B2-E733-ABCA-75F2-611C90F2FDD1}"/>
                  </a:ext>
                </a:extLst>
              </p:cNvPr>
              <p:cNvSpPr/>
              <p:nvPr/>
            </p:nvSpPr>
            <p:spPr>
              <a:xfrm>
                <a:off x="8393877" y="4970949"/>
                <a:ext cx="2238878" cy="119240"/>
              </a:xfrm>
              <a:custGeom>
                <a:avLst/>
                <a:gdLst>
                  <a:gd name="connsiteX0" fmla="*/ 160230 w 2238878"/>
                  <a:gd name="connsiteY0" fmla="*/ 119241 h 119240"/>
                  <a:gd name="connsiteX1" fmla="*/ 2135785 w 2238878"/>
                  <a:gd name="connsiteY1" fmla="*/ 99368 h 119240"/>
                  <a:gd name="connsiteX2" fmla="*/ 2238879 w 2238878"/>
                  <a:gd name="connsiteY2" fmla="*/ 22358 h 119240"/>
                  <a:gd name="connsiteX3" fmla="*/ 0 w 2238878"/>
                  <a:gd name="connsiteY3" fmla="*/ 0 h 119240"/>
                  <a:gd name="connsiteX4" fmla="*/ 160230 w 2238878"/>
                  <a:gd name="connsiteY4" fmla="*/ 119241 h 119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8878" h="119240">
                    <a:moveTo>
                      <a:pt x="160230" y="119241"/>
                    </a:moveTo>
                    <a:lnTo>
                      <a:pt x="2135785" y="99368"/>
                    </a:lnTo>
                    <a:cubicBezTo>
                      <a:pt x="2171184" y="75147"/>
                      <a:pt x="2205342" y="49063"/>
                      <a:pt x="2238879" y="22358"/>
                    </a:cubicBezTo>
                    <a:lnTo>
                      <a:pt x="0" y="0"/>
                    </a:lnTo>
                    <a:cubicBezTo>
                      <a:pt x="51547" y="42852"/>
                      <a:pt x="104957" y="82599"/>
                      <a:pt x="160230" y="119241"/>
                    </a:cubicBezTo>
                    <a:close/>
                  </a:path>
                </a:pathLst>
              </a:custGeom>
              <a:grpFill/>
              <a:ln w="6210" cap="flat">
                <a:noFill/>
                <a:prstDash val="solid"/>
                <a:miter/>
              </a:ln>
            </p:spPr>
            <p:txBody>
              <a:bodyPr rtlCol="0" anchor="ctr"/>
              <a:lstStyle/>
              <a:p>
                <a:endParaRPr lang="ko-KR" altLang="en-US" sz="2700"/>
              </a:p>
            </p:txBody>
          </p:sp>
          <p:sp>
            <p:nvSpPr>
              <p:cNvPr id="22" name="자유형: 도형 21">
                <a:extLst>
                  <a:ext uri="{FF2B5EF4-FFF2-40B4-BE49-F238E27FC236}">
                    <a16:creationId xmlns:a16="http://schemas.microsoft.com/office/drawing/2014/main" id="{ACB21CD6-56AC-00D3-DD24-F7786ADC19CB}"/>
                  </a:ext>
                </a:extLst>
              </p:cNvPr>
              <p:cNvSpPr/>
              <p:nvPr/>
            </p:nvSpPr>
            <p:spPr>
              <a:xfrm>
                <a:off x="8765264" y="5210053"/>
                <a:ext cx="1491757" cy="110546"/>
              </a:xfrm>
              <a:custGeom>
                <a:avLst/>
                <a:gdLst>
                  <a:gd name="connsiteX0" fmla="*/ 297482 w 1491757"/>
                  <a:gd name="connsiteY0" fmla="*/ 110546 h 110546"/>
                  <a:gd name="connsiteX1" fmla="*/ 1260728 w 1491757"/>
                  <a:gd name="connsiteY1" fmla="*/ 100609 h 110546"/>
                  <a:gd name="connsiteX2" fmla="*/ 1491758 w 1491757"/>
                  <a:gd name="connsiteY2" fmla="*/ 14905 h 110546"/>
                  <a:gd name="connsiteX3" fmla="*/ 0 w 1491757"/>
                  <a:gd name="connsiteY3" fmla="*/ 0 h 110546"/>
                  <a:gd name="connsiteX4" fmla="*/ 297482 w 1491757"/>
                  <a:gd name="connsiteY4" fmla="*/ 110546 h 110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757" h="110546">
                    <a:moveTo>
                      <a:pt x="297482" y="110546"/>
                    </a:moveTo>
                    <a:lnTo>
                      <a:pt x="1260728" y="100609"/>
                    </a:lnTo>
                    <a:cubicBezTo>
                      <a:pt x="1340222" y="77010"/>
                      <a:pt x="1417232" y="48442"/>
                      <a:pt x="1491758" y="14905"/>
                    </a:cubicBezTo>
                    <a:lnTo>
                      <a:pt x="0" y="0"/>
                    </a:lnTo>
                    <a:cubicBezTo>
                      <a:pt x="95020" y="45336"/>
                      <a:pt x="194388" y="82599"/>
                      <a:pt x="297482" y="110546"/>
                    </a:cubicBezTo>
                    <a:close/>
                  </a:path>
                </a:pathLst>
              </a:custGeom>
              <a:grpFill/>
              <a:ln w="6210" cap="flat">
                <a:noFill/>
                <a:prstDash val="solid"/>
                <a:miter/>
              </a:ln>
            </p:spPr>
            <p:txBody>
              <a:bodyPr rtlCol="0" anchor="ctr"/>
              <a:lstStyle/>
              <a:p>
                <a:endParaRPr lang="ko-KR" altLang="en-US" sz="2700"/>
              </a:p>
            </p:txBody>
          </p:sp>
        </p:grpSp>
      </p:grpSp>
    </p:spTree>
    <p:extLst>
      <p:ext uri="{BB962C8B-B14F-4D97-AF65-F5344CB8AC3E}">
        <p14:creationId xmlns:p14="http://schemas.microsoft.com/office/powerpoint/2010/main" val="112828350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buChar char="•"/>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2AEADA-7A31-4EFA-AE62-C85F54AF973D}" type="datetime1">
              <a:rPr lang="en-US" altLang="ko-KR" smtClean="0"/>
              <a:t>11/9/23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304437-C1FA-48B5-92A3-BCF68A305DAE}" type="datetime1">
              <a:rPr lang="en-US" altLang="ko-KR" smtClean="0"/>
              <a:t>11/9/23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E47795-0117-4CA5-B339-23F53FA9746E}" type="datetime1">
              <a:rPr lang="en-US" altLang="ko-KR" smtClean="0"/>
              <a:t>11/9/23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2C7361-4684-4A55-A180-99CF2E0A58CA}" type="datetime1">
              <a:rPr lang="en-US" altLang="ko-KR" smtClean="0"/>
              <a:t>11/9/23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253B19A-C7B5-43A6-8B37-CBF7C393C5FA}" type="datetime1">
              <a:rPr lang="en-US" altLang="ko-KR" smtClean="0"/>
              <a:t>11/9/23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57058F-9EA8-4D7A-ABEB-5A2118AD9EB9}" type="datetime1">
              <a:rPr lang="en-US" altLang="ko-KR" smtClean="0"/>
              <a:t>11/9/23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5F272E-7622-43A7-A201-2473DE75D168}" type="datetime1">
              <a:rPr lang="en-US" altLang="ko-KR" smtClean="0"/>
              <a:t>11/9/23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06C37F-B46D-4AEF-8AFA-B080DC0071A5}" type="datetime1">
              <a:rPr lang="en-US" altLang="ko-KR" smtClean="0"/>
              <a:t>11/9/23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C167F1-1348-417F-AE0C-0F2AF9B8FC4A}" type="datetime1">
              <a:rPr lang="en-US" altLang="ko-KR" smtClean="0"/>
              <a:t>11/9/23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4" r:id="rId15"/>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8C70A3-232D-BCF6-E19F-93520814064D}"/>
              </a:ext>
            </a:extLst>
          </p:cNvPr>
          <p:cNvSpPr txBox="1"/>
          <p:nvPr/>
        </p:nvSpPr>
        <p:spPr>
          <a:xfrm>
            <a:off x="1543625" y="1712070"/>
            <a:ext cx="6103620" cy="412742"/>
          </a:xfrm>
          <a:prstGeom prst="rect">
            <a:avLst/>
          </a:prstGeom>
          <a:noFill/>
        </p:spPr>
        <p:txBody>
          <a:bodyPr wrap="square" rtlCol="0">
            <a:spAutoFit/>
          </a:bodyPr>
          <a:lstStyle>
            <a:defPPr>
              <a:defRPr lang="ko-KR"/>
            </a:defPPr>
            <a:lvl1pPr>
              <a:defRPr>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stStyle>
          <a:p>
            <a:pPr>
              <a:lnSpc>
                <a:spcPct val="130000"/>
              </a:lnSpc>
            </a:pPr>
            <a:r>
              <a:rPr lang="en-US" altLang="ko-KR"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2023</a:t>
            </a:r>
            <a:r>
              <a:rPr lang="ko-KR" altLang="en-US"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년 </a:t>
            </a:r>
            <a:r>
              <a:rPr lang="en-US" altLang="ko-KR"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11</a:t>
            </a:r>
            <a:r>
              <a:rPr lang="ko-KR" altLang="en-US"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월 </a:t>
            </a:r>
            <a:r>
              <a:rPr lang="en-US" altLang="ko-KR"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10</a:t>
            </a:r>
            <a:r>
              <a:rPr lang="ko-KR" altLang="en-US"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일</a:t>
            </a:r>
            <a:r>
              <a:rPr lang="en-US" altLang="ko-KR"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Study Meeting</a:t>
            </a:r>
            <a:endParaRPr lang="ko-KR" altLang="en-US"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5" name="TextBox 4">
            <a:extLst>
              <a:ext uri="{FF2B5EF4-FFF2-40B4-BE49-F238E27FC236}">
                <a16:creationId xmlns:a16="http://schemas.microsoft.com/office/drawing/2014/main" id="{E552A707-5D8F-81D0-4112-0B5E33B7D991}"/>
              </a:ext>
            </a:extLst>
          </p:cNvPr>
          <p:cNvSpPr txBox="1"/>
          <p:nvPr/>
        </p:nvSpPr>
        <p:spPr>
          <a:xfrm>
            <a:off x="1385928" y="2240369"/>
            <a:ext cx="13878021" cy="738664"/>
          </a:xfrm>
          <a:prstGeom prst="rect">
            <a:avLst/>
          </a:prstGeom>
          <a:noFill/>
        </p:spPr>
        <p:txBody>
          <a:bodyPr wrap="square" rtlCol="0">
            <a:spAutoFit/>
          </a:bodyPr>
          <a:lstStyle/>
          <a:p>
            <a:r>
              <a:rPr lang="ko-KR" altLang="en-US" sz="4200" spc="-225"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상식 기반 </a:t>
            </a:r>
            <a:r>
              <a:rPr lang="en-US" altLang="ko-KR" sz="4200" spc="-225"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QA </a:t>
            </a:r>
            <a:r>
              <a:rPr lang="ko-KR" altLang="en-US" sz="4200" spc="-225"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모델에서의 그래프 순환 구조의 영향</a:t>
            </a:r>
            <a:endParaRPr lang="ko-KR" altLang="en-US" sz="5400" spc="-225"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sp>
        <p:nvSpPr>
          <p:cNvPr id="7" name="TextBox 6">
            <a:extLst>
              <a:ext uri="{FF2B5EF4-FFF2-40B4-BE49-F238E27FC236}">
                <a16:creationId xmlns:a16="http://schemas.microsoft.com/office/drawing/2014/main" id="{5F6A2BDB-413E-BF58-4D95-CE101899B77E}"/>
              </a:ext>
            </a:extLst>
          </p:cNvPr>
          <p:cNvSpPr txBox="1"/>
          <p:nvPr/>
        </p:nvSpPr>
        <p:spPr>
          <a:xfrm>
            <a:off x="1385929" y="3094620"/>
            <a:ext cx="11899001" cy="507831"/>
          </a:xfrm>
          <a:prstGeom prst="rect">
            <a:avLst/>
          </a:prstGeom>
          <a:noFill/>
        </p:spPr>
        <p:txBody>
          <a:bodyPr wrap="square" rtlCol="0">
            <a:spAutoFit/>
          </a:bodyPr>
          <a:lstStyle/>
          <a:p>
            <a:r>
              <a:rPr lang="en-US" altLang="ko-KR" sz="2700" spc="-225"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Influence of Graph Cyclic structure on Common Sense - based QA models</a:t>
            </a:r>
            <a:endParaRPr lang="ko-KR" altLang="en-US" sz="2100" spc="-225"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pic>
        <p:nvPicPr>
          <p:cNvPr id="2" name="그림 1">
            <a:extLst>
              <a:ext uri="{FF2B5EF4-FFF2-40B4-BE49-F238E27FC236}">
                <a16:creationId xmlns:a16="http://schemas.microsoft.com/office/drawing/2014/main" id="{7A77888A-657E-1EAF-DD8E-213338D1934C}"/>
              </a:ext>
            </a:extLst>
          </p:cNvPr>
          <p:cNvPicPr>
            <a:picLocks noChangeAspect="1"/>
          </p:cNvPicPr>
          <p:nvPr/>
        </p:nvPicPr>
        <p:blipFill>
          <a:blip r:embed="rId3"/>
          <a:stretch>
            <a:fillRect/>
          </a:stretch>
        </p:blipFill>
        <p:spPr>
          <a:xfrm>
            <a:off x="14309167" y="8758645"/>
            <a:ext cx="3266561" cy="863435"/>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66BF3C7-156E-994B-C60B-CE6C82316C07}"/>
                  </a:ext>
                </a:extLst>
              </p:cNvPr>
              <p:cNvSpPr txBox="1"/>
              <p:nvPr/>
            </p:nvSpPr>
            <p:spPr>
              <a:xfrm>
                <a:off x="1385929" y="5143501"/>
                <a:ext cx="8971949" cy="2461251"/>
              </a:xfrm>
              <a:prstGeom prst="rect">
                <a:avLst/>
              </a:prstGeom>
              <a:noFill/>
            </p:spPr>
            <p:txBody>
              <a:bodyPr wrap="square" rtlCol="0">
                <a:spAutoFit/>
              </a:bodyPr>
              <a:lstStyle>
                <a:defPPr>
                  <a:defRPr lang="ko-KR"/>
                </a:defPPr>
                <a:lvl1pPr>
                  <a:defRPr>
                    <a:solidFill>
                      <a:srgbClr val="000000"/>
                    </a:solidFill>
                    <a:latin typeface="KoPubWorld돋움체 Medium" panose="00000600000000000000" pitchFamily="2" charset="-127"/>
                    <a:ea typeface="KoPubWorld돋움체 Medium" panose="00000600000000000000" pitchFamily="2" charset="-127"/>
                    <a:cs typeface="KoPubWorld돋움체 Medium" panose="00000600000000000000" pitchFamily="2" charset="-127"/>
                  </a:defRPr>
                </a:lvl1pPr>
              </a:lstStyle>
              <a:p>
                <a:pPr algn="ctr">
                  <a:lnSpc>
                    <a:spcPct val="130000"/>
                  </a:lnSpc>
                </a:pPr>
                <a:r>
                  <a:rPr lang="ko-KR" altLang="en-US" sz="2100"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정지</a:t>
                </a:r>
                <a14:m>
                  <m:oMath xmlns:m="http://schemas.openxmlformats.org/officeDocument/2006/math">
                    <m:r>
                      <a:rPr lang="ko-KR" altLang="en-US" sz="2100" i="1">
                        <a:solidFill>
                          <a:schemeClr val="tx1">
                            <a:lumMod val="85000"/>
                            <a:lumOff val="15000"/>
                          </a:schemeClr>
                        </a:solidFill>
                        <a:latin typeface="Cambria Math" panose="02040503050406030204" pitchFamily="18" charset="0"/>
                        <a:ea typeface="KoPubWorld바탕체 Light" panose="00000300000000000000" pitchFamily="2" charset="-127"/>
                      </a:rPr>
                      <m:t>원</m:t>
                    </m:r>
                  </m:oMath>
                </a14:m>
                <a:endParaRPr lang="en-US" altLang="ko-KR" sz="2100" dirty="0">
                  <a:solidFill>
                    <a:schemeClr val="tx1">
                      <a:lumMod val="85000"/>
                      <a:lumOff val="15000"/>
                    </a:schemeClr>
                  </a:solidFill>
                  <a:latin typeface="KoPubWorld바탕체 Light" panose="00000300000000000000" pitchFamily="2" charset="-127"/>
                  <a:ea typeface="KoPubWorld바탕체 Light" panose="00000300000000000000" pitchFamily="2" charset="-127"/>
                </a:endParaRPr>
              </a:p>
              <a:p>
                <a:pPr algn="ctr">
                  <a:lnSpc>
                    <a:spcPct val="130000"/>
                  </a:lnSpc>
                </a:pPr>
                <a:r>
                  <a:rPr lang="ko-KR" altLang="ko-Kore-KR" sz="2100" dirty="0">
                    <a:latin typeface="굴림" panose="020B0600000101010101" pitchFamily="34" charset="-127"/>
                    <a:ea typeface="굴림" panose="020B0600000101010101" pitchFamily="34" charset="-127"/>
                    <a:cs typeface="굴림" panose="020B0600000101010101" pitchFamily="34" charset="-127"/>
                  </a:rPr>
                  <a:t>성균관대학교 인공지능학과</a:t>
                </a:r>
                <a:endParaRPr lang="en-US" altLang="ko-KR" sz="2100" dirty="0">
                  <a:latin typeface="굴림" panose="020B0600000101010101" pitchFamily="34" charset="-127"/>
                  <a:ea typeface="굴림" panose="020B0600000101010101" pitchFamily="34" charset="-127"/>
                  <a:cs typeface="굴림" panose="020B0600000101010101" pitchFamily="34" charset="-127"/>
                </a:endParaRPr>
              </a:p>
              <a:p>
                <a:pPr algn="ctr">
                  <a:lnSpc>
                    <a:spcPct val="130000"/>
                  </a:lnSpc>
                </a:pPr>
                <a:r>
                  <a:rPr lang="ko-KR" altLang="en-US" sz="2100" dirty="0">
                    <a:latin typeface="굴림" panose="020B0600000101010101" pitchFamily="34" charset="-127"/>
                    <a:ea typeface="굴림" panose="020B0600000101010101" pitchFamily="34" charset="-127"/>
                    <a:cs typeface="굴림" panose="020B0600000101010101" pitchFamily="34" charset="-127"/>
                  </a:rPr>
                  <a:t>석사과정</a:t>
                </a:r>
                <a:endParaRPr lang="en-US" altLang="ko-KR" sz="2100" dirty="0">
                  <a:latin typeface="굴림" panose="020B0600000101010101" pitchFamily="34" charset="-127"/>
                  <a:ea typeface="굴림" panose="020B0600000101010101" pitchFamily="34" charset="-127"/>
                  <a:cs typeface="굴림" panose="020B0600000101010101" pitchFamily="34" charset="-127"/>
                </a:endParaRPr>
              </a:p>
              <a:p>
                <a:pPr algn="ctr">
                  <a:lnSpc>
                    <a:spcPct val="130000"/>
                  </a:lnSpc>
                </a:pPr>
                <a:r>
                  <a:rPr lang="en-US" altLang="ko-Kore-KR" sz="2100" kern="100" dirty="0">
                    <a:latin typeface="굴림" panose="020B0600000101010101" pitchFamily="34" charset="-127"/>
                    <a:cs typeface="바탕" panose="02030600000101010101" pitchFamily="18" charset="-127"/>
                  </a:rPr>
                  <a:t>jwjw9603@g.skku.edu</a:t>
                </a:r>
                <a:endParaRPr lang="ko-Kore-KR" altLang="en-US" sz="2100" dirty="0"/>
              </a:p>
              <a:p>
                <a:pPr algn="ctr">
                  <a:lnSpc>
                    <a:spcPct val="130000"/>
                  </a:lnSpc>
                </a:pPr>
                <a:endParaRPr lang="en-US" altLang="ko-KR" dirty="0">
                  <a:solidFill>
                    <a:schemeClr val="tx1">
                      <a:lumMod val="85000"/>
                      <a:lumOff val="15000"/>
                    </a:schemeClr>
                  </a:solidFill>
                  <a:latin typeface="KoPubWorld바탕체 Light" panose="00000300000000000000" pitchFamily="2" charset="-127"/>
                  <a:ea typeface="KoPubWorld바탕체 Light" panose="00000300000000000000" pitchFamily="2" charset="-127"/>
                </a:endParaRPr>
              </a:p>
              <a:p>
                <a:pPr>
                  <a:lnSpc>
                    <a:spcPct val="130000"/>
                  </a:lnSpc>
                </a:pPr>
                <a:endParaRPr lang="ko-KR" altLang="en-US" dirty="0">
                  <a:solidFill>
                    <a:schemeClr val="tx1">
                      <a:lumMod val="85000"/>
                      <a:lumOff val="15000"/>
                    </a:schemeClr>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mc:Choice>
        <mc:Fallback xmlns="">
          <p:sp>
            <p:nvSpPr>
              <p:cNvPr id="4" name="TextBox 3">
                <a:extLst>
                  <a:ext uri="{FF2B5EF4-FFF2-40B4-BE49-F238E27FC236}">
                    <a16:creationId xmlns:a16="http://schemas.microsoft.com/office/drawing/2014/main" id="{766BF3C7-156E-994B-C60B-CE6C82316C07}"/>
                  </a:ext>
                </a:extLst>
              </p:cNvPr>
              <p:cNvSpPr txBox="1">
                <a:spLocks noRot="1" noChangeAspect="1" noMove="1" noResize="1" noEditPoints="1" noAdjustHandles="1" noChangeArrowheads="1" noChangeShapeType="1" noTextEdit="1"/>
              </p:cNvSpPr>
              <p:nvPr/>
            </p:nvSpPr>
            <p:spPr>
              <a:xfrm>
                <a:off x="1385929" y="5143501"/>
                <a:ext cx="8971949" cy="2461251"/>
              </a:xfrm>
              <a:prstGeom prst="rect">
                <a:avLst/>
              </a:prstGeom>
              <a:blipFill>
                <a:blip r:embed="rId4"/>
                <a:stretch>
                  <a:fillRect/>
                </a:stretch>
              </a:blipFill>
            </p:spPr>
            <p:txBody>
              <a:bodyPr/>
              <a:lstStyle/>
              <a:p>
                <a:r>
                  <a:rPr lang="ko-Kore-KR" altLang="en-US">
                    <a:noFill/>
                  </a:rPr>
                  <a:t> </a:t>
                </a:r>
              </a:p>
            </p:txBody>
          </p:sp>
        </mc:Fallback>
      </mc:AlternateContent>
    </p:spTree>
    <p:extLst>
      <p:ext uri="{BB962C8B-B14F-4D97-AF65-F5344CB8AC3E}">
        <p14:creationId xmlns:p14="http://schemas.microsoft.com/office/powerpoint/2010/main" val="1910002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19B158D5-1F34-4E59-AF24-D56BE62AF114}"/>
              </a:ext>
            </a:extLst>
          </p:cNvPr>
          <p:cNvSpPr txBox="1"/>
          <p:nvPr/>
        </p:nvSpPr>
        <p:spPr>
          <a:xfrm>
            <a:off x="1270322" y="1841709"/>
            <a:ext cx="4632767" cy="553998"/>
          </a:xfrm>
          <a:prstGeom prst="rect">
            <a:avLst/>
          </a:prstGeom>
          <a:noFill/>
        </p:spPr>
        <p:txBody>
          <a:bodyPr wrap="square" rtlCol="0">
            <a:spAutoFit/>
          </a:bodyPr>
          <a:lstStyle/>
          <a:p>
            <a:pPr algn="l"/>
            <a:r>
              <a:rPr lang="en-US" altLang="ko-KR" sz="3000" dirty="0">
                <a:solidFill>
                  <a:schemeClr val="tx1">
                    <a:lumMod val="85000"/>
                    <a:lumOff val="1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Contents</a:t>
            </a:r>
            <a:endParaRPr lang="ko-KR" altLang="en-US" sz="3000" dirty="0">
              <a:solidFill>
                <a:schemeClr val="tx1">
                  <a:lumMod val="85000"/>
                  <a:lumOff val="1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sp>
        <p:nvSpPr>
          <p:cNvPr id="2" name="TextBox 1">
            <a:extLst>
              <a:ext uri="{FF2B5EF4-FFF2-40B4-BE49-F238E27FC236}">
                <a16:creationId xmlns:a16="http://schemas.microsoft.com/office/drawing/2014/main" id="{3D609613-E8A5-BBCA-FC7A-9353900375E6}"/>
              </a:ext>
            </a:extLst>
          </p:cNvPr>
          <p:cNvSpPr txBox="1"/>
          <p:nvPr/>
        </p:nvSpPr>
        <p:spPr>
          <a:xfrm>
            <a:off x="11875625" y="1224499"/>
            <a:ext cx="5282681" cy="461665"/>
          </a:xfrm>
          <a:prstGeom prst="rect">
            <a:avLst/>
          </a:prstGeom>
          <a:noFill/>
        </p:spPr>
        <p:txBody>
          <a:bodyPr wrap="square" rtlCol="0">
            <a:spAutoFit/>
          </a:bodyPr>
          <a:lstStyle/>
          <a:p>
            <a:pPr algn="r"/>
            <a:r>
              <a:rPr lang="en-US" altLang="ko-KR" sz="2400" spc="-225"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Influence of Graph Cyclic structure</a:t>
            </a:r>
            <a:endParaRPr lang="ko-KR" altLang="en-US" sz="3000" spc="-225"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grpSp>
        <p:nvGrpSpPr>
          <p:cNvPr id="10" name="그룹 9">
            <a:extLst>
              <a:ext uri="{FF2B5EF4-FFF2-40B4-BE49-F238E27FC236}">
                <a16:creationId xmlns:a16="http://schemas.microsoft.com/office/drawing/2014/main" id="{452CBBF4-629C-2F2F-E6C3-4D9137058B04}"/>
              </a:ext>
            </a:extLst>
          </p:cNvPr>
          <p:cNvGrpSpPr/>
          <p:nvPr/>
        </p:nvGrpSpPr>
        <p:grpSpPr>
          <a:xfrm>
            <a:off x="2354372" y="2672695"/>
            <a:ext cx="4994607" cy="1994504"/>
            <a:chOff x="2475230" y="2099331"/>
            <a:chExt cx="3329738" cy="1329669"/>
          </a:xfrm>
        </p:grpSpPr>
        <p:sp>
          <p:nvSpPr>
            <p:cNvPr id="11" name="TextBox 10">
              <a:extLst>
                <a:ext uri="{FF2B5EF4-FFF2-40B4-BE49-F238E27FC236}">
                  <a16:creationId xmlns:a16="http://schemas.microsoft.com/office/drawing/2014/main" id="{AD9DFF9D-1E88-3344-D665-E40CB3F2F59B}"/>
                </a:ext>
              </a:extLst>
            </p:cNvPr>
            <p:cNvSpPr txBox="1"/>
            <p:nvPr/>
          </p:nvSpPr>
          <p:spPr>
            <a:xfrm>
              <a:off x="3382669" y="2099331"/>
              <a:ext cx="1943098" cy="369332"/>
            </a:xfrm>
            <a:prstGeom prst="rect">
              <a:avLst/>
            </a:prstGeom>
            <a:noFill/>
          </p:spPr>
          <p:txBody>
            <a:bodyPr wrap="square" rtlCol="0">
              <a:spAutoFit/>
            </a:bodyPr>
            <a:lstStyle/>
            <a:p>
              <a:pPr algn="l"/>
              <a:r>
                <a:rPr lang="en-US" altLang="ko-KR" sz="300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rPr>
                <a:t>Progress</a:t>
              </a:r>
              <a:endParaRPr lang="ko-KR" altLang="en-US" sz="3000" dirty="0">
                <a:solidFill>
                  <a:schemeClr val="tx1">
                    <a:lumMod val="85000"/>
                    <a:lumOff val="15000"/>
                  </a:schemeClr>
                </a:solidFill>
                <a:latin typeface="KoPubWorld바탕체 Bold" panose="00000800000000000000" pitchFamily="2" charset="-127"/>
                <a:ea typeface="KoPubWorld바탕체 Bold" panose="00000800000000000000" pitchFamily="2" charset="-127"/>
                <a:cs typeface="KoPubWorld바탕체 Bold" panose="00000800000000000000" pitchFamily="2" charset="-127"/>
              </a:endParaRPr>
            </a:p>
          </p:txBody>
        </p:sp>
        <p:sp>
          <p:nvSpPr>
            <p:cNvPr id="12" name="TextBox 11">
              <a:extLst>
                <a:ext uri="{FF2B5EF4-FFF2-40B4-BE49-F238E27FC236}">
                  <a16:creationId xmlns:a16="http://schemas.microsoft.com/office/drawing/2014/main" id="{B91B6B1B-C542-2312-769B-A67D11FCF664}"/>
                </a:ext>
              </a:extLst>
            </p:cNvPr>
            <p:cNvSpPr txBox="1"/>
            <p:nvPr/>
          </p:nvSpPr>
          <p:spPr>
            <a:xfrm>
              <a:off x="3382669" y="2452074"/>
              <a:ext cx="2422299" cy="275161"/>
            </a:xfrm>
            <a:prstGeom prst="rect">
              <a:avLst/>
            </a:prstGeom>
            <a:noFill/>
          </p:spPr>
          <p:txBody>
            <a:bodyPr wrap="square" rtlCol="0">
              <a:spAutoFit/>
            </a:bodyPr>
            <a:lstStyle/>
            <a:p>
              <a:pPr>
                <a:lnSpc>
                  <a:spcPct val="130000"/>
                </a:lnSpc>
              </a:pPr>
              <a:endParaRPr lang="en-US" altLang="ko-Kore-KR"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grpSp>
          <p:nvGrpSpPr>
            <p:cNvPr id="13" name="그룹 12">
              <a:extLst>
                <a:ext uri="{FF2B5EF4-FFF2-40B4-BE49-F238E27FC236}">
                  <a16:creationId xmlns:a16="http://schemas.microsoft.com/office/drawing/2014/main" id="{519FB3EC-8EBA-A600-10C9-0903BEE94A21}"/>
                </a:ext>
              </a:extLst>
            </p:cNvPr>
            <p:cNvGrpSpPr/>
            <p:nvPr/>
          </p:nvGrpSpPr>
          <p:grpSpPr>
            <a:xfrm>
              <a:off x="2475230" y="2114720"/>
              <a:ext cx="749300" cy="1314280"/>
              <a:chOff x="3919220" y="2114720"/>
              <a:chExt cx="749300" cy="1314280"/>
            </a:xfrm>
          </p:grpSpPr>
          <p:sp>
            <p:nvSpPr>
              <p:cNvPr id="14" name="TextBox 13">
                <a:extLst>
                  <a:ext uri="{FF2B5EF4-FFF2-40B4-BE49-F238E27FC236}">
                    <a16:creationId xmlns:a16="http://schemas.microsoft.com/office/drawing/2014/main" id="{68111DB9-D6D9-D139-534E-D5D75AC3E8AF}"/>
                  </a:ext>
                </a:extLst>
              </p:cNvPr>
              <p:cNvSpPr txBox="1"/>
              <p:nvPr/>
            </p:nvSpPr>
            <p:spPr>
              <a:xfrm>
                <a:off x="3919220" y="2114720"/>
                <a:ext cx="749300" cy="615553"/>
              </a:xfrm>
              <a:prstGeom prst="rect">
                <a:avLst/>
              </a:prstGeom>
              <a:noFill/>
            </p:spPr>
            <p:txBody>
              <a:bodyPr wrap="square" rtlCol="0" anchor="ctr">
                <a:spAutoFit/>
              </a:bodyPr>
              <a:lstStyle/>
              <a:p>
                <a:pPr algn="ctr"/>
                <a:r>
                  <a:rPr lang="en-US" altLang="ko-KR" sz="5400" dirty="0">
                    <a:solidFill>
                      <a:schemeClr val="tx1">
                        <a:lumMod val="85000"/>
                        <a:lumOff val="1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rPr>
                  <a:t>01</a:t>
                </a:r>
                <a:endParaRPr lang="ko-KR" altLang="en-US" sz="3000" dirty="0">
                  <a:solidFill>
                    <a:schemeClr val="tx1">
                      <a:lumMod val="85000"/>
                      <a:lumOff val="15000"/>
                    </a:schemeClr>
                  </a:solidFill>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p:txBody>
          </p:sp>
          <p:cxnSp>
            <p:nvCxnSpPr>
              <p:cNvPr id="15" name="직선 연결선 2">
                <a:extLst>
                  <a:ext uri="{FF2B5EF4-FFF2-40B4-BE49-F238E27FC236}">
                    <a16:creationId xmlns:a16="http://schemas.microsoft.com/office/drawing/2014/main" id="{4D020438-BD37-ABFC-62A6-45921C373657}"/>
                  </a:ext>
                </a:extLst>
              </p:cNvPr>
              <p:cNvCxnSpPr/>
              <p:nvPr/>
            </p:nvCxnSpPr>
            <p:spPr>
              <a:xfrm>
                <a:off x="4668520" y="2183130"/>
                <a:ext cx="0" cy="1245870"/>
              </a:xfrm>
              <a:prstGeom prst="line">
                <a:avLst/>
              </a:prstGeom>
              <a:ln w="635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grpSp>
      </p:grpSp>
      <p:sp>
        <p:nvSpPr>
          <p:cNvPr id="3" name="TextBox 2">
            <a:extLst>
              <a:ext uri="{FF2B5EF4-FFF2-40B4-BE49-F238E27FC236}">
                <a16:creationId xmlns:a16="http://schemas.microsoft.com/office/drawing/2014/main" id="{71891F9B-5ED7-BF65-BAFE-CEE8532725AA}"/>
              </a:ext>
            </a:extLst>
          </p:cNvPr>
          <p:cNvSpPr txBox="1"/>
          <p:nvPr/>
        </p:nvSpPr>
        <p:spPr>
          <a:xfrm>
            <a:off x="3759740" y="3316608"/>
            <a:ext cx="7886045" cy="1853136"/>
          </a:xfrm>
          <a:prstGeom prst="rect">
            <a:avLst/>
          </a:prstGeom>
          <a:noFill/>
        </p:spPr>
        <p:txBody>
          <a:bodyPr wrap="square" rtlCol="0">
            <a:spAutoFit/>
          </a:bodyPr>
          <a:lstStyle/>
          <a:p>
            <a:pPr marL="266700" indent="-266700">
              <a:lnSpc>
                <a:spcPct val="130000"/>
              </a:lnSpc>
              <a:buFont typeface="Arial" panose="020B0604020202020204" pitchFamily="34" charset="0"/>
              <a:buChar char="•"/>
            </a:pPr>
            <a:r>
              <a:rPr lang="ko-KR" altLang="en-US"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진행 내용</a:t>
            </a:r>
            <a:r>
              <a:rPr lang="en-US" altLang="ko-KR"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overview</a:t>
            </a:r>
            <a:endParaRPr lang="en-US" altLang="en-US"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pPr marL="266700" indent="-266700">
              <a:lnSpc>
                <a:spcPct val="130000"/>
              </a:lnSpc>
              <a:buFont typeface="Arial" panose="020B0604020202020204" pitchFamily="34" charset="0"/>
              <a:buChar char="•"/>
            </a:pPr>
            <a:r>
              <a:rPr lang="en-US" altLang="ko-Kore-KR" dirty="0" err="1">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실험</a:t>
            </a:r>
            <a:r>
              <a:rPr lang="en-US" altLang="ko-Kore-KR"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r>
              <a:rPr lang="en-US" altLang="ko-Kore-KR" dirty="0" err="1">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결과</a:t>
            </a:r>
            <a:endParaRPr lang="en-US" altLang="ko-Kore-KR"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pPr marL="266700" indent="-266700">
              <a:lnSpc>
                <a:spcPct val="130000"/>
              </a:lnSpc>
              <a:buFont typeface="Arial" panose="020B0604020202020204" pitchFamily="34" charset="0"/>
              <a:buChar char="•"/>
            </a:pPr>
            <a:r>
              <a:rPr lang="en-US" altLang="ko-Kore-KR" dirty="0" err="1">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결과</a:t>
            </a:r>
            <a:r>
              <a:rPr lang="en-US" altLang="ko-Kore-KR"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r>
              <a:rPr lang="en-US" altLang="ko-Kore-KR" dirty="0" err="1">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분석</a:t>
            </a:r>
            <a:endParaRPr lang="en-US" altLang="ko-Kore-KR"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pPr marL="266700" indent="-266700">
              <a:lnSpc>
                <a:spcPct val="130000"/>
              </a:lnSpc>
              <a:buFont typeface="Arial" panose="020B0604020202020204" pitchFamily="34" charset="0"/>
              <a:buChar char="•"/>
            </a:pPr>
            <a:r>
              <a:rPr lang="en-US" altLang="ko-Kore-KR" dirty="0" err="1">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계획</a:t>
            </a:r>
            <a:endParaRPr lang="en-US" altLang="ko-Kore-KR"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pPr marL="266700" indent="-266700">
              <a:lnSpc>
                <a:spcPct val="130000"/>
              </a:lnSpc>
              <a:buFont typeface="Arial" panose="020B0604020202020204" pitchFamily="34" charset="0"/>
              <a:buChar char="•"/>
            </a:pPr>
            <a:endParaRPr lang="en-US" altLang="ko-Kore-KR" dirty="0">
              <a:solidFill>
                <a:schemeClr val="tx1">
                  <a:lumMod val="85000"/>
                  <a:lumOff val="15000"/>
                </a:schemeClr>
              </a:solidFill>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spTree>
    <p:extLst>
      <p:ext uri="{BB962C8B-B14F-4D97-AF65-F5344CB8AC3E}">
        <p14:creationId xmlns:p14="http://schemas.microsoft.com/office/powerpoint/2010/main" val="3826460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393700" y="-93573"/>
            <a:ext cx="8365446" cy="936635"/>
          </a:xfrm>
          <a:prstGeom prst="rect">
            <a:avLst/>
          </a:prstGeom>
        </p:spPr>
        <p:txBody>
          <a:bodyPr/>
          <a:lstStyle/>
          <a:p>
            <a:r>
              <a:rPr lang="en-US" altLang="ko-KR" dirty="0"/>
              <a:t>Progress</a:t>
            </a:r>
            <a:endParaRPr lang="ko-KR" altLang="en-US" dirty="0"/>
          </a:p>
        </p:txBody>
      </p:sp>
      <p:sp>
        <p:nvSpPr>
          <p:cNvPr id="8" name="텍스트 개체 틀 6">
            <a:extLst>
              <a:ext uri="{FF2B5EF4-FFF2-40B4-BE49-F238E27FC236}">
                <a16:creationId xmlns:a16="http://schemas.microsoft.com/office/drawing/2014/main" id="{A0720858-BC92-6A2A-FB93-A3BB84C8C58D}"/>
              </a:ext>
            </a:extLst>
          </p:cNvPr>
          <p:cNvSpPr txBox="1">
            <a:spLocks/>
          </p:cNvSpPr>
          <p:nvPr/>
        </p:nvSpPr>
        <p:spPr>
          <a:xfrm>
            <a:off x="613454" y="1231938"/>
            <a:ext cx="17280846" cy="4489749"/>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lnSpc>
                <a:spcPct val="150000"/>
              </a:lnSpc>
              <a:buFont typeface="Arial" panose="020B0604020202020204" pitchFamily="34" charset="0"/>
              <a:buChar char="•"/>
            </a:pP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Cycle</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의 영향</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순환 논법</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을 파악하기 위해 총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12</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가지의 방법에 대해서 실험을 진행하고 있다</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285750" indent="-285750" algn="just">
              <a:lnSpc>
                <a:spcPct val="150000"/>
              </a:lnSpc>
              <a:buFont typeface="Arial" panose="020B0604020202020204" pitchFamily="34" charset="0"/>
              <a:buChar char="•"/>
            </a:pP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Subgraph</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의 노드 개수는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200</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개를 대상으로 진행하고 있다</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285750" indent="-285750" algn="just">
              <a:lnSpc>
                <a:spcPct val="150000"/>
              </a:lnSpc>
              <a:buFont typeface="Arial" panose="020B0604020202020204" pitchFamily="34" charset="0"/>
              <a:buChar char="•"/>
            </a:pP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Context score</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만 사용한 경우와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Context score + Graph score</a:t>
            </a:r>
            <a:r>
              <a:rPr lang="ko-KR" altLang="en-US" sz="18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를</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둘 다 사용한 경우에 대해서 실험을 진행하고 있다</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971550" lvl="1" indent="-285750" algn="just">
              <a:lnSpc>
                <a:spcPct val="150000"/>
              </a:lnSpc>
              <a:buFont typeface="Wingdings" pitchFamily="2" charset="2"/>
              <a:buChar char="ü"/>
            </a:pP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방법론은 다음과 같다</a:t>
            </a: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485900" lvl="2" indent="-342900" algn="just">
              <a:lnSpc>
                <a:spcPct val="150000"/>
              </a:lnSpc>
              <a:buFont typeface="+mj-lt"/>
              <a:buAutoNum type="arabicParenR"/>
            </a:pP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Original Context score</a:t>
            </a: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context score</a:t>
            </a: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는 </a:t>
            </a: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[q ; a]</a:t>
            </a:r>
            <a:r>
              <a:rPr lang="ko-KR" altLang="en-US" sz="14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를</a:t>
            </a: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PLM</a:t>
            </a: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에 넣어서 </a:t>
            </a:r>
            <a:r>
              <a:rPr lang="en-US" altLang="ko-KR" sz="1400" b="1"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[CLS] </a:t>
            </a: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토큰에 </a:t>
            </a: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MLP</a:t>
            </a:r>
            <a:r>
              <a:rPr lang="ko-KR" altLang="en-US" sz="14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를</a:t>
            </a: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거친 </a:t>
            </a: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score</a:t>
            </a: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이다</a:t>
            </a: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485900" lvl="2" indent="-342900" algn="just">
              <a:lnSpc>
                <a:spcPct val="150000"/>
              </a:lnSpc>
              <a:buFont typeface="+mj-lt"/>
              <a:buAutoNum type="arabicParenR"/>
            </a:pP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Triple score : [q ; a ; top-k triple]</a:t>
            </a:r>
          </a:p>
          <a:p>
            <a:pPr marL="1485900" lvl="2" indent="-342900" algn="just">
              <a:lnSpc>
                <a:spcPct val="150000"/>
              </a:lnSpc>
              <a:buFont typeface="+mj-lt"/>
              <a:buAutoNum type="arabicParenR"/>
            </a:pP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Not pure cycle triple score : [q ; a ; top-k cycle triple] or [q ; a ; top-k triple], cycle</a:t>
            </a: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이 없는 </a:t>
            </a: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subgraph</a:t>
            </a: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는 </a:t>
            </a: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triple</a:t>
            </a: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로 대체</a:t>
            </a: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1400" b="1"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기존의 </a:t>
            </a:r>
            <a:r>
              <a:rPr lang="en-US" altLang="ko-KR" sz="1400" b="1"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Cycle</a:t>
            </a:r>
            <a:r>
              <a:rPr lang="ko-KR" altLang="en-US" sz="1400" b="1"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400" b="1"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Passage</a:t>
            </a:r>
          </a:p>
          <a:p>
            <a:pPr marL="1485900" lvl="2" indent="-342900" algn="just">
              <a:lnSpc>
                <a:spcPct val="150000"/>
              </a:lnSpc>
              <a:buFont typeface="+mj-lt"/>
              <a:buAutoNum type="arabicParenR"/>
            </a:pP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Pure cycle triple score : [q ; a ; top-k cycle triple]</a:t>
            </a:r>
          </a:p>
          <a:p>
            <a:pPr marL="1485900" lvl="2" indent="-342900" algn="just">
              <a:lnSpc>
                <a:spcPct val="150000"/>
              </a:lnSpc>
              <a:buFont typeface="+mj-lt"/>
              <a:buAutoNum type="arabicParenR"/>
            </a:pP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Non cycle triple score : [q ; a ; top-k non cycle triple], Cycle</a:t>
            </a: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을 형성하지 않는 </a:t>
            </a: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Triple</a:t>
            </a:r>
          </a:p>
          <a:p>
            <a:pPr marL="285750" indent="-285750" algn="just">
              <a:lnSpc>
                <a:spcPct val="150000"/>
              </a:lnSpc>
              <a:buFont typeface="Arial" panose="020B0604020202020204" pitchFamily="34" charset="0"/>
              <a:buChar char="•"/>
            </a:pPr>
            <a:r>
              <a:rPr lang="en-US" altLang="ko-KR" sz="1800" dirty="0" err="1">
                <a:latin typeface="KoPubWorld바탕체 Light" panose="00000300000000000000" pitchFamily="2" charset="-127"/>
                <a:ea typeface="KoPubWorld바탕체 Light" panose="00000300000000000000" pitchFamily="2" charset="-127"/>
                <a:cs typeface="KoPubWorld바탕체 Light" panose="00000300000000000000" pitchFamily="2" charset="-127"/>
              </a:rPr>
              <a:t>Conceptnet</a:t>
            </a:r>
            <a:r>
              <a:rPr lang="ko-KR" altLang="en-US" sz="18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에 대한 분석 및 버전에 따른 차이 확인</a:t>
            </a:r>
            <a:endParaRPr lang="en-US" altLang="ko-KR" sz="18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971550" lvl="1" indent="-285750" algn="just">
              <a:lnSpc>
                <a:spcPct val="150000"/>
              </a:lnSpc>
              <a:buFont typeface="Wingdings" pitchFamily="2" charset="2"/>
              <a:buChar char="ü"/>
            </a:pP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현재 배포된 버전은 </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5.7.0</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까지 있음</a:t>
            </a:r>
            <a:endPar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971550" lvl="1" indent="-285750" algn="just">
              <a:lnSpc>
                <a:spcPct val="150000"/>
              </a:lnSpc>
              <a:buFont typeface="Wingdings" pitchFamily="2" charset="2"/>
              <a:buChar char="ü"/>
            </a:pP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GNN</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을 사용하지 않는 모델들은 </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ConceptNet5.7.0 </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버전 사용</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(e.g.</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DEKCOR,</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KERA)</a:t>
            </a:r>
          </a:p>
          <a:p>
            <a:pPr marL="1428750" lvl="2" indent="-285750" algn="just">
              <a:lnSpc>
                <a:spcPct val="150000"/>
              </a:lnSpc>
              <a:buFont typeface="+mj-lt"/>
              <a:buAutoNum type="arabicParenR"/>
            </a:pP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주로 </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triple</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을 활용하며</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 Entity</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에 대한 추가적인 </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Description </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방법을 도입함</a:t>
            </a:r>
            <a:endPar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428750" lvl="2" indent="-285750" algn="just">
              <a:lnSpc>
                <a:spcPct val="150000"/>
              </a:lnSpc>
              <a:buFont typeface="+mj-lt"/>
              <a:buAutoNum type="arabicParenR"/>
            </a:pP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GNN(graph encoder)</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을 사용하지 않는 대신 </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KG</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에 대해서 </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structured </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정보를 뽑기 위해 </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Triple</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을 사용하는 것임</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(Triple extraction</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이 </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GNN </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역할</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428750" lvl="2" indent="-285750" algn="just">
              <a:lnSpc>
                <a:spcPct val="150000"/>
              </a:lnSpc>
              <a:buFont typeface="+mj-lt"/>
              <a:buAutoNum type="arabicParenR"/>
            </a:pP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KG</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가 아닌 </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 subgraph</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에 대해서 </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Triple</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을 뽑지 않음</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subgraph</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는 </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KG</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로부터 </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filtering(preprocess)</a:t>
            </a:r>
            <a:r>
              <a:rPr lang="ko-KR" altLang="en-US" sz="1400" dirty="0" err="1">
                <a:latin typeface="KoPubWorld바탕체 Light" panose="00000300000000000000" pitchFamily="2" charset="-127"/>
                <a:ea typeface="KoPubWorld바탕체 Light" panose="00000300000000000000" pitchFamily="2" charset="-127"/>
                <a:cs typeface="KoPubWorld바탕체 Light" panose="00000300000000000000" pitchFamily="2" charset="-127"/>
              </a:rPr>
              <a:t>를</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 거친 데이터로서</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아래와 같은 한계점이 있다</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885950" lvl="3" indent="-285750" algn="just">
              <a:lnSpc>
                <a:spcPct val="150000"/>
              </a:lnSpc>
              <a:buFont typeface="Wingdings" pitchFamily="2" charset="2"/>
              <a:buChar char="Ø"/>
            </a:pP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It potentially restricts the extraction of relevant nodes that aren’t located with the 2-hop network. In other words, there may be valuable information residing in nodes outside the 2-hop network which will be missed by this approach. (</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여기서 </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2-hop</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이란 것은 </a:t>
            </a:r>
            <a:r>
              <a:rPr lang="en-US" altLang="ko-KR" sz="1400" dirty="0" err="1">
                <a:latin typeface="KoPubWorld바탕체 Light" panose="00000300000000000000" pitchFamily="2" charset="-127"/>
                <a:ea typeface="KoPubWorld바탕체 Light" panose="00000300000000000000" pitchFamily="2" charset="-127"/>
                <a:cs typeface="KoPubWorld바탕체 Light" panose="00000300000000000000" pitchFamily="2" charset="-127"/>
              </a:rPr>
              <a:t>qa</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-context</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에서 언급되는 </a:t>
            </a:r>
            <a:r>
              <a:rPr lang="ko-KR" altLang="en-US" sz="1400" dirty="0" err="1">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엔티티간의</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2-hop</a:t>
            </a:r>
            <a:r>
              <a:rPr lang="ko-KR" altLang="en-US"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경로에 있는 모든 엔티티들을 가져온다는 뜻이다</a:t>
            </a: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885950" lvl="3" indent="-285750" algn="just">
              <a:lnSpc>
                <a:spcPct val="150000"/>
              </a:lnSpc>
              <a:buFont typeface="Wingdings" pitchFamily="2" charset="2"/>
              <a:buChar char="Ø"/>
            </a:pPr>
            <a:r>
              <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The heuristic nature of the KG extraction procedure is not trainable, meaning it doesn’t have the capacity to learn from its mistakes or enhance the quality of subgraph retrieval over time.</a:t>
            </a:r>
          </a:p>
          <a:p>
            <a:pPr marL="1885950" lvl="3" indent="-285750" algn="just">
              <a:lnSpc>
                <a:spcPct val="150000"/>
              </a:lnSpc>
              <a:buFont typeface="Wingdings" pitchFamily="2" charset="2"/>
              <a:buChar char="Ø"/>
            </a:pPr>
            <a:r>
              <a:rPr lang="en-US" altLang="ko-KR" sz="1400" b="1"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Subgraph</a:t>
            </a:r>
            <a:r>
              <a:rPr lang="ko-KR" altLang="en-US" sz="1400" b="1"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로부터 </a:t>
            </a:r>
            <a:r>
              <a:rPr lang="en-US" altLang="ko-KR" sz="1400" b="1"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triple</a:t>
            </a:r>
            <a:r>
              <a:rPr lang="ko-KR" altLang="en-US" sz="1400" b="1"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을 가져오면 정보 손실</a:t>
            </a:r>
            <a:r>
              <a:rPr lang="en-US" altLang="ko-KR" sz="1400" b="1"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1400" b="1"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누락</a:t>
            </a:r>
            <a:r>
              <a:rPr lang="en-US" altLang="ko-KR" sz="1400" b="1"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1400" b="1"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및 </a:t>
            </a:r>
            <a:r>
              <a:rPr lang="en-US" altLang="ko-KR" sz="1400" b="1"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noise, Bias</a:t>
            </a:r>
            <a:r>
              <a:rPr lang="ko-KR" altLang="en-US" sz="1400" b="1"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가 있을 수 있다</a:t>
            </a:r>
            <a:r>
              <a:rPr lang="en-US" altLang="ko-KR" sz="1400" b="1"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971550" lvl="1" indent="-285750" algn="just">
              <a:lnSpc>
                <a:spcPct val="150000"/>
              </a:lnSpc>
              <a:buFont typeface="Wingdings" pitchFamily="2" charset="2"/>
              <a:buChar char="ü"/>
            </a:pP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QA-GNN</a:t>
            </a: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의 데이터 전처리를 기반으로 하는 모델들은 </a:t>
            </a: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ConceptNet5.6.0 </a:t>
            </a: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버전 사용</a:t>
            </a:r>
            <a:endPar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371600" lvl="2" algn="just">
              <a:lnSpc>
                <a:spcPct val="150000"/>
              </a:lnSpc>
              <a:buFont typeface="+mj-lt"/>
              <a:buAutoNum type="arabicParenR"/>
            </a:pP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위 모델들은 주로 </a:t>
            </a: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Subgraph</a:t>
            </a:r>
            <a:r>
              <a:rPr lang="ko-KR" altLang="en-US" sz="14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를</a:t>
            </a: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사용해서 </a:t>
            </a: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GNN</a:t>
            </a: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기반의 </a:t>
            </a:r>
            <a:r>
              <a:rPr lang="en-US" altLang="ko-KR"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graph encoder</a:t>
            </a:r>
            <a:r>
              <a:rPr lang="ko-KR" altLang="en-US" sz="14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사용</a:t>
            </a:r>
            <a:endParaRPr lang="en-US" altLang="ko-KR" sz="14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3" name="TextBox 2">
            <a:extLst>
              <a:ext uri="{FF2B5EF4-FFF2-40B4-BE49-F238E27FC236}">
                <a16:creationId xmlns:a16="http://schemas.microsoft.com/office/drawing/2014/main" id="{B2BC375B-ACD3-1280-5031-79AE1CB44AD1}"/>
              </a:ext>
            </a:extLst>
          </p:cNvPr>
          <p:cNvSpPr txBox="1"/>
          <p:nvPr/>
        </p:nvSpPr>
        <p:spPr>
          <a:xfrm>
            <a:off x="359064" y="1001105"/>
            <a:ext cx="6663787" cy="461665"/>
          </a:xfrm>
          <a:prstGeom prst="rect">
            <a:avLst/>
          </a:prstGeom>
          <a:noFill/>
        </p:spPr>
        <p:txBody>
          <a:bodyPr wrap="square" rtlCol="0">
            <a:spAutoFit/>
          </a:bodyPr>
          <a:lstStyle/>
          <a:p>
            <a:r>
              <a:rPr kumimoji="1" lang="ko-KR" altLang="en-US" sz="2400" dirty="0"/>
              <a:t>진행 내용</a:t>
            </a:r>
            <a:r>
              <a:rPr kumimoji="1" lang="en-US" altLang="ko-KR" sz="2400" dirty="0"/>
              <a:t> Overview</a:t>
            </a:r>
            <a:endParaRPr kumimoji="1" lang="ko-Kore-KR" altLang="en-US" sz="2400" dirty="0"/>
          </a:p>
        </p:txBody>
      </p:sp>
      <p:sp>
        <p:nvSpPr>
          <p:cNvPr id="5" name="TextBox 4">
            <a:extLst>
              <a:ext uri="{FF2B5EF4-FFF2-40B4-BE49-F238E27FC236}">
                <a16:creationId xmlns:a16="http://schemas.microsoft.com/office/drawing/2014/main" id="{F309A4E6-F275-24C4-BF9B-6184CD00260C}"/>
              </a:ext>
            </a:extLst>
          </p:cNvPr>
          <p:cNvSpPr txBox="1"/>
          <p:nvPr/>
        </p:nvSpPr>
        <p:spPr>
          <a:xfrm>
            <a:off x="11374582" y="9795164"/>
            <a:ext cx="5943165" cy="369332"/>
          </a:xfrm>
          <a:prstGeom prst="rect">
            <a:avLst/>
          </a:prstGeom>
          <a:noFill/>
        </p:spPr>
        <p:txBody>
          <a:bodyPr wrap="none" rtlCol="0">
            <a:spAutoFit/>
          </a:bodyPr>
          <a:lstStyle/>
          <a:p>
            <a:r>
              <a:rPr kumimoji="1" lang="en" altLang="ko-KR" dirty="0"/>
              <a:t>https://knowledge-</a:t>
            </a:r>
            <a:r>
              <a:rPr kumimoji="1" lang="en" altLang="ko-KR" dirty="0" err="1"/>
              <a:t>nlp.github.io</a:t>
            </a:r>
            <a:r>
              <a:rPr kumimoji="1" lang="en" altLang="ko-KR" dirty="0"/>
              <a:t>/kdd2023/papers/Nangi9.pdf</a:t>
            </a:r>
            <a:endParaRPr kumimoji="1" lang="ko-KR" altLang="en-US" dirty="0"/>
          </a:p>
        </p:txBody>
      </p:sp>
    </p:spTree>
    <p:extLst>
      <p:ext uri="{BB962C8B-B14F-4D97-AF65-F5344CB8AC3E}">
        <p14:creationId xmlns:p14="http://schemas.microsoft.com/office/powerpoint/2010/main" val="2848986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393700" y="-93573"/>
            <a:ext cx="8365446" cy="936635"/>
          </a:xfrm>
          <a:prstGeom prst="rect">
            <a:avLst/>
          </a:prstGeom>
        </p:spPr>
        <p:txBody>
          <a:bodyPr/>
          <a:lstStyle/>
          <a:p>
            <a:r>
              <a:rPr lang="en-US" altLang="ko-KR" dirty="0"/>
              <a:t>Progress</a:t>
            </a:r>
            <a:endParaRPr lang="ko-KR" altLang="en-US" dirty="0"/>
          </a:p>
        </p:txBody>
      </p:sp>
      <p:sp>
        <p:nvSpPr>
          <p:cNvPr id="8" name="텍스트 개체 틀 6">
            <a:extLst>
              <a:ext uri="{FF2B5EF4-FFF2-40B4-BE49-F238E27FC236}">
                <a16:creationId xmlns:a16="http://schemas.microsoft.com/office/drawing/2014/main" id="{A0720858-BC92-6A2A-FB93-A3BB84C8C58D}"/>
              </a:ext>
            </a:extLst>
          </p:cNvPr>
          <p:cNvSpPr txBox="1">
            <a:spLocks/>
          </p:cNvSpPr>
          <p:nvPr/>
        </p:nvSpPr>
        <p:spPr>
          <a:xfrm>
            <a:off x="778554" y="1669091"/>
            <a:ext cx="17280846" cy="4489749"/>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lnSpc>
                <a:spcPct val="150000"/>
              </a:lnSpc>
              <a:buFont typeface="Arial" panose="020B0604020202020204" pitchFamily="34" charset="0"/>
              <a:buChar char="•"/>
            </a:pP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Subgraph</a:t>
            </a:r>
            <a:r>
              <a:rPr lang="ko-KR" altLang="en-US"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로부터 </a:t>
            </a: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Triple</a:t>
            </a:r>
            <a:r>
              <a:rPr lang="ko-KR" altLang="en-US"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을 가져오면 정보 손실</a:t>
            </a: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Noise, Bias</a:t>
            </a:r>
            <a:r>
              <a:rPr lang="ko-KR" altLang="en-US"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가 발생</a:t>
            </a:r>
            <a:endPar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1143000" lvl="1" indent="-457200" algn="just">
              <a:lnSpc>
                <a:spcPct val="150000"/>
              </a:lnSpc>
              <a:buFont typeface="+mj-lt"/>
              <a:buAutoNum type="arabicPeriod"/>
            </a:pPr>
            <a:r>
              <a:rPr lang="ko-KR" altLang="en-US"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정보 손실</a:t>
            </a: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 </a:t>
            </a:r>
          </a:p>
          <a:p>
            <a:pPr marL="1600200" lvl="2" indent="-457200" algn="just">
              <a:lnSpc>
                <a:spcPct val="150000"/>
              </a:lnSpc>
              <a:buFont typeface="Wingdings" pitchFamily="2" charset="2"/>
              <a:buChar char="Ø"/>
            </a:pP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Subgraph</a:t>
            </a: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는 </a:t>
            </a: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KG</a:t>
            </a: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로부터 필터링 된 데이터로</a:t>
            </a: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일부 정보가 누락될 가능성이 있다</a:t>
            </a: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143000" lvl="1" indent="-457200" algn="just">
              <a:lnSpc>
                <a:spcPct val="150000"/>
              </a:lnSpc>
              <a:buFont typeface="+mj-lt"/>
              <a:buAutoNum type="arabicPeriod"/>
            </a:pP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Noise : </a:t>
            </a:r>
          </a:p>
          <a:p>
            <a:pPr marL="1600200" lvl="2" indent="-457200" algn="just">
              <a:lnSpc>
                <a:spcPct val="150000"/>
              </a:lnSpc>
              <a:buFont typeface="Wingdings" pitchFamily="2" charset="2"/>
              <a:buChar char="Ø"/>
            </a:pP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Subgraph</a:t>
            </a: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에서는 필터링 전에 포함된 노드들 중에서도 원치 않는 노드들이 있을 수 있다</a:t>
            </a: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이는 모델이 불필요한 정보를 학습하거나 예측에 영향을 끼칠 수 있다</a:t>
            </a: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143000" lvl="1" indent="-457200" algn="just">
              <a:lnSpc>
                <a:spcPct val="150000"/>
              </a:lnSpc>
              <a:buFont typeface="+mj-lt"/>
              <a:buAutoNum type="arabicPeriod"/>
            </a:pP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Bias : </a:t>
            </a:r>
          </a:p>
          <a:p>
            <a:pPr marL="1600200" lvl="2" indent="-457200" algn="just">
              <a:lnSpc>
                <a:spcPct val="150000"/>
              </a:lnSpc>
              <a:buFont typeface="Wingdings" pitchFamily="2" charset="2"/>
              <a:buChar char="Ø"/>
            </a:pP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Subgraph</a:t>
            </a: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는 </a:t>
            </a: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KG</a:t>
            </a: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추출 과정의 </a:t>
            </a:r>
            <a:r>
              <a:rPr lang="ko-KR" altLang="en-US" sz="16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휴리스틱한</a:t>
            </a: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특성으로 인해 학습이 불가능하며</a:t>
            </a: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이는 시스템이 데이터에 대한 판단을 개선하거나 학습하는 능력이 제한된다는 것을 말한다</a:t>
            </a: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이로 인해 </a:t>
            </a: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Subgraph</a:t>
            </a:r>
            <a:r>
              <a:rPr lang="ko-KR" altLang="en-US"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가 특정한 경향성이나 편향을 가질 가능성이 있다</a:t>
            </a:r>
            <a:r>
              <a:rPr lang="en-US" altLang="ko-KR" sz="16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endParaRPr lang="en-US" altLang="ko-KR" sz="16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3" name="TextBox 2">
            <a:extLst>
              <a:ext uri="{FF2B5EF4-FFF2-40B4-BE49-F238E27FC236}">
                <a16:creationId xmlns:a16="http://schemas.microsoft.com/office/drawing/2014/main" id="{B2BC375B-ACD3-1280-5031-79AE1CB44AD1}"/>
              </a:ext>
            </a:extLst>
          </p:cNvPr>
          <p:cNvSpPr txBox="1"/>
          <p:nvPr/>
        </p:nvSpPr>
        <p:spPr>
          <a:xfrm>
            <a:off x="381000" y="1118405"/>
            <a:ext cx="6663787" cy="584775"/>
          </a:xfrm>
          <a:prstGeom prst="rect">
            <a:avLst/>
          </a:prstGeom>
          <a:noFill/>
        </p:spPr>
        <p:txBody>
          <a:bodyPr wrap="square" rtlCol="0">
            <a:spAutoFit/>
          </a:bodyPr>
          <a:lstStyle/>
          <a:p>
            <a:r>
              <a:rPr kumimoji="1" lang="ko-KR" altLang="en-US" sz="3200" dirty="0"/>
              <a:t>진행 내용</a:t>
            </a:r>
            <a:r>
              <a:rPr kumimoji="1" lang="en-US" altLang="ko-KR" sz="3200" dirty="0"/>
              <a:t> Overview</a:t>
            </a:r>
            <a:endParaRPr kumimoji="1" lang="ko-Kore-KR" altLang="en-US" sz="3200" dirty="0"/>
          </a:p>
        </p:txBody>
      </p:sp>
    </p:spTree>
    <p:extLst>
      <p:ext uri="{BB962C8B-B14F-4D97-AF65-F5344CB8AC3E}">
        <p14:creationId xmlns:p14="http://schemas.microsoft.com/office/powerpoint/2010/main" val="3605535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304800" y="0"/>
            <a:ext cx="8365446" cy="936635"/>
          </a:xfrm>
          <a:prstGeom prst="rect">
            <a:avLst/>
          </a:prstGeom>
        </p:spPr>
        <p:txBody>
          <a:bodyPr/>
          <a:lstStyle/>
          <a:p>
            <a:r>
              <a:rPr lang="en-US" altLang="ko-KR" dirty="0"/>
              <a:t>Progress</a:t>
            </a:r>
            <a:endParaRPr lang="ko-KR" altLang="en-US" dirty="0"/>
          </a:p>
        </p:txBody>
      </p:sp>
      <p:sp>
        <p:nvSpPr>
          <p:cNvPr id="4" name="TextBox 3">
            <a:extLst>
              <a:ext uri="{FF2B5EF4-FFF2-40B4-BE49-F238E27FC236}">
                <a16:creationId xmlns:a16="http://schemas.microsoft.com/office/drawing/2014/main" id="{2E382F04-6D59-7AEF-146B-897EA3A7B6AA}"/>
              </a:ext>
            </a:extLst>
          </p:cNvPr>
          <p:cNvSpPr txBox="1"/>
          <p:nvPr/>
        </p:nvSpPr>
        <p:spPr>
          <a:xfrm>
            <a:off x="304800" y="921323"/>
            <a:ext cx="6663787" cy="584775"/>
          </a:xfrm>
          <a:prstGeom prst="rect">
            <a:avLst/>
          </a:prstGeom>
          <a:noFill/>
        </p:spPr>
        <p:txBody>
          <a:bodyPr wrap="square" rtlCol="0">
            <a:spAutoFit/>
          </a:bodyPr>
          <a:lstStyle/>
          <a:p>
            <a:r>
              <a:rPr kumimoji="1" lang="ko-KR" altLang="en-US" sz="3200" dirty="0"/>
              <a:t>실험 결과</a:t>
            </a:r>
            <a:r>
              <a:rPr kumimoji="1" lang="en-US" altLang="ko-KR" sz="3200" dirty="0"/>
              <a:t>(</a:t>
            </a:r>
            <a:r>
              <a:rPr kumimoji="1" lang="en-US" altLang="ko-KR" sz="3200" dirty="0" err="1"/>
              <a:t>CommonsenseQA</a:t>
            </a:r>
            <a:r>
              <a:rPr kumimoji="1" lang="en-US" altLang="ko-KR" sz="3200" dirty="0"/>
              <a:t>)</a:t>
            </a:r>
            <a:endParaRPr kumimoji="1" lang="ko-Kore-KR" altLang="en-US" sz="3200" dirty="0"/>
          </a:p>
        </p:txBody>
      </p:sp>
      <mc:AlternateContent xmlns:mc="http://schemas.openxmlformats.org/markup-compatibility/2006">
        <mc:Choice xmlns:a14="http://schemas.microsoft.com/office/drawing/2010/main" Requires="a14">
          <p:graphicFrame>
            <p:nvGraphicFramePr>
              <p:cNvPr id="5" name="표 4">
                <a:extLst>
                  <a:ext uri="{FF2B5EF4-FFF2-40B4-BE49-F238E27FC236}">
                    <a16:creationId xmlns:a16="http://schemas.microsoft.com/office/drawing/2014/main" id="{30C9DF24-45AB-C653-78EC-EF3E92CB31A1}"/>
                  </a:ext>
                </a:extLst>
              </p:cNvPr>
              <p:cNvGraphicFramePr>
                <a:graphicFrameLocks noGrp="1"/>
              </p:cNvGraphicFramePr>
              <p:nvPr>
                <p:extLst>
                  <p:ext uri="{D42A27DB-BD31-4B8C-83A1-F6EECF244321}">
                    <p14:modId xmlns:p14="http://schemas.microsoft.com/office/powerpoint/2010/main" val="2073013175"/>
                  </p:ext>
                </p:extLst>
              </p:nvPr>
            </p:nvGraphicFramePr>
            <p:xfrm>
              <a:off x="650195" y="1575282"/>
              <a:ext cx="16040101" cy="8106244"/>
            </p:xfrm>
            <a:graphic>
              <a:graphicData uri="http://schemas.openxmlformats.org/drawingml/2006/table">
                <a:tbl>
                  <a:tblPr firstRow="1" bandRow="1">
                    <a:tableStyleId>{2D5ABB26-0587-4C30-8999-92F81FD0307C}</a:tableStyleId>
                  </a:tblPr>
                  <a:tblGrid>
                    <a:gridCol w="7673584">
                      <a:extLst>
                        <a:ext uri="{9D8B030D-6E8A-4147-A177-3AD203B41FA5}">
                          <a16:colId xmlns:a16="http://schemas.microsoft.com/office/drawing/2014/main" val="2939602677"/>
                        </a:ext>
                      </a:extLst>
                    </a:gridCol>
                    <a:gridCol w="3707462">
                      <a:extLst>
                        <a:ext uri="{9D8B030D-6E8A-4147-A177-3AD203B41FA5}">
                          <a16:colId xmlns:a16="http://schemas.microsoft.com/office/drawing/2014/main" val="2321148296"/>
                        </a:ext>
                      </a:extLst>
                    </a:gridCol>
                    <a:gridCol w="4659055">
                      <a:extLst>
                        <a:ext uri="{9D8B030D-6E8A-4147-A177-3AD203B41FA5}">
                          <a16:colId xmlns:a16="http://schemas.microsoft.com/office/drawing/2014/main" val="3562936322"/>
                        </a:ext>
                      </a:extLst>
                    </a:gridCol>
                  </a:tblGrid>
                  <a:tr h="405818">
                    <a:tc>
                      <a:txBody>
                        <a:bodyPr/>
                        <a:lstStyle/>
                        <a:p>
                          <a:pPr algn="ctr" latinLnBrk="1"/>
                          <a:r>
                            <a:rPr lang="en-US" altLang="ko-KR"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Methods</a:t>
                          </a:r>
                          <a:endPar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rgbClr val="D8D8D8"/>
                        </a:solidFill>
                      </a:tcPr>
                    </a:tc>
                    <a:tc>
                      <a:txBody>
                        <a:bodyPr/>
                        <a:lstStyle/>
                        <a:p>
                          <a:pPr algn="ctr" latinLnBrk="1"/>
                          <a:r>
                            <a:rPr lang="en-US" altLang="ko-KR"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1Hdev-ACC%</a:t>
                          </a:r>
                          <a:endPar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rgbClr val="D8D8D8"/>
                        </a:solidFill>
                      </a:tcPr>
                    </a:tc>
                    <a:tc>
                      <a:txBody>
                        <a:bodyPr/>
                        <a:lstStyle/>
                        <a:p>
                          <a:pPr algn="ctr" latinLnBrk="1"/>
                          <a:r>
                            <a:rPr lang="en-US" altLang="ko-KR"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1Htest-ACC%</a:t>
                          </a:r>
                          <a:endPar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rgbClr val="D8D8D8"/>
                        </a:solidFill>
                      </a:tcPr>
                    </a:tc>
                    <a:extLst>
                      <a:ext uri="{0D108BD9-81ED-4DB2-BD59-A6C34878D82A}">
                        <a16:rowId xmlns:a16="http://schemas.microsoft.com/office/drawing/2014/main" val="3508106280"/>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Roberta-large(w/o KGs)</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8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73.07(</a:t>
                          </a:r>
                          <a14:m>
                            <m:oMath xmlns:m="http://schemas.openxmlformats.org/officeDocument/2006/math">
                              <m:r>
                                <a:rPr lang="en-US" altLang="ko-KR" sz="1800" i="1" smtClean="0">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0.45)</a:t>
                          </a:r>
                          <a:endParaRPr lang="ko-KR" altLang="en-US" sz="18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8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68.69(</a:t>
                          </a:r>
                          <a14:m>
                            <m:oMath xmlns:m="http://schemas.openxmlformats.org/officeDocument/2006/math">
                              <m:r>
                                <a:rPr lang="en-US" altLang="ko-KR" sz="1800" i="1" smtClean="0">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0.56)</a:t>
                          </a:r>
                          <a:endParaRPr lang="ko-KR" altLang="en-US" sz="18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2190819"/>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RGCN</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8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72.69(</a:t>
                          </a:r>
                          <a14:m>
                            <m:oMath xmlns:m="http://schemas.openxmlformats.org/officeDocument/2006/math">
                              <m:r>
                                <a:rPr lang="en-US" altLang="ko-KR" sz="1800" i="1" smtClean="0">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0.19)</a:t>
                          </a:r>
                          <a:endParaRPr lang="ko-KR" altLang="en-US" sz="18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8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68.41(</a:t>
                          </a:r>
                          <a14:m>
                            <m:oMath xmlns:m="http://schemas.openxmlformats.org/officeDocument/2006/math">
                              <m:r>
                                <a:rPr lang="en-US" altLang="ko-KR" sz="1800" i="1" smtClean="0">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0.66)</a:t>
                          </a:r>
                          <a:endParaRPr lang="ko-KR" altLang="en-US" sz="18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582524322"/>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lang="en-US" altLang="ko-KR" sz="1600" dirty="0" err="1">
                              <a:latin typeface="KoPubWorld돋움체 Light" panose="00000300000000000000" pitchFamily="2" charset="-127"/>
                              <a:ea typeface="KoPubWorld돋움체 Light" panose="00000300000000000000" pitchFamily="2" charset="-127"/>
                              <a:cs typeface="KoPubWorld돋움체 Light" panose="00000300000000000000" pitchFamily="2" charset="-127"/>
                            </a:rPr>
                            <a:t>GconAttn</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8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72.61(</a:t>
                          </a:r>
                          <a14:m>
                            <m:oMath xmlns:m="http://schemas.openxmlformats.org/officeDocument/2006/math">
                              <m:r>
                                <a:rPr lang="en-US" altLang="ko-KR" sz="1800" i="1" smtClean="0">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0.39)</a:t>
                          </a:r>
                          <a:endParaRPr lang="ko-KR" altLang="en-US" sz="18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8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68.59(</a:t>
                          </a:r>
                          <a14:m>
                            <m:oMath xmlns:m="http://schemas.openxmlformats.org/officeDocument/2006/math">
                              <m:r>
                                <a:rPr lang="en-US" altLang="ko-KR" sz="1800" i="1" smtClean="0">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0.96)</a:t>
                          </a:r>
                          <a:endParaRPr lang="ko-KR" altLang="en-US" sz="18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731817083"/>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lang="en-US" altLang="ko-KR" sz="1600" dirty="0" err="1">
                              <a:latin typeface="KoPubWorld돋움체 Light" panose="00000300000000000000" pitchFamily="2" charset="-127"/>
                              <a:ea typeface="KoPubWorld돋움체 Light" panose="00000300000000000000" pitchFamily="2" charset="-127"/>
                              <a:cs typeface="KoPubWorld돋움체 Light" panose="00000300000000000000" pitchFamily="2" charset="-127"/>
                            </a:rPr>
                            <a:t>KagNet</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8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73.47(</a:t>
                          </a:r>
                          <a14:m>
                            <m:oMath xmlns:m="http://schemas.openxmlformats.org/officeDocument/2006/math">
                              <m:r>
                                <a:rPr lang="en-US" altLang="ko-KR" sz="1800" i="1" smtClean="0">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0.22)</a:t>
                          </a:r>
                          <a:endParaRPr lang="ko-KR" altLang="en-US" sz="18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8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69.01(</a:t>
                          </a:r>
                          <a14:m>
                            <m:oMath xmlns:m="http://schemas.openxmlformats.org/officeDocument/2006/math">
                              <m:r>
                                <a:rPr lang="en-US" altLang="ko-KR" sz="1800" i="1" smtClean="0">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0.76)</a:t>
                          </a:r>
                          <a:endParaRPr lang="ko-KR" altLang="en-US" sz="18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306153"/>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RN</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latinLnBrk="1"/>
                          <a:r>
                            <a:rPr lang="en-US" altLang="ko-KR" sz="18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74.57(</a:t>
                          </a:r>
                          <a14:m>
                            <m:oMath xmlns:m="http://schemas.openxmlformats.org/officeDocument/2006/math">
                              <m:r>
                                <a:rPr lang="en-US" altLang="ko-KR" sz="1800" i="1" smtClean="0">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0.91)</a:t>
                          </a:r>
                          <a:endParaRPr lang="ko-KR" altLang="en-US" sz="18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latinLnBrk="1"/>
                          <a:r>
                            <a:rPr lang="en-US" altLang="ko-KR" sz="18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69.08(</a:t>
                          </a:r>
                          <a14:m>
                            <m:oMath xmlns:m="http://schemas.openxmlformats.org/officeDocument/2006/math">
                              <m:r>
                                <a:rPr lang="en-US" altLang="ko-KR" sz="1800" i="1" smtClean="0">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0.21)</a:t>
                          </a:r>
                          <a:endParaRPr lang="ko-KR" altLang="en-US" sz="18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5636071"/>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MHGRN</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74.45(</a:t>
                          </a:r>
                          <a14:m>
                            <m:oMath xmlns:m="http://schemas.openxmlformats.org/officeDocument/2006/math">
                              <m:r>
                                <a:rPr lang="en-US" altLang="ko-KR" sz="1800" b="0" i="1" smtClean="0">
                                  <a:solidFill>
                                    <a:schemeClr val="tx1"/>
                                  </a:solidFill>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0.11)</a:t>
                          </a:r>
                          <a:endParaRPr lang="ko-KR" altLang="en-US"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3175" cap="flat" cmpd="sng" algn="ctr">
                          <a:solidFill>
                            <a:schemeClr val="tx1"/>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71.11(</a:t>
                          </a:r>
                          <a14:m>
                            <m:oMath xmlns:m="http://schemas.openxmlformats.org/officeDocument/2006/math">
                              <m:r>
                                <a:rPr lang="en-US" altLang="ko-KR" sz="1800" b="0" i="1" smtClean="0">
                                  <a:solidFill>
                                    <a:schemeClr val="tx1"/>
                                  </a:solidFill>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0.81)</a:t>
                          </a:r>
                          <a:endParaRPr lang="ko-KR" altLang="en-US"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519873969"/>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QA-GNN</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latinLnBrk="1"/>
                          <a:r>
                            <a:rPr lang="en-US" altLang="ko-KR"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76.54(</a:t>
                          </a:r>
                          <a14:m>
                            <m:oMath xmlns:m="http://schemas.openxmlformats.org/officeDocument/2006/math">
                              <m:r>
                                <a:rPr lang="en-US" altLang="ko-KR" sz="1800" b="0" i="1" smtClean="0">
                                  <a:solidFill>
                                    <a:schemeClr val="tx1"/>
                                  </a:solidFill>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0.21)</a:t>
                          </a:r>
                          <a:endParaRPr lang="ko-KR" altLang="en-US"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latinLnBrk="1"/>
                          <a:r>
                            <a:rPr lang="en-US" altLang="ko-KR"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71.11(</a:t>
                          </a:r>
                          <a14:m>
                            <m:oMath xmlns:m="http://schemas.openxmlformats.org/officeDocument/2006/math">
                              <m:r>
                                <a:rPr lang="en-US" altLang="ko-KR" sz="1800" b="0" i="1" smtClean="0">
                                  <a:solidFill>
                                    <a:schemeClr val="tx1"/>
                                  </a:solidFill>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0.81)</a:t>
                          </a:r>
                          <a:endParaRPr lang="ko-KR" altLang="en-US"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8736543"/>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Only context score(</a:t>
                          </a:r>
                          <a:r>
                            <a:rPr lang="en-US" altLang="ko-KR" sz="1600" dirty="0" err="1">
                              <a:latin typeface="KoPubWorld돋움체 Light" panose="00000300000000000000" pitchFamily="2" charset="-127"/>
                              <a:ea typeface="KoPubWorld돋움체 Light" panose="00000300000000000000" pitchFamily="2" charset="-127"/>
                              <a:cs typeface="KoPubWorld돋움체 Light" panose="00000300000000000000" pitchFamily="2" charset="-127"/>
                            </a:rPr>
                            <a:t>orig</a:t>
                          </a:r>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)-32</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57150" cap="flat" cmpd="sng" algn="ctr">
                          <a:solidFill>
                            <a:schemeClr val="tx1"/>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endParaRPr lang="ko-KR" altLang="en-US"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57150" cap="flat" cmpd="sng" algn="ctr">
                          <a:solidFill>
                            <a:schemeClr val="tx1"/>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endParaRPr lang="ko-KR" altLang="en-US"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57150" cap="flat" cmpd="sng" algn="ctr">
                          <a:solidFill>
                            <a:schemeClr val="tx1"/>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005300761"/>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Only context score(</a:t>
                          </a:r>
                          <a:r>
                            <a:rPr lang="en-US" altLang="ko-KR" sz="1600" dirty="0" err="1">
                              <a:latin typeface="KoPubWorld돋움체 Light" panose="00000300000000000000" pitchFamily="2" charset="-127"/>
                              <a:ea typeface="KoPubWorld돋움체 Light" panose="00000300000000000000" pitchFamily="2" charset="-127"/>
                              <a:cs typeface="KoPubWorld돋움체 Light" panose="00000300000000000000" pitchFamily="2" charset="-127"/>
                            </a:rPr>
                            <a:t>orig</a:t>
                          </a:r>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)-200</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76.87(</a:t>
                          </a:r>
                          <a14:m>
                            <m:oMath xmlns:m="http://schemas.openxmlformats.org/officeDocument/2006/math">
                              <m:r>
                                <a:rPr lang="en-US" altLang="ko-KR" sz="1800" b="0" i="1" smtClean="0">
                                  <a:solidFill>
                                    <a:schemeClr val="tx1"/>
                                  </a:solidFill>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0.30)</a:t>
                          </a:r>
                          <a:endParaRPr lang="ko-KR" altLang="en-US"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71.29(</a:t>
                          </a:r>
                          <a14:m>
                            <m:oMath xmlns:m="http://schemas.openxmlformats.org/officeDocument/2006/math">
                              <m:r>
                                <a:rPr lang="en-US" altLang="ko-KR" sz="1800" b="0" i="1" smtClean="0">
                                  <a:solidFill>
                                    <a:schemeClr val="tx1"/>
                                  </a:solidFill>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0.40)</a:t>
                          </a:r>
                          <a:endParaRPr lang="ko-KR" altLang="en-US"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4098364405"/>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Only triple</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72.26(</a:t>
                          </a:r>
                          <a14:m>
                            <m:oMath xmlns:m="http://schemas.openxmlformats.org/officeDocument/2006/math">
                              <m:r>
                                <a:rPr lang="en-US" altLang="ko-KR" sz="1800" b="0" i="1" smtClean="0">
                                  <a:solidFill>
                                    <a:schemeClr val="tx1"/>
                                  </a:solidFill>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0.61)</a:t>
                          </a:r>
                          <a:endParaRPr lang="ko-KR" altLang="en-US"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70.48(</a:t>
                          </a:r>
                          <a14:m>
                            <m:oMath xmlns:m="http://schemas.openxmlformats.org/officeDocument/2006/math">
                              <m:r>
                                <a:rPr lang="en-US" altLang="ko-KR" sz="1800" b="0" i="1" smtClean="0">
                                  <a:solidFill>
                                    <a:schemeClr val="tx1"/>
                                  </a:solidFill>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0.28)</a:t>
                          </a:r>
                          <a:endParaRPr lang="ko-KR" altLang="en-US"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964507629"/>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Only not pure cycle triple</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71.61(</a:t>
                          </a:r>
                          <a14:m>
                            <m:oMath xmlns:m="http://schemas.openxmlformats.org/officeDocument/2006/math">
                              <m:r>
                                <a:rPr lang="en-US" altLang="ko-KR" sz="1800" b="0" i="1" smtClean="0">
                                  <a:solidFill>
                                    <a:schemeClr val="tx1"/>
                                  </a:solidFill>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0.81)</a:t>
                          </a:r>
                          <a:endParaRPr lang="ko-KR" altLang="en-US"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70.54(</a:t>
                          </a:r>
                          <a14:m>
                            <m:oMath xmlns:m="http://schemas.openxmlformats.org/officeDocument/2006/math">
                              <m:r>
                                <a:rPr lang="en-US" altLang="ko-KR" sz="1800" b="0" i="1" smtClean="0">
                                  <a:solidFill>
                                    <a:schemeClr val="tx1"/>
                                  </a:solidFill>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0.8)</a:t>
                          </a:r>
                          <a:endParaRPr lang="ko-KR" altLang="en-US"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3612983871"/>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Only pure cycle triple</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70.43(</a:t>
                          </a:r>
                          <a14:m>
                            <m:oMath xmlns:m="http://schemas.openxmlformats.org/officeDocument/2006/math">
                              <m:r>
                                <a:rPr lang="en-US" altLang="ko-KR" sz="1800" b="0" i="1" smtClean="0">
                                  <a:solidFill>
                                    <a:schemeClr val="tx1"/>
                                  </a:solidFill>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0.47)</a:t>
                          </a:r>
                          <a:endParaRPr lang="ko-KR" altLang="en-US"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70.11(</a:t>
                          </a:r>
                          <a14:m>
                            <m:oMath xmlns:m="http://schemas.openxmlformats.org/officeDocument/2006/math">
                              <m:r>
                                <a:rPr lang="en-US" altLang="ko-KR" sz="1800" b="0" i="1" smtClean="0">
                                  <a:solidFill>
                                    <a:schemeClr val="tx1"/>
                                  </a:solidFill>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0.34)</a:t>
                          </a:r>
                          <a:endParaRPr lang="ko-KR" altLang="en-US"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311018135"/>
                      </a:ext>
                    </a:extLst>
                  </a:tr>
                  <a:tr h="395702">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Only non cycle triple</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latinLnBrk="1"/>
                          <a:r>
                            <a:rPr lang="en-US" altLang="ko-KR" sz="1800" b="0" dirty="0">
                              <a:solidFill>
                                <a:srgbClr val="FF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72.81(</a:t>
                          </a:r>
                          <a14:m>
                            <m:oMath xmlns:m="http://schemas.openxmlformats.org/officeDocument/2006/math">
                              <m:r>
                                <a:rPr lang="en-US" altLang="ko-KR" sz="1800" b="0" i="1" smtClean="0">
                                  <a:solidFill>
                                    <a:srgbClr val="FF0000"/>
                                  </a:solidFill>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b="0" dirty="0">
                              <a:solidFill>
                                <a:srgbClr val="FF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0.31)</a:t>
                          </a:r>
                          <a:endParaRPr lang="ko-KR" altLang="en-US" sz="1800" b="0" dirty="0">
                            <a:solidFill>
                              <a:srgbClr val="FF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latinLnBrk="1"/>
                          <a:r>
                            <a:rPr lang="en-US" altLang="ko-KR" sz="1800" b="0" dirty="0">
                              <a:solidFill>
                                <a:srgbClr val="FF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70.99(</a:t>
                          </a:r>
                          <a14:m>
                            <m:oMath xmlns:m="http://schemas.openxmlformats.org/officeDocument/2006/math">
                              <m:r>
                                <a:rPr lang="en-US" altLang="ko-KR" sz="1800" b="0" i="1" smtClean="0">
                                  <a:solidFill>
                                    <a:srgbClr val="FF0000"/>
                                  </a:solidFill>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b="0" dirty="0">
                              <a:solidFill>
                                <a:srgbClr val="FF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0.58)</a:t>
                          </a:r>
                          <a:endParaRPr lang="ko-KR" altLang="en-US" sz="1800" b="0" dirty="0">
                            <a:solidFill>
                              <a:srgbClr val="FF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7504408"/>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(context + graph)(</a:t>
                          </a:r>
                          <a:r>
                            <a:rPr lang="en-US" altLang="ko-KR" sz="1600" dirty="0" err="1">
                              <a:latin typeface="KoPubWorld돋움체 Light" panose="00000300000000000000" pitchFamily="2" charset="-127"/>
                              <a:ea typeface="KoPubWorld돋움체 Light" panose="00000300000000000000" pitchFamily="2" charset="-127"/>
                              <a:cs typeface="KoPubWorld돋움체 Light" panose="00000300000000000000" pitchFamily="2" charset="-127"/>
                            </a:rPr>
                            <a:t>orig</a:t>
                          </a:r>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)-32</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57150" cap="flat" cmpd="sng" algn="ctr">
                          <a:solidFill>
                            <a:schemeClr val="tx1"/>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800" b="0" dirty="0">
                              <a:solidFill>
                                <a:schemeClr val="tx1"/>
                              </a:solidFill>
                              <a:latin typeface="KoPubWorldDotum Medium" pitchFamily="2" charset="-127"/>
                              <a:ea typeface="KoPubWorldDotum Medium" pitchFamily="2" charset="-127"/>
                              <a:cs typeface="KoPubWorldDotum Medium" pitchFamily="2" charset="-127"/>
                            </a:rPr>
                            <a:t>79.17(</a:t>
                          </a:r>
                          <a14:m>
                            <m:oMath xmlns:m="http://schemas.openxmlformats.org/officeDocument/2006/math">
                              <m:r>
                                <a:rPr lang="en-US" altLang="ko-KR" sz="1800" b="0" i="1" smtClean="0">
                                  <a:solidFill>
                                    <a:schemeClr val="tx1"/>
                                  </a:solidFill>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b="0" dirty="0">
                              <a:solidFill>
                                <a:schemeClr val="tx1"/>
                              </a:solidFill>
                              <a:latin typeface="KoPubWorldDotum Medium" pitchFamily="2" charset="-127"/>
                              <a:ea typeface="KoPubWorldDotum Medium" pitchFamily="2" charset="-127"/>
                              <a:cs typeface="KoPubWorldDotum Medium" pitchFamily="2" charset="-127"/>
                            </a:rPr>
                            <a:t>0.13)</a:t>
                          </a:r>
                          <a:endParaRPr lang="ko-KR" altLang="en-US" sz="1800" b="0" dirty="0">
                            <a:solidFill>
                              <a:schemeClr val="tx1"/>
                            </a:solidFill>
                            <a:latin typeface="KoPubWorldDotum Medium" pitchFamily="2" charset="-127"/>
                            <a:ea typeface="KoPubWorldDotum Medium" pitchFamily="2" charset="-127"/>
                            <a:cs typeface="KoPubWorldDotum Medium"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57150" cap="flat" cmpd="sng" algn="ctr">
                          <a:solidFill>
                            <a:schemeClr val="tx1"/>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800" b="0" dirty="0">
                              <a:solidFill>
                                <a:schemeClr val="tx1"/>
                              </a:solidFill>
                              <a:latin typeface="KoPubWorldDotum Medium" pitchFamily="2" charset="-127"/>
                              <a:ea typeface="KoPubWorldDotum Medium" pitchFamily="2" charset="-127"/>
                              <a:cs typeface="KoPubWorldDotum Medium" pitchFamily="2" charset="-127"/>
                            </a:rPr>
                            <a:t>73.98</a:t>
                          </a:r>
                          <a14:m>
                            <m:oMath xmlns:m="http://schemas.openxmlformats.org/officeDocument/2006/math">
                              <m:r>
                                <a:rPr lang="en-US" altLang="ko-KR" sz="1800" b="0" i="1" smtClean="0">
                                  <a:solidFill>
                                    <a:schemeClr val="tx1"/>
                                  </a:solidFill>
                                  <a:latin typeface="Cambria Math" panose="02040503050406030204" pitchFamily="18" charset="0"/>
                                  <a:ea typeface="KoPubWorld돋움체 Light" panose="00000300000000000000" pitchFamily="2" charset="-127"/>
                                  <a:cs typeface="KoPubWorld돋움체 Light" panose="00000300000000000000" pitchFamily="2" charset="-127"/>
                                </a:rPr>
                                <m:t>(</m:t>
                              </m:r>
                              <m:r>
                                <a:rPr lang="en-US" altLang="ko-KR" sz="1800" b="0" i="1" smtClean="0">
                                  <a:solidFill>
                                    <a:schemeClr val="tx1"/>
                                  </a:solidFill>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b="0" dirty="0">
                              <a:solidFill>
                                <a:schemeClr val="tx1"/>
                              </a:solidFill>
                              <a:latin typeface="KoPubWorldDotum Medium" pitchFamily="2" charset="-127"/>
                              <a:ea typeface="KoPubWorldDotum Medium" pitchFamily="2" charset="-127"/>
                              <a:cs typeface="KoPubWorldDotum Medium" pitchFamily="2" charset="-127"/>
                            </a:rPr>
                            <a:t>1.31)</a:t>
                          </a:r>
                          <a:endParaRPr lang="ko-KR" altLang="en-US" sz="1800" b="0" dirty="0">
                            <a:solidFill>
                              <a:schemeClr val="tx1"/>
                            </a:solidFill>
                            <a:latin typeface="KoPubWorldDotum Medium" pitchFamily="2" charset="-127"/>
                            <a:ea typeface="KoPubWorldDotum Medium" pitchFamily="2" charset="-127"/>
                            <a:cs typeface="KoPubWorldDotum Medium"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57150" cap="flat" cmpd="sng" algn="ctr">
                          <a:solidFill>
                            <a:schemeClr val="tx1"/>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422804115"/>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(context + graph)(</a:t>
                          </a:r>
                          <a:r>
                            <a:rPr lang="en-US" altLang="ko-KR" sz="1600" dirty="0" err="1">
                              <a:latin typeface="KoPubWorld돋움체 Light" panose="00000300000000000000" pitchFamily="2" charset="-127"/>
                              <a:ea typeface="KoPubWorld돋움체 Light" panose="00000300000000000000" pitchFamily="2" charset="-127"/>
                              <a:cs typeface="KoPubWorld돋움체 Light" panose="00000300000000000000" pitchFamily="2" charset="-127"/>
                            </a:rPr>
                            <a:t>orig</a:t>
                          </a:r>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)-200</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79.31(</a:t>
                          </a:r>
                          <a14:m>
                            <m:oMath xmlns:m="http://schemas.openxmlformats.org/officeDocument/2006/math">
                              <m:r>
                                <a:rPr lang="en-US" altLang="ko-KR" sz="1800" b="0" i="1" smtClean="0">
                                  <a:solidFill>
                                    <a:schemeClr val="tx1"/>
                                  </a:solidFill>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0.37)</a:t>
                          </a:r>
                          <a:endParaRPr lang="ko-KR" altLang="en-US"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74.99(</a:t>
                          </a:r>
                          <a14:m>
                            <m:oMath xmlns:m="http://schemas.openxmlformats.org/officeDocument/2006/math">
                              <m:r>
                                <a:rPr lang="en-US" altLang="ko-KR" sz="1800" b="0" i="1" smtClean="0">
                                  <a:solidFill>
                                    <a:schemeClr val="tx1"/>
                                  </a:solidFill>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0.67)</a:t>
                          </a:r>
                          <a:endParaRPr lang="ko-KR" altLang="en-US"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397705693"/>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(triple context + graph)</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74.94(</a:t>
                          </a:r>
                          <a14:m>
                            <m:oMath xmlns:m="http://schemas.openxmlformats.org/officeDocument/2006/math">
                              <m:r>
                                <a:rPr lang="en-US" altLang="ko-KR" sz="1800" b="0" i="1" smtClean="0">
                                  <a:solidFill>
                                    <a:schemeClr val="tx1"/>
                                  </a:solidFill>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0.54)</a:t>
                          </a:r>
                          <a:endParaRPr lang="ko-KR" altLang="en-US"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73.38(</a:t>
                          </a:r>
                          <a14:m>
                            <m:oMath xmlns:m="http://schemas.openxmlformats.org/officeDocument/2006/math">
                              <m:r>
                                <a:rPr lang="en-US" altLang="ko-KR" sz="1800" b="0" i="1" smtClean="0">
                                  <a:solidFill>
                                    <a:schemeClr val="tx1"/>
                                  </a:solidFill>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0.23)</a:t>
                          </a:r>
                          <a:endParaRPr lang="ko-KR" altLang="en-US"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857491675"/>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(not pure cycle triple context + graph)</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endParaRPr lang="ko-KR" altLang="en-US" sz="1200" b="1" dirty="0">
                            <a:solidFill>
                              <a:srgbClr val="FF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endParaRPr lang="ko-KR" altLang="en-US" sz="1200" b="1" dirty="0">
                            <a:solidFill>
                              <a:srgbClr val="FF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4294947838"/>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(pure cycle triple context + graph)</a:t>
                          </a: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200" b="1" dirty="0">
                            <a:solidFill>
                              <a:srgbClr val="00B0F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endParaRPr lang="ko-KR" altLang="en-US" sz="1200" b="1" dirty="0">
                            <a:solidFill>
                              <a:srgbClr val="00B0F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461641286"/>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(non cycle triple context + graph)</a:t>
                          </a: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200" b="1" dirty="0">
                            <a:solidFill>
                              <a:srgbClr val="00B0F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tcPr>
                    </a:tc>
                    <a:tc>
                      <a:txBody>
                        <a:bodyPr/>
                        <a:lstStyle/>
                        <a:p>
                          <a:pPr algn="ctr" latinLnBrk="1"/>
                          <a:endParaRPr lang="ko-KR" altLang="en-US" sz="1200" b="1" dirty="0">
                            <a:solidFill>
                              <a:srgbClr val="00B0F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863720106"/>
                      </a:ext>
                    </a:extLst>
                  </a:tr>
                </a:tbl>
              </a:graphicData>
            </a:graphic>
          </p:graphicFrame>
        </mc:Choice>
        <mc:Fallback>
          <p:graphicFrame>
            <p:nvGraphicFramePr>
              <p:cNvPr id="5" name="표 4">
                <a:extLst>
                  <a:ext uri="{FF2B5EF4-FFF2-40B4-BE49-F238E27FC236}">
                    <a16:creationId xmlns:a16="http://schemas.microsoft.com/office/drawing/2014/main" id="{30C9DF24-45AB-C653-78EC-EF3E92CB31A1}"/>
                  </a:ext>
                </a:extLst>
              </p:cNvPr>
              <p:cNvGraphicFramePr>
                <a:graphicFrameLocks noGrp="1"/>
              </p:cNvGraphicFramePr>
              <p:nvPr>
                <p:extLst>
                  <p:ext uri="{D42A27DB-BD31-4B8C-83A1-F6EECF244321}">
                    <p14:modId xmlns:p14="http://schemas.microsoft.com/office/powerpoint/2010/main" val="2073013175"/>
                  </p:ext>
                </p:extLst>
              </p:nvPr>
            </p:nvGraphicFramePr>
            <p:xfrm>
              <a:off x="650195" y="1575282"/>
              <a:ext cx="16040101" cy="8106244"/>
            </p:xfrm>
            <a:graphic>
              <a:graphicData uri="http://schemas.openxmlformats.org/drawingml/2006/table">
                <a:tbl>
                  <a:tblPr firstRow="1" bandRow="1">
                    <a:tableStyleId>{2D5ABB26-0587-4C30-8999-92F81FD0307C}</a:tableStyleId>
                  </a:tblPr>
                  <a:tblGrid>
                    <a:gridCol w="7673584">
                      <a:extLst>
                        <a:ext uri="{9D8B030D-6E8A-4147-A177-3AD203B41FA5}">
                          <a16:colId xmlns:a16="http://schemas.microsoft.com/office/drawing/2014/main" val="2939602677"/>
                        </a:ext>
                      </a:extLst>
                    </a:gridCol>
                    <a:gridCol w="3707462">
                      <a:extLst>
                        <a:ext uri="{9D8B030D-6E8A-4147-A177-3AD203B41FA5}">
                          <a16:colId xmlns:a16="http://schemas.microsoft.com/office/drawing/2014/main" val="2321148296"/>
                        </a:ext>
                      </a:extLst>
                    </a:gridCol>
                    <a:gridCol w="4659055">
                      <a:extLst>
                        <a:ext uri="{9D8B030D-6E8A-4147-A177-3AD203B41FA5}">
                          <a16:colId xmlns:a16="http://schemas.microsoft.com/office/drawing/2014/main" val="3562936322"/>
                        </a:ext>
                      </a:extLst>
                    </a:gridCol>
                  </a:tblGrid>
                  <a:tr h="405818">
                    <a:tc>
                      <a:txBody>
                        <a:bodyPr/>
                        <a:lstStyle/>
                        <a:p>
                          <a:pPr algn="ctr" latinLnBrk="1"/>
                          <a:r>
                            <a:rPr lang="en-US" altLang="ko-KR"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Methods</a:t>
                          </a:r>
                          <a:endPar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rgbClr val="D8D8D8"/>
                        </a:solidFill>
                      </a:tcPr>
                    </a:tc>
                    <a:tc>
                      <a:txBody>
                        <a:bodyPr/>
                        <a:lstStyle/>
                        <a:p>
                          <a:pPr algn="ctr" latinLnBrk="1"/>
                          <a:r>
                            <a:rPr lang="en-US" altLang="ko-KR"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1Hdev-ACC%</a:t>
                          </a:r>
                          <a:endPar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rgbClr val="D8D8D8"/>
                        </a:solidFill>
                      </a:tcPr>
                    </a:tc>
                    <a:tc>
                      <a:txBody>
                        <a:bodyPr/>
                        <a:lstStyle/>
                        <a:p>
                          <a:pPr algn="ctr" latinLnBrk="1"/>
                          <a:r>
                            <a:rPr lang="en-US" altLang="ko-KR"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1Htest-ACC%</a:t>
                          </a:r>
                          <a:endPar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rgbClr val="D8D8D8"/>
                        </a:solidFill>
                      </a:tcPr>
                    </a:tc>
                    <a:extLst>
                      <a:ext uri="{0D108BD9-81ED-4DB2-BD59-A6C34878D82A}">
                        <a16:rowId xmlns:a16="http://schemas.microsoft.com/office/drawing/2014/main" val="3508106280"/>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Roberta-large(w/o KGs)</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blipFill>
                          <a:blip r:embed="rId3"/>
                          <a:stretch>
                            <a:fillRect l="-207534" t="-106250" r="-126370" b="-1806250"/>
                          </a:stretch>
                        </a:blipFill>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blipFill>
                          <a:blip r:embed="rId3"/>
                          <a:stretch>
                            <a:fillRect l="-244687" t="-106250" r="-545" b="-1806250"/>
                          </a:stretch>
                        </a:blipFill>
                      </a:tcPr>
                    </a:tc>
                    <a:extLst>
                      <a:ext uri="{0D108BD9-81ED-4DB2-BD59-A6C34878D82A}">
                        <a16:rowId xmlns:a16="http://schemas.microsoft.com/office/drawing/2014/main" val="102190819"/>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RGCN</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blipFill>
                          <a:blip r:embed="rId3"/>
                          <a:stretch>
                            <a:fillRect l="-207534" t="-206250" r="-126370" b="-1706250"/>
                          </a:stretch>
                        </a:blipFill>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blipFill>
                          <a:blip r:embed="rId3"/>
                          <a:stretch>
                            <a:fillRect l="-244687" t="-206250" r="-545" b="-1706250"/>
                          </a:stretch>
                        </a:blipFill>
                      </a:tcPr>
                    </a:tc>
                    <a:extLst>
                      <a:ext uri="{0D108BD9-81ED-4DB2-BD59-A6C34878D82A}">
                        <a16:rowId xmlns:a16="http://schemas.microsoft.com/office/drawing/2014/main" val="2582524322"/>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lang="en-US" altLang="ko-KR" sz="1600" dirty="0" err="1">
                              <a:latin typeface="KoPubWorld돋움체 Light" panose="00000300000000000000" pitchFamily="2" charset="-127"/>
                              <a:ea typeface="KoPubWorld돋움체 Light" panose="00000300000000000000" pitchFamily="2" charset="-127"/>
                              <a:cs typeface="KoPubWorld돋움체 Light" panose="00000300000000000000" pitchFamily="2" charset="-127"/>
                            </a:rPr>
                            <a:t>GconAttn</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blipFill>
                          <a:blip r:embed="rId3"/>
                          <a:stretch>
                            <a:fillRect l="-207534" t="-306250" r="-126370" b="-1606250"/>
                          </a:stretch>
                        </a:blipFill>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blipFill>
                          <a:blip r:embed="rId3"/>
                          <a:stretch>
                            <a:fillRect l="-244687" t="-306250" r="-545" b="-1606250"/>
                          </a:stretch>
                        </a:blipFill>
                      </a:tcPr>
                    </a:tc>
                    <a:extLst>
                      <a:ext uri="{0D108BD9-81ED-4DB2-BD59-A6C34878D82A}">
                        <a16:rowId xmlns:a16="http://schemas.microsoft.com/office/drawing/2014/main" val="731817083"/>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lang="en-US" altLang="ko-KR" sz="1600" dirty="0" err="1">
                              <a:latin typeface="KoPubWorld돋움체 Light" panose="00000300000000000000" pitchFamily="2" charset="-127"/>
                              <a:ea typeface="KoPubWorld돋움체 Light" panose="00000300000000000000" pitchFamily="2" charset="-127"/>
                              <a:cs typeface="KoPubWorld돋움체 Light" panose="00000300000000000000" pitchFamily="2" charset="-127"/>
                            </a:rPr>
                            <a:t>KagNet</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blipFill>
                          <a:blip r:embed="rId3"/>
                          <a:stretch>
                            <a:fillRect l="-207534" t="-406250" r="-126370" b="-1506250"/>
                          </a:stretch>
                        </a:blipFill>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blipFill>
                          <a:blip r:embed="rId3"/>
                          <a:stretch>
                            <a:fillRect l="-244687" t="-406250" r="-545" b="-1506250"/>
                          </a:stretch>
                        </a:blipFill>
                      </a:tcPr>
                    </a:tc>
                    <a:extLst>
                      <a:ext uri="{0D108BD9-81ED-4DB2-BD59-A6C34878D82A}">
                        <a16:rowId xmlns:a16="http://schemas.microsoft.com/office/drawing/2014/main" val="1306153"/>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RN</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3"/>
                          <a:stretch>
                            <a:fillRect l="-207534" t="-506250" r="-126370" b="-1406250"/>
                          </a:stretch>
                        </a:blipFill>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3"/>
                          <a:stretch>
                            <a:fillRect l="-244687" t="-506250" r="-545" b="-1406250"/>
                          </a:stretch>
                        </a:blipFill>
                      </a:tcPr>
                    </a:tc>
                    <a:extLst>
                      <a:ext uri="{0D108BD9-81ED-4DB2-BD59-A6C34878D82A}">
                        <a16:rowId xmlns:a16="http://schemas.microsoft.com/office/drawing/2014/main" val="2185636071"/>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MHGRN</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endParaRPr lang="ko-KR"/>
                        </a:p>
                      </a:txBody>
                      <a:tcPr anchor="ctr">
                        <a:lnL w="3175" cap="flat" cmpd="sng" algn="ctr">
                          <a:solidFill>
                            <a:schemeClr val="tx1"/>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blipFill>
                          <a:blip r:embed="rId3"/>
                          <a:stretch>
                            <a:fillRect l="-207534" t="-606250" r="-126370" b="-1306250"/>
                          </a:stretch>
                        </a:blipFill>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blipFill>
                          <a:blip r:embed="rId3"/>
                          <a:stretch>
                            <a:fillRect l="-244687" t="-606250" r="-545" b="-1306250"/>
                          </a:stretch>
                        </a:blipFill>
                      </a:tcPr>
                    </a:tc>
                    <a:extLst>
                      <a:ext uri="{0D108BD9-81ED-4DB2-BD59-A6C34878D82A}">
                        <a16:rowId xmlns:a16="http://schemas.microsoft.com/office/drawing/2014/main" val="519873969"/>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QA-GNN</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57150" cap="flat" cmpd="sng" algn="ctr">
                          <a:solidFill>
                            <a:schemeClr val="tx1"/>
                          </a:solidFill>
                          <a:prstDash val="solid"/>
                          <a:round/>
                          <a:headEnd type="none" w="med" len="med"/>
                          <a:tailEnd type="none" w="med" len="med"/>
                        </a:lnB>
                        <a:blipFill>
                          <a:blip r:embed="rId3"/>
                          <a:stretch>
                            <a:fillRect l="-207534" t="-706250" r="-126370" b="-1206250"/>
                          </a:stretch>
                        </a:blipFill>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57150" cap="flat" cmpd="sng" algn="ctr">
                          <a:solidFill>
                            <a:schemeClr val="tx1"/>
                          </a:solidFill>
                          <a:prstDash val="solid"/>
                          <a:round/>
                          <a:headEnd type="none" w="med" len="med"/>
                          <a:tailEnd type="none" w="med" len="med"/>
                        </a:lnB>
                        <a:blipFill>
                          <a:blip r:embed="rId3"/>
                          <a:stretch>
                            <a:fillRect l="-244687" t="-706250" r="-545" b="-1206250"/>
                          </a:stretch>
                        </a:blipFill>
                      </a:tcPr>
                    </a:tc>
                    <a:extLst>
                      <a:ext uri="{0D108BD9-81ED-4DB2-BD59-A6C34878D82A}">
                        <a16:rowId xmlns:a16="http://schemas.microsoft.com/office/drawing/2014/main" val="1108736543"/>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Only context score(</a:t>
                          </a:r>
                          <a:r>
                            <a:rPr lang="en-US" altLang="ko-KR" sz="1600" dirty="0" err="1">
                              <a:latin typeface="KoPubWorld돋움체 Light" panose="00000300000000000000" pitchFamily="2" charset="-127"/>
                              <a:ea typeface="KoPubWorld돋움체 Light" panose="00000300000000000000" pitchFamily="2" charset="-127"/>
                              <a:cs typeface="KoPubWorld돋움체 Light" panose="00000300000000000000" pitchFamily="2" charset="-127"/>
                            </a:rPr>
                            <a:t>orig</a:t>
                          </a:r>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)-32</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57150" cap="flat" cmpd="sng" algn="ctr">
                          <a:solidFill>
                            <a:schemeClr val="tx1"/>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endParaRPr lang="ko-KR" altLang="en-US"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57150" cap="flat" cmpd="sng" algn="ctr">
                          <a:solidFill>
                            <a:schemeClr val="tx1"/>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endParaRPr lang="ko-KR" altLang="en-US" sz="18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57150" cap="flat" cmpd="sng" algn="ctr">
                          <a:solidFill>
                            <a:schemeClr val="tx1"/>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005300761"/>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Only context score(</a:t>
                          </a:r>
                          <a:r>
                            <a:rPr lang="en-US" altLang="ko-KR" sz="1600" dirty="0" err="1">
                              <a:latin typeface="KoPubWorld돋움체 Light" panose="00000300000000000000" pitchFamily="2" charset="-127"/>
                              <a:ea typeface="KoPubWorld돋움체 Light" panose="00000300000000000000" pitchFamily="2" charset="-127"/>
                              <a:cs typeface="KoPubWorld돋움체 Light" panose="00000300000000000000" pitchFamily="2" charset="-127"/>
                            </a:rPr>
                            <a:t>orig</a:t>
                          </a:r>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)-200</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blipFill>
                          <a:blip r:embed="rId3"/>
                          <a:stretch>
                            <a:fillRect l="-207534" t="-906250" r="-126370" b="-1006250"/>
                          </a:stretch>
                        </a:blipFill>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blipFill>
                          <a:blip r:embed="rId3"/>
                          <a:stretch>
                            <a:fillRect l="-244687" t="-906250" r="-545" b="-1006250"/>
                          </a:stretch>
                        </a:blipFill>
                      </a:tcPr>
                    </a:tc>
                    <a:extLst>
                      <a:ext uri="{0D108BD9-81ED-4DB2-BD59-A6C34878D82A}">
                        <a16:rowId xmlns:a16="http://schemas.microsoft.com/office/drawing/2014/main" val="4098364405"/>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Only triple</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blipFill>
                          <a:blip r:embed="rId3"/>
                          <a:stretch>
                            <a:fillRect l="-207534" t="-1006250" r="-126370" b="-906250"/>
                          </a:stretch>
                        </a:blipFill>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blipFill>
                          <a:blip r:embed="rId3"/>
                          <a:stretch>
                            <a:fillRect l="-244687" t="-1006250" r="-545" b="-906250"/>
                          </a:stretch>
                        </a:blipFill>
                      </a:tcPr>
                    </a:tc>
                    <a:extLst>
                      <a:ext uri="{0D108BD9-81ED-4DB2-BD59-A6C34878D82A}">
                        <a16:rowId xmlns:a16="http://schemas.microsoft.com/office/drawing/2014/main" val="964507629"/>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Only not pure cycle triple</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blipFill>
                          <a:blip r:embed="rId3"/>
                          <a:stretch>
                            <a:fillRect l="-207534" t="-1106250" r="-126370" b="-806250"/>
                          </a:stretch>
                        </a:blipFill>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blipFill>
                          <a:blip r:embed="rId3"/>
                          <a:stretch>
                            <a:fillRect l="-244687" t="-1106250" r="-545" b="-806250"/>
                          </a:stretch>
                        </a:blipFill>
                      </a:tcPr>
                    </a:tc>
                    <a:extLst>
                      <a:ext uri="{0D108BD9-81ED-4DB2-BD59-A6C34878D82A}">
                        <a16:rowId xmlns:a16="http://schemas.microsoft.com/office/drawing/2014/main" val="3612983871"/>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Only pure cycle triple</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blipFill>
                          <a:blip r:embed="rId3"/>
                          <a:stretch>
                            <a:fillRect l="-207534" t="-1206250" r="-126370" b="-706250"/>
                          </a:stretch>
                        </a:blipFill>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blipFill>
                          <a:blip r:embed="rId3"/>
                          <a:stretch>
                            <a:fillRect l="-244687" t="-1206250" r="-545" b="-706250"/>
                          </a:stretch>
                        </a:blipFill>
                      </a:tcPr>
                    </a:tc>
                    <a:extLst>
                      <a:ext uri="{0D108BD9-81ED-4DB2-BD59-A6C34878D82A}">
                        <a16:rowId xmlns:a16="http://schemas.microsoft.com/office/drawing/2014/main" val="2311018135"/>
                      </a:ext>
                    </a:extLst>
                  </a:tr>
                  <a:tr h="395702">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Only non cycle triple</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57150" cap="flat" cmpd="sng" algn="ctr">
                          <a:solidFill>
                            <a:schemeClr val="tx1"/>
                          </a:solidFill>
                          <a:prstDash val="solid"/>
                          <a:round/>
                          <a:headEnd type="none" w="med" len="med"/>
                          <a:tailEnd type="none" w="med" len="med"/>
                        </a:lnB>
                        <a:blipFill>
                          <a:blip r:embed="rId3"/>
                          <a:stretch>
                            <a:fillRect l="-207534" t="-1348387" r="-126370" b="-629032"/>
                          </a:stretch>
                        </a:blipFill>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57150" cap="flat" cmpd="sng" algn="ctr">
                          <a:solidFill>
                            <a:schemeClr val="tx1"/>
                          </a:solidFill>
                          <a:prstDash val="solid"/>
                          <a:round/>
                          <a:headEnd type="none" w="med" len="med"/>
                          <a:tailEnd type="none" w="med" len="med"/>
                        </a:lnB>
                        <a:blipFill>
                          <a:blip r:embed="rId3"/>
                          <a:stretch>
                            <a:fillRect l="-244687" t="-1348387" r="-545" b="-629032"/>
                          </a:stretch>
                        </a:blipFill>
                      </a:tcPr>
                    </a:tc>
                    <a:extLst>
                      <a:ext uri="{0D108BD9-81ED-4DB2-BD59-A6C34878D82A}">
                        <a16:rowId xmlns:a16="http://schemas.microsoft.com/office/drawing/2014/main" val="507504408"/>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(context + graph)(</a:t>
                          </a:r>
                          <a:r>
                            <a:rPr lang="en-US" altLang="ko-KR" sz="1600" dirty="0" err="1">
                              <a:latin typeface="KoPubWorld돋움체 Light" panose="00000300000000000000" pitchFamily="2" charset="-127"/>
                              <a:ea typeface="KoPubWorld돋움체 Light" panose="00000300000000000000" pitchFamily="2" charset="-127"/>
                              <a:cs typeface="KoPubWorld돋움체 Light" panose="00000300000000000000" pitchFamily="2" charset="-127"/>
                            </a:rPr>
                            <a:t>orig</a:t>
                          </a:r>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)-32</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57150" cap="flat" cmpd="sng" algn="ctr">
                          <a:solidFill>
                            <a:schemeClr val="tx1"/>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57150" cap="flat" cmpd="sng" algn="ctr">
                          <a:solidFill>
                            <a:schemeClr val="tx1"/>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blipFill>
                          <a:blip r:embed="rId3"/>
                          <a:stretch>
                            <a:fillRect l="-207534" t="-1403125" r="-126370" b="-509375"/>
                          </a:stretch>
                        </a:blipFill>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57150" cap="flat" cmpd="sng" algn="ctr">
                          <a:solidFill>
                            <a:schemeClr val="tx1"/>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blipFill>
                          <a:blip r:embed="rId3"/>
                          <a:stretch>
                            <a:fillRect l="-244687" t="-1403125" r="-545" b="-509375"/>
                          </a:stretch>
                        </a:blipFill>
                      </a:tcPr>
                    </a:tc>
                    <a:extLst>
                      <a:ext uri="{0D108BD9-81ED-4DB2-BD59-A6C34878D82A}">
                        <a16:rowId xmlns:a16="http://schemas.microsoft.com/office/drawing/2014/main" val="1422804115"/>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(context + graph)(</a:t>
                          </a:r>
                          <a:r>
                            <a:rPr lang="en-US" altLang="ko-KR" sz="1600" dirty="0" err="1">
                              <a:latin typeface="KoPubWorld돋움체 Light" panose="00000300000000000000" pitchFamily="2" charset="-127"/>
                              <a:ea typeface="KoPubWorld돋움체 Light" panose="00000300000000000000" pitchFamily="2" charset="-127"/>
                              <a:cs typeface="KoPubWorld돋움체 Light" panose="00000300000000000000" pitchFamily="2" charset="-127"/>
                            </a:rPr>
                            <a:t>orig</a:t>
                          </a:r>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)-200</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blipFill>
                          <a:blip r:embed="rId3"/>
                          <a:stretch>
                            <a:fillRect l="-207534" t="-1503125" r="-126370" b="-409375"/>
                          </a:stretch>
                        </a:blipFill>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blipFill>
                          <a:blip r:embed="rId3"/>
                          <a:stretch>
                            <a:fillRect l="-244687" t="-1503125" r="-545" b="-409375"/>
                          </a:stretch>
                        </a:blipFill>
                      </a:tcPr>
                    </a:tc>
                    <a:extLst>
                      <a:ext uri="{0D108BD9-81ED-4DB2-BD59-A6C34878D82A}">
                        <a16:rowId xmlns:a16="http://schemas.microsoft.com/office/drawing/2014/main" val="2397705693"/>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(triple context + graph)</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blipFill>
                          <a:blip r:embed="rId3"/>
                          <a:stretch>
                            <a:fillRect l="-207534" t="-1603125" r="-126370" b="-309375"/>
                          </a:stretch>
                        </a:blipFill>
                      </a:tcPr>
                    </a:tc>
                    <a:tc>
                      <a:txBody>
                        <a:bodyPr/>
                        <a:lstStyle/>
                        <a:p>
                          <a:endParaRPr lang="ko-K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blipFill>
                          <a:blip r:embed="rId3"/>
                          <a:stretch>
                            <a:fillRect l="-244687" t="-1603125" r="-545" b="-309375"/>
                          </a:stretch>
                        </a:blipFill>
                      </a:tcPr>
                    </a:tc>
                    <a:extLst>
                      <a:ext uri="{0D108BD9-81ED-4DB2-BD59-A6C34878D82A}">
                        <a16:rowId xmlns:a16="http://schemas.microsoft.com/office/drawing/2014/main" val="2857491675"/>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(not pure cycle triple context + graph)</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endParaRPr lang="ko-KR" altLang="en-US" sz="1200" b="1" dirty="0">
                            <a:solidFill>
                              <a:srgbClr val="FF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endParaRPr lang="ko-KR" altLang="en-US" sz="1200" b="1" dirty="0">
                            <a:solidFill>
                              <a:srgbClr val="FF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4294947838"/>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(pure cycle triple context + graph)</a:t>
                          </a: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200" b="1" dirty="0">
                            <a:solidFill>
                              <a:srgbClr val="00B0F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endParaRPr lang="ko-KR" altLang="en-US" sz="1200" b="1" dirty="0">
                            <a:solidFill>
                              <a:srgbClr val="00B0F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461641286"/>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(non cycle triple context + graph)</a:t>
                          </a: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lang="ko-KR" altLang="en-US" sz="1200" b="1" dirty="0">
                            <a:solidFill>
                              <a:srgbClr val="00B0F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tcPr>
                    </a:tc>
                    <a:tc>
                      <a:txBody>
                        <a:bodyPr/>
                        <a:lstStyle/>
                        <a:p>
                          <a:pPr algn="ctr" latinLnBrk="1"/>
                          <a:endParaRPr lang="ko-KR" altLang="en-US" sz="1200" b="1" dirty="0">
                            <a:solidFill>
                              <a:srgbClr val="00B0F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863720106"/>
                      </a:ext>
                    </a:extLst>
                  </a:tr>
                </a:tbl>
              </a:graphicData>
            </a:graphic>
          </p:graphicFrame>
        </mc:Fallback>
      </mc:AlternateContent>
    </p:spTree>
    <p:extLst>
      <p:ext uri="{BB962C8B-B14F-4D97-AF65-F5344CB8AC3E}">
        <p14:creationId xmlns:p14="http://schemas.microsoft.com/office/powerpoint/2010/main" val="2658428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304800" y="0"/>
            <a:ext cx="8365446" cy="936635"/>
          </a:xfrm>
          <a:prstGeom prst="rect">
            <a:avLst/>
          </a:prstGeom>
        </p:spPr>
        <p:txBody>
          <a:bodyPr/>
          <a:lstStyle/>
          <a:p>
            <a:r>
              <a:rPr lang="en-US" altLang="ko-KR" dirty="0"/>
              <a:t>Progress</a:t>
            </a:r>
            <a:endParaRPr lang="ko-KR" altLang="en-US" dirty="0"/>
          </a:p>
        </p:txBody>
      </p:sp>
      <p:sp>
        <p:nvSpPr>
          <p:cNvPr id="4" name="TextBox 3">
            <a:extLst>
              <a:ext uri="{FF2B5EF4-FFF2-40B4-BE49-F238E27FC236}">
                <a16:creationId xmlns:a16="http://schemas.microsoft.com/office/drawing/2014/main" id="{2E382F04-6D59-7AEF-146B-897EA3A7B6AA}"/>
              </a:ext>
            </a:extLst>
          </p:cNvPr>
          <p:cNvSpPr txBox="1"/>
          <p:nvPr/>
        </p:nvSpPr>
        <p:spPr>
          <a:xfrm>
            <a:off x="304800" y="921323"/>
            <a:ext cx="6663787" cy="584775"/>
          </a:xfrm>
          <a:prstGeom prst="rect">
            <a:avLst/>
          </a:prstGeom>
          <a:noFill/>
        </p:spPr>
        <p:txBody>
          <a:bodyPr wrap="square" rtlCol="0">
            <a:spAutoFit/>
          </a:bodyPr>
          <a:lstStyle/>
          <a:p>
            <a:r>
              <a:rPr kumimoji="1" lang="ko-KR" altLang="en-US" sz="3200" dirty="0"/>
              <a:t>실험 결과</a:t>
            </a:r>
            <a:r>
              <a:rPr kumimoji="1" lang="en-US" altLang="ko-KR" sz="3200" dirty="0"/>
              <a:t>(</a:t>
            </a:r>
            <a:r>
              <a:rPr kumimoji="1" lang="en-US" altLang="ko-KR" sz="3200" dirty="0" err="1"/>
              <a:t>OpenBookQA</a:t>
            </a:r>
            <a:r>
              <a:rPr kumimoji="1" lang="en-US" altLang="ko-KR" sz="3200" dirty="0"/>
              <a:t>)</a:t>
            </a:r>
            <a:endParaRPr kumimoji="1" lang="ko-Kore-KR" altLang="en-US" sz="3200" dirty="0"/>
          </a:p>
        </p:txBody>
      </p:sp>
      <p:graphicFrame>
        <p:nvGraphicFramePr>
          <p:cNvPr id="5" name="표 4">
            <a:extLst>
              <a:ext uri="{FF2B5EF4-FFF2-40B4-BE49-F238E27FC236}">
                <a16:creationId xmlns:a16="http://schemas.microsoft.com/office/drawing/2014/main" id="{30C9DF24-45AB-C653-78EC-EF3E92CB31A1}"/>
              </a:ext>
            </a:extLst>
          </p:cNvPr>
          <p:cNvGraphicFramePr>
            <a:graphicFrameLocks noGrp="1"/>
          </p:cNvGraphicFramePr>
          <p:nvPr>
            <p:extLst>
              <p:ext uri="{D42A27DB-BD31-4B8C-83A1-F6EECF244321}">
                <p14:modId xmlns:p14="http://schemas.microsoft.com/office/powerpoint/2010/main" val="4062579412"/>
              </p:ext>
            </p:extLst>
          </p:nvPr>
        </p:nvGraphicFramePr>
        <p:xfrm>
          <a:off x="650195" y="1575282"/>
          <a:ext cx="12332639" cy="8106244"/>
        </p:xfrm>
        <a:graphic>
          <a:graphicData uri="http://schemas.openxmlformats.org/drawingml/2006/table">
            <a:tbl>
              <a:tblPr firstRow="1" bandRow="1">
                <a:tableStyleId>{2D5ABB26-0587-4C30-8999-92F81FD0307C}</a:tableStyleId>
              </a:tblPr>
              <a:tblGrid>
                <a:gridCol w="7673584">
                  <a:extLst>
                    <a:ext uri="{9D8B030D-6E8A-4147-A177-3AD203B41FA5}">
                      <a16:colId xmlns:a16="http://schemas.microsoft.com/office/drawing/2014/main" val="2939602677"/>
                    </a:ext>
                  </a:extLst>
                </a:gridCol>
                <a:gridCol w="4659055">
                  <a:extLst>
                    <a:ext uri="{9D8B030D-6E8A-4147-A177-3AD203B41FA5}">
                      <a16:colId xmlns:a16="http://schemas.microsoft.com/office/drawing/2014/main" val="3562936322"/>
                    </a:ext>
                  </a:extLst>
                </a:gridCol>
              </a:tblGrid>
              <a:tr h="405818">
                <a:tc>
                  <a:txBody>
                    <a:bodyPr/>
                    <a:lstStyle/>
                    <a:p>
                      <a:pPr algn="ctr" latinLnBrk="1"/>
                      <a:r>
                        <a:rPr lang="en-US" altLang="ko-KR"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Methods</a:t>
                      </a:r>
                      <a:endPar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rgbClr val="D8D8D8"/>
                    </a:solidFill>
                  </a:tcPr>
                </a:tc>
                <a:tc>
                  <a:txBody>
                    <a:bodyPr/>
                    <a:lstStyle/>
                    <a:p>
                      <a:pPr algn="ctr" latinLnBrk="1"/>
                      <a:r>
                        <a:rPr lang="en-US" altLang="ko-KR"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rPr>
                        <a:t>Test-ACC%</a:t>
                      </a:r>
                      <a:endParaRPr lang="ko-KR" altLang="en-US" sz="1200" dirty="0">
                        <a:latin typeface="KoPubWorld돋움체 Bold" panose="00000800000000000000" pitchFamily="2" charset="-127"/>
                        <a:ea typeface="KoPubWorld돋움체 Bold" panose="00000800000000000000" pitchFamily="2" charset="-127"/>
                        <a:cs typeface="KoPubWorld돋움체 Bold" panose="000008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solidFill>
                      <a:srgbClr val="D8D8D8"/>
                    </a:solidFill>
                  </a:tcPr>
                </a:tc>
                <a:extLst>
                  <a:ext uri="{0D108BD9-81ED-4DB2-BD59-A6C34878D82A}">
                    <a16:rowId xmlns:a16="http://schemas.microsoft.com/office/drawing/2014/main" val="3508106280"/>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Roberta-large(w/o KGs)</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600" b="0" dirty="0">
                          <a:latin typeface="KoPubWorldDotum Medium" pitchFamily="2" charset="-127"/>
                          <a:ea typeface="KoPubWorldDotum Medium" pitchFamily="2" charset="-127"/>
                          <a:cs typeface="KoPubWorldDotum Medium" pitchFamily="2" charset="-127"/>
                        </a:rPr>
                        <a:t>64.89(±2.37)</a:t>
                      </a:r>
                      <a:endParaRPr lang="ko-KR" altLang="en-US" sz="1600" b="0" dirty="0">
                        <a:latin typeface="KoPubWorldDotum Medium" pitchFamily="2" charset="-127"/>
                        <a:ea typeface="KoPubWorldDotum Medium" pitchFamily="2" charset="-127"/>
                        <a:cs typeface="KoPubWorldDotum Medium"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02190819"/>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RGCN</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600" b="0" dirty="0">
                          <a:latin typeface="KoPubWorldDotum Medium" pitchFamily="2" charset="-127"/>
                          <a:ea typeface="KoPubWorldDotum Medium" pitchFamily="2" charset="-127"/>
                          <a:cs typeface="KoPubWorldDotum Medium" pitchFamily="2" charset="-127"/>
                        </a:rPr>
                        <a:t>62.45(±1.57)</a:t>
                      </a:r>
                      <a:endParaRPr lang="ko-KR" altLang="en-US" sz="1600" b="0" dirty="0">
                        <a:latin typeface="KoPubWorldDotum Medium" pitchFamily="2" charset="-127"/>
                        <a:ea typeface="KoPubWorldDotum Medium" pitchFamily="2" charset="-127"/>
                        <a:cs typeface="KoPubWorldDotum Medium"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582524322"/>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lang="en-US" altLang="ko-KR" sz="1600" dirty="0" err="1">
                          <a:latin typeface="KoPubWorld돋움체 Light" panose="00000300000000000000" pitchFamily="2" charset="-127"/>
                          <a:ea typeface="KoPubWorld돋움체 Light" panose="00000300000000000000" pitchFamily="2" charset="-127"/>
                          <a:cs typeface="KoPubWorld돋움체 Light" panose="00000300000000000000" pitchFamily="2" charset="-127"/>
                        </a:rPr>
                        <a:t>GconAttn</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600" b="0" dirty="0">
                          <a:latin typeface="KoPubWorldDotum Medium" pitchFamily="2" charset="-127"/>
                          <a:ea typeface="KoPubWorldDotum Medium" pitchFamily="2" charset="-127"/>
                          <a:cs typeface="KoPubWorldDotum Medium" pitchFamily="2" charset="-127"/>
                        </a:rPr>
                        <a:t>64.75(±1.48)</a:t>
                      </a:r>
                      <a:endParaRPr lang="ko-KR" altLang="en-US" sz="1600" b="0" dirty="0">
                        <a:latin typeface="KoPubWorldDotum Medium" pitchFamily="2" charset="-127"/>
                        <a:ea typeface="KoPubWorldDotum Medium" pitchFamily="2" charset="-127"/>
                        <a:cs typeface="KoPubWorldDotum Medium"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731817083"/>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a:t>
                      </a:r>
                      <a:r>
                        <a:rPr lang="en-US" altLang="ko-KR" sz="1600" dirty="0" err="1">
                          <a:latin typeface="KoPubWorld돋움체 Light" panose="00000300000000000000" pitchFamily="2" charset="-127"/>
                          <a:ea typeface="KoPubWorld돋움체 Light" panose="00000300000000000000" pitchFamily="2" charset="-127"/>
                          <a:cs typeface="KoPubWorld돋움체 Light" panose="00000300000000000000" pitchFamily="2" charset="-127"/>
                        </a:rPr>
                        <a:t>KagNet</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600" b="0" dirty="0">
                          <a:latin typeface="KoPubWorldDotum Medium" pitchFamily="2" charset="-127"/>
                          <a:ea typeface="KoPubWorldDotum Medium" pitchFamily="2" charset="-127"/>
                          <a:cs typeface="KoPubWorldDotum Medium" pitchFamily="2" charset="-127"/>
                        </a:rPr>
                        <a:t>-</a:t>
                      </a:r>
                      <a:endParaRPr lang="ko-KR" altLang="en-US" sz="1600" b="0" dirty="0">
                        <a:latin typeface="KoPubWorldDotum Medium" pitchFamily="2" charset="-127"/>
                        <a:ea typeface="KoPubWorldDotum Medium" pitchFamily="2" charset="-127"/>
                        <a:cs typeface="KoPubWorldDotum Medium"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306153"/>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RN</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latinLnBrk="1"/>
                      <a:r>
                        <a:rPr lang="en-US" altLang="ko-KR" sz="1600" b="0" dirty="0">
                          <a:latin typeface="KoPubWorldDotum Medium" pitchFamily="2" charset="-127"/>
                          <a:ea typeface="KoPubWorldDotum Medium" pitchFamily="2" charset="-127"/>
                          <a:cs typeface="KoPubWorldDotum Medium" pitchFamily="2" charset="-127"/>
                        </a:rPr>
                        <a:t>65.20(±1.18)</a:t>
                      </a:r>
                      <a:endParaRPr lang="ko-KR" altLang="en-US" sz="1600" b="0" dirty="0">
                        <a:latin typeface="KoPubWorldDotum Medium" pitchFamily="2" charset="-127"/>
                        <a:ea typeface="KoPubWorldDotum Medium" pitchFamily="2" charset="-127"/>
                        <a:cs typeface="KoPubWorldDotum Medium"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5636071"/>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MHGRN</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600" b="0" dirty="0">
                          <a:latin typeface="KoPubWorldDotum Medium" pitchFamily="2" charset="-127"/>
                          <a:ea typeface="KoPubWorldDotum Medium" pitchFamily="2" charset="-127"/>
                          <a:cs typeface="KoPubWorldDotum Medium" pitchFamily="2" charset="-127"/>
                        </a:rPr>
                        <a:t>66.85(±1.19)</a:t>
                      </a:r>
                      <a:endParaRPr lang="ko-KR" altLang="en-US" sz="1600" b="0" dirty="0">
                        <a:solidFill>
                          <a:schemeClr val="tx1"/>
                        </a:solidFill>
                        <a:latin typeface="KoPubWorldDotum Medium" pitchFamily="2" charset="-127"/>
                        <a:ea typeface="KoPubWorldDotum Medium" pitchFamily="2" charset="-127"/>
                        <a:cs typeface="KoPubWorldDotum Medium"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519873969"/>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QA-GNN</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latinLnBrk="1"/>
                      <a:r>
                        <a:rPr lang="en-US" altLang="ko-KR" sz="1600" b="0" dirty="0">
                          <a:latin typeface="KoPubWorldDotum Medium" pitchFamily="2" charset="-127"/>
                          <a:ea typeface="KoPubWorldDotum Medium" pitchFamily="2" charset="-127"/>
                          <a:cs typeface="KoPubWorldDotum Medium" pitchFamily="2" charset="-127"/>
                        </a:rPr>
                        <a:t>67.80(±2.75)</a:t>
                      </a:r>
                      <a:endParaRPr lang="ko-KR" altLang="en-US" sz="1600" b="0" dirty="0">
                        <a:solidFill>
                          <a:schemeClr val="tx1"/>
                        </a:solidFill>
                        <a:latin typeface="KoPubWorldDotum Medium" pitchFamily="2" charset="-127"/>
                        <a:ea typeface="KoPubWorldDotum Medium" pitchFamily="2" charset="-127"/>
                        <a:cs typeface="KoPubWorldDotum Medium"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8736543"/>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Only context score(</a:t>
                      </a:r>
                      <a:r>
                        <a:rPr lang="en-US" altLang="ko-KR" sz="1600" dirty="0" err="1">
                          <a:latin typeface="KoPubWorld돋움체 Light" panose="00000300000000000000" pitchFamily="2" charset="-127"/>
                          <a:ea typeface="KoPubWorld돋움체 Light" panose="00000300000000000000" pitchFamily="2" charset="-127"/>
                          <a:cs typeface="KoPubWorld돋움체 Light" panose="00000300000000000000" pitchFamily="2" charset="-127"/>
                        </a:rPr>
                        <a:t>orig</a:t>
                      </a:r>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)-32</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57150" cap="flat" cmpd="sng" algn="ctr">
                      <a:solidFill>
                        <a:schemeClr val="tx1"/>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endParaRPr lang="ko-KR" altLang="en-US" sz="1600" b="0" dirty="0">
                        <a:solidFill>
                          <a:schemeClr val="tx1"/>
                        </a:solidFill>
                        <a:latin typeface="KoPubWorldDotum Medium" pitchFamily="2" charset="-127"/>
                        <a:ea typeface="KoPubWorldDotum Medium" pitchFamily="2" charset="-127"/>
                        <a:cs typeface="KoPubWorldDotum Medium"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57150" cap="flat" cmpd="sng" algn="ctr">
                      <a:solidFill>
                        <a:schemeClr val="tx1"/>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005300761"/>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Only context score(</a:t>
                      </a:r>
                      <a:r>
                        <a:rPr lang="en-US" altLang="ko-KR" sz="1600" dirty="0" err="1">
                          <a:latin typeface="KoPubWorld돋움체 Light" panose="00000300000000000000" pitchFamily="2" charset="-127"/>
                          <a:ea typeface="KoPubWorld돋움체 Light" panose="00000300000000000000" pitchFamily="2" charset="-127"/>
                          <a:cs typeface="KoPubWorld돋움체 Light" panose="00000300000000000000" pitchFamily="2" charset="-127"/>
                        </a:rPr>
                        <a:t>orig</a:t>
                      </a:r>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)-200</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600" b="0" dirty="0">
                          <a:solidFill>
                            <a:schemeClr val="tx1"/>
                          </a:solidFill>
                          <a:latin typeface="KoPubWorldDotum Medium" pitchFamily="2" charset="-127"/>
                          <a:ea typeface="KoPubWorldDotum Medium" pitchFamily="2" charset="-127"/>
                          <a:cs typeface="KoPubWorldDotum Medium" pitchFamily="2" charset="-127"/>
                        </a:rPr>
                        <a:t>69.27(</a:t>
                      </a:r>
                      <a:r>
                        <a:rPr lang="en-US" altLang="ko-KR" sz="1600" b="0" dirty="0">
                          <a:latin typeface="KoPubWorldDotum Medium" pitchFamily="2" charset="-127"/>
                          <a:ea typeface="KoPubWorldDotum Medium" pitchFamily="2" charset="-127"/>
                          <a:cs typeface="KoPubWorldDotum Medium" pitchFamily="2" charset="-127"/>
                        </a:rPr>
                        <a:t>±2.78)</a:t>
                      </a:r>
                      <a:endParaRPr lang="ko-KR" altLang="en-US" sz="1600" b="0" dirty="0">
                        <a:solidFill>
                          <a:schemeClr val="tx1"/>
                        </a:solidFill>
                        <a:latin typeface="KoPubWorldDotum Medium" pitchFamily="2" charset="-127"/>
                        <a:ea typeface="KoPubWorldDotum Medium" pitchFamily="2" charset="-127"/>
                        <a:cs typeface="KoPubWorldDotum Medium"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4098364405"/>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Only triple</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r>
                        <a:rPr lang="en-US" altLang="ko-KR" sz="1600" b="0" dirty="0">
                          <a:solidFill>
                            <a:schemeClr val="tx1"/>
                          </a:solidFill>
                          <a:latin typeface="KoPubWorldDotum Medium" pitchFamily="2" charset="-127"/>
                          <a:ea typeface="KoPubWorldDotum Medium" pitchFamily="2" charset="-127"/>
                          <a:cs typeface="KoPubWorldDotum Medium" pitchFamily="2" charset="-127"/>
                        </a:rPr>
                        <a:t>70.73(</a:t>
                      </a:r>
                      <a:r>
                        <a:rPr lang="en-US" altLang="ko-KR" sz="1600" b="0" dirty="0">
                          <a:latin typeface="KoPubWorldDotum Medium" pitchFamily="2" charset="-127"/>
                          <a:ea typeface="KoPubWorldDotum Medium" pitchFamily="2" charset="-127"/>
                          <a:cs typeface="KoPubWorldDotum Medium" pitchFamily="2" charset="-127"/>
                        </a:rPr>
                        <a:t>±0.84)</a:t>
                      </a:r>
                      <a:endParaRPr lang="ko-KR" altLang="en-US" sz="1600" b="0" dirty="0">
                        <a:solidFill>
                          <a:schemeClr val="tx1"/>
                        </a:solidFill>
                        <a:latin typeface="KoPubWorldDotum Medium" pitchFamily="2" charset="-127"/>
                        <a:ea typeface="KoPubWorldDotum Medium" pitchFamily="2" charset="-127"/>
                        <a:cs typeface="KoPubWorldDotum Medium"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964507629"/>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Only not pure cycle triple</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endParaRPr lang="ko-KR" altLang="en-US" sz="12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3612983871"/>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Only pure cycle triple</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endParaRPr lang="ko-KR" altLang="en-US" sz="12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311018135"/>
                  </a:ext>
                </a:extLst>
              </a:tr>
              <a:tr h="395702">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Only non cycle triple</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tc>
                  <a:txBody>
                    <a:bodyPr/>
                    <a:lstStyle/>
                    <a:p>
                      <a:pPr algn="ctr" latinLnBrk="1"/>
                      <a:endParaRPr lang="ko-KR" altLang="en-US" sz="12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571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7504408"/>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(context + graph)(</a:t>
                      </a:r>
                      <a:r>
                        <a:rPr lang="en-US" altLang="ko-KR" sz="1600" dirty="0" err="1">
                          <a:latin typeface="KoPubWorld돋움체 Light" panose="00000300000000000000" pitchFamily="2" charset="-127"/>
                          <a:ea typeface="KoPubWorld돋움체 Light" panose="00000300000000000000" pitchFamily="2" charset="-127"/>
                          <a:cs typeface="KoPubWorld돋움체 Light" panose="00000300000000000000" pitchFamily="2" charset="-127"/>
                        </a:rPr>
                        <a:t>orig</a:t>
                      </a:r>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)-32</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57150" cap="flat" cmpd="sng" algn="ctr">
                      <a:solidFill>
                        <a:schemeClr val="tx1"/>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endParaRPr lang="ko-KR" altLang="en-US" sz="12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57150" cap="flat" cmpd="sng" algn="ctr">
                      <a:solidFill>
                        <a:schemeClr val="tx1"/>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422804115"/>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(context + graph)(</a:t>
                      </a:r>
                      <a:r>
                        <a:rPr lang="en-US" altLang="ko-KR" sz="1600" dirty="0" err="1">
                          <a:latin typeface="KoPubWorld돋움체 Light" panose="00000300000000000000" pitchFamily="2" charset="-127"/>
                          <a:ea typeface="KoPubWorld돋움체 Light" panose="00000300000000000000" pitchFamily="2" charset="-127"/>
                          <a:cs typeface="KoPubWorld돋움체 Light" panose="00000300000000000000" pitchFamily="2" charset="-127"/>
                        </a:rPr>
                        <a:t>orig</a:t>
                      </a:r>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)-200</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endParaRPr lang="ko-KR" altLang="en-US" sz="12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397705693"/>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(triple context + graph)</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endParaRPr lang="ko-KR" altLang="en-US" sz="12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857491675"/>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(not pure cycle triple context + graph)</a:t>
                      </a:r>
                      <a:endParaRPr lang="ko-KR" altLang="en-US"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endParaRPr lang="ko-KR" altLang="en-US" sz="1200" b="1" dirty="0">
                        <a:solidFill>
                          <a:srgbClr val="FF000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4294947838"/>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(pure cycle triple context + graph)</a:t>
                      </a: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tc>
                  <a:txBody>
                    <a:bodyPr/>
                    <a:lstStyle/>
                    <a:p>
                      <a:pPr algn="ctr" latinLnBrk="1"/>
                      <a:endParaRPr lang="ko-KR" altLang="en-US" sz="1200" b="1" dirty="0">
                        <a:solidFill>
                          <a:srgbClr val="00B0F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63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2461641286"/>
                  </a:ext>
                </a:extLst>
              </a:tr>
              <a:tr h="405818">
                <a:tc>
                  <a:txBody>
                    <a:bodyPr/>
                    <a:lstStyle/>
                    <a:p>
                      <a:pPr algn="ctr" latinLnBrk="1"/>
                      <a:r>
                        <a:rPr lang="en-US" altLang="ko-KR" sz="16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 (non cycle triple context + graph)</a:t>
                      </a:r>
                    </a:p>
                  </a:txBody>
                  <a:tcPr anchor="ctr">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tcPr>
                </a:tc>
                <a:tc>
                  <a:txBody>
                    <a:bodyPr/>
                    <a:lstStyle/>
                    <a:p>
                      <a:pPr algn="ctr" latinLnBrk="1"/>
                      <a:endParaRPr lang="ko-KR" altLang="en-US" sz="1200" b="1" dirty="0">
                        <a:solidFill>
                          <a:srgbClr val="00B0F0"/>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endParaRPr>
                    </a:p>
                  </a:txBody>
                  <a:tcPr anchor="ctr">
                    <a:lnL w="6350" cap="flat" cmpd="sng" algn="ctr">
                      <a:solidFill>
                        <a:schemeClr val="tx1">
                          <a:lumMod val="85000"/>
                          <a:lumOff val="15000"/>
                        </a:schemeClr>
                      </a:solid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tcPr>
                </a:tc>
                <a:extLst>
                  <a:ext uri="{0D108BD9-81ED-4DB2-BD59-A6C34878D82A}">
                    <a16:rowId xmlns:a16="http://schemas.microsoft.com/office/drawing/2014/main" val="1863720106"/>
                  </a:ext>
                </a:extLst>
              </a:tr>
            </a:tbl>
          </a:graphicData>
        </a:graphic>
      </p:graphicFrame>
    </p:spTree>
    <p:extLst>
      <p:ext uri="{BB962C8B-B14F-4D97-AF65-F5344CB8AC3E}">
        <p14:creationId xmlns:p14="http://schemas.microsoft.com/office/powerpoint/2010/main" val="3866743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393700" y="-93573"/>
            <a:ext cx="8365446" cy="936635"/>
          </a:xfrm>
          <a:prstGeom prst="rect">
            <a:avLst/>
          </a:prstGeom>
        </p:spPr>
        <p:txBody>
          <a:bodyPr/>
          <a:lstStyle/>
          <a:p>
            <a:r>
              <a:rPr lang="en-US" altLang="ko-KR" dirty="0"/>
              <a:t>Progress</a:t>
            </a:r>
            <a:endParaRPr lang="ko-KR" altLang="en-US" dirty="0"/>
          </a:p>
        </p:txBody>
      </p:sp>
      <mc:AlternateContent xmlns:mc="http://schemas.openxmlformats.org/markup-compatibility/2006">
        <mc:Choice xmlns:a14="http://schemas.microsoft.com/office/drawing/2010/main" Requires="a14">
          <p:sp>
            <p:nvSpPr>
              <p:cNvPr id="8" name="텍스트 개체 틀 6">
                <a:extLst>
                  <a:ext uri="{FF2B5EF4-FFF2-40B4-BE49-F238E27FC236}">
                    <a16:creationId xmlns:a16="http://schemas.microsoft.com/office/drawing/2014/main" id="{A0720858-BC92-6A2A-FB93-A3BB84C8C58D}"/>
                  </a:ext>
                </a:extLst>
              </p:cNvPr>
              <p:cNvSpPr txBox="1">
                <a:spLocks/>
              </p:cNvSpPr>
              <p:nvPr/>
            </p:nvSpPr>
            <p:spPr>
              <a:xfrm>
                <a:off x="778554" y="1669091"/>
                <a:ext cx="17280846" cy="4489749"/>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lnSpc>
                    <a:spcPct val="150000"/>
                  </a:lnSpc>
                  <a:buFont typeface="Arial" panose="020B0604020202020204" pitchFamily="34" charset="0"/>
                  <a:buChar char="•"/>
                </a:pP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GSC</a:t>
                </a:r>
                <a:r>
                  <a:rPr lang="ko-KR" altLang="en-US"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에서는 </a:t>
                </a: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subgraph</a:t>
                </a:r>
                <a:r>
                  <a:rPr lang="ko-KR" altLang="en-US"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의 노드 개수가 </a:t>
                </a: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32</a:t>
                </a:r>
                <a:r>
                  <a:rPr lang="ko-KR" altLang="en-US"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개가 가장 성능이 좋다고 하였는데 실제로는 </a:t>
                </a: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200</a:t>
                </a:r>
                <a:r>
                  <a:rPr lang="ko-KR" altLang="en-US"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가 더 좋다</a:t>
                </a: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285750" indent="-285750" algn="just">
                  <a:lnSpc>
                    <a:spcPct val="150000"/>
                  </a:lnSpc>
                  <a:buFont typeface="Arial" panose="020B0604020202020204" pitchFamily="34" charset="0"/>
                  <a:buChar char="•"/>
                </a:pP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Original context</a:t>
                </a:r>
                <a:r>
                  <a:rPr lang="ko-KR" altLang="en-US"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보다 </a:t>
                </a: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triple, cycle triple</a:t>
                </a:r>
                <a:r>
                  <a:rPr lang="ko-KR" altLang="en-US"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을 사용한 것이 성능이 낮다</a:t>
                </a: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이것은 </a:t>
                </a: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subgraph </a:t>
                </a:r>
                <a:r>
                  <a:rPr lang="ko-KR" altLang="en-US"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텍스트 정보가 유용하지 않다</a:t>
                </a: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p>
              <a:p>
                <a:pPr marL="1143000" lvl="1" indent="-457200" algn="just">
                  <a:lnSpc>
                    <a:spcPct val="150000"/>
                  </a:lnSpc>
                  <a:buFont typeface="Wingdings" pitchFamily="2" charset="2"/>
                  <a:buChar char="Ø"/>
                </a:pP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Subgraph</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생성의 문제</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-&gt; </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그래서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KG</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에서 </a:t>
                </a:r>
                <a:r>
                  <a:rPr lang="ko-KR" altLang="en-US" sz="18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트리플</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추출</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143000" lvl="1" indent="-457200" algn="just">
                  <a:lnSpc>
                    <a:spcPct val="150000"/>
                  </a:lnSpc>
                  <a:buFont typeface="Wingdings" pitchFamily="2" charset="2"/>
                  <a:buChar char="Ø"/>
                </a:pP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그래프는 텍스트의 의미론적 관계 파악에 미흡</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-&gt; </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그래서 추가적인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description </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정보를 사용</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285750" indent="-285750" algn="just">
                  <a:lnSpc>
                    <a:spcPct val="150000"/>
                  </a:lnSpc>
                  <a:buFont typeface="Arial" panose="020B0604020202020204" pitchFamily="34" charset="0"/>
                  <a:buChar char="•"/>
                </a:pP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Dev dataset</a:t>
                </a:r>
                <a:r>
                  <a:rPr lang="ko-KR" altLang="en-US"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에 대해서 특히 성능이 많이 떨어졌다</a:t>
                </a: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이는 </a:t>
                </a: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dev dataset</a:t>
                </a:r>
                <a:r>
                  <a:rPr lang="ko-KR" altLang="en-US"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의 </a:t>
                </a: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subgraph</a:t>
                </a:r>
                <a:r>
                  <a:rPr lang="ko-KR" altLang="en-US"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가 의미적으로</a:t>
                </a: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(text semantically)</a:t>
                </a:r>
                <a:r>
                  <a:rPr lang="ko-KR" altLang="en-US"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bias</a:t>
                </a:r>
                <a:r>
                  <a:rPr lang="ko-KR" altLang="en-US"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가 많다는 뜻이다</a:t>
                </a: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p>
              <a:p>
                <a:pPr marL="285750" indent="-285750" algn="just">
                  <a:lnSpc>
                    <a:spcPct val="150000"/>
                  </a:lnSpc>
                  <a:buFont typeface="Arial" panose="020B0604020202020204" pitchFamily="34" charset="0"/>
                  <a:buChar char="•"/>
                </a:pP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Triple(</a:t>
                </a:r>
                <a:r>
                  <a:rPr lang="en-US" altLang="ko-KR" sz="20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70.48(</a:t>
                </a:r>
                <a14:m>
                  <m:oMath xmlns:m="http://schemas.openxmlformats.org/officeDocument/2006/math">
                    <m:r>
                      <a:rPr lang="en-US" altLang="ko-KR" sz="2000" b="0" i="1" smtClean="0">
                        <a:solidFill>
                          <a:schemeClr val="tx1"/>
                        </a:solidFill>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2000" b="0" dirty="0">
                    <a:solidFill>
                      <a:schemeClr val="tx1"/>
                    </a:solidFill>
                    <a:latin typeface="KoPubWorld돋움체 Light" panose="00000300000000000000" pitchFamily="2" charset="-127"/>
                    <a:ea typeface="KoPubWorld돋움체 Light" panose="00000300000000000000" pitchFamily="2" charset="-127"/>
                    <a:cs typeface="KoPubWorld돋움체 Light" panose="00000300000000000000" pitchFamily="2" charset="-127"/>
                  </a:rPr>
                  <a:t>0.28)) = A</a:t>
                </a: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pure cycle triple(</a:t>
                </a:r>
                <a:r>
                  <a:rPr lang="en-US" altLang="ko-KR" sz="20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70.11(</a:t>
                </a:r>
                <a14:m>
                  <m:oMath xmlns:m="http://schemas.openxmlformats.org/officeDocument/2006/math">
                    <m:r>
                      <a:rPr lang="en-US" altLang="ko-KR" sz="2000" i="1">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20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0.34)) = B</a:t>
                </a:r>
                <a:r>
                  <a:rPr lang="en-US" altLang="ko-KR" sz="2000" dirty="0">
                    <a:solidFill>
                      <a:srgbClr val="000000"/>
                    </a:solidFill>
                    <a:latin typeface="KoPubWorld돋움체 Light" panose="00000300000000000000" pitchFamily="2" charset="-127"/>
                    <a:ea typeface="KoPubWorld바탕체 Light" panose="00000300000000000000" pitchFamily="2" charset="-127"/>
                    <a:cs typeface="KoPubWorld돋움체 Light" panose="00000300000000000000" pitchFamily="2" charset="-127"/>
                  </a:rPr>
                  <a:t>,</a:t>
                </a:r>
                <a:r>
                  <a:rPr lang="ko-KR" altLang="en-US"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not pure cycle triple(</a:t>
                </a:r>
                <a:r>
                  <a:rPr lang="en-US" altLang="ko-KR" sz="20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70.54(</a:t>
                </a:r>
                <a14:m>
                  <m:oMath xmlns:m="http://schemas.openxmlformats.org/officeDocument/2006/math">
                    <m:r>
                      <a:rPr lang="en-US" altLang="ko-KR" sz="2000" i="1">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20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0.8)) = C</a:t>
                </a: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non cycle triple(</a:t>
                </a:r>
                <a:r>
                  <a:rPr lang="en-US" altLang="ko-KR" sz="20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70.99(</a:t>
                </a:r>
                <a14:m>
                  <m:oMath xmlns:m="http://schemas.openxmlformats.org/officeDocument/2006/math">
                    <m:r>
                      <a:rPr lang="en-US" altLang="ko-KR" sz="2000" i="1">
                        <a:latin typeface="Cambria Math" panose="02040503050406030204" pitchFamily="18" charset="0"/>
                        <a:ea typeface="Cambria Math" panose="02040503050406030204" pitchFamily="18" charset="0"/>
                        <a:cs typeface="KoPubWorld돋움체 Light" panose="00000300000000000000" pitchFamily="2" charset="-127"/>
                      </a:rPr>
                      <m:t>±</m:t>
                    </m:r>
                  </m:oMath>
                </a14:m>
                <a:r>
                  <a:rPr lang="en-US" altLang="ko-KR" sz="2000" dirty="0">
                    <a:latin typeface="KoPubWorld돋움체 Light" panose="00000300000000000000" pitchFamily="2" charset="-127"/>
                    <a:ea typeface="KoPubWorld돋움체 Light" panose="00000300000000000000" pitchFamily="2" charset="-127"/>
                    <a:cs typeface="KoPubWorld돋움체 Light" panose="00000300000000000000" pitchFamily="2" charset="-127"/>
                  </a:rPr>
                  <a:t>0.58)) = D</a:t>
                </a:r>
                <a:r>
                  <a:rPr lang="ko-KR" altLang="en-US"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로 나타내자</a:t>
                </a: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143000" lvl="1" indent="-457200" algn="just">
                  <a:lnSpc>
                    <a:spcPct val="150000"/>
                  </a:lnSpc>
                  <a:buFont typeface="Wingdings" pitchFamily="2" charset="2"/>
                  <a:buChar char="Ø"/>
                </a:pP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B</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의 결과가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에 비해 낮게 나왔고</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D</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의 결과가 가장 좋은 것을 고려하면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1800" b="1"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순환 논법이 발생한다고 가정 할 수 있다</a:t>
                </a:r>
                <a:r>
                  <a:rPr lang="en-US" altLang="ko-KR" sz="1800" b="1" dirty="0">
                    <a:solidFill>
                      <a:srgbClr val="FF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143000" lvl="1" indent="-457200" algn="just">
                  <a:lnSpc>
                    <a:spcPct val="150000"/>
                  </a:lnSpc>
                  <a:buFont typeface="Wingdings" pitchFamily="2" charset="2"/>
                  <a:buChar char="Ø"/>
                </a:pP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성능이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보다 조금 좋은 것은</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사이클이 없는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subgraph</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에는 </a:t>
                </a:r>
                <a:r>
                  <a:rPr lang="ko-KR" altLang="en-US" sz="18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트리플</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이 적용되기 때문이라 볼 수 있다</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285750" indent="-285750" algn="just">
                  <a:lnSpc>
                    <a:spcPct val="150000"/>
                  </a:lnSpc>
                  <a:buFont typeface="Arial" panose="020B0604020202020204" pitchFamily="34" charset="0"/>
                  <a:buChar char="•"/>
                </a:pPr>
                <a:endPar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285750" indent="-285750" algn="just">
                  <a:lnSpc>
                    <a:spcPct val="150000"/>
                  </a:lnSpc>
                  <a:buFont typeface="Arial" panose="020B0604020202020204" pitchFamily="34" charset="0"/>
                  <a:buChar char="•"/>
                </a:pPr>
                <a:endPar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mc:Choice>
        <mc:Fallback>
          <p:sp>
            <p:nvSpPr>
              <p:cNvPr id="8" name="텍스트 개체 틀 6">
                <a:extLst>
                  <a:ext uri="{FF2B5EF4-FFF2-40B4-BE49-F238E27FC236}">
                    <a16:creationId xmlns:a16="http://schemas.microsoft.com/office/drawing/2014/main" id="{A0720858-BC92-6A2A-FB93-A3BB84C8C58D}"/>
                  </a:ext>
                </a:extLst>
              </p:cNvPr>
              <p:cNvSpPr txBox="1">
                <a:spLocks noRot="1" noChangeAspect="1" noMove="1" noResize="1" noEditPoints="1" noAdjustHandles="1" noChangeArrowheads="1" noChangeShapeType="1" noTextEdit="1"/>
              </p:cNvSpPr>
              <p:nvPr/>
            </p:nvSpPr>
            <p:spPr>
              <a:xfrm>
                <a:off x="778554" y="1669091"/>
                <a:ext cx="17280846" cy="4489749"/>
              </a:xfrm>
              <a:prstGeom prst="rect">
                <a:avLst/>
              </a:prstGeom>
              <a:blipFill>
                <a:blip r:embed="rId3"/>
                <a:stretch>
                  <a:fillRect l="-294"/>
                </a:stretch>
              </a:blipFill>
            </p:spPr>
            <p:txBody>
              <a:bodyPr/>
              <a:lstStyle/>
              <a:p>
                <a:r>
                  <a:rPr lang="ko-KR" altLang="en-US">
                    <a:noFill/>
                  </a:rPr>
                  <a:t> </a:t>
                </a:r>
              </a:p>
            </p:txBody>
          </p:sp>
        </mc:Fallback>
      </mc:AlternateContent>
      <p:sp>
        <p:nvSpPr>
          <p:cNvPr id="3" name="TextBox 2">
            <a:extLst>
              <a:ext uri="{FF2B5EF4-FFF2-40B4-BE49-F238E27FC236}">
                <a16:creationId xmlns:a16="http://schemas.microsoft.com/office/drawing/2014/main" id="{B2BC375B-ACD3-1280-5031-79AE1CB44AD1}"/>
              </a:ext>
            </a:extLst>
          </p:cNvPr>
          <p:cNvSpPr txBox="1"/>
          <p:nvPr/>
        </p:nvSpPr>
        <p:spPr>
          <a:xfrm>
            <a:off x="381000" y="1118405"/>
            <a:ext cx="6663787" cy="584775"/>
          </a:xfrm>
          <a:prstGeom prst="rect">
            <a:avLst/>
          </a:prstGeom>
          <a:noFill/>
        </p:spPr>
        <p:txBody>
          <a:bodyPr wrap="square" rtlCol="0">
            <a:spAutoFit/>
          </a:bodyPr>
          <a:lstStyle/>
          <a:p>
            <a:r>
              <a:rPr kumimoji="1" lang="ko-KR" altLang="en-US" sz="3200" dirty="0"/>
              <a:t>결과 분석</a:t>
            </a:r>
            <a:r>
              <a:rPr kumimoji="1" lang="en-US" altLang="ko-KR" sz="3200" dirty="0"/>
              <a:t>(</a:t>
            </a:r>
            <a:r>
              <a:rPr kumimoji="1" lang="en-US" altLang="ko-KR" sz="3200" dirty="0" err="1"/>
              <a:t>CommonsenseQA</a:t>
            </a:r>
            <a:r>
              <a:rPr kumimoji="1" lang="en-US" altLang="ko-KR" sz="3200" dirty="0"/>
              <a:t>)</a:t>
            </a:r>
            <a:endParaRPr kumimoji="1" lang="ko-Kore-KR" altLang="en-US" sz="3200" dirty="0"/>
          </a:p>
        </p:txBody>
      </p:sp>
      <p:sp>
        <p:nvSpPr>
          <p:cNvPr id="14" name="TextBox 13">
            <a:extLst>
              <a:ext uri="{FF2B5EF4-FFF2-40B4-BE49-F238E27FC236}">
                <a16:creationId xmlns:a16="http://schemas.microsoft.com/office/drawing/2014/main" id="{63DD083E-BF8C-1C99-91C0-9C2A596A1A31}"/>
              </a:ext>
            </a:extLst>
          </p:cNvPr>
          <p:cNvSpPr txBox="1"/>
          <p:nvPr/>
        </p:nvSpPr>
        <p:spPr>
          <a:xfrm>
            <a:off x="393700" y="6065322"/>
            <a:ext cx="6663787" cy="584775"/>
          </a:xfrm>
          <a:prstGeom prst="rect">
            <a:avLst/>
          </a:prstGeom>
          <a:noFill/>
        </p:spPr>
        <p:txBody>
          <a:bodyPr wrap="square" rtlCol="0">
            <a:spAutoFit/>
          </a:bodyPr>
          <a:lstStyle/>
          <a:p>
            <a:r>
              <a:rPr kumimoji="1" lang="ko-KR" altLang="en-US" sz="3200" dirty="0">
                <a:solidFill>
                  <a:schemeClr val="bg1">
                    <a:lumMod val="75000"/>
                  </a:schemeClr>
                </a:solidFill>
              </a:rPr>
              <a:t>결과 분석</a:t>
            </a:r>
            <a:r>
              <a:rPr kumimoji="1" lang="en-US" altLang="ko-KR" sz="3200" dirty="0">
                <a:solidFill>
                  <a:schemeClr val="bg1">
                    <a:lumMod val="75000"/>
                  </a:schemeClr>
                </a:solidFill>
              </a:rPr>
              <a:t>(</a:t>
            </a:r>
            <a:r>
              <a:rPr kumimoji="1" lang="en-US" altLang="ko-KR" sz="3200" dirty="0" err="1">
                <a:solidFill>
                  <a:schemeClr val="bg1">
                    <a:lumMod val="75000"/>
                  </a:schemeClr>
                </a:solidFill>
              </a:rPr>
              <a:t>OpenBookQA</a:t>
            </a:r>
            <a:r>
              <a:rPr kumimoji="1" lang="en-US" altLang="ko-KR" sz="3200" dirty="0">
                <a:solidFill>
                  <a:schemeClr val="bg1">
                    <a:lumMod val="75000"/>
                  </a:schemeClr>
                </a:solidFill>
              </a:rPr>
              <a:t>)</a:t>
            </a:r>
            <a:endParaRPr kumimoji="1" lang="ko-Kore-KR" altLang="en-US" sz="3200" dirty="0">
              <a:solidFill>
                <a:schemeClr val="bg1">
                  <a:lumMod val="75000"/>
                </a:schemeClr>
              </a:solidFill>
            </a:endParaRPr>
          </a:p>
        </p:txBody>
      </p:sp>
    </p:spTree>
    <p:extLst>
      <p:ext uri="{BB962C8B-B14F-4D97-AF65-F5344CB8AC3E}">
        <p14:creationId xmlns:p14="http://schemas.microsoft.com/office/powerpoint/2010/main" val="1460313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5549A7-DDEE-4B47-87C1-64282ED1476C}"/>
              </a:ext>
            </a:extLst>
          </p:cNvPr>
          <p:cNvSpPr>
            <a:spLocks noGrp="1"/>
          </p:cNvSpPr>
          <p:nvPr>
            <p:ph type="body" sz="quarter" idx="10"/>
          </p:nvPr>
        </p:nvSpPr>
        <p:spPr>
          <a:xfrm>
            <a:off x="393700" y="-93573"/>
            <a:ext cx="8365446" cy="936635"/>
          </a:xfrm>
          <a:prstGeom prst="rect">
            <a:avLst/>
          </a:prstGeom>
        </p:spPr>
        <p:txBody>
          <a:bodyPr/>
          <a:lstStyle/>
          <a:p>
            <a:r>
              <a:rPr lang="en-US" altLang="ko-KR" dirty="0"/>
              <a:t>Progress</a:t>
            </a:r>
            <a:endParaRPr lang="ko-KR" altLang="en-US" dirty="0"/>
          </a:p>
        </p:txBody>
      </p:sp>
      <p:sp>
        <p:nvSpPr>
          <p:cNvPr id="8" name="텍스트 개체 틀 6">
            <a:extLst>
              <a:ext uri="{FF2B5EF4-FFF2-40B4-BE49-F238E27FC236}">
                <a16:creationId xmlns:a16="http://schemas.microsoft.com/office/drawing/2014/main" id="{A0720858-BC92-6A2A-FB93-A3BB84C8C58D}"/>
              </a:ext>
            </a:extLst>
          </p:cNvPr>
          <p:cNvSpPr txBox="1">
            <a:spLocks/>
          </p:cNvSpPr>
          <p:nvPr/>
        </p:nvSpPr>
        <p:spPr>
          <a:xfrm>
            <a:off x="778554" y="1669091"/>
            <a:ext cx="17280846" cy="4489749"/>
          </a:xfrm>
          <a:prstGeom prst="rect">
            <a:avLst/>
          </a:prstGeom>
        </p:spPr>
        <p:txBody>
          <a:bodyPr anchor="t"/>
          <a:lstStyle>
            <a:lvl1pPr marL="0" indent="0" algn="l" defTabSz="914400" rtl="0" eaLnBrk="1" latinLnBrk="1" hangingPunct="1">
              <a:lnSpc>
                <a:spcPct val="130000"/>
              </a:lnSpc>
              <a:spcBef>
                <a:spcPts val="1000"/>
              </a:spcBef>
              <a:buFont typeface="Arial" panose="020B0604020202020204" pitchFamily="34" charset="0"/>
              <a:buNone/>
              <a:defRPr sz="1600" kern="1200" spc="-150">
                <a:solidFill>
                  <a:schemeClr val="tx1"/>
                </a:solidFill>
                <a:latin typeface="나눔고딕" panose="020D0604000000000000" pitchFamily="50" charset="-127"/>
                <a:ea typeface="나눔고딕" panose="020D0604000000000000"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lnSpc>
                <a:spcPct val="150000"/>
              </a:lnSpc>
              <a:buFont typeface="+mj-lt"/>
              <a:buAutoNum type="alphaUcPeriod"/>
            </a:pPr>
            <a:r>
              <a:rPr lang="ko-KR" altLang="en-US"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나머지 실험을 마무리한다</a:t>
            </a: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457200" indent="-457200" algn="just">
              <a:lnSpc>
                <a:spcPct val="150000"/>
              </a:lnSpc>
              <a:buFont typeface="+mj-lt"/>
              <a:buAutoNum type="alphaUcPeriod"/>
            </a:pP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KG(</a:t>
            </a:r>
            <a:r>
              <a:rPr lang="en-US" altLang="ko-KR" sz="20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ConceptNet</a:t>
            </a: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ko-KR" altLang="en-US"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에 대해서 진행하는 방법을 생각해본다</a:t>
            </a: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457200" indent="-457200" algn="just">
              <a:lnSpc>
                <a:spcPct val="150000"/>
              </a:lnSpc>
              <a:buFont typeface="+mj-lt"/>
              <a:buAutoNum type="alphaUcPeriod"/>
            </a:pPr>
            <a:r>
              <a:rPr lang="ko-KR" altLang="en-US"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순환 논법을 수치적인 결과로만으로 정당화하기에는 부족하다</a:t>
            </a: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ko-KR" altLang="en-US"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더 정당화 할 수 있는 것이 있을까</a:t>
            </a: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1143000" lvl="1" indent="-457200" algn="just">
              <a:lnSpc>
                <a:spcPct val="150000"/>
              </a:lnSpc>
              <a:buFont typeface="Wingdings" pitchFamily="2" charset="2"/>
              <a:buChar char="ü"/>
            </a:pP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데이터를 분석하거나 </a:t>
            </a:r>
            <a:r>
              <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metric </a:t>
            </a:r>
            <a:r>
              <a:rPr lang="ko-KR" altLang="en-US"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만들기</a:t>
            </a: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a:p>
            <a:pPr marL="457200" indent="-457200" algn="just">
              <a:lnSpc>
                <a:spcPct val="150000"/>
              </a:lnSpc>
              <a:buFont typeface="+mj-lt"/>
              <a:buAutoNum type="alphaUcPeriod"/>
            </a:pP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BM25&amp;DPR and Reranking </a:t>
            </a:r>
            <a:r>
              <a:rPr lang="ko-KR" altLang="en-US"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과정을 단순화 및 업그레이드 방법 </a:t>
            </a: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-&gt; </a:t>
            </a:r>
            <a:r>
              <a:rPr lang="en-US" altLang="ko-KR" sz="20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SimCSE</a:t>
            </a: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&amp; </a:t>
            </a:r>
            <a:r>
              <a:rPr lang="ko-KR" altLang="en-US"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추가적인 </a:t>
            </a: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description </a:t>
            </a:r>
            <a:r>
              <a:rPr lang="ko-KR" altLang="en-US"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방법</a:t>
            </a: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r>
              <a:rPr lang="en-US" altLang="ko-KR" sz="20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wiktionary</a:t>
            </a: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 </a:t>
            </a:r>
            <a:r>
              <a:rPr lang="en-US" altLang="ko-KR" sz="2000" dirty="0" err="1">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GenericsKB</a:t>
            </a:r>
            <a:r>
              <a:rPr lang="en-US" altLang="ko-KR" sz="20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rPr>
              <a:t>)</a:t>
            </a:r>
          </a:p>
          <a:p>
            <a:pPr marL="457200" indent="-457200" algn="just">
              <a:lnSpc>
                <a:spcPct val="150000"/>
              </a:lnSpc>
              <a:buFont typeface="+mj-lt"/>
              <a:buAutoNum type="alphaUcPeriod"/>
            </a:pPr>
            <a:endParaRPr lang="en-US" altLang="ko-KR" sz="1800" dirty="0">
              <a:solidFill>
                <a:srgbClr val="000000"/>
              </a:solidFill>
              <a:latin typeface="KoPubWorld바탕체 Light" panose="00000300000000000000" pitchFamily="2" charset="-127"/>
              <a:ea typeface="KoPubWorld바탕체 Light" panose="00000300000000000000" pitchFamily="2" charset="-127"/>
              <a:cs typeface="KoPubWorld바탕체 Light" panose="00000300000000000000" pitchFamily="2" charset="-127"/>
            </a:endParaRPr>
          </a:p>
        </p:txBody>
      </p:sp>
      <p:sp>
        <p:nvSpPr>
          <p:cNvPr id="3" name="TextBox 2">
            <a:extLst>
              <a:ext uri="{FF2B5EF4-FFF2-40B4-BE49-F238E27FC236}">
                <a16:creationId xmlns:a16="http://schemas.microsoft.com/office/drawing/2014/main" id="{B2BC375B-ACD3-1280-5031-79AE1CB44AD1}"/>
              </a:ext>
            </a:extLst>
          </p:cNvPr>
          <p:cNvSpPr txBox="1"/>
          <p:nvPr/>
        </p:nvSpPr>
        <p:spPr>
          <a:xfrm>
            <a:off x="381000" y="1118405"/>
            <a:ext cx="6663787" cy="584775"/>
          </a:xfrm>
          <a:prstGeom prst="rect">
            <a:avLst/>
          </a:prstGeom>
          <a:noFill/>
        </p:spPr>
        <p:txBody>
          <a:bodyPr wrap="square" rtlCol="0">
            <a:spAutoFit/>
          </a:bodyPr>
          <a:lstStyle/>
          <a:p>
            <a:r>
              <a:rPr kumimoji="1" lang="en-US" altLang="en-US" sz="3200" dirty="0" err="1"/>
              <a:t>계획</a:t>
            </a:r>
            <a:endParaRPr kumimoji="1" lang="ko-Kore-KR" altLang="en-US" sz="3200" dirty="0"/>
          </a:p>
        </p:txBody>
      </p:sp>
    </p:spTree>
    <p:extLst>
      <p:ext uri="{BB962C8B-B14F-4D97-AF65-F5344CB8AC3E}">
        <p14:creationId xmlns:p14="http://schemas.microsoft.com/office/powerpoint/2010/main" val="789158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그룹 5">
            <a:extLst>
              <a:ext uri="{FF2B5EF4-FFF2-40B4-BE49-F238E27FC236}">
                <a16:creationId xmlns:a16="http://schemas.microsoft.com/office/drawing/2014/main" id="{1CD516AA-7E35-4FC4-963B-440A862CBCA7}"/>
              </a:ext>
            </a:extLst>
          </p:cNvPr>
          <p:cNvGrpSpPr/>
          <p:nvPr/>
        </p:nvGrpSpPr>
        <p:grpSpPr>
          <a:xfrm>
            <a:off x="1385885" y="1902620"/>
            <a:ext cx="7209467" cy="2094798"/>
            <a:chOff x="4798254" y="1172610"/>
            <a:chExt cx="4806311" cy="1396532"/>
          </a:xfrm>
        </p:grpSpPr>
        <p:sp>
          <p:nvSpPr>
            <p:cNvPr id="7" name="TextBox 6">
              <a:extLst>
                <a:ext uri="{FF2B5EF4-FFF2-40B4-BE49-F238E27FC236}">
                  <a16:creationId xmlns:a16="http://schemas.microsoft.com/office/drawing/2014/main" id="{5626CF94-B0ED-4D04-AAAE-0C67E9743A61}"/>
                </a:ext>
              </a:extLst>
            </p:cNvPr>
            <p:cNvSpPr txBox="1"/>
            <p:nvPr/>
          </p:nvSpPr>
          <p:spPr>
            <a:xfrm>
              <a:off x="4798255" y="1172610"/>
              <a:ext cx="4272916" cy="984885"/>
            </a:xfrm>
            <a:prstGeom prst="rect">
              <a:avLst/>
            </a:prstGeom>
            <a:noFill/>
          </p:spPr>
          <p:txBody>
            <a:bodyPr wrap="square" rtlCol="0">
              <a:spAutoFit/>
            </a:bodyPr>
            <a:lstStyle/>
            <a:p>
              <a:r>
                <a:rPr lang="ko-KR" altLang="en-US" sz="9000" spc="-225" dirty="0">
                  <a:latin typeface="KoPubWorld바탕체 Bold" panose="00000800000000000000" pitchFamily="2" charset="-127"/>
                  <a:ea typeface="KoPubWorld바탕체 Bold" panose="00000800000000000000" pitchFamily="2" charset="-127"/>
                  <a:cs typeface="KoPubWorld바탕체 Bold" panose="00000800000000000000" pitchFamily="2" charset="-127"/>
                </a:rPr>
                <a:t>감사합니다</a:t>
              </a:r>
            </a:p>
          </p:txBody>
        </p:sp>
        <p:sp>
          <p:nvSpPr>
            <p:cNvPr id="10" name="TextBox 9">
              <a:extLst>
                <a:ext uri="{FF2B5EF4-FFF2-40B4-BE49-F238E27FC236}">
                  <a16:creationId xmlns:a16="http://schemas.microsoft.com/office/drawing/2014/main" id="{DAB67009-C371-4E0C-852D-389CC43735E2}"/>
                </a:ext>
              </a:extLst>
            </p:cNvPr>
            <p:cNvSpPr txBox="1"/>
            <p:nvPr/>
          </p:nvSpPr>
          <p:spPr>
            <a:xfrm>
              <a:off x="4798254" y="2199810"/>
              <a:ext cx="4806311" cy="369332"/>
            </a:xfrm>
            <a:prstGeom prst="rect">
              <a:avLst/>
            </a:prstGeom>
            <a:noFill/>
          </p:spPr>
          <p:txBody>
            <a:bodyPr wrap="square" rtlCol="0">
              <a:spAutoFit/>
            </a:bodyPr>
            <a:lstStyle/>
            <a:p>
              <a:r>
                <a:rPr lang="ko-KR" altLang="en-US" sz="3000" dirty="0">
                  <a:latin typeface="KoPubWorld바탕체 Light" panose="00000300000000000000" pitchFamily="2" charset="-127"/>
                  <a:ea typeface="KoPubWorld바탕체 Light" panose="00000300000000000000" pitchFamily="2" charset="-127"/>
                  <a:cs typeface="KoPubWorld바탕체 Light" panose="00000300000000000000" pitchFamily="2" charset="-127"/>
                </a:rPr>
                <a:t>발표 경청해 주셔서 감사합니다</a:t>
              </a:r>
            </a:p>
          </p:txBody>
        </p:sp>
      </p:grpSp>
      <p:sp>
        <p:nvSpPr>
          <p:cNvPr id="12" name="TextBox 11">
            <a:extLst>
              <a:ext uri="{FF2B5EF4-FFF2-40B4-BE49-F238E27FC236}">
                <a16:creationId xmlns:a16="http://schemas.microsoft.com/office/drawing/2014/main" id="{8B0F195D-0D30-4B74-897D-62A231DF5245}"/>
              </a:ext>
            </a:extLst>
          </p:cNvPr>
          <p:cNvSpPr txBox="1"/>
          <p:nvPr/>
        </p:nvSpPr>
        <p:spPr>
          <a:xfrm>
            <a:off x="1518758" y="7177748"/>
            <a:ext cx="6436523" cy="923330"/>
          </a:xfrm>
          <a:prstGeom prst="rect">
            <a:avLst/>
          </a:prstGeom>
          <a:noFill/>
        </p:spPr>
        <p:txBody>
          <a:bodyPr wrap="square" rtlCol="0">
            <a:spAutoFit/>
          </a:bodyPr>
          <a:lstStyle/>
          <a:p>
            <a:r>
              <a:rPr lang="ko-KR" altLang="en-US" sz="2700" dirty="0">
                <a:latin typeface="KoPubWorld바탕체 Bold" panose="00000800000000000000" pitchFamily="2" charset="-127"/>
                <a:ea typeface="KoPubWorld바탕체 Bold" panose="00000800000000000000" pitchFamily="2" charset="-127"/>
                <a:cs typeface="KoPubWorld바탕체 Bold" panose="00000800000000000000" pitchFamily="2" charset="-127"/>
              </a:rPr>
              <a:t>정지원</a:t>
            </a:r>
            <a:r>
              <a:rPr lang="en-US" altLang="ko-KR" sz="2700" dirty="0">
                <a:latin typeface="KoPubWorld바탕체 Bold" panose="00000800000000000000" pitchFamily="2" charset="-127"/>
                <a:ea typeface="KoPubWorld바탕체 Bold" panose="00000800000000000000" pitchFamily="2" charset="-127"/>
                <a:cs typeface="KoPubWorld바탕체 Bold" panose="00000800000000000000" pitchFamily="2" charset="-127"/>
              </a:rPr>
              <a:t> </a:t>
            </a:r>
            <a:r>
              <a:rPr lang="ko-KR" altLang="en-US" sz="2100" dirty="0">
                <a:latin typeface="KoPubWorld바탕체 Bold" panose="00000800000000000000" pitchFamily="2" charset="-127"/>
                <a:ea typeface="KoPubWorld바탕체 Medium" panose="00000600000000000000" pitchFamily="2" charset="-127"/>
                <a:cs typeface="KoPubWorld바탕체 Bold" panose="00000800000000000000" pitchFamily="2" charset="-127"/>
              </a:rPr>
              <a:t>성균관대학교</a:t>
            </a:r>
            <a:r>
              <a:rPr lang="ko-KR" altLang="en-US" sz="2100"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인공지능학과</a:t>
            </a:r>
            <a:r>
              <a:rPr lang="en-US" altLang="ko-KR" sz="2100"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 </a:t>
            </a:r>
            <a:r>
              <a:rPr lang="ko-KR" altLang="en-US" sz="2100"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rPr>
              <a:t>석사 과정</a:t>
            </a:r>
            <a:endParaRPr lang="en-US" altLang="ko-KR" sz="2100"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a:p>
            <a:r>
              <a:rPr lang="en-US" altLang="ko-Kore-KR" sz="2700" kern="100" dirty="0">
                <a:solidFill>
                  <a:srgbClr val="000000"/>
                </a:solidFill>
                <a:latin typeface="굴림" panose="020B0600000101010101" pitchFamily="34" charset="-127"/>
                <a:cs typeface="바탕" panose="02030600000101010101" pitchFamily="18" charset="-127"/>
              </a:rPr>
              <a:t>jwjw9603@g.skku.edu</a:t>
            </a:r>
            <a:endParaRPr lang="ko-KR" altLang="en-US" sz="2700" dirty="0">
              <a:latin typeface="KoPubWorld바탕체 Medium" panose="00000600000000000000" pitchFamily="2" charset="-127"/>
              <a:ea typeface="KoPubWorld바탕체 Medium" panose="00000600000000000000" pitchFamily="2" charset="-127"/>
              <a:cs typeface="KoPubWorld바탕체 Medium" panose="00000600000000000000" pitchFamily="2" charset="-127"/>
            </a:endParaRPr>
          </a:p>
        </p:txBody>
      </p:sp>
      <p:cxnSp>
        <p:nvCxnSpPr>
          <p:cNvPr id="5" name="직선 연결선 4">
            <a:extLst>
              <a:ext uri="{FF2B5EF4-FFF2-40B4-BE49-F238E27FC236}">
                <a16:creationId xmlns:a16="http://schemas.microsoft.com/office/drawing/2014/main" id="{2A6983C3-66A9-4A28-BF6C-DEA70D4DDA52}"/>
              </a:ext>
            </a:extLst>
          </p:cNvPr>
          <p:cNvCxnSpPr>
            <a:cxnSpLocks/>
          </p:cNvCxnSpPr>
          <p:nvPr/>
        </p:nvCxnSpPr>
        <p:spPr>
          <a:xfrm>
            <a:off x="1150145" y="1902620"/>
            <a:ext cx="0" cy="2140965"/>
          </a:xfrm>
          <a:prstGeom prst="line">
            <a:avLst/>
          </a:prstGeom>
          <a:ln w="6350">
            <a:solidFill>
              <a:schemeClr val="bg1"/>
            </a:solidFill>
            <a:tailEnd type="none"/>
          </a:ln>
        </p:spPr>
        <p:style>
          <a:lnRef idx="1">
            <a:schemeClr val="accent1"/>
          </a:lnRef>
          <a:fillRef idx="0">
            <a:schemeClr val="accent1"/>
          </a:fillRef>
          <a:effectRef idx="0">
            <a:schemeClr val="accent1"/>
          </a:effectRef>
          <a:fontRef idx="minor">
            <a:schemeClr val="tx1"/>
          </a:fontRef>
        </p:style>
      </p:cxnSp>
      <p:pic>
        <p:nvPicPr>
          <p:cNvPr id="2" name="그림 1">
            <a:extLst>
              <a:ext uri="{FF2B5EF4-FFF2-40B4-BE49-F238E27FC236}">
                <a16:creationId xmlns:a16="http://schemas.microsoft.com/office/drawing/2014/main" id="{E26A2269-3273-0679-4232-FDE3EDC58661}"/>
              </a:ext>
            </a:extLst>
          </p:cNvPr>
          <p:cNvPicPr>
            <a:picLocks noChangeAspect="1"/>
          </p:cNvPicPr>
          <p:nvPr/>
        </p:nvPicPr>
        <p:blipFill>
          <a:blip r:embed="rId3"/>
          <a:stretch>
            <a:fillRect/>
          </a:stretch>
        </p:blipFill>
        <p:spPr>
          <a:xfrm>
            <a:off x="14309167" y="8758645"/>
            <a:ext cx="3266561" cy="863435"/>
          </a:xfrm>
          <a:prstGeom prst="rect">
            <a:avLst/>
          </a:prstGeom>
          <a:solidFill>
            <a:schemeClr val="tx1"/>
          </a:solidFill>
        </p:spPr>
      </p:pic>
    </p:spTree>
    <p:extLst>
      <p:ext uri="{BB962C8B-B14F-4D97-AF65-F5344CB8AC3E}">
        <p14:creationId xmlns:p14="http://schemas.microsoft.com/office/powerpoint/2010/main" val="3475536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22297</TotalTime>
  <Words>1226</Words>
  <Application>Microsoft Macintosh PowerPoint</Application>
  <PresentationFormat>사용자 지정</PresentationFormat>
  <Paragraphs>170</Paragraphs>
  <Slides>9</Slides>
  <Notes>9</Notes>
  <HiddenSlides>0</HiddenSlides>
  <MMClips>0</MMClips>
  <ScaleCrop>false</ScaleCrop>
  <HeadingPairs>
    <vt:vector size="6" baseType="variant">
      <vt:variant>
        <vt:lpstr>사용한 글꼴</vt:lpstr>
      </vt:variant>
      <vt:variant>
        <vt:i4>13</vt:i4>
      </vt:variant>
      <vt:variant>
        <vt:lpstr>테마</vt:lpstr>
      </vt:variant>
      <vt:variant>
        <vt:i4>1</vt:i4>
      </vt:variant>
      <vt:variant>
        <vt:lpstr>슬라이드 제목</vt:lpstr>
      </vt:variant>
      <vt:variant>
        <vt:i4>9</vt:i4>
      </vt:variant>
    </vt:vector>
  </HeadingPairs>
  <TitlesOfParts>
    <vt:vector size="23" baseType="lpstr">
      <vt:lpstr>굴림</vt:lpstr>
      <vt:lpstr>맑은 고딕</vt:lpstr>
      <vt:lpstr>KoPubWorld돋움체 Bold</vt:lpstr>
      <vt:lpstr>KoPubWorld돋움체 Light</vt:lpstr>
      <vt:lpstr>KoPubWorld돋움체 Medium</vt:lpstr>
      <vt:lpstr>KoPubWorld바탕체 Bold</vt:lpstr>
      <vt:lpstr>KoPubWorld바탕체 Light</vt:lpstr>
      <vt:lpstr>KoPubWorld바탕체 Medium</vt:lpstr>
      <vt:lpstr>KoPubWorldDotum Medium</vt:lpstr>
      <vt:lpstr>Arial</vt:lpstr>
      <vt:lpstr>Calibri</vt:lpstr>
      <vt:lpstr>Cambria Math</vt:lpstr>
      <vt:lpstr>Wingdings</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officegen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officegen</dc:creator>
  <cp:lastModifiedBy>정지원</cp:lastModifiedBy>
  <cp:revision>95</cp:revision>
  <dcterms:created xsi:type="dcterms:W3CDTF">2021-12-28T00:31:40Z</dcterms:created>
  <dcterms:modified xsi:type="dcterms:W3CDTF">2023-11-09T23:59:28Z</dcterms:modified>
</cp:coreProperties>
</file>