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381" r:id="rId2"/>
    <p:sldId id="356" r:id="rId3"/>
    <p:sldId id="644" r:id="rId4"/>
    <p:sldId id="684" r:id="rId5"/>
    <p:sldId id="680" r:id="rId6"/>
    <p:sldId id="683" r:id="rId7"/>
    <p:sldId id="682" r:id="rId8"/>
    <p:sldId id="681" r:id="rId9"/>
    <p:sldId id="395" r:id="rId10"/>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D5E"/>
    <a:srgbClr val="B0B050"/>
    <a:srgbClr val="F2FFCC"/>
    <a:srgbClr val="ACD094"/>
    <a:srgbClr val="7FD9F8"/>
    <a:srgbClr val="344BBE"/>
    <a:srgbClr val="CD7FEA"/>
    <a:srgbClr val="FF7E7F"/>
    <a:srgbClr val="121D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719"/>
  </p:normalViewPr>
  <p:slideViewPr>
    <p:cSldViewPr>
      <p:cViewPr varScale="1">
        <p:scale>
          <a:sx n="101" d="100"/>
          <a:sy n="101" d="100"/>
        </p:scale>
        <p:origin x="156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EF5AC475-C63B-4C65-A5A0-AC389FF031F6}"/>
              </a:ext>
            </a:extLst>
          </p:cNvPr>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0E763EA3-5F80-4A76-BD24-56BDB22F90C7}"/>
              </a:ext>
            </a:extLst>
          </p:cNvPr>
          <p:cNvSpPr>
            <a:spLocks noGrp="1"/>
          </p:cNvSpPr>
          <p:nvPr>
            <p:ph type="dt" sz="quarter" idx="1"/>
          </p:nvPr>
        </p:nvSpPr>
        <p:spPr>
          <a:xfrm>
            <a:off x="5827713" y="0"/>
            <a:ext cx="4457700" cy="917575"/>
          </a:xfrm>
          <a:prstGeom prst="rect">
            <a:avLst/>
          </a:prstGeom>
        </p:spPr>
        <p:txBody>
          <a:bodyPr vert="horz" lIns="91440" tIns="45720" rIns="91440" bIns="45720" rtlCol="0"/>
          <a:lstStyle>
            <a:lvl1pPr algn="r">
              <a:defRPr sz="1200"/>
            </a:lvl1pPr>
          </a:lstStyle>
          <a:p>
            <a:fld id="{C87407CF-5E81-456E-98FF-CEE5FBB6DC96}" type="datetimeFigureOut">
              <a:rPr lang="ko-KR" altLang="en-US" smtClean="0"/>
              <a:t>2023. 11. 14.</a:t>
            </a:fld>
            <a:endParaRPr lang="ko-KR" altLang="en-US"/>
          </a:p>
        </p:txBody>
      </p:sp>
      <p:sp>
        <p:nvSpPr>
          <p:cNvPr id="4" name="바닥글 개체 틀 3">
            <a:extLst>
              <a:ext uri="{FF2B5EF4-FFF2-40B4-BE49-F238E27FC236}">
                <a16:creationId xmlns:a16="http://schemas.microsoft.com/office/drawing/2014/main" id="{FE351E0C-E202-4587-9A32-C114AABADD07}"/>
              </a:ext>
            </a:extLst>
          </p:cNvPr>
          <p:cNvSpPr>
            <a:spLocks noGrp="1"/>
          </p:cNvSpPr>
          <p:nvPr>
            <p:ph type="ftr" sz="quarter" idx="2"/>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9318A06E-8202-491E-AB4B-5E68D6FDF21B}"/>
              </a:ext>
            </a:extLst>
          </p:cNvPr>
          <p:cNvSpPr>
            <a:spLocks noGrp="1"/>
          </p:cNvSpPr>
          <p:nvPr>
            <p:ph type="sldNum" sz="quarter" idx="3"/>
          </p:nvPr>
        </p:nvSpPr>
        <p:spPr>
          <a:xfrm>
            <a:off x="5827713" y="17372013"/>
            <a:ext cx="4457700" cy="915987"/>
          </a:xfrm>
          <a:prstGeom prst="rect">
            <a:avLst/>
          </a:prstGeom>
        </p:spPr>
        <p:txBody>
          <a:bodyPr vert="horz" lIns="91440" tIns="45720" rIns="91440" bIns="45720" rtlCol="0" anchor="b"/>
          <a:lstStyle>
            <a:lvl1pPr algn="r">
              <a:defRPr sz="1200"/>
            </a:lvl1pPr>
          </a:lstStyle>
          <a:p>
            <a:fld id="{52A54636-EA24-4B90-84EE-4B9159FC15BE}" type="slidenum">
              <a:rPr lang="ko-KR" altLang="en-US" smtClean="0"/>
              <a:t>‹#›</a:t>
            </a:fld>
            <a:endParaRPr lang="ko-KR" altLang="en-US"/>
          </a:p>
        </p:txBody>
      </p:sp>
    </p:spTree>
    <p:extLst>
      <p:ext uri="{BB962C8B-B14F-4D97-AF65-F5344CB8AC3E}">
        <p14:creationId xmlns:p14="http://schemas.microsoft.com/office/powerpoint/2010/main" val="11141954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39507705-D577-4CD8-B91E-4D11AE5EC1F0}" type="datetimeFigureOut">
              <a:rPr lang="ko-KR" altLang="en-US" smtClean="0"/>
              <a:t>2023. 11. 14.</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F4641F10-25EC-472F-883D-8F1F221134C7}" type="slidenum">
              <a:rPr lang="ko-KR" altLang="en-US" smtClean="0"/>
              <a:t>‹#›</a:t>
            </a:fld>
            <a:endParaRPr lang="ko-KR" altLang="en-US"/>
          </a:p>
        </p:txBody>
      </p:sp>
    </p:spTree>
    <p:extLst>
      <p:ext uri="{BB962C8B-B14F-4D97-AF65-F5344CB8AC3E}">
        <p14:creationId xmlns:p14="http://schemas.microsoft.com/office/powerpoint/2010/main" val="3344606238"/>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a:t>
            </a:fld>
            <a:endParaRPr lang="ko-KR" altLang="en-US"/>
          </a:p>
        </p:txBody>
      </p:sp>
    </p:spTree>
    <p:extLst>
      <p:ext uri="{BB962C8B-B14F-4D97-AF65-F5344CB8AC3E}">
        <p14:creationId xmlns:p14="http://schemas.microsoft.com/office/powerpoint/2010/main" val="30294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a:t>
            </a:fld>
            <a:endParaRPr lang="ko-KR" altLang="en-US"/>
          </a:p>
        </p:txBody>
      </p:sp>
    </p:spTree>
    <p:extLst>
      <p:ext uri="{BB962C8B-B14F-4D97-AF65-F5344CB8AC3E}">
        <p14:creationId xmlns:p14="http://schemas.microsoft.com/office/powerpoint/2010/main" val="40103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a:t>
            </a:fld>
            <a:endParaRPr lang="ko-KR" altLang="en-US"/>
          </a:p>
        </p:txBody>
      </p:sp>
    </p:spTree>
    <p:extLst>
      <p:ext uri="{BB962C8B-B14F-4D97-AF65-F5344CB8AC3E}">
        <p14:creationId xmlns:p14="http://schemas.microsoft.com/office/powerpoint/2010/main" val="1135150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4</a:t>
            </a:fld>
            <a:endParaRPr lang="ko-KR" altLang="en-US"/>
          </a:p>
        </p:txBody>
      </p:sp>
    </p:spTree>
    <p:extLst>
      <p:ext uri="{BB962C8B-B14F-4D97-AF65-F5344CB8AC3E}">
        <p14:creationId xmlns:p14="http://schemas.microsoft.com/office/powerpoint/2010/main" val="14086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5</a:t>
            </a:fld>
            <a:endParaRPr lang="ko-KR" altLang="en-US"/>
          </a:p>
        </p:txBody>
      </p:sp>
    </p:spTree>
    <p:extLst>
      <p:ext uri="{BB962C8B-B14F-4D97-AF65-F5344CB8AC3E}">
        <p14:creationId xmlns:p14="http://schemas.microsoft.com/office/powerpoint/2010/main" val="406617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6</a:t>
            </a:fld>
            <a:endParaRPr lang="ko-KR" altLang="en-US"/>
          </a:p>
        </p:txBody>
      </p:sp>
    </p:spTree>
    <p:extLst>
      <p:ext uri="{BB962C8B-B14F-4D97-AF65-F5344CB8AC3E}">
        <p14:creationId xmlns:p14="http://schemas.microsoft.com/office/powerpoint/2010/main" val="98690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7</a:t>
            </a:fld>
            <a:endParaRPr lang="ko-KR" altLang="en-US"/>
          </a:p>
        </p:txBody>
      </p:sp>
    </p:spTree>
    <p:extLst>
      <p:ext uri="{BB962C8B-B14F-4D97-AF65-F5344CB8AC3E}">
        <p14:creationId xmlns:p14="http://schemas.microsoft.com/office/powerpoint/2010/main" val="393986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8</a:t>
            </a:fld>
            <a:endParaRPr lang="ko-KR" altLang="en-US"/>
          </a:p>
        </p:txBody>
      </p:sp>
    </p:spTree>
    <p:extLst>
      <p:ext uri="{BB962C8B-B14F-4D97-AF65-F5344CB8AC3E}">
        <p14:creationId xmlns:p14="http://schemas.microsoft.com/office/powerpoint/2010/main" val="30812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9</a:t>
            </a:fld>
            <a:endParaRPr lang="ko-KR" altLang="en-US"/>
          </a:p>
        </p:txBody>
      </p:sp>
    </p:spTree>
    <p:extLst>
      <p:ext uri="{BB962C8B-B14F-4D97-AF65-F5344CB8AC3E}">
        <p14:creationId xmlns:p14="http://schemas.microsoft.com/office/powerpoint/2010/main" val="69464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7FB6CA-EA2A-4726-BA6A-3E18E17B7FE3}" type="datetime1">
              <a:rPr lang="en-US" altLang="ko-KR"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BBD37-BE51-4B04-9B46-4E5BC014BB2F}" type="datetime1">
              <a:rPr lang="en-US" altLang="ko-KR"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3A226-FFE0-4216-B5AB-9E0404939ECA}" type="datetime1">
              <a:rPr lang="en-US" altLang="ko-KR"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타이틀">
    <p:spTree>
      <p:nvGrpSpPr>
        <p:cNvPr id="1" name=""/>
        <p:cNvGrpSpPr/>
        <p:nvPr/>
      </p:nvGrpSpPr>
      <p:grpSpPr>
        <a:xfrm>
          <a:off x="0" y="0"/>
          <a:ext cx="0" cy="0"/>
          <a:chOff x="0" y="0"/>
          <a:chExt cx="0" cy="0"/>
        </a:xfrm>
      </p:grpSpPr>
      <p:grpSp>
        <p:nvGrpSpPr>
          <p:cNvPr id="38" name="그래픽 4">
            <a:extLst>
              <a:ext uri="{FF2B5EF4-FFF2-40B4-BE49-F238E27FC236}">
                <a16:creationId xmlns:a16="http://schemas.microsoft.com/office/drawing/2014/main" id="{0B32A4B1-FC8D-6869-0EE6-F0916671F7D9}"/>
              </a:ext>
            </a:extLst>
          </p:cNvPr>
          <p:cNvGrpSpPr/>
          <p:nvPr userDrawn="1"/>
        </p:nvGrpSpPr>
        <p:grpSpPr>
          <a:xfrm>
            <a:off x="10798630" y="3213731"/>
            <a:ext cx="5858669" cy="3859538"/>
            <a:chOff x="6126431" y="1916635"/>
            <a:chExt cx="5167120" cy="3403964"/>
          </a:xfrm>
          <a:solidFill>
            <a:schemeClr val="bg1">
              <a:lumMod val="95000"/>
            </a:schemeClr>
          </a:solidFill>
        </p:grpSpPr>
        <p:grpSp>
          <p:nvGrpSpPr>
            <p:cNvPr id="39" name="그래픽 4">
              <a:extLst>
                <a:ext uri="{FF2B5EF4-FFF2-40B4-BE49-F238E27FC236}">
                  <a16:creationId xmlns:a16="http://schemas.microsoft.com/office/drawing/2014/main" id="{3D1A0107-75F9-274F-D602-51169F02F709}"/>
                </a:ext>
              </a:extLst>
            </p:cNvPr>
            <p:cNvGrpSpPr/>
            <p:nvPr/>
          </p:nvGrpSpPr>
          <p:grpSpPr>
            <a:xfrm>
              <a:off x="6126431" y="1916635"/>
              <a:ext cx="3532521" cy="3403964"/>
              <a:chOff x="6126431" y="1916635"/>
              <a:chExt cx="3532521" cy="3403964"/>
            </a:xfrm>
            <a:grpFill/>
          </p:grpSpPr>
          <p:sp>
            <p:nvSpPr>
              <p:cNvPr id="56" name="자유형: 도형 55">
                <a:extLst>
                  <a:ext uri="{FF2B5EF4-FFF2-40B4-BE49-F238E27FC236}">
                    <a16:creationId xmlns:a16="http://schemas.microsoft.com/office/drawing/2014/main" id="{9F8599F4-589E-3C2B-5EDE-3CFAC4B597C4}"/>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7" name="자유형: 도형 56">
                <a:extLst>
                  <a:ext uri="{FF2B5EF4-FFF2-40B4-BE49-F238E27FC236}">
                    <a16:creationId xmlns:a16="http://schemas.microsoft.com/office/drawing/2014/main" id="{BC3C6DE6-88C4-867D-CF47-E84D8DAF216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8" name="자유형: 도형 57">
                <a:extLst>
                  <a:ext uri="{FF2B5EF4-FFF2-40B4-BE49-F238E27FC236}">
                    <a16:creationId xmlns:a16="http://schemas.microsoft.com/office/drawing/2014/main" id="{4FB78018-635D-BF95-BE10-B93AC5421434}"/>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9" name="자유형: 도형 58">
                <a:extLst>
                  <a:ext uri="{FF2B5EF4-FFF2-40B4-BE49-F238E27FC236}">
                    <a16:creationId xmlns:a16="http://schemas.microsoft.com/office/drawing/2014/main" id="{3790B010-F1B5-2A16-4DD7-017D781FC8E8}"/>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0" name="자유형: 도형 59">
                <a:extLst>
                  <a:ext uri="{FF2B5EF4-FFF2-40B4-BE49-F238E27FC236}">
                    <a16:creationId xmlns:a16="http://schemas.microsoft.com/office/drawing/2014/main" id="{01060B4F-A989-9228-3063-514DD6F13F48}"/>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1" name="자유형: 도형 60">
                <a:extLst>
                  <a:ext uri="{FF2B5EF4-FFF2-40B4-BE49-F238E27FC236}">
                    <a16:creationId xmlns:a16="http://schemas.microsoft.com/office/drawing/2014/main" id="{83EC786A-A7E0-DB60-5177-C6677850564A}"/>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2" name="자유형: 도형 61">
                <a:extLst>
                  <a:ext uri="{FF2B5EF4-FFF2-40B4-BE49-F238E27FC236}">
                    <a16:creationId xmlns:a16="http://schemas.microsoft.com/office/drawing/2014/main" id="{83F83FE3-F6D3-4867-6EE8-5BD4E309D8A7}"/>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3" name="자유형: 도형 62">
                <a:extLst>
                  <a:ext uri="{FF2B5EF4-FFF2-40B4-BE49-F238E27FC236}">
                    <a16:creationId xmlns:a16="http://schemas.microsoft.com/office/drawing/2014/main" id="{D150B02D-EDA9-DCD0-1996-371602C34F20}"/>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4" name="자유형: 도형 63">
                <a:extLst>
                  <a:ext uri="{FF2B5EF4-FFF2-40B4-BE49-F238E27FC236}">
                    <a16:creationId xmlns:a16="http://schemas.microsoft.com/office/drawing/2014/main" id="{98C37D9C-7CFF-EB4E-87E9-7211730493BD}"/>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5" name="자유형: 도형 64">
                <a:extLst>
                  <a:ext uri="{FF2B5EF4-FFF2-40B4-BE49-F238E27FC236}">
                    <a16:creationId xmlns:a16="http://schemas.microsoft.com/office/drawing/2014/main" id="{045509A7-CF85-C44C-D96C-27ECC6DBB1F4}"/>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6" name="자유형: 도형 65">
                <a:extLst>
                  <a:ext uri="{FF2B5EF4-FFF2-40B4-BE49-F238E27FC236}">
                    <a16:creationId xmlns:a16="http://schemas.microsoft.com/office/drawing/2014/main" id="{4F773BAC-47A4-2249-3451-8CB930CF634C}"/>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7" name="자유형: 도형 66">
                <a:extLst>
                  <a:ext uri="{FF2B5EF4-FFF2-40B4-BE49-F238E27FC236}">
                    <a16:creationId xmlns:a16="http://schemas.microsoft.com/office/drawing/2014/main" id="{A2221F02-5670-17EC-0F0E-E9138E25496A}"/>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8" name="자유형: 도형 67">
                <a:extLst>
                  <a:ext uri="{FF2B5EF4-FFF2-40B4-BE49-F238E27FC236}">
                    <a16:creationId xmlns:a16="http://schemas.microsoft.com/office/drawing/2014/main" id="{712F94D5-2CEF-1139-2C96-2E932D50CA4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9" name="자유형: 도형 68">
                <a:extLst>
                  <a:ext uri="{FF2B5EF4-FFF2-40B4-BE49-F238E27FC236}">
                    <a16:creationId xmlns:a16="http://schemas.microsoft.com/office/drawing/2014/main" id="{D52D7E29-4F16-25AB-8892-7EDDDCBC9571}"/>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70" name="자유형: 도형 69">
                <a:extLst>
                  <a:ext uri="{FF2B5EF4-FFF2-40B4-BE49-F238E27FC236}">
                    <a16:creationId xmlns:a16="http://schemas.microsoft.com/office/drawing/2014/main" id="{489D4605-9527-8F75-7C15-F565BA507B25}"/>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grpSp>
        <p:grpSp>
          <p:nvGrpSpPr>
            <p:cNvPr id="40" name="그래픽 4">
              <a:extLst>
                <a:ext uri="{FF2B5EF4-FFF2-40B4-BE49-F238E27FC236}">
                  <a16:creationId xmlns:a16="http://schemas.microsoft.com/office/drawing/2014/main" id="{574B98D3-4A4A-A254-4A15-2203F7C01DB9}"/>
                </a:ext>
              </a:extLst>
            </p:cNvPr>
            <p:cNvGrpSpPr/>
            <p:nvPr/>
          </p:nvGrpSpPr>
          <p:grpSpPr>
            <a:xfrm>
              <a:off x="7761029" y="1916635"/>
              <a:ext cx="3532521" cy="3403964"/>
              <a:chOff x="7761029" y="1916635"/>
              <a:chExt cx="3532521" cy="3403964"/>
            </a:xfrm>
            <a:grpFill/>
          </p:grpSpPr>
          <p:sp>
            <p:nvSpPr>
              <p:cNvPr id="41" name="자유형: 도형 40">
                <a:extLst>
                  <a:ext uri="{FF2B5EF4-FFF2-40B4-BE49-F238E27FC236}">
                    <a16:creationId xmlns:a16="http://schemas.microsoft.com/office/drawing/2014/main" id="{4DCE82E9-97F3-2A24-09DA-1E8174916FD4}"/>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2" name="자유형: 도형 41">
                <a:extLst>
                  <a:ext uri="{FF2B5EF4-FFF2-40B4-BE49-F238E27FC236}">
                    <a16:creationId xmlns:a16="http://schemas.microsoft.com/office/drawing/2014/main" id="{AE6D3FC8-9C75-BF6C-F675-AC7C2D4DC537}"/>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3" name="자유형: 도형 42">
                <a:extLst>
                  <a:ext uri="{FF2B5EF4-FFF2-40B4-BE49-F238E27FC236}">
                    <a16:creationId xmlns:a16="http://schemas.microsoft.com/office/drawing/2014/main" id="{4079E6E6-79E4-C764-714D-8F3F0F2896F9}"/>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4" name="자유형: 도형 43">
                <a:extLst>
                  <a:ext uri="{FF2B5EF4-FFF2-40B4-BE49-F238E27FC236}">
                    <a16:creationId xmlns:a16="http://schemas.microsoft.com/office/drawing/2014/main" id="{AED07D62-273D-E071-F6FC-14F46D5E8AB6}"/>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5" name="자유형: 도형 44">
                <a:extLst>
                  <a:ext uri="{FF2B5EF4-FFF2-40B4-BE49-F238E27FC236}">
                    <a16:creationId xmlns:a16="http://schemas.microsoft.com/office/drawing/2014/main" id="{EC77F818-3D0C-970D-7D2F-0E23BA9D299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6" name="자유형: 도형 45">
                <a:extLst>
                  <a:ext uri="{FF2B5EF4-FFF2-40B4-BE49-F238E27FC236}">
                    <a16:creationId xmlns:a16="http://schemas.microsoft.com/office/drawing/2014/main" id="{A7F97A52-8687-1F7F-FAC5-CFF7BB84A6A2}"/>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7" name="자유형: 도형 46">
                <a:extLst>
                  <a:ext uri="{FF2B5EF4-FFF2-40B4-BE49-F238E27FC236}">
                    <a16:creationId xmlns:a16="http://schemas.microsoft.com/office/drawing/2014/main" id="{72CF9800-70B7-722E-F80A-AABFC659A471}"/>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8" name="자유형: 도형 47">
                <a:extLst>
                  <a:ext uri="{FF2B5EF4-FFF2-40B4-BE49-F238E27FC236}">
                    <a16:creationId xmlns:a16="http://schemas.microsoft.com/office/drawing/2014/main" id="{BFDDA41D-D9FE-C4BC-4533-763E8EBB05DA}"/>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9" name="자유형: 도형 48">
                <a:extLst>
                  <a:ext uri="{FF2B5EF4-FFF2-40B4-BE49-F238E27FC236}">
                    <a16:creationId xmlns:a16="http://schemas.microsoft.com/office/drawing/2014/main" id="{A813AB55-3F5E-FF31-8879-F16D536908E5}"/>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0" name="자유형: 도형 49">
                <a:extLst>
                  <a:ext uri="{FF2B5EF4-FFF2-40B4-BE49-F238E27FC236}">
                    <a16:creationId xmlns:a16="http://schemas.microsoft.com/office/drawing/2014/main" id="{088FF622-D46D-C27D-E9E7-532BB52F9E13}"/>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1" name="자유형: 도형 50">
                <a:extLst>
                  <a:ext uri="{FF2B5EF4-FFF2-40B4-BE49-F238E27FC236}">
                    <a16:creationId xmlns:a16="http://schemas.microsoft.com/office/drawing/2014/main" id="{7722D996-8223-E52B-3B03-8827783917C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2" name="자유형: 도형 51">
                <a:extLst>
                  <a:ext uri="{FF2B5EF4-FFF2-40B4-BE49-F238E27FC236}">
                    <a16:creationId xmlns:a16="http://schemas.microsoft.com/office/drawing/2014/main" id="{B168D64E-EA9F-80B4-F988-6E4C82CCA402}"/>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3" name="자유형: 도형 52">
                <a:extLst>
                  <a:ext uri="{FF2B5EF4-FFF2-40B4-BE49-F238E27FC236}">
                    <a16:creationId xmlns:a16="http://schemas.microsoft.com/office/drawing/2014/main" id="{48260AA1-506C-5068-6F21-F374DCE86F20}"/>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4" name="자유형: 도형 53">
                <a:extLst>
                  <a:ext uri="{FF2B5EF4-FFF2-40B4-BE49-F238E27FC236}">
                    <a16:creationId xmlns:a16="http://schemas.microsoft.com/office/drawing/2014/main" id="{01DD9CF2-20F3-C09B-57E9-696D0209A34E}"/>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5" name="자유형: 도형 54">
                <a:extLst>
                  <a:ext uri="{FF2B5EF4-FFF2-40B4-BE49-F238E27FC236}">
                    <a16:creationId xmlns:a16="http://schemas.microsoft.com/office/drawing/2014/main" id="{DD562C64-B01C-0E4D-BB27-037F1A56537D}"/>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grpSp>
      </p:grpSp>
      <p:sp>
        <p:nvSpPr>
          <p:cNvPr id="71" name="직사각형 70">
            <a:extLst>
              <a:ext uri="{FF2B5EF4-FFF2-40B4-BE49-F238E27FC236}">
                <a16:creationId xmlns:a16="http://schemas.microsoft.com/office/drawing/2014/main" id="{0246EF3C-10EF-DA3F-A744-33E47598F6E0}"/>
              </a:ext>
            </a:extLst>
          </p:cNvPr>
          <p:cNvSpPr/>
          <p:nvPr userDrawn="1"/>
        </p:nvSpPr>
        <p:spPr>
          <a:xfrm>
            <a:off x="640080" y="640080"/>
            <a:ext cx="17036610" cy="900684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Tree>
    <p:extLst>
      <p:ext uri="{BB962C8B-B14F-4D97-AF65-F5344CB8AC3E}">
        <p14:creationId xmlns:p14="http://schemas.microsoft.com/office/powerpoint/2010/main" val="3908587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목차">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569ED92-A887-4613-9F26-4E473EA19360}"/>
              </a:ext>
            </a:extLst>
          </p:cNvPr>
          <p:cNvSpPr/>
          <p:nvPr userDrawn="1"/>
        </p:nvSpPr>
        <p:spPr>
          <a:xfrm>
            <a:off x="625034" y="625034"/>
            <a:ext cx="17037933" cy="9036933"/>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10" name="직선 연결선 9">
            <a:extLst>
              <a:ext uri="{FF2B5EF4-FFF2-40B4-BE49-F238E27FC236}">
                <a16:creationId xmlns:a16="http://schemas.microsoft.com/office/drawing/2014/main" id="{BE627B0A-987F-4B56-B2C0-0F297E7C5994}"/>
              </a:ext>
            </a:extLst>
          </p:cNvPr>
          <p:cNvCxnSpPr/>
          <p:nvPr userDrawn="1"/>
        </p:nvCxnSpPr>
        <p:spPr>
          <a:xfrm>
            <a:off x="1270322" y="1736202"/>
            <a:ext cx="15747357"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697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35254-E8CC-4107-BAB3-2D503DF0BBA9}"/>
              </a:ext>
            </a:extLst>
          </p:cNvPr>
          <p:cNvSpPr txBox="1"/>
          <p:nvPr userDrawn="1"/>
        </p:nvSpPr>
        <p:spPr>
          <a:xfrm>
            <a:off x="17044601" y="9317827"/>
            <a:ext cx="931500" cy="346249"/>
          </a:xfrm>
          <a:prstGeom prst="rect">
            <a:avLst/>
          </a:prstGeom>
          <a:noFill/>
        </p:spPr>
        <p:txBody>
          <a:bodyPr wrap="square" rtlCol="0">
            <a:spAutoFit/>
          </a:bodyPr>
          <a:lstStyle/>
          <a:p>
            <a:pPr algn="ctr"/>
            <a:fld id="{C10F0811-F307-44F9-A192-63EBA736051C}" type="slidenum">
              <a:rPr lang="ko-KR" altLang="en-US" sz="1650" smtClean="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pPr algn="ctr"/>
              <a:t>‹#›</a:t>
            </a:fld>
            <a:endParaRPr lang="ko-KR" altLang="en-US" sz="27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cxnSp>
        <p:nvCxnSpPr>
          <p:cNvPr id="8" name="직선 연결선 7">
            <a:extLst>
              <a:ext uri="{FF2B5EF4-FFF2-40B4-BE49-F238E27FC236}">
                <a16:creationId xmlns:a16="http://schemas.microsoft.com/office/drawing/2014/main" id="{05577CD6-5A45-4988-9298-FAC45821B30C}"/>
              </a:ext>
            </a:extLst>
          </p:cNvPr>
          <p:cNvCxnSpPr/>
          <p:nvPr userDrawn="1"/>
        </p:nvCxnSpPr>
        <p:spPr>
          <a:xfrm>
            <a:off x="17321351" y="9667379"/>
            <a:ext cx="378000" cy="0"/>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3">
            <a:extLst>
              <a:ext uri="{FF2B5EF4-FFF2-40B4-BE49-F238E27FC236}">
                <a16:creationId xmlns:a16="http://schemas.microsoft.com/office/drawing/2014/main" id="{2E72D198-9532-4DC7-A14A-C275A93777AA}"/>
              </a:ext>
            </a:extLst>
          </p:cNvPr>
          <p:cNvSpPr>
            <a:spLocks noGrp="1"/>
          </p:cNvSpPr>
          <p:nvPr>
            <p:ph type="body" sz="quarter" idx="10" hasCustomPrompt="1"/>
          </p:nvPr>
        </p:nvSpPr>
        <p:spPr>
          <a:xfrm>
            <a:off x="778554" y="173458"/>
            <a:ext cx="8365446" cy="936635"/>
          </a:xfrm>
          <a:prstGeom prst="rect">
            <a:avLst/>
          </a:prstGeom>
        </p:spPr>
        <p:txBody>
          <a:bodyPr anchor="ctr"/>
          <a:lstStyle>
            <a:lvl1pPr marL="0" indent="0">
              <a:lnSpc>
                <a:spcPct val="130000"/>
              </a:lnSpc>
              <a:spcBef>
                <a:spcPts val="0"/>
              </a:spcBef>
              <a:buNone/>
              <a:defRPr sz="3000" spc="-225">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stStyle>
          <a:p>
            <a:pPr lvl="0"/>
            <a:r>
              <a:rPr lang="ko-KR" altLang="en-US" dirty="0"/>
              <a:t>슬라이드제목을 입력하세요</a:t>
            </a:r>
          </a:p>
        </p:txBody>
      </p:sp>
      <p:sp>
        <p:nvSpPr>
          <p:cNvPr id="13" name="TextBox 12">
            <a:extLst>
              <a:ext uri="{FF2B5EF4-FFF2-40B4-BE49-F238E27FC236}">
                <a16:creationId xmlns:a16="http://schemas.microsoft.com/office/drawing/2014/main" id="{36432A4C-126B-4E5F-A20A-750CD873C43A}"/>
              </a:ext>
            </a:extLst>
          </p:cNvPr>
          <p:cNvSpPr txBox="1"/>
          <p:nvPr userDrawn="1"/>
        </p:nvSpPr>
        <p:spPr>
          <a:xfrm>
            <a:off x="9814561" y="386623"/>
            <a:ext cx="7884791" cy="738664"/>
          </a:xfrm>
          <a:prstGeom prst="rect">
            <a:avLst/>
          </a:prstGeom>
          <a:noFill/>
        </p:spPr>
        <p:txBody>
          <a:bodyPr wrap="square" rtlCol="0" anchor="b">
            <a:spAutoFit/>
          </a:bodyPr>
          <a:lstStyle/>
          <a:p>
            <a:pPr marL="0" marR="0" lvl="0" indent="0" algn="r" defTabSz="1371600" rtl="0" eaLnBrk="1" fontAlgn="auto" latinLnBrk="1" hangingPunct="1">
              <a:lnSpc>
                <a:spcPct val="100000"/>
              </a:lnSpc>
              <a:spcBef>
                <a:spcPts val="0"/>
              </a:spcBef>
              <a:spcAft>
                <a:spcPts val="0"/>
              </a:spcAft>
              <a:buClrTx/>
              <a:buSzTx/>
              <a:buFontTx/>
              <a:buNone/>
              <a:tabLst/>
              <a:defRPr/>
            </a:pPr>
            <a:r>
              <a:rPr lang="en-US" altLang="ko-KR" sz="21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27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a:p>
            <a:pPr algn="r">
              <a:lnSpc>
                <a:spcPct val="100000"/>
              </a:lnSpc>
            </a:pPr>
            <a:endParaRPr lang="ko-KR" altLang="en-US" sz="2100" b="0" i="0" u="none" spc="-225" dirty="0">
              <a:solidFill>
                <a:schemeClr val="tx1">
                  <a:lumMod val="85000"/>
                  <a:lumOff val="15000"/>
                </a:schemeClr>
              </a:solidFill>
              <a:effectLst/>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0" name="직사각형 9">
            <a:extLst>
              <a:ext uri="{FF2B5EF4-FFF2-40B4-BE49-F238E27FC236}">
                <a16:creationId xmlns:a16="http://schemas.microsoft.com/office/drawing/2014/main" id="{1B898107-799E-410B-AF83-87F1CA3F8062}"/>
              </a:ext>
            </a:extLst>
          </p:cNvPr>
          <p:cNvSpPr/>
          <p:nvPr userDrawn="1"/>
        </p:nvSpPr>
        <p:spPr>
          <a:xfrm>
            <a:off x="0" y="932421"/>
            <a:ext cx="18288000" cy="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3" name="직선 연결선 2">
            <a:extLst>
              <a:ext uri="{FF2B5EF4-FFF2-40B4-BE49-F238E27FC236}">
                <a16:creationId xmlns:a16="http://schemas.microsoft.com/office/drawing/2014/main" id="{7052A1E0-A3DC-0F23-8C73-FEA6C5D1569C}"/>
              </a:ext>
            </a:extLst>
          </p:cNvPr>
          <p:cNvCxnSpPr>
            <a:cxnSpLocks/>
          </p:cNvCxnSpPr>
          <p:nvPr userDrawn="1"/>
        </p:nvCxnSpPr>
        <p:spPr>
          <a:xfrm>
            <a:off x="241589" y="932421"/>
            <a:ext cx="17804823"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5602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엔딩">
    <p:bg>
      <p:bgRef idx="1003">
        <a:schemeClr val="bg2"/>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69546338-4D2C-4F76-B82A-430922B0D4EB}"/>
              </a:ext>
            </a:extLst>
          </p:cNvPr>
          <p:cNvSpPr/>
          <p:nvPr userDrawn="1"/>
        </p:nvSpPr>
        <p:spPr>
          <a:xfrm>
            <a:off x="0" y="82971"/>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 name="그래픽 4">
            <a:extLst>
              <a:ext uri="{FF2B5EF4-FFF2-40B4-BE49-F238E27FC236}">
                <a16:creationId xmlns:a16="http://schemas.microsoft.com/office/drawing/2014/main" id="{DF79BA81-078C-3F31-E569-E149F79217B6}"/>
              </a:ext>
            </a:extLst>
          </p:cNvPr>
          <p:cNvGrpSpPr/>
          <p:nvPr userDrawn="1"/>
        </p:nvGrpSpPr>
        <p:grpSpPr>
          <a:xfrm>
            <a:off x="10809517" y="2687951"/>
            <a:ext cx="5858669" cy="3859538"/>
            <a:chOff x="6126431" y="1916635"/>
            <a:chExt cx="5167120" cy="3403964"/>
          </a:xfrm>
          <a:solidFill>
            <a:schemeClr val="tx1"/>
          </a:solidFill>
        </p:grpSpPr>
        <p:grpSp>
          <p:nvGrpSpPr>
            <p:cNvPr id="3" name="그래픽 4">
              <a:extLst>
                <a:ext uri="{FF2B5EF4-FFF2-40B4-BE49-F238E27FC236}">
                  <a16:creationId xmlns:a16="http://schemas.microsoft.com/office/drawing/2014/main" id="{AAAB80D0-2509-2095-371B-EC3B57E9D809}"/>
                </a:ext>
              </a:extLst>
            </p:cNvPr>
            <p:cNvGrpSpPr/>
            <p:nvPr/>
          </p:nvGrpSpPr>
          <p:grpSpPr>
            <a:xfrm>
              <a:off x="6126431" y="1916635"/>
              <a:ext cx="3532521" cy="3403964"/>
              <a:chOff x="6126431" y="1916635"/>
              <a:chExt cx="3532521" cy="3403964"/>
            </a:xfrm>
            <a:grpFill/>
          </p:grpSpPr>
          <p:sp>
            <p:nvSpPr>
              <p:cNvPr id="23" name="자유형: 도형 22">
                <a:extLst>
                  <a:ext uri="{FF2B5EF4-FFF2-40B4-BE49-F238E27FC236}">
                    <a16:creationId xmlns:a16="http://schemas.microsoft.com/office/drawing/2014/main" id="{D79FD4DF-48B3-FC9A-B30E-5E8817895467}"/>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pFill/>
              <a:ln w="6210" cap="flat">
                <a:noFill/>
                <a:prstDash val="solid"/>
                <a:miter/>
              </a:ln>
            </p:spPr>
            <p:txBody>
              <a:bodyPr rtlCol="0" anchor="ctr"/>
              <a:lstStyle/>
              <a:p>
                <a:endParaRPr lang="ko-KR" altLang="en-US" sz="2700"/>
              </a:p>
            </p:txBody>
          </p:sp>
          <p:sp>
            <p:nvSpPr>
              <p:cNvPr id="24" name="자유형: 도형 23">
                <a:extLst>
                  <a:ext uri="{FF2B5EF4-FFF2-40B4-BE49-F238E27FC236}">
                    <a16:creationId xmlns:a16="http://schemas.microsoft.com/office/drawing/2014/main" id="{B6221243-FDCA-8EFF-C4F6-1F71D4BD68FA}"/>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pFill/>
              <a:ln w="6210" cap="flat">
                <a:noFill/>
                <a:prstDash val="solid"/>
                <a:miter/>
              </a:ln>
            </p:spPr>
            <p:txBody>
              <a:bodyPr rtlCol="0" anchor="ctr"/>
              <a:lstStyle/>
              <a:p>
                <a:endParaRPr lang="ko-KR" altLang="en-US" sz="2700"/>
              </a:p>
            </p:txBody>
          </p:sp>
          <p:sp>
            <p:nvSpPr>
              <p:cNvPr id="25" name="자유형: 도형 24">
                <a:extLst>
                  <a:ext uri="{FF2B5EF4-FFF2-40B4-BE49-F238E27FC236}">
                    <a16:creationId xmlns:a16="http://schemas.microsoft.com/office/drawing/2014/main" id="{F810953B-FCA6-C173-FAB9-06B704B1F55C}"/>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pFill/>
              <a:ln w="6210" cap="flat">
                <a:noFill/>
                <a:prstDash val="solid"/>
                <a:miter/>
              </a:ln>
            </p:spPr>
            <p:txBody>
              <a:bodyPr rtlCol="0" anchor="ctr"/>
              <a:lstStyle/>
              <a:p>
                <a:endParaRPr lang="ko-KR" altLang="en-US" sz="2700"/>
              </a:p>
            </p:txBody>
          </p:sp>
          <p:sp>
            <p:nvSpPr>
              <p:cNvPr id="26" name="자유형: 도형 25">
                <a:extLst>
                  <a:ext uri="{FF2B5EF4-FFF2-40B4-BE49-F238E27FC236}">
                    <a16:creationId xmlns:a16="http://schemas.microsoft.com/office/drawing/2014/main" id="{4E8B16A2-C4FF-546A-821A-8A26AB946583}"/>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pFill/>
              <a:ln w="6210" cap="flat">
                <a:noFill/>
                <a:prstDash val="solid"/>
                <a:miter/>
              </a:ln>
            </p:spPr>
            <p:txBody>
              <a:bodyPr rtlCol="0" anchor="ctr"/>
              <a:lstStyle/>
              <a:p>
                <a:endParaRPr lang="ko-KR" altLang="en-US" sz="2700"/>
              </a:p>
            </p:txBody>
          </p:sp>
          <p:sp>
            <p:nvSpPr>
              <p:cNvPr id="27" name="자유형: 도형 26">
                <a:extLst>
                  <a:ext uri="{FF2B5EF4-FFF2-40B4-BE49-F238E27FC236}">
                    <a16:creationId xmlns:a16="http://schemas.microsoft.com/office/drawing/2014/main" id="{8F436DBC-4E90-56D8-5CF6-445D3EB3E8C4}"/>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pFill/>
              <a:ln w="6210" cap="flat">
                <a:noFill/>
                <a:prstDash val="solid"/>
                <a:miter/>
              </a:ln>
            </p:spPr>
            <p:txBody>
              <a:bodyPr rtlCol="0" anchor="ctr"/>
              <a:lstStyle/>
              <a:p>
                <a:endParaRPr lang="ko-KR" altLang="en-US" sz="2700"/>
              </a:p>
            </p:txBody>
          </p:sp>
          <p:sp>
            <p:nvSpPr>
              <p:cNvPr id="28" name="자유형: 도형 27">
                <a:extLst>
                  <a:ext uri="{FF2B5EF4-FFF2-40B4-BE49-F238E27FC236}">
                    <a16:creationId xmlns:a16="http://schemas.microsoft.com/office/drawing/2014/main" id="{C36C71C8-C9F0-E0F9-BC70-231EEFB1DB9B}"/>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pFill/>
              <a:ln w="6210" cap="flat">
                <a:noFill/>
                <a:prstDash val="solid"/>
                <a:miter/>
              </a:ln>
            </p:spPr>
            <p:txBody>
              <a:bodyPr rtlCol="0" anchor="ctr"/>
              <a:lstStyle/>
              <a:p>
                <a:endParaRPr lang="ko-KR" altLang="en-US" sz="2700"/>
              </a:p>
            </p:txBody>
          </p:sp>
          <p:sp>
            <p:nvSpPr>
              <p:cNvPr id="29" name="자유형: 도형 28">
                <a:extLst>
                  <a:ext uri="{FF2B5EF4-FFF2-40B4-BE49-F238E27FC236}">
                    <a16:creationId xmlns:a16="http://schemas.microsoft.com/office/drawing/2014/main" id="{1B9BB636-1F1A-FE78-3466-86D0B55662FF}"/>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pFill/>
              <a:ln w="6210" cap="flat">
                <a:noFill/>
                <a:prstDash val="solid"/>
                <a:miter/>
              </a:ln>
            </p:spPr>
            <p:txBody>
              <a:bodyPr rtlCol="0" anchor="ctr"/>
              <a:lstStyle/>
              <a:p>
                <a:endParaRPr lang="ko-KR" altLang="en-US" sz="2700"/>
              </a:p>
            </p:txBody>
          </p:sp>
          <p:sp>
            <p:nvSpPr>
              <p:cNvPr id="30" name="자유형: 도형 29">
                <a:extLst>
                  <a:ext uri="{FF2B5EF4-FFF2-40B4-BE49-F238E27FC236}">
                    <a16:creationId xmlns:a16="http://schemas.microsoft.com/office/drawing/2014/main" id="{8718F2E3-C0F0-AECD-5AC5-60CE5F9C97EE}"/>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pFill/>
              <a:ln w="6210" cap="flat">
                <a:noFill/>
                <a:prstDash val="solid"/>
                <a:miter/>
              </a:ln>
            </p:spPr>
            <p:txBody>
              <a:bodyPr rtlCol="0" anchor="ctr"/>
              <a:lstStyle/>
              <a:p>
                <a:endParaRPr lang="ko-KR" altLang="en-US" sz="2700"/>
              </a:p>
            </p:txBody>
          </p:sp>
          <p:sp>
            <p:nvSpPr>
              <p:cNvPr id="31" name="자유형: 도형 30">
                <a:extLst>
                  <a:ext uri="{FF2B5EF4-FFF2-40B4-BE49-F238E27FC236}">
                    <a16:creationId xmlns:a16="http://schemas.microsoft.com/office/drawing/2014/main" id="{603A857A-4E0F-31EC-1F32-22EE36691838}"/>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pFill/>
              <a:ln w="6210" cap="flat">
                <a:noFill/>
                <a:prstDash val="solid"/>
                <a:miter/>
              </a:ln>
            </p:spPr>
            <p:txBody>
              <a:bodyPr rtlCol="0" anchor="ctr"/>
              <a:lstStyle/>
              <a:p>
                <a:endParaRPr lang="ko-KR" altLang="en-US" sz="2700"/>
              </a:p>
            </p:txBody>
          </p:sp>
          <p:sp>
            <p:nvSpPr>
              <p:cNvPr id="32" name="자유형: 도형 31">
                <a:extLst>
                  <a:ext uri="{FF2B5EF4-FFF2-40B4-BE49-F238E27FC236}">
                    <a16:creationId xmlns:a16="http://schemas.microsoft.com/office/drawing/2014/main" id="{CD205CD3-C9BB-3DAF-AA78-13C54E85E776}"/>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pFill/>
              <a:ln w="6210" cap="flat">
                <a:noFill/>
                <a:prstDash val="solid"/>
                <a:miter/>
              </a:ln>
            </p:spPr>
            <p:txBody>
              <a:bodyPr rtlCol="0" anchor="ctr"/>
              <a:lstStyle/>
              <a:p>
                <a:endParaRPr lang="ko-KR" altLang="en-US" sz="2700"/>
              </a:p>
            </p:txBody>
          </p:sp>
          <p:sp>
            <p:nvSpPr>
              <p:cNvPr id="33" name="자유형: 도형 32">
                <a:extLst>
                  <a:ext uri="{FF2B5EF4-FFF2-40B4-BE49-F238E27FC236}">
                    <a16:creationId xmlns:a16="http://schemas.microsoft.com/office/drawing/2014/main" id="{9B887A36-2FD5-B13C-05FA-AE6B793CD9CF}"/>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pFill/>
              <a:ln w="6210" cap="flat">
                <a:noFill/>
                <a:prstDash val="solid"/>
                <a:miter/>
              </a:ln>
            </p:spPr>
            <p:txBody>
              <a:bodyPr rtlCol="0" anchor="ctr"/>
              <a:lstStyle/>
              <a:p>
                <a:endParaRPr lang="ko-KR" altLang="en-US" sz="2700"/>
              </a:p>
            </p:txBody>
          </p:sp>
          <p:sp>
            <p:nvSpPr>
              <p:cNvPr id="34" name="자유형: 도형 33">
                <a:extLst>
                  <a:ext uri="{FF2B5EF4-FFF2-40B4-BE49-F238E27FC236}">
                    <a16:creationId xmlns:a16="http://schemas.microsoft.com/office/drawing/2014/main" id="{074A7650-BD63-8CBD-B4DB-8A5B2CDC4109}"/>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pFill/>
              <a:ln w="6210" cap="flat">
                <a:noFill/>
                <a:prstDash val="solid"/>
                <a:miter/>
              </a:ln>
            </p:spPr>
            <p:txBody>
              <a:bodyPr rtlCol="0" anchor="ctr"/>
              <a:lstStyle/>
              <a:p>
                <a:endParaRPr lang="ko-KR" altLang="en-US" sz="2700"/>
              </a:p>
            </p:txBody>
          </p:sp>
          <p:sp>
            <p:nvSpPr>
              <p:cNvPr id="35" name="자유형: 도형 34">
                <a:extLst>
                  <a:ext uri="{FF2B5EF4-FFF2-40B4-BE49-F238E27FC236}">
                    <a16:creationId xmlns:a16="http://schemas.microsoft.com/office/drawing/2014/main" id="{44400184-5D75-39C7-562D-85ACF1F3B3B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pFill/>
              <a:ln w="6210" cap="flat">
                <a:noFill/>
                <a:prstDash val="solid"/>
                <a:miter/>
              </a:ln>
            </p:spPr>
            <p:txBody>
              <a:bodyPr rtlCol="0" anchor="ctr"/>
              <a:lstStyle/>
              <a:p>
                <a:endParaRPr lang="ko-KR" altLang="en-US" sz="2700"/>
              </a:p>
            </p:txBody>
          </p:sp>
          <p:sp>
            <p:nvSpPr>
              <p:cNvPr id="36" name="자유형: 도형 35">
                <a:extLst>
                  <a:ext uri="{FF2B5EF4-FFF2-40B4-BE49-F238E27FC236}">
                    <a16:creationId xmlns:a16="http://schemas.microsoft.com/office/drawing/2014/main" id="{E1A55190-8C81-982E-8CC8-BA6476A83A08}"/>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pFill/>
              <a:ln w="6210" cap="flat">
                <a:noFill/>
                <a:prstDash val="solid"/>
                <a:miter/>
              </a:ln>
            </p:spPr>
            <p:txBody>
              <a:bodyPr rtlCol="0" anchor="ctr"/>
              <a:lstStyle/>
              <a:p>
                <a:endParaRPr lang="ko-KR" altLang="en-US" sz="2700"/>
              </a:p>
            </p:txBody>
          </p:sp>
          <p:sp>
            <p:nvSpPr>
              <p:cNvPr id="37" name="자유형: 도형 36">
                <a:extLst>
                  <a:ext uri="{FF2B5EF4-FFF2-40B4-BE49-F238E27FC236}">
                    <a16:creationId xmlns:a16="http://schemas.microsoft.com/office/drawing/2014/main" id="{5FA92FAC-FBB2-1A62-A070-E97E48B97FBB}"/>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pFill/>
              <a:ln w="6210" cap="flat">
                <a:noFill/>
                <a:prstDash val="solid"/>
                <a:miter/>
              </a:ln>
            </p:spPr>
            <p:txBody>
              <a:bodyPr rtlCol="0" anchor="ctr"/>
              <a:lstStyle/>
              <a:p>
                <a:endParaRPr lang="ko-KR" altLang="en-US" sz="2700"/>
              </a:p>
            </p:txBody>
          </p:sp>
        </p:grpSp>
        <p:grpSp>
          <p:nvGrpSpPr>
            <p:cNvPr id="4" name="그래픽 4">
              <a:extLst>
                <a:ext uri="{FF2B5EF4-FFF2-40B4-BE49-F238E27FC236}">
                  <a16:creationId xmlns:a16="http://schemas.microsoft.com/office/drawing/2014/main" id="{22A8E44F-037C-F47A-5AA6-C08CBAB0FFE8}"/>
                </a:ext>
              </a:extLst>
            </p:cNvPr>
            <p:cNvGrpSpPr/>
            <p:nvPr/>
          </p:nvGrpSpPr>
          <p:grpSpPr>
            <a:xfrm>
              <a:off x="7761029" y="1916635"/>
              <a:ext cx="3532521" cy="3403964"/>
              <a:chOff x="7761029" y="1916635"/>
              <a:chExt cx="3532521" cy="3403964"/>
            </a:xfrm>
            <a:grpFill/>
          </p:grpSpPr>
          <p:sp>
            <p:nvSpPr>
              <p:cNvPr id="5" name="자유형: 도형 4">
                <a:extLst>
                  <a:ext uri="{FF2B5EF4-FFF2-40B4-BE49-F238E27FC236}">
                    <a16:creationId xmlns:a16="http://schemas.microsoft.com/office/drawing/2014/main" id="{9E287291-4120-1D85-C65D-841E0DA99580}"/>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pFill/>
              <a:ln w="6210" cap="flat">
                <a:noFill/>
                <a:prstDash val="solid"/>
                <a:miter/>
              </a:ln>
            </p:spPr>
            <p:txBody>
              <a:bodyPr rtlCol="0" anchor="ctr"/>
              <a:lstStyle/>
              <a:p>
                <a:endParaRPr lang="ko-KR" altLang="en-US" sz="2700"/>
              </a:p>
            </p:txBody>
          </p:sp>
          <p:sp>
            <p:nvSpPr>
              <p:cNvPr id="6" name="자유형: 도형 5">
                <a:extLst>
                  <a:ext uri="{FF2B5EF4-FFF2-40B4-BE49-F238E27FC236}">
                    <a16:creationId xmlns:a16="http://schemas.microsoft.com/office/drawing/2014/main" id="{1A2ECDAF-948F-7C70-3BC5-095507EEBB26}"/>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pFill/>
              <a:ln w="6210" cap="flat">
                <a:noFill/>
                <a:prstDash val="solid"/>
                <a:miter/>
              </a:ln>
            </p:spPr>
            <p:txBody>
              <a:bodyPr rtlCol="0" anchor="ctr"/>
              <a:lstStyle/>
              <a:p>
                <a:endParaRPr lang="ko-KR" altLang="en-US" sz="2700"/>
              </a:p>
            </p:txBody>
          </p:sp>
          <p:sp>
            <p:nvSpPr>
              <p:cNvPr id="10" name="자유형: 도형 9">
                <a:extLst>
                  <a:ext uri="{FF2B5EF4-FFF2-40B4-BE49-F238E27FC236}">
                    <a16:creationId xmlns:a16="http://schemas.microsoft.com/office/drawing/2014/main" id="{C72C678C-9D69-68E1-A268-31A6A14A62A0}"/>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pFill/>
              <a:ln w="6210" cap="flat">
                <a:noFill/>
                <a:prstDash val="solid"/>
                <a:miter/>
              </a:ln>
            </p:spPr>
            <p:txBody>
              <a:bodyPr rtlCol="0" anchor="ctr"/>
              <a:lstStyle/>
              <a:p>
                <a:endParaRPr lang="ko-KR" altLang="en-US" sz="2700"/>
              </a:p>
            </p:txBody>
          </p:sp>
          <p:sp>
            <p:nvSpPr>
              <p:cNvPr id="11" name="자유형: 도형 10">
                <a:extLst>
                  <a:ext uri="{FF2B5EF4-FFF2-40B4-BE49-F238E27FC236}">
                    <a16:creationId xmlns:a16="http://schemas.microsoft.com/office/drawing/2014/main" id="{71B835F4-6460-2A0D-3173-EFDFF6AEFC49}"/>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pFill/>
              <a:ln w="6210" cap="flat">
                <a:noFill/>
                <a:prstDash val="solid"/>
                <a:miter/>
              </a:ln>
            </p:spPr>
            <p:txBody>
              <a:bodyPr rtlCol="0" anchor="ctr"/>
              <a:lstStyle/>
              <a:p>
                <a:endParaRPr lang="ko-KR" altLang="en-US" sz="2700"/>
              </a:p>
            </p:txBody>
          </p:sp>
          <p:sp>
            <p:nvSpPr>
              <p:cNvPr id="12" name="자유형: 도형 11">
                <a:extLst>
                  <a:ext uri="{FF2B5EF4-FFF2-40B4-BE49-F238E27FC236}">
                    <a16:creationId xmlns:a16="http://schemas.microsoft.com/office/drawing/2014/main" id="{BB7EC662-0639-A869-CB23-DD6E2B5794C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pFill/>
              <a:ln w="6210" cap="flat">
                <a:noFill/>
                <a:prstDash val="solid"/>
                <a:miter/>
              </a:ln>
            </p:spPr>
            <p:txBody>
              <a:bodyPr rtlCol="0" anchor="ctr"/>
              <a:lstStyle/>
              <a:p>
                <a:endParaRPr lang="ko-KR" altLang="en-US" sz="2700"/>
              </a:p>
            </p:txBody>
          </p:sp>
          <p:sp>
            <p:nvSpPr>
              <p:cNvPr id="13" name="자유형: 도형 12">
                <a:extLst>
                  <a:ext uri="{FF2B5EF4-FFF2-40B4-BE49-F238E27FC236}">
                    <a16:creationId xmlns:a16="http://schemas.microsoft.com/office/drawing/2014/main" id="{F03DCD63-D67A-25AF-06EB-9BE3ECAE5246}"/>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pFill/>
              <a:ln w="6210" cap="flat">
                <a:noFill/>
                <a:prstDash val="solid"/>
                <a:miter/>
              </a:ln>
            </p:spPr>
            <p:txBody>
              <a:bodyPr rtlCol="0" anchor="ctr"/>
              <a:lstStyle/>
              <a:p>
                <a:endParaRPr lang="ko-KR" altLang="en-US" sz="2700"/>
              </a:p>
            </p:txBody>
          </p:sp>
          <p:sp>
            <p:nvSpPr>
              <p:cNvPr id="14" name="자유형: 도형 13">
                <a:extLst>
                  <a:ext uri="{FF2B5EF4-FFF2-40B4-BE49-F238E27FC236}">
                    <a16:creationId xmlns:a16="http://schemas.microsoft.com/office/drawing/2014/main" id="{85E6E9F4-7172-328B-DC8B-08DA4076232B}"/>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pFill/>
              <a:ln w="6210" cap="flat">
                <a:noFill/>
                <a:prstDash val="solid"/>
                <a:miter/>
              </a:ln>
            </p:spPr>
            <p:txBody>
              <a:bodyPr rtlCol="0" anchor="ctr"/>
              <a:lstStyle/>
              <a:p>
                <a:endParaRPr lang="ko-KR" altLang="en-US" sz="2700"/>
              </a:p>
            </p:txBody>
          </p:sp>
          <p:sp>
            <p:nvSpPr>
              <p:cNvPr id="15" name="자유형: 도형 14">
                <a:extLst>
                  <a:ext uri="{FF2B5EF4-FFF2-40B4-BE49-F238E27FC236}">
                    <a16:creationId xmlns:a16="http://schemas.microsoft.com/office/drawing/2014/main" id="{D3A6D71C-EFEE-6F78-6EF0-844A8EE456B2}"/>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pFill/>
              <a:ln w="6210" cap="flat">
                <a:noFill/>
                <a:prstDash val="solid"/>
                <a:miter/>
              </a:ln>
            </p:spPr>
            <p:txBody>
              <a:bodyPr rtlCol="0" anchor="ctr"/>
              <a:lstStyle/>
              <a:p>
                <a:endParaRPr lang="ko-KR" altLang="en-US" sz="2700"/>
              </a:p>
            </p:txBody>
          </p:sp>
          <p:sp>
            <p:nvSpPr>
              <p:cNvPr id="16" name="자유형: 도형 15">
                <a:extLst>
                  <a:ext uri="{FF2B5EF4-FFF2-40B4-BE49-F238E27FC236}">
                    <a16:creationId xmlns:a16="http://schemas.microsoft.com/office/drawing/2014/main" id="{CDCBD090-2FA8-AF16-0162-56EF0871D408}"/>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pFill/>
              <a:ln w="6210" cap="flat">
                <a:noFill/>
                <a:prstDash val="solid"/>
                <a:miter/>
              </a:ln>
            </p:spPr>
            <p:txBody>
              <a:bodyPr rtlCol="0" anchor="ctr"/>
              <a:lstStyle/>
              <a:p>
                <a:endParaRPr lang="ko-KR" altLang="en-US" sz="2700"/>
              </a:p>
            </p:txBody>
          </p:sp>
          <p:sp>
            <p:nvSpPr>
              <p:cNvPr id="17" name="자유형: 도형 16">
                <a:extLst>
                  <a:ext uri="{FF2B5EF4-FFF2-40B4-BE49-F238E27FC236}">
                    <a16:creationId xmlns:a16="http://schemas.microsoft.com/office/drawing/2014/main" id="{904EFDDD-4D8F-6A28-D631-E5845758C9AD}"/>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pFill/>
              <a:ln w="6210" cap="flat">
                <a:noFill/>
                <a:prstDash val="solid"/>
                <a:miter/>
              </a:ln>
            </p:spPr>
            <p:txBody>
              <a:bodyPr rtlCol="0" anchor="ctr"/>
              <a:lstStyle/>
              <a:p>
                <a:endParaRPr lang="ko-KR" altLang="en-US" sz="2700"/>
              </a:p>
            </p:txBody>
          </p:sp>
          <p:sp>
            <p:nvSpPr>
              <p:cNvPr id="18" name="자유형: 도형 17">
                <a:extLst>
                  <a:ext uri="{FF2B5EF4-FFF2-40B4-BE49-F238E27FC236}">
                    <a16:creationId xmlns:a16="http://schemas.microsoft.com/office/drawing/2014/main" id="{757985AD-7E27-A66A-8982-CB4216EADC00}"/>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pFill/>
              <a:ln w="6210" cap="flat">
                <a:noFill/>
                <a:prstDash val="solid"/>
                <a:miter/>
              </a:ln>
            </p:spPr>
            <p:txBody>
              <a:bodyPr rtlCol="0" anchor="ctr"/>
              <a:lstStyle/>
              <a:p>
                <a:endParaRPr lang="ko-KR" altLang="en-US" sz="2700"/>
              </a:p>
            </p:txBody>
          </p:sp>
          <p:sp>
            <p:nvSpPr>
              <p:cNvPr id="19" name="자유형: 도형 18">
                <a:extLst>
                  <a:ext uri="{FF2B5EF4-FFF2-40B4-BE49-F238E27FC236}">
                    <a16:creationId xmlns:a16="http://schemas.microsoft.com/office/drawing/2014/main" id="{3A3A76F4-A3CF-E2BB-03DF-B01DF8C60644}"/>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pFill/>
              <a:ln w="6210" cap="flat">
                <a:noFill/>
                <a:prstDash val="solid"/>
                <a:miter/>
              </a:ln>
            </p:spPr>
            <p:txBody>
              <a:bodyPr rtlCol="0" anchor="ctr"/>
              <a:lstStyle/>
              <a:p>
                <a:endParaRPr lang="ko-KR" altLang="en-US" sz="2700"/>
              </a:p>
            </p:txBody>
          </p:sp>
          <p:sp>
            <p:nvSpPr>
              <p:cNvPr id="20" name="자유형: 도형 19">
                <a:extLst>
                  <a:ext uri="{FF2B5EF4-FFF2-40B4-BE49-F238E27FC236}">
                    <a16:creationId xmlns:a16="http://schemas.microsoft.com/office/drawing/2014/main" id="{00D7C63C-4E74-85DF-A065-106FC27DBBD6}"/>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pFill/>
              <a:ln w="6210" cap="flat">
                <a:noFill/>
                <a:prstDash val="solid"/>
                <a:miter/>
              </a:ln>
            </p:spPr>
            <p:txBody>
              <a:bodyPr rtlCol="0" anchor="ctr"/>
              <a:lstStyle/>
              <a:p>
                <a:endParaRPr lang="ko-KR" altLang="en-US" sz="2700"/>
              </a:p>
            </p:txBody>
          </p:sp>
          <p:sp>
            <p:nvSpPr>
              <p:cNvPr id="21" name="자유형: 도형 20">
                <a:extLst>
                  <a:ext uri="{FF2B5EF4-FFF2-40B4-BE49-F238E27FC236}">
                    <a16:creationId xmlns:a16="http://schemas.microsoft.com/office/drawing/2014/main" id="{B490E0B2-E733-ABCA-75F2-611C90F2FDD1}"/>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pFill/>
              <a:ln w="6210" cap="flat">
                <a:noFill/>
                <a:prstDash val="solid"/>
                <a:miter/>
              </a:ln>
            </p:spPr>
            <p:txBody>
              <a:bodyPr rtlCol="0" anchor="ctr"/>
              <a:lstStyle/>
              <a:p>
                <a:endParaRPr lang="ko-KR" altLang="en-US" sz="2700"/>
              </a:p>
            </p:txBody>
          </p:sp>
          <p:sp>
            <p:nvSpPr>
              <p:cNvPr id="22" name="자유형: 도형 21">
                <a:extLst>
                  <a:ext uri="{FF2B5EF4-FFF2-40B4-BE49-F238E27FC236}">
                    <a16:creationId xmlns:a16="http://schemas.microsoft.com/office/drawing/2014/main" id="{ACB21CD6-56AC-00D3-DD24-F7786ADC19CB}"/>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pFill/>
              <a:ln w="6210" cap="flat">
                <a:noFill/>
                <a:prstDash val="solid"/>
                <a:miter/>
              </a:ln>
            </p:spPr>
            <p:txBody>
              <a:bodyPr rtlCol="0" anchor="ctr"/>
              <a:lstStyle/>
              <a:p>
                <a:endParaRPr lang="ko-KR" altLang="en-US" sz="2700"/>
              </a:p>
            </p:txBody>
          </p:sp>
        </p:grpSp>
      </p:grpSp>
    </p:spTree>
    <p:extLst>
      <p:ext uri="{BB962C8B-B14F-4D97-AF65-F5344CB8AC3E}">
        <p14:creationId xmlns:p14="http://schemas.microsoft.com/office/powerpoint/2010/main" val="11282835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AEADA-7A31-4EFA-AE62-C85F54AF973D}" type="datetime1">
              <a:rPr lang="en-US" altLang="ko-KR"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04437-C1FA-48B5-92A3-BCF68A305DAE}" type="datetime1">
              <a:rPr lang="en-US" altLang="ko-KR"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E47795-0117-4CA5-B339-23F53FA9746E}" type="datetime1">
              <a:rPr lang="en-US" altLang="ko-KR"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2C7361-4684-4A55-A180-99CF2E0A58CA}" type="datetime1">
              <a:rPr lang="en-US" altLang="ko-KR"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53B19A-C7B5-43A6-8B37-CBF7C393C5FA}" type="datetime1">
              <a:rPr lang="en-US" altLang="ko-KR" smtClean="0"/>
              <a:t>11/14/23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7058F-9EA8-4D7A-ABEB-5A2118AD9EB9}" type="datetime1">
              <a:rPr lang="en-US" altLang="ko-KR" smtClean="0"/>
              <a:t>11/14/23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5F272E-7622-43A7-A201-2473DE75D168}" type="datetime1">
              <a:rPr lang="en-US" altLang="ko-KR"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06C37F-B46D-4AEF-8AFA-B080DC0071A5}" type="datetime1">
              <a:rPr lang="en-US" altLang="ko-KR"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167F1-1348-417F-AE0C-0F2AF9B8FC4A}" type="datetime1">
              <a:rPr lang="en-US" altLang="ko-KR" smtClean="0"/>
              <a:t>11/14/23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C70A3-232D-BCF6-E19F-93520814064D}"/>
              </a:ext>
            </a:extLst>
          </p:cNvPr>
          <p:cNvSpPr txBox="1"/>
          <p:nvPr/>
        </p:nvSpPr>
        <p:spPr>
          <a:xfrm>
            <a:off x="1543625" y="1712070"/>
            <a:ext cx="6103620" cy="412742"/>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30000"/>
              </a:lnSpc>
            </a:pPr>
            <a:r>
              <a:rPr lang="en-US" altLang="ko-KR"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2023</a:t>
            </a:r>
            <a:r>
              <a:rPr lang="ko-KR" altLang="en-US"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년 </a:t>
            </a:r>
            <a:r>
              <a:rPr lang="en-US" altLang="ko-KR"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11</a:t>
            </a:r>
            <a:r>
              <a:rPr lang="ko-KR" altLang="en-US"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월 </a:t>
            </a:r>
            <a:r>
              <a:rPr lang="en-US" altLang="ko-KR"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15</a:t>
            </a:r>
            <a:r>
              <a:rPr lang="ko-KR" altLang="en-US"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일</a:t>
            </a:r>
            <a:r>
              <a:rPr lang="en-US" altLang="ko-KR"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Study Meeting</a:t>
            </a:r>
            <a:endParaRPr lang="ko-KR" altLang="en-US"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5" name="TextBox 4">
            <a:extLst>
              <a:ext uri="{FF2B5EF4-FFF2-40B4-BE49-F238E27FC236}">
                <a16:creationId xmlns:a16="http://schemas.microsoft.com/office/drawing/2014/main" id="{E552A707-5D8F-81D0-4112-0B5E33B7D991}"/>
              </a:ext>
            </a:extLst>
          </p:cNvPr>
          <p:cNvSpPr txBox="1"/>
          <p:nvPr/>
        </p:nvSpPr>
        <p:spPr>
          <a:xfrm>
            <a:off x="1385928" y="2240369"/>
            <a:ext cx="13878021" cy="738664"/>
          </a:xfrm>
          <a:prstGeom prst="rect">
            <a:avLst/>
          </a:prstGeom>
          <a:noFill/>
        </p:spPr>
        <p:txBody>
          <a:bodyPr wrap="square" rtlCol="0">
            <a:spAutoFit/>
          </a:bodyPr>
          <a:lstStyle/>
          <a:p>
            <a:r>
              <a:rPr lang="ko-KR" altLang="en-US" sz="42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상식 기반 </a:t>
            </a:r>
            <a:r>
              <a:rPr lang="en-US" altLang="ko-KR" sz="42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QA </a:t>
            </a:r>
            <a:r>
              <a:rPr lang="ko-KR" altLang="en-US" sz="42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모델에서의 그래프 순환 구조의 영향</a:t>
            </a:r>
            <a:endParaRPr lang="ko-KR" altLang="en-US" sz="54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7" name="TextBox 6">
            <a:extLst>
              <a:ext uri="{FF2B5EF4-FFF2-40B4-BE49-F238E27FC236}">
                <a16:creationId xmlns:a16="http://schemas.microsoft.com/office/drawing/2014/main" id="{5F6A2BDB-413E-BF58-4D95-CE101899B77E}"/>
              </a:ext>
            </a:extLst>
          </p:cNvPr>
          <p:cNvSpPr txBox="1"/>
          <p:nvPr/>
        </p:nvSpPr>
        <p:spPr>
          <a:xfrm>
            <a:off x="1385929" y="3094620"/>
            <a:ext cx="11899001" cy="507831"/>
          </a:xfrm>
          <a:prstGeom prst="rect">
            <a:avLst/>
          </a:prstGeom>
          <a:noFill/>
        </p:spPr>
        <p:txBody>
          <a:bodyPr wrap="square" rtlCol="0">
            <a:spAutoFit/>
          </a:bodyPr>
          <a:lstStyle/>
          <a:p>
            <a:r>
              <a:rPr lang="en-US" altLang="ko-KR" sz="2700" spc="-225"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Influence of Graph Cyclic structure on Common Sense - based QA models</a:t>
            </a:r>
            <a:endParaRPr lang="ko-KR" altLang="en-US" sz="2100" spc="-225"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pic>
        <p:nvPicPr>
          <p:cNvPr id="2" name="그림 1">
            <a:extLst>
              <a:ext uri="{FF2B5EF4-FFF2-40B4-BE49-F238E27FC236}">
                <a16:creationId xmlns:a16="http://schemas.microsoft.com/office/drawing/2014/main" id="{7A77888A-657E-1EAF-DD8E-213338D1934C}"/>
              </a:ext>
            </a:extLst>
          </p:cNvPr>
          <p:cNvPicPr>
            <a:picLocks noChangeAspect="1"/>
          </p:cNvPicPr>
          <p:nvPr/>
        </p:nvPicPr>
        <p:blipFill>
          <a:blip r:embed="rId3"/>
          <a:stretch>
            <a:fillRect/>
          </a:stretch>
        </p:blipFill>
        <p:spPr>
          <a:xfrm>
            <a:off x="14309167" y="8758645"/>
            <a:ext cx="3266561" cy="86343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6BF3C7-156E-994B-C60B-CE6C82316C07}"/>
                  </a:ext>
                </a:extLst>
              </p:cNvPr>
              <p:cNvSpPr txBox="1"/>
              <p:nvPr/>
            </p:nvSpPr>
            <p:spPr>
              <a:xfrm>
                <a:off x="1385929" y="5143501"/>
                <a:ext cx="8971949" cy="2461251"/>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gn="ctr">
                  <a:lnSpc>
                    <a:spcPct val="130000"/>
                  </a:lnSpc>
                </a:pPr>
                <a:r>
                  <a:rPr lang="ko-KR" altLang="en-US" sz="21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정지</a:t>
                </a:r>
                <a14:m>
                  <m:oMath xmlns:m="http://schemas.openxmlformats.org/officeDocument/2006/math">
                    <m:r>
                      <a:rPr lang="ko-KR" altLang="en-US" sz="2100" i="1">
                        <a:solidFill>
                          <a:schemeClr val="tx1">
                            <a:lumMod val="85000"/>
                            <a:lumOff val="15000"/>
                          </a:schemeClr>
                        </a:solidFill>
                        <a:latin typeface="Cambria Math" panose="02040503050406030204" pitchFamily="18" charset="0"/>
                        <a:ea typeface="KoPubWorld바탕체 Light" panose="00000300000000000000" pitchFamily="2" charset="-127"/>
                      </a:rPr>
                      <m:t>원</m:t>
                    </m:r>
                  </m:oMath>
                </a14:m>
                <a:endParaRPr lang="en-US" altLang="ko-KR" sz="21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gn="ctr">
                  <a:lnSpc>
                    <a:spcPct val="130000"/>
                  </a:lnSpc>
                </a:pPr>
                <a:r>
                  <a:rPr lang="ko-KR" altLang="ko-Kore-KR" sz="2100" dirty="0">
                    <a:latin typeface="굴림" panose="020B0600000101010101" pitchFamily="34" charset="-127"/>
                    <a:ea typeface="굴림" panose="020B0600000101010101" pitchFamily="34" charset="-127"/>
                    <a:cs typeface="굴림" panose="020B0600000101010101" pitchFamily="34" charset="-127"/>
                  </a:rPr>
                  <a:t>성균관대학교 인공지능학과</a:t>
                </a:r>
                <a:endParaRPr lang="en-US" altLang="ko-KR" sz="21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ko-KR" altLang="en-US" sz="2100" dirty="0">
                    <a:latin typeface="굴림" panose="020B0600000101010101" pitchFamily="34" charset="-127"/>
                    <a:ea typeface="굴림" panose="020B0600000101010101" pitchFamily="34" charset="-127"/>
                    <a:cs typeface="굴림" panose="020B0600000101010101" pitchFamily="34" charset="-127"/>
                  </a:rPr>
                  <a:t>석사과정</a:t>
                </a:r>
                <a:endParaRPr lang="en-US" altLang="ko-KR" sz="21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en-US" altLang="ko-Kore-KR" sz="2100" kern="100" dirty="0">
                    <a:latin typeface="굴림" panose="020B0600000101010101" pitchFamily="34" charset="-127"/>
                    <a:cs typeface="바탕" panose="02030600000101010101" pitchFamily="18" charset="-127"/>
                  </a:rPr>
                  <a:t>jwjw9603@g.skku.edu</a:t>
                </a:r>
                <a:endParaRPr lang="ko-Kore-KR" altLang="en-US" sz="2100" dirty="0"/>
              </a:p>
              <a:p>
                <a:pPr algn="ctr">
                  <a:lnSpc>
                    <a:spcPct val="130000"/>
                  </a:lnSpc>
                </a:pPr>
                <a:endParaRPr lang="en-US" altLang="ko-KR"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nSpc>
                    <a:spcPct val="130000"/>
                  </a:lnSpc>
                </a:pPr>
                <a:endParaRPr lang="ko-KR" altLang="en-US"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4" name="TextBox 3">
                <a:extLst>
                  <a:ext uri="{FF2B5EF4-FFF2-40B4-BE49-F238E27FC236}">
                    <a16:creationId xmlns:a16="http://schemas.microsoft.com/office/drawing/2014/main" id="{766BF3C7-156E-994B-C60B-CE6C82316C07}"/>
                  </a:ext>
                </a:extLst>
              </p:cNvPr>
              <p:cNvSpPr txBox="1">
                <a:spLocks noRot="1" noChangeAspect="1" noMove="1" noResize="1" noEditPoints="1" noAdjustHandles="1" noChangeArrowheads="1" noChangeShapeType="1" noTextEdit="1"/>
              </p:cNvSpPr>
              <p:nvPr/>
            </p:nvSpPr>
            <p:spPr>
              <a:xfrm>
                <a:off x="1385929" y="5143501"/>
                <a:ext cx="8971949" cy="2461251"/>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191000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19B158D5-1F34-4E59-AF24-D56BE62AF114}"/>
              </a:ext>
            </a:extLst>
          </p:cNvPr>
          <p:cNvSpPr txBox="1"/>
          <p:nvPr/>
        </p:nvSpPr>
        <p:spPr>
          <a:xfrm>
            <a:off x="1270322" y="1841709"/>
            <a:ext cx="4632767" cy="553998"/>
          </a:xfrm>
          <a:prstGeom prst="rect">
            <a:avLst/>
          </a:prstGeom>
          <a:noFill/>
        </p:spPr>
        <p:txBody>
          <a:bodyPr wrap="square" rtlCol="0">
            <a:spAutoFit/>
          </a:bodyPr>
          <a:lstStyle/>
          <a:p>
            <a:pPr algn="l"/>
            <a:r>
              <a:rPr lang="en-US" altLang="ko-KR" sz="3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Contents</a:t>
            </a:r>
            <a:endParaRPr lang="ko-KR" altLang="en-US" sz="3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 name="TextBox 1">
            <a:extLst>
              <a:ext uri="{FF2B5EF4-FFF2-40B4-BE49-F238E27FC236}">
                <a16:creationId xmlns:a16="http://schemas.microsoft.com/office/drawing/2014/main" id="{3D609613-E8A5-BBCA-FC7A-9353900375E6}"/>
              </a:ext>
            </a:extLst>
          </p:cNvPr>
          <p:cNvSpPr txBox="1"/>
          <p:nvPr/>
        </p:nvSpPr>
        <p:spPr>
          <a:xfrm>
            <a:off x="11875625" y="1224499"/>
            <a:ext cx="5282681" cy="461665"/>
          </a:xfrm>
          <a:prstGeom prst="rect">
            <a:avLst/>
          </a:prstGeom>
          <a:noFill/>
        </p:spPr>
        <p:txBody>
          <a:bodyPr wrap="square" rtlCol="0">
            <a:spAutoFit/>
          </a:bodyPr>
          <a:lstStyle/>
          <a:p>
            <a:pPr algn="r"/>
            <a:r>
              <a:rPr lang="en-US" altLang="ko-KR" sz="24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30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10" name="그룹 9">
            <a:extLst>
              <a:ext uri="{FF2B5EF4-FFF2-40B4-BE49-F238E27FC236}">
                <a16:creationId xmlns:a16="http://schemas.microsoft.com/office/drawing/2014/main" id="{452CBBF4-629C-2F2F-E6C3-4D9137058B04}"/>
              </a:ext>
            </a:extLst>
          </p:cNvPr>
          <p:cNvGrpSpPr/>
          <p:nvPr/>
        </p:nvGrpSpPr>
        <p:grpSpPr>
          <a:xfrm>
            <a:off x="2354372" y="2672695"/>
            <a:ext cx="4994607" cy="1994504"/>
            <a:chOff x="2475230" y="2099331"/>
            <a:chExt cx="3329738" cy="1329669"/>
          </a:xfrm>
        </p:grpSpPr>
        <p:sp>
          <p:nvSpPr>
            <p:cNvPr id="11" name="TextBox 10">
              <a:extLst>
                <a:ext uri="{FF2B5EF4-FFF2-40B4-BE49-F238E27FC236}">
                  <a16:creationId xmlns:a16="http://schemas.microsoft.com/office/drawing/2014/main" id="{AD9DFF9D-1E88-3344-D665-E40CB3F2F59B}"/>
                </a:ext>
              </a:extLst>
            </p:cNvPr>
            <p:cNvSpPr txBox="1"/>
            <p:nvPr/>
          </p:nvSpPr>
          <p:spPr>
            <a:xfrm>
              <a:off x="3382669" y="2099331"/>
              <a:ext cx="1943098" cy="369332"/>
            </a:xfrm>
            <a:prstGeom prst="rect">
              <a:avLst/>
            </a:prstGeom>
            <a:noFill/>
          </p:spPr>
          <p:txBody>
            <a:bodyPr wrap="square" rtlCol="0">
              <a:spAutoFit/>
            </a:bodyPr>
            <a:lstStyle/>
            <a:p>
              <a:pPr algn="l"/>
              <a:r>
                <a:rPr lang="en-US" altLang="ko-KR" sz="3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Progress</a:t>
              </a:r>
              <a:endParaRPr lang="ko-KR" altLang="en-US" sz="3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12" name="TextBox 11">
              <a:extLst>
                <a:ext uri="{FF2B5EF4-FFF2-40B4-BE49-F238E27FC236}">
                  <a16:creationId xmlns:a16="http://schemas.microsoft.com/office/drawing/2014/main" id="{B91B6B1B-C542-2312-769B-A67D11FCF664}"/>
                </a:ext>
              </a:extLst>
            </p:cNvPr>
            <p:cNvSpPr txBox="1"/>
            <p:nvPr/>
          </p:nvSpPr>
          <p:spPr>
            <a:xfrm>
              <a:off x="3382669" y="2452074"/>
              <a:ext cx="2422299" cy="275161"/>
            </a:xfrm>
            <a:prstGeom prst="rect">
              <a:avLst/>
            </a:prstGeom>
            <a:noFill/>
          </p:spPr>
          <p:txBody>
            <a:bodyPr wrap="square" rtlCol="0">
              <a:spAutoFit/>
            </a:bodyPr>
            <a:lstStyle/>
            <a:p>
              <a:pPr>
                <a:lnSpc>
                  <a:spcPct val="130000"/>
                </a:lnSpc>
              </a:pPr>
              <a:endPar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nvGrpSpPr>
            <p:cNvPr id="13" name="그룹 12">
              <a:extLst>
                <a:ext uri="{FF2B5EF4-FFF2-40B4-BE49-F238E27FC236}">
                  <a16:creationId xmlns:a16="http://schemas.microsoft.com/office/drawing/2014/main" id="{519FB3EC-8EBA-A600-10C9-0903BEE94A21}"/>
                </a:ext>
              </a:extLst>
            </p:cNvPr>
            <p:cNvGrpSpPr/>
            <p:nvPr/>
          </p:nvGrpSpPr>
          <p:grpSpPr>
            <a:xfrm>
              <a:off x="2475230" y="2114720"/>
              <a:ext cx="749300" cy="1314280"/>
              <a:chOff x="3919220" y="2114720"/>
              <a:chExt cx="749300" cy="1314280"/>
            </a:xfrm>
          </p:grpSpPr>
          <p:sp>
            <p:nvSpPr>
              <p:cNvPr id="14" name="TextBox 13">
                <a:extLst>
                  <a:ext uri="{FF2B5EF4-FFF2-40B4-BE49-F238E27FC236}">
                    <a16:creationId xmlns:a16="http://schemas.microsoft.com/office/drawing/2014/main" id="{68111DB9-D6D9-D139-534E-D5D75AC3E8AF}"/>
                  </a:ext>
                </a:extLst>
              </p:cNvPr>
              <p:cNvSpPr txBox="1"/>
              <p:nvPr/>
            </p:nvSpPr>
            <p:spPr>
              <a:xfrm>
                <a:off x="3919220" y="2114720"/>
                <a:ext cx="749300" cy="615553"/>
              </a:xfrm>
              <a:prstGeom prst="rect">
                <a:avLst/>
              </a:prstGeom>
              <a:noFill/>
            </p:spPr>
            <p:txBody>
              <a:bodyPr wrap="square" rtlCol="0" anchor="ctr">
                <a:spAutoFit/>
              </a:bodyPr>
              <a:lstStyle/>
              <a:p>
                <a:pPr algn="ctr"/>
                <a:r>
                  <a:rPr lang="en-US" altLang="ko-KR" sz="54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3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15" name="직선 연결선 2">
                <a:extLst>
                  <a:ext uri="{FF2B5EF4-FFF2-40B4-BE49-F238E27FC236}">
                    <a16:creationId xmlns:a16="http://schemas.microsoft.com/office/drawing/2014/main" id="{4D020438-BD37-ABFC-62A6-45921C373657}"/>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71891F9B-5ED7-BF65-BAFE-CEE8532725AA}"/>
              </a:ext>
            </a:extLst>
          </p:cNvPr>
          <p:cNvSpPr txBox="1"/>
          <p:nvPr/>
        </p:nvSpPr>
        <p:spPr>
          <a:xfrm>
            <a:off x="3759740" y="3316608"/>
            <a:ext cx="7886045" cy="1853136"/>
          </a:xfrm>
          <a:prstGeom prst="rect">
            <a:avLst/>
          </a:prstGeom>
          <a:noFill/>
        </p:spPr>
        <p:txBody>
          <a:bodyPr wrap="square" rtlCol="0">
            <a:spAutoFit/>
          </a:bodyPr>
          <a:lstStyle/>
          <a:p>
            <a:pPr marL="266700" indent="-266700">
              <a:lnSpc>
                <a:spcPct val="130000"/>
              </a:lnSpc>
              <a:buFont typeface="Arial" panose="020B0604020202020204" pitchFamily="34" charset="0"/>
              <a:buChar char="•"/>
            </a:pPr>
            <a:r>
              <a:rPr lang="ko-KR" altLang="en-US"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진행 내용</a:t>
            </a:r>
            <a:r>
              <a:rPr lang="en-US" altLang="ko-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overview</a:t>
            </a:r>
            <a:endParaRPr lang="en-US" altLang="en-US"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266700" indent="-266700">
              <a:lnSpc>
                <a:spcPct val="130000"/>
              </a:lnSpc>
              <a:buFont typeface="Arial" panose="020B0604020202020204" pitchFamily="34" charset="0"/>
              <a:buChar char="•"/>
            </a:pPr>
            <a:r>
              <a:rPr lang="en-US" altLang="ko-Kore-KR" dirty="0" err="1">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실험</a:t>
            </a:r>
            <a:r>
              <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ore-KR" dirty="0" err="1">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결과</a:t>
            </a:r>
            <a:endPar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266700" indent="-266700">
              <a:lnSpc>
                <a:spcPct val="130000"/>
              </a:lnSpc>
              <a:buFont typeface="Arial" panose="020B0604020202020204" pitchFamily="34" charset="0"/>
              <a:buChar char="•"/>
            </a:pPr>
            <a:r>
              <a:rPr lang="en-US" altLang="ko-Kore-KR" dirty="0" err="1">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결과</a:t>
            </a:r>
            <a:r>
              <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ore-KR" dirty="0" err="1">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분석</a:t>
            </a:r>
            <a:endPar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266700" indent="-266700">
              <a:lnSpc>
                <a:spcPct val="130000"/>
              </a:lnSpc>
              <a:buFont typeface="Arial" panose="020B0604020202020204" pitchFamily="34" charset="0"/>
              <a:buChar char="•"/>
            </a:pPr>
            <a:r>
              <a:rPr lang="en-US" altLang="ko-Kore-KR" dirty="0" err="1">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계획</a:t>
            </a:r>
            <a:endPar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266700" indent="-266700">
              <a:lnSpc>
                <a:spcPct val="130000"/>
              </a:lnSpc>
              <a:buFont typeface="Arial" panose="020B0604020202020204" pitchFamily="34" charset="0"/>
              <a:buChar char="•"/>
            </a:pPr>
            <a:endPar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Tree>
    <p:extLst>
      <p:ext uri="{BB962C8B-B14F-4D97-AF65-F5344CB8AC3E}">
        <p14:creationId xmlns:p14="http://schemas.microsoft.com/office/powerpoint/2010/main" val="382646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93700" y="-93573"/>
            <a:ext cx="8365446" cy="936635"/>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613454" y="1231938"/>
            <a:ext cx="17280846" cy="4489749"/>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영향</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파악하기 위해 총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12</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가지의 방법에 대해서 실험을 진행하고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8575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노드 개수는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200</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개를 대상으로 진행하고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8575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score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 사용한 경우와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score + Graph score</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둘 다 사용한 경우에 대해서 실험을 진행하고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971550" lvl="1" indent="-285750" algn="just">
              <a:lnSpc>
                <a:spcPct val="150000"/>
              </a:lnSpc>
              <a:buFont typeface="Wingdings" pitchFamily="2" charset="2"/>
              <a:buChar char="ü"/>
            </a:pP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방법론은 다음과 같다</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Original Context score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score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 ; a]</a:t>
            </a:r>
            <a:r>
              <a:rPr lang="ko-KR" altLang="en-US" sz="14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PLM</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넣어서 </a:t>
            </a:r>
            <a:r>
              <a:rPr lang="en-US" altLang="ko-KR" sz="1400"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[CLS] </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토큰에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MLP</a:t>
            </a:r>
            <a:r>
              <a:rPr lang="ko-KR" altLang="en-US" sz="14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거친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score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이다</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 score : [q ; a ; top-k triple]</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Not pure cycle triple score : [q ; a ; top-k cycle triple] or [q ; a ; top-k triple], cycle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없는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 대체</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400"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기존의 </a:t>
            </a:r>
            <a:r>
              <a:rPr lang="en-US" altLang="ko-KR" sz="1400"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a:t>
            </a:r>
            <a:r>
              <a:rPr lang="ko-KR" altLang="en-US" sz="1400"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Passage</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Pure cycle triple score : [q ; a ; top-k cycle triple]</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Non cycle triple score : [q ; a ; top-k non cycle triple], Cycle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형성하지 않는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p>
          <a:p>
            <a:pPr marL="285750" indent="-285750" algn="just">
              <a:lnSpc>
                <a:spcPct val="150000"/>
              </a:lnSpc>
              <a:buFont typeface="Arial" panose="020B0604020202020204" pitchFamily="34" charset="0"/>
              <a:buChar char="•"/>
            </a:pPr>
            <a:r>
              <a:rPr lang="en-US" altLang="ko-KR" sz="1800" dirty="0" err="1">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대한 분석 및 버전에 따른 차이 확인</a:t>
            </a:r>
            <a:endPar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971550" lvl="1" indent="-285750" algn="just">
              <a:lnSpc>
                <a:spcPct val="150000"/>
              </a:lnSpc>
              <a:buFont typeface="Wingdings" pitchFamily="2" charset="2"/>
              <a:buChar char="ü"/>
            </a:pP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현재 배포된 버전은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5.7.0</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까지 있음</a:t>
            </a:r>
            <a:endPar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971550" lvl="1" indent="-285750" algn="just">
              <a:lnSpc>
                <a:spcPct val="150000"/>
              </a:lnSpc>
              <a:buFont typeface="Wingdings" pitchFamily="2" charset="2"/>
              <a:buChar char="ü"/>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사용하지 않는 모델들은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ConceptNet5.7.0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버전 사용</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(e.g.</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DEKCOR,</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KERA)</a:t>
            </a:r>
          </a:p>
          <a:p>
            <a:pPr marL="1428750" lvl="2" indent="-285750" algn="just">
              <a:lnSpc>
                <a:spcPct val="150000"/>
              </a:lnSpc>
              <a:buFont typeface="+mj-lt"/>
              <a:buAutoNum type="arabicParenR"/>
            </a:pP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주로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활용하며</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Entity</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대한 추가적인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Description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방법을 도입함</a:t>
            </a:r>
            <a:endPar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428750" lvl="2" indent="-285750" algn="just">
              <a:lnSpc>
                <a:spcPct val="150000"/>
              </a:lnSpc>
              <a:buFont typeface="+mj-lt"/>
              <a:buAutoNum type="arabicParenR"/>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GNN(graph encoder)</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사용하지 않는 대신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대해서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structured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정보를 뽑기 위해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사용하는 것임</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 extraction</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역할</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28750" lvl="2" indent="-285750" algn="just">
              <a:lnSpc>
                <a:spcPct val="150000"/>
              </a:lnSpc>
              <a:buFont typeface="+mj-lt"/>
              <a:buAutoNum type="arabicParenR"/>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아닌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subgraph</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대해서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뽑지 않음</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로부터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filtering(preprocess)</a:t>
            </a:r>
            <a:r>
              <a:rPr lang="ko-KR" altLang="en-US" sz="1400" dirty="0" err="1">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거친 데이터로서</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아래와 같은 한계점이 있다</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885950" lvl="3" indent="-285750" algn="just">
              <a:lnSpc>
                <a:spcPct val="150000"/>
              </a:lnSpc>
              <a:buFont typeface="Wingdings" pitchFamily="2" charset="2"/>
              <a:buChar char="Ø"/>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It potentially restricts the extraction of relevant nodes that aren’t located with the 2-hop network. In other words, there may be valuable information residing in nodes outside the 2-hop network which will be missed by this approach.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여기서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2-hop</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이란 것은 </a:t>
            </a:r>
            <a:r>
              <a:rPr lang="en-US" altLang="ko-KR" sz="1400" dirty="0" err="1">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에서 언급되는 </a:t>
            </a:r>
            <a:r>
              <a:rPr lang="ko-KR" altLang="en-US" sz="1400" dirty="0" err="1">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엔티티간의</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2-hop</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경로에 있는 모든 엔티티들을 가져온다는 뜻이다</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885950" lvl="3" indent="-285750" algn="just">
              <a:lnSpc>
                <a:spcPct val="150000"/>
              </a:lnSpc>
              <a:buFont typeface="Wingdings" pitchFamily="2" charset="2"/>
              <a:buChar char="Ø"/>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The heuristic nature of the KG extraction procedure is not trainable, meaning it doesn’t have the capacity to learn from its mistakes or enhance the quality of subgraph retrieval over time.</a:t>
            </a:r>
          </a:p>
          <a:p>
            <a:pPr marL="1885950" lvl="3" indent="-285750" algn="just">
              <a:lnSpc>
                <a:spcPct val="150000"/>
              </a:lnSpc>
              <a:buFont typeface="Wingdings" pitchFamily="2" charset="2"/>
              <a:buChar char="Ø"/>
            </a:pP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로부터 </a:t>
            </a: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가져오면 정보 손실</a:t>
            </a: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누락</a:t>
            </a: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및 </a:t>
            </a: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noise, Bias</a:t>
            </a:r>
            <a:r>
              <a:rPr lang="ko-KR" altLang="en-US"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있을 수 있다</a:t>
            </a: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971550" lvl="1" indent="-285750" algn="just">
              <a:lnSpc>
                <a:spcPct val="150000"/>
              </a:lnSpc>
              <a:buFont typeface="Wingdings" pitchFamily="2" charset="2"/>
              <a:buChar char="ü"/>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데이터 전처리를 기반으로 하는 모델들은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ConceptNet5.6.0 </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버전 사용</a:t>
            </a:r>
            <a:endPar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371600" lvl="2" algn="just">
              <a:lnSpc>
                <a:spcPct val="150000"/>
              </a:lnSpc>
              <a:buFont typeface="+mj-lt"/>
              <a:buAutoNum type="arabicParenR"/>
            </a:pP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위 모델들은 주로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4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사용해서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기반의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graph encoder</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사용</a:t>
            </a:r>
            <a:endPar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359064" y="1001105"/>
            <a:ext cx="6663787" cy="461665"/>
          </a:xfrm>
          <a:prstGeom prst="rect">
            <a:avLst/>
          </a:prstGeom>
          <a:noFill/>
        </p:spPr>
        <p:txBody>
          <a:bodyPr wrap="square" rtlCol="0">
            <a:spAutoFit/>
          </a:bodyPr>
          <a:lstStyle/>
          <a:p>
            <a:r>
              <a:rPr kumimoji="1" lang="ko-KR" altLang="en-US" sz="2400" dirty="0"/>
              <a:t>진행 내용</a:t>
            </a:r>
            <a:r>
              <a:rPr kumimoji="1" lang="en-US" altLang="ko-KR" sz="2400" dirty="0"/>
              <a:t> Overview</a:t>
            </a:r>
            <a:endParaRPr kumimoji="1" lang="ko-Kore-KR" altLang="en-US" sz="2400" dirty="0"/>
          </a:p>
        </p:txBody>
      </p:sp>
      <p:sp>
        <p:nvSpPr>
          <p:cNvPr id="5" name="TextBox 4">
            <a:extLst>
              <a:ext uri="{FF2B5EF4-FFF2-40B4-BE49-F238E27FC236}">
                <a16:creationId xmlns:a16="http://schemas.microsoft.com/office/drawing/2014/main" id="{F309A4E6-F275-24C4-BF9B-6184CD00260C}"/>
              </a:ext>
            </a:extLst>
          </p:cNvPr>
          <p:cNvSpPr txBox="1"/>
          <p:nvPr/>
        </p:nvSpPr>
        <p:spPr>
          <a:xfrm>
            <a:off x="11374582" y="9795164"/>
            <a:ext cx="5943165" cy="369332"/>
          </a:xfrm>
          <a:prstGeom prst="rect">
            <a:avLst/>
          </a:prstGeom>
          <a:noFill/>
        </p:spPr>
        <p:txBody>
          <a:bodyPr wrap="none" rtlCol="0">
            <a:spAutoFit/>
          </a:bodyPr>
          <a:lstStyle/>
          <a:p>
            <a:r>
              <a:rPr kumimoji="1" lang="en" altLang="ko-KR" dirty="0"/>
              <a:t>https://knowledge-</a:t>
            </a:r>
            <a:r>
              <a:rPr kumimoji="1" lang="en" altLang="ko-KR" dirty="0" err="1"/>
              <a:t>nlp.github.io</a:t>
            </a:r>
            <a:r>
              <a:rPr kumimoji="1" lang="en" altLang="ko-KR" dirty="0"/>
              <a:t>/kdd2023/papers/Nangi9.pdf</a:t>
            </a:r>
            <a:endParaRPr kumimoji="1" lang="ko-KR" altLang="en-US" dirty="0"/>
          </a:p>
        </p:txBody>
      </p:sp>
    </p:spTree>
    <p:extLst>
      <p:ext uri="{BB962C8B-B14F-4D97-AF65-F5344CB8AC3E}">
        <p14:creationId xmlns:p14="http://schemas.microsoft.com/office/powerpoint/2010/main" val="284898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93700" y="-93573"/>
            <a:ext cx="8365446" cy="936635"/>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778554" y="1669091"/>
            <a:ext cx="17280846" cy="4489749"/>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로부터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가져오면 정보 손실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Noise, Bias</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발생</a:t>
            </a:r>
            <a:endPar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143000" lvl="1" indent="-457200" algn="just">
              <a:lnSpc>
                <a:spcPct val="150000"/>
              </a:lnSpc>
              <a:buFont typeface="+mj-lt"/>
              <a:buAutoNum type="arabicPeriod"/>
            </a:pP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정보 손실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 </a:t>
            </a:r>
          </a:p>
          <a:p>
            <a:pPr marL="1600200" lvl="2" indent="-457200" algn="just">
              <a:lnSpc>
                <a:spcPct val="150000"/>
              </a:lnSpc>
              <a:buFont typeface="Wingdings" pitchFamily="2" charset="2"/>
              <a:buChar char="Ø"/>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로부터 필터링 된 데이터로</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일부 정보가 누락될 가능성이 있다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mj-lt"/>
              <a:buAutoNum type="arabicPeriod"/>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Noise : </a:t>
            </a:r>
          </a:p>
          <a:p>
            <a:pPr marL="1600200" lvl="2" indent="-457200" algn="just">
              <a:lnSpc>
                <a:spcPct val="150000"/>
              </a:lnSpc>
              <a:buFont typeface="Wingdings" pitchFamily="2" charset="2"/>
              <a:buChar char="Ø"/>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에서는 필터링 전에 포함된 노드들 중에서도 원치 않는 노드들이 있을 수 있다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이는 모델이 불필요한 정보를 학습하거나 예측에 영향을 끼칠 수 있다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mj-lt"/>
              <a:buAutoNum type="arabicPeriod"/>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Bias : </a:t>
            </a:r>
          </a:p>
          <a:p>
            <a:pPr marL="1600200" lvl="2" indent="-457200" algn="just">
              <a:lnSpc>
                <a:spcPct val="150000"/>
              </a:lnSpc>
              <a:buFont typeface="Wingdings" pitchFamily="2" charset="2"/>
              <a:buChar char="Ø"/>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추출 과정의 </a:t>
            </a:r>
            <a:r>
              <a:rPr lang="ko-KR" altLang="en-US" sz="16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휴리스틱한</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특성으로 인해 학습이 불가능하며</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이는 시스템이 데이터에 대한 판단을 개선하거나 학습하는 능력이 제한된다는 것을 말한다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이로 인해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특정한 경향성이나 편향을 가질 가능성이 있다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381000" y="1118405"/>
            <a:ext cx="6663787" cy="584775"/>
          </a:xfrm>
          <a:prstGeom prst="rect">
            <a:avLst/>
          </a:prstGeom>
          <a:noFill/>
        </p:spPr>
        <p:txBody>
          <a:bodyPr wrap="square" rtlCol="0">
            <a:spAutoFit/>
          </a:bodyPr>
          <a:lstStyle/>
          <a:p>
            <a:r>
              <a:rPr kumimoji="1" lang="ko-KR" altLang="en-US" sz="3200" dirty="0"/>
              <a:t>진행 내용</a:t>
            </a:r>
            <a:r>
              <a:rPr kumimoji="1" lang="en-US" altLang="ko-KR" sz="3200" dirty="0"/>
              <a:t> Overview</a:t>
            </a:r>
            <a:endParaRPr kumimoji="1" lang="ko-Kore-KR" altLang="en-US" sz="3200" dirty="0"/>
          </a:p>
        </p:txBody>
      </p:sp>
    </p:spTree>
    <p:extLst>
      <p:ext uri="{BB962C8B-B14F-4D97-AF65-F5344CB8AC3E}">
        <p14:creationId xmlns:p14="http://schemas.microsoft.com/office/powerpoint/2010/main" val="3605535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04800" y="0"/>
            <a:ext cx="8365446" cy="936635"/>
          </a:xfrm>
          <a:prstGeom prst="rect">
            <a:avLst/>
          </a:prstGeom>
        </p:spPr>
        <p:txBody>
          <a:bodyPr/>
          <a:lstStyle/>
          <a:p>
            <a:r>
              <a:rPr lang="en-US" altLang="ko-KR" dirty="0"/>
              <a:t>Progress</a:t>
            </a:r>
            <a:endParaRPr lang="ko-KR" altLang="en-US" dirty="0"/>
          </a:p>
        </p:txBody>
      </p:sp>
      <p:sp>
        <p:nvSpPr>
          <p:cNvPr id="4" name="TextBox 3">
            <a:extLst>
              <a:ext uri="{FF2B5EF4-FFF2-40B4-BE49-F238E27FC236}">
                <a16:creationId xmlns:a16="http://schemas.microsoft.com/office/drawing/2014/main" id="{2E382F04-6D59-7AEF-146B-897EA3A7B6AA}"/>
              </a:ext>
            </a:extLst>
          </p:cNvPr>
          <p:cNvSpPr txBox="1"/>
          <p:nvPr/>
        </p:nvSpPr>
        <p:spPr>
          <a:xfrm>
            <a:off x="304800" y="921323"/>
            <a:ext cx="6663787" cy="584775"/>
          </a:xfrm>
          <a:prstGeom prst="rect">
            <a:avLst/>
          </a:prstGeom>
          <a:noFill/>
        </p:spPr>
        <p:txBody>
          <a:bodyPr wrap="square" rtlCol="0">
            <a:spAutoFit/>
          </a:bodyPr>
          <a:lstStyle/>
          <a:p>
            <a:r>
              <a:rPr kumimoji="1" lang="ko-KR" altLang="en-US" sz="3200" dirty="0"/>
              <a:t>실험 결과</a:t>
            </a:r>
            <a:r>
              <a:rPr kumimoji="1" lang="en-US" altLang="ko-KR" sz="3200" dirty="0"/>
              <a:t>(</a:t>
            </a:r>
            <a:r>
              <a:rPr kumimoji="1" lang="en-US" altLang="ko-KR" sz="3200" dirty="0" err="1"/>
              <a:t>CommonsenseQA</a:t>
            </a:r>
            <a:r>
              <a:rPr kumimoji="1" lang="en-US" altLang="ko-KR" sz="3200" dirty="0"/>
              <a:t>)</a:t>
            </a:r>
            <a:endParaRPr kumimoji="1" lang="ko-Kore-KR" altLang="en-US" sz="3200" dirty="0"/>
          </a:p>
        </p:txBody>
      </p:sp>
      <mc:AlternateContent xmlns:mc="http://schemas.openxmlformats.org/markup-compatibility/2006">
        <mc:Choice xmlns:a14="http://schemas.microsoft.com/office/drawing/2010/main" Requires="a14">
          <p:graphicFrame>
            <p:nvGraphicFramePr>
              <p:cNvPr id="5" name="표 4">
                <a:extLst>
                  <a:ext uri="{FF2B5EF4-FFF2-40B4-BE49-F238E27FC236}">
                    <a16:creationId xmlns:a16="http://schemas.microsoft.com/office/drawing/2014/main" id="{30C9DF24-45AB-C653-78EC-EF3E92CB31A1}"/>
                  </a:ext>
                </a:extLst>
              </p:cNvPr>
              <p:cNvGraphicFramePr>
                <a:graphicFrameLocks noGrp="1"/>
              </p:cNvGraphicFramePr>
              <p:nvPr>
                <p:extLst>
                  <p:ext uri="{D42A27DB-BD31-4B8C-83A1-F6EECF244321}">
                    <p14:modId xmlns:p14="http://schemas.microsoft.com/office/powerpoint/2010/main" val="3839978291"/>
                  </p:ext>
                </p:extLst>
              </p:nvPr>
            </p:nvGraphicFramePr>
            <p:xfrm>
              <a:off x="650195" y="1575282"/>
              <a:ext cx="16040101" cy="8106244"/>
            </p:xfrm>
            <a:graphic>
              <a:graphicData uri="http://schemas.openxmlformats.org/drawingml/2006/table">
                <a:tbl>
                  <a:tblPr firstRow="1" bandRow="1">
                    <a:tableStyleId>{2D5ABB26-0587-4C30-8999-92F81FD0307C}</a:tableStyleId>
                  </a:tblPr>
                  <a:tblGrid>
                    <a:gridCol w="7673584">
                      <a:extLst>
                        <a:ext uri="{9D8B030D-6E8A-4147-A177-3AD203B41FA5}">
                          <a16:colId xmlns:a16="http://schemas.microsoft.com/office/drawing/2014/main" val="2939602677"/>
                        </a:ext>
                      </a:extLst>
                    </a:gridCol>
                    <a:gridCol w="3707462">
                      <a:extLst>
                        <a:ext uri="{9D8B030D-6E8A-4147-A177-3AD203B41FA5}">
                          <a16:colId xmlns:a16="http://schemas.microsoft.com/office/drawing/2014/main" val="2321148296"/>
                        </a:ext>
                      </a:extLst>
                    </a:gridCol>
                    <a:gridCol w="4659055">
                      <a:extLst>
                        <a:ext uri="{9D8B030D-6E8A-4147-A177-3AD203B41FA5}">
                          <a16:colId xmlns:a16="http://schemas.microsoft.com/office/drawing/2014/main" val="3562936322"/>
                        </a:ext>
                      </a:extLst>
                    </a:gridCol>
                  </a:tblGrid>
                  <a:tr h="405818">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1Hdev-ACC%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1Htest-ACC%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Roberta-large(w/o KGs)</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73.07(</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0.45)</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68.69(</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0.56)</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219081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RGCN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72.69(</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0.19)</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68.41(</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0.66)</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524322"/>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GconAttn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72.61(</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0.39)</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68.59(</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0.96)</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3181708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KagNet</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73.47(</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0.22)</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69.01(</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0.76)</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0615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74.57(</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0.91)</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69.08(</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0.21)</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6360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MHGRN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74.45(</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0.11)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3175" cap="flat" cmpd="sng" algn="ctr">
                          <a:solidFill>
                            <a:schemeClr val="tx1"/>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71.11(</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0.81)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51987396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QA-GNN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76.54(</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71.11(</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0.81)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73654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76.87(</a:t>
                          </a:r>
                          <a14:m>
                            <m:oMath xmlns:m="http://schemas.openxmlformats.org/officeDocument/2006/math">
                              <m:r>
                                <a:rPr lang="en-US" altLang="ko-KR" sz="1800" b="0" i="1" smtClean="0">
                                  <a:solidFill>
                                    <a:srgbClr val="00B0F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0.30)</a:t>
                          </a:r>
                          <a:endParaRPr lang="ko-KR" altLang="en-US"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71.45(</a:t>
                          </a:r>
                          <a14:m>
                            <m:oMath xmlns:m="http://schemas.openxmlformats.org/officeDocument/2006/math">
                              <m:r>
                                <a:rPr lang="en-US" altLang="ko-KR" sz="1800" b="0" i="1" smtClean="0">
                                  <a:solidFill>
                                    <a:srgbClr val="00B0F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0.25)</a:t>
                          </a:r>
                          <a:endParaRPr lang="ko-KR" altLang="en-US"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00530076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76.87(</a:t>
                          </a:r>
                          <a14:m>
                            <m:oMath xmlns:m="http://schemas.openxmlformats.org/officeDocument/2006/math">
                              <m:r>
                                <a:rPr lang="en-US" altLang="ko-KR" sz="1800" b="0" i="1" smtClean="0">
                                  <a:solidFill>
                                    <a:srgbClr val="00B0F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0.30)</a:t>
                          </a:r>
                          <a:endParaRPr lang="ko-KR" altLang="en-US"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71.29(</a:t>
                          </a:r>
                          <a14:m>
                            <m:oMath xmlns:m="http://schemas.openxmlformats.org/officeDocument/2006/math">
                              <m:r>
                                <a:rPr lang="en-US" altLang="ko-KR" sz="1800" b="0" i="1" smtClean="0">
                                  <a:solidFill>
                                    <a:srgbClr val="00B0F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0.40)</a:t>
                          </a:r>
                          <a:endParaRPr lang="ko-KR" altLang="en-US"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09836440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72.26(</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0.61)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70.48(</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0.28)</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96450762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not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71.61(</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0.81)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70.54(</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0.8)</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6129838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70.43(</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0.47)</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70.11(</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0.34)</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311018135"/>
                      </a:ext>
                    </a:extLst>
                  </a:tr>
                  <a:tr h="395702">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non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72.81(</a:t>
                          </a:r>
                          <a14:m>
                            <m:oMath xmlns:m="http://schemas.openxmlformats.org/officeDocument/2006/math">
                              <m:r>
                                <a:rPr lang="en-US" altLang="ko-KR" sz="1800" b="0" i="1" smtClean="0">
                                  <a:solidFill>
                                    <a:srgbClr val="FF000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0.31)</a:t>
                          </a:r>
                          <a:endParaRPr lang="ko-KR" altLang="en-US"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70.99(</a:t>
                          </a:r>
                          <a14:m>
                            <m:oMath xmlns:m="http://schemas.openxmlformats.org/officeDocument/2006/math">
                              <m:r>
                                <a:rPr lang="en-US" altLang="ko-KR" sz="1800" b="0" i="1" smtClean="0">
                                  <a:solidFill>
                                    <a:srgbClr val="FF000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0.58)</a:t>
                          </a:r>
                          <a:endParaRPr lang="ko-KR" altLang="en-US"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50440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rgbClr val="00B0F0"/>
                              </a:solidFill>
                              <a:latin typeface="KoPubWorldDotum Medium" pitchFamily="2" charset="-127"/>
                              <a:ea typeface="KoPubWorldDotum Medium" pitchFamily="2" charset="-127"/>
                              <a:cs typeface="KoPubWorldDotum Medium" pitchFamily="2" charset="-127"/>
                            </a:rPr>
                            <a:t>79.17(</a:t>
                          </a:r>
                          <a14:m>
                            <m:oMath xmlns:m="http://schemas.openxmlformats.org/officeDocument/2006/math">
                              <m:r>
                                <a:rPr lang="en-US" altLang="ko-KR" sz="1800" b="0" i="1" smtClean="0">
                                  <a:solidFill>
                                    <a:srgbClr val="00B0F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00B0F0"/>
                              </a:solidFill>
                              <a:latin typeface="KoPubWorldDotum Medium" pitchFamily="2" charset="-127"/>
                              <a:ea typeface="KoPubWorldDotum Medium" pitchFamily="2" charset="-127"/>
                              <a:cs typeface="KoPubWorldDotum Medium" pitchFamily="2" charset="-127"/>
                            </a:rPr>
                            <a:t>0.13)</a:t>
                          </a:r>
                          <a:endParaRPr lang="ko-KR" altLang="en-US" sz="1800" b="0" dirty="0">
                            <a:solidFill>
                              <a:srgbClr val="00B0F0"/>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rgbClr val="00B0F0"/>
                              </a:solidFill>
                              <a:latin typeface="KoPubWorldDotum Medium" pitchFamily="2" charset="-127"/>
                              <a:ea typeface="KoPubWorldDotum Medium" pitchFamily="2" charset="-127"/>
                              <a:cs typeface="KoPubWorldDotum Medium" pitchFamily="2" charset="-127"/>
                            </a:rPr>
                            <a:t>73.98</a:t>
                          </a:r>
                          <a14:m>
                            <m:oMath xmlns:m="http://schemas.openxmlformats.org/officeDocument/2006/math">
                              <m:r>
                                <a:rPr lang="en-US" altLang="ko-KR" sz="1800" b="0" i="1" smtClean="0">
                                  <a:solidFill>
                                    <a:srgbClr val="00B0F0"/>
                                  </a:solidFill>
                                  <a:latin typeface="Cambria Math" panose="02040503050406030204" pitchFamily="18" charset="0"/>
                                  <a:ea typeface="KoPubWorld돋움체 Light" panose="00000300000000000000" pitchFamily="2" charset="-127"/>
                                  <a:cs typeface="KoPubWorld돋움체 Light" panose="00000300000000000000" pitchFamily="2" charset="-127"/>
                                </a:rPr>
                                <m:t>(</m:t>
                              </m:r>
                              <m:r>
                                <a:rPr lang="en-US" altLang="ko-KR" sz="1800" b="0" i="1" smtClean="0">
                                  <a:solidFill>
                                    <a:srgbClr val="00B0F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00B0F0"/>
                              </a:solidFill>
                              <a:latin typeface="KoPubWorldDotum Medium" pitchFamily="2" charset="-127"/>
                              <a:ea typeface="KoPubWorldDotum Medium" pitchFamily="2" charset="-127"/>
                              <a:cs typeface="KoPubWorldDotum Medium" pitchFamily="2" charset="-127"/>
                            </a:rPr>
                            <a:t>1.31)</a:t>
                          </a:r>
                          <a:endParaRPr lang="ko-KR" altLang="en-US" sz="1800" b="0" dirty="0">
                            <a:solidFill>
                              <a:srgbClr val="00B0F0"/>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42280411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79.31(</a:t>
                          </a:r>
                          <a14:m>
                            <m:oMath xmlns:m="http://schemas.openxmlformats.org/officeDocument/2006/math">
                              <m:r>
                                <a:rPr lang="en-US" altLang="ko-KR" sz="1800" b="0" i="1" smtClean="0">
                                  <a:solidFill>
                                    <a:srgbClr val="00B0F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0.37)</a:t>
                          </a:r>
                          <a:endParaRPr lang="ko-KR" altLang="en-US"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74.99(</a:t>
                          </a:r>
                          <a14:m>
                            <m:oMath xmlns:m="http://schemas.openxmlformats.org/officeDocument/2006/math">
                              <m:r>
                                <a:rPr lang="en-US" altLang="ko-KR" sz="1800" b="0" i="1" smtClean="0">
                                  <a:solidFill>
                                    <a:srgbClr val="00B0F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0.67)</a:t>
                          </a:r>
                          <a:endParaRPr lang="ko-KR" altLang="en-US" sz="1800" b="0"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39770569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74.80(</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0.41)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73.51(</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0.10)</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85749167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(not pure cycle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0" dirty="0">
                              <a:solidFill>
                                <a:schemeClr val="tx1"/>
                              </a:solidFill>
                              <a:latin typeface="KoPubWorldDotum Medium" pitchFamily="2" charset="-127"/>
                              <a:ea typeface="KoPubWorldDotum Medium" pitchFamily="2" charset="-127"/>
                              <a:cs typeface="KoPubWorldDotum Medium" pitchFamily="2" charset="-127"/>
                            </a:rPr>
                            <a:t>73.08(</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r>
                                <a:rPr lang="en-US" altLang="ko-KR" sz="1800" b="0" i="0"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1</m:t>
                              </m:r>
                            </m:oMath>
                          </a14:m>
                          <a:r>
                            <a:rPr lang="en-US" altLang="ko-KR" sz="1800" b="0" dirty="0">
                              <a:solidFill>
                                <a:schemeClr val="tx1"/>
                              </a:solidFill>
                              <a:latin typeface="KoPubWorldDotum Medium" pitchFamily="2" charset="-127"/>
                              <a:ea typeface="KoPubWorldDotum Medium" pitchFamily="2" charset="-127"/>
                              <a:cs typeface="KoPubWorldDotum Medium" pitchFamily="2" charset="-127"/>
                            </a:rPr>
                            <a:t>.31)</a:t>
                          </a:r>
                          <a:endParaRPr lang="ko-KR" altLang="en-US" sz="18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0" dirty="0">
                              <a:solidFill>
                                <a:schemeClr val="tx1"/>
                              </a:solidFill>
                              <a:latin typeface="KoPubWorldDotum Medium" pitchFamily="2" charset="-127"/>
                              <a:ea typeface="KoPubWorldDotum Medium" pitchFamily="2" charset="-127"/>
                              <a:cs typeface="KoPubWorldDotum Medium" pitchFamily="2" charset="-127"/>
                            </a:rPr>
                            <a:t>73.73(</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Dotum Medium" pitchFamily="2" charset="-127"/>
                              <a:ea typeface="KoPubWorldDotum Medium" pitchFamily="2" charset="-127"/>
                              <a:cs typeface="KoPubWorldDotum Medium" pitchFamily="2" charset="-127"/>
                            </a:rPr>
                            <a:t>0.24)</a:t>
                          </a:r>
                          <a:endParaRPr lang="ko-KR" altLang="en-US" sz="18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9494783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(pure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0" dirty="0">
                              <a:solidFill>
                                <a:schemeClr val="tx1"/>
                              </a:solidFill>
                              <a:latin typeface="KoPubWorldDotum Medium" pitchFamily="2" charset="-127"/>
                              <a:ea typeface="KoPubWorldDotum Medium" pitchFamily="2" charset="-127"/>
                              <a:cs typeface="KoPubWorldDotum Medium" pitchFamily="2" charset="-127"/>
                            </a:rPr>
                            <a:t>73.96(</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Dotum Medium" pitchFamily="2" charset="-127"/>
                              <a:ea typeface="KoPubWorldDotum Medium" pitchFamily="2" charset="-127"/>
                              <a:cs typeface="KoPubWorldDotum Medium" pitchFamily="2" charset="-127"/>
                            </a:rPr>
                            <a:t>0.92)</a:t>
                          </a:r>
                          <a:endParaRPr lang="ko-KR" altLang="en-US" sz="18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0" dirty="0">
                              <a:solidFill>
                                <a:schemeClr val="tx1"/>
                              </a:solidFill>
                              <a:latin typeface="KoPubWorldDotum Medium" pitchFamily="2" charset="-127"/>
                              <a:ea typeface="KoPubWorldDotum Medium" pitchFamily="2" charset="-127"/>
                              <a:cs typeface="KoPubWorldDotum Medium" pitchFamily="2" charset="-127"/>
                            </a:rPr>
                            <a:t>73.43(</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Dotum Medium" pitchFamily="2" charset="-127"/>
                              <a:ea typeface="KoPubWorldDotum Medium" pitchFamily="2" charset="-127"/>
                              <a:cs typeface="KoPubWorldDotum Medium" pitchFamily="2" charset="-127"/>
                            </a:rPr>
                            <a:t>0.62)</a:t>
                          </a:r>
                          <a:endParaRPr lang="ko-KR" altLang="en-US" sz="18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461641286"/>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(non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0" dirty="0">
                              <a:solidFill>
                                <a:srgbClr val="FF0000"/>
                              </a:solidFill>
                              <a:latin typeface="KoPubWorldDotum Medium" pitchFamily="2" charset="-127"/>
                              <a:ea typeface="KoPubWorldDotum Medium" pitchFamily="2" charset="-127"/>
                              <a:cs typeface="KoPubWorldDotum Medium" pitchFamily="2" charset="-127"/>
                            </a:rPr>
                            <a:t>75.16(</a:t>
                          </a:r>
                          <a14:m>
                            <m:oMath xmlns:m="http://schemas.openxmlformats.org/officeDocument/2006/math">
                              <m:r>
                                <a:rPr lang="en-US" altLang="ko-KR" sz="1800" b="0" i="1" smtClean="0">
                                  <a:solidFill>
                                    <a:srgbClr val="FF000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FF0000"/>
                              </a:solidFill>
                              <a:latin typeface="KoPubWorldDotum Medium" pitchFamily="2" charset="-127"/>
                              <a:ea typeface="KoPubWorldDotum Medium" pitchFamily="2" charset="-127"/>
                              <a:cs typeface="KoPubWorldDotum Medium" pitchFamily="2" charset="-127"/>
                            </a:rPr>
                            <a:t>0.56)</a:t>
                          </a:r>
                          <a:endParaRPr lang="ko-KR" altLang="en-US" sz="1800" b="0" dirty="0">
                            <a:solidFill>
                              <a:srgbClr val="FF0000"/>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0" dirty="0">
                              <a:solidFill>
                                <a:srgbClr val="FF0000"/>
                              </a:solidFill>
                              <a:latin typeface="KoPubWorldDotum Medium" pitchFamily="2" charset="-127"/>
                              <a:ea typeface="KoPubWorldDotum Medium" pitchFamily="2" charset="-127"/>
                              <a:cs typeface="KoPubWorldDotum Medium" pitchFamily="2" charset="-127"/>
                            </a:rPr>
                            <a:t>73.87(</a:t>
                          </a:r>
                          <a14:m>
                            <m:oMath xmlns:m="http://schemas.openxmlformats.org/officeDocument/2006/math">
                              <m:r>
                                <a:rPr lang="en-US" altLang="ko-KR" sz="1800" b="0" i="1" smtClean="0">
                                  <a:solidFill>
                                    <a:srgbClr val="FF000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FF0000"/>
                              </a:solidFill>
                              <a:latin typeface="KoPubWorldDotum Medium" pitchFamily="2" charset="-127"/>
                              <a:ea typeface="KoPubWorldDotum Medium" pitchFamily="2" charset="-127"/>
                              <a:cs typeface="KoPubWorldDotum Medium" pitchFamily="2" charset="-127"/>
                            </a:rPr>
                            <a:t>0.68)</a:t>
                          </a:r>
                          <a:endParaRPr lang="ko-KR" altLang="en-US" sz="1800" b="0" dirty="0">
                            <a:solidFill>
                              <a:srgbClr val="FF0000"/>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863720106"/>
                      </a:ext>
                    </a:extLst>
                  </a:tr>
                </a:tbl>
              </a:graphicData>
            </a:graphic>
          </p:graphicFrame>
        </mc:Choice>
        <mc:Fallback>
          <p:graphicFrame>
            <p:nvGraphicFramePr>
              <p:cNvPr id="5" name="표 4">
                <a:extLst>
                  <a:ext uri="{FF2B5EF4-FFF2-40B4-BE49-F238E27FC236}">
                    <a16:creationId xmlns:a16="http://schemas.microsoft.com/office/drawing/2014/main" id="{30C9DF24-45AB-C653-78EC-EF3E92CB31A1}"/>
                  </a:ext>
                </a:extLst>
              </p:cNvPr>
              <p:cNvGraphicFramePr>
                <a:graphicFrameLocks noGrp="1"/>
              </p:cNvGraphicFramePr>
              <p:nvPr>
                <p:extLst>
                  <p:ext uri="{D42A27DB-BD31-4B8C-83A1-F6EECF244321}">
                    <p14:modId xmlns:p14="http://schemas.microsoft.com/office/powerpoint/2010/main" val="3839978291"/>
                  </p:ext>
                </p:extLst>
              </p:nvPr>
            </p:nvGraphicFramePr>
            <p:xfrm>
              <a:off x="650195" y="1575282"/>
              <a:ext cx="16040101" cy="8106244"/>
            </p:xfrm>
            <a:graphic>
              <a:graphicData uri="http://schemas.openxmlformats.org/drawingml/2006/table">
                <a:tbl>
                  <a:tblPr firstRow="1" bandRow="1">
                    <a:tableStyleId>{2D5ABB26-0587-4C30-8999-92F81FD0307C}</a:tableStyleId>
                  </a:tblPr>
                  <a:tblGrid>
                    <a:gridCol w="7673584">
                      <a:extLst>
                        <a:ext uri="{9D8B030D-6E8A-4147-A177-3AD203B41FA5}">
                          <a16:colId xmlns:a16="http://schemas.microsoft.com/office/drawing/2014/main" val="2939602677"/>
                        </a:ext>
                      </a:extLst>
                    </a:gridCol>
                    <a:gridCol w="3707462">
                      <a:extLst>
                        <a:ext uri="{9D8B030D-6E8A-4147-A177-3AD203B41FA5}">
                          <a16:colId xmlns:a16="http://schemas.microsoft.com/office/drawing/2014/main" val="2321148296"/>
                        </a:ext>
                      </a:extLst>
                    </a:gridCol>
                    <a:gridCol w="4659055">
                      <a:extLst>
                        <a:ext uri="{9D8B030D-6E8A-4147-A177-3AD203B41FA5}">
                          <a16:colId xmlns:a16="http://schemas.microsoft.com/office/drawing/2014/main" val="3562936322"/>
                        </a:ext>
                      </a:extLst>
                    </a:gridCol>
                  </a:tblGrid>
                  <a:tr h="405818">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1Hdev-ACC%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1Htest-ACC%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Roberta-large(w/o KGs)</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06250" r="-126370" b="-18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06250" r="-545" b="-1815625"/>
                          </a:stretch>
                        </a:blipFill>
                      </a:tcPr>
                    </a:tc>
                    <a:extLst>
                      <a:ext uri="{0D108BD9-81ED-4DB2-BD59-A6C34878D82A}">
                        <a16:rowId xmlns:a16="http://schemas.microsoft.com/office/drawing/2014/main" val="10219081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RGCN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206250" r="-126370" b="-17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206250" r="-545" b="-1715625"/>
                          </a:stretch>
                        </a:blipFill>
                      </a:tcPr>
                    </a:tc>
                    <a:extLst>
                      <a:ext uri="{0D108BD9-81ED-4DB2-BD59-A6C34878D82A}">
                        <a16:rowId xmlns:a16="http://schemas.microsoft.com/office/drawing/2014/main" val="2582524322"/>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GconAttn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306250" r="-126370" b="-16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306250" r="-545" b="-1615625"/>
                          </a:stretch>
                        </a:blipFill>
                      </a:tcPr>
                    </a:tc>
                    <a:extLst>
                      <a:ext uri="{0D108BD9-81ED-4DB2-BD59-A6C34878D82A}">
                        <a16:rowId xmlns:a16="http://schemas.microsoft.com/office/drawing/2014/main" val="73181708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KagNet</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406250" r="-126370" b="-15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406250" r="-545" b="-1515625"/>
                          </a:stretch>
                        </a:blipFill>
                      </a:tcPr>
                    </a:tc>
                    <a:extLst>
                      <a:ext uri="{0D108BD9-81ED-4DB2-BD59-A6C34878D82A}">
                        <a16:rowId xmlns:a16="http://schemas.microsoft.com/office/drawing/2014/main" val="130615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7534" t="-506250" r="-126370" b="-14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44687" t="-506250" r="-545" b="-1415625"/>
                          </a:stretch>
                        </a:blipFill>
                      </a:tcPr>
                    </a:tc>
                    <a:extLst>
                      <a:ext uri="{0D108BD9-81ED-4DB2-BD59-A6C34878D82A}">
                        <a16:rowId xmlns:a16="http://schemas.microsoft.com/office/drawing/2014/main" val="21856360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MHGRN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3175" cap="flat" cmpd="sng" algn="ctr">
                          <a:solidFill>
                            <a:schemeClr val="tx1"/>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606250" r="-126370" b="-13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606250" r="-545" b="-1315625"/>
                          </a:stretch>
                        </a:blipFill>
                      </a:tcPr>
                    </a:tc>
                    <a:extLst>
                      <a:ext uri="{0D108BD9-81ED-4DB2-BD59-A6C34878D82A}">
                        <a16:rowId xmlns:a16="http://schemas.microsoft.com/office/drawing/2014/main" val="51987396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QA-GNN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blipFill>
                          <a:blip r:embed="rId3"/>
                          <a:stretch>
                            <a:fillRect l="-207534" t="-706250" r="-126370" b="-12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blipFill>
                          <a:blip r:embed="rId3"/>
                          <a:stretch>
                            <a:fillRect l="-244687" t="-706250" r="-545" b="-1215625"/>
                          </a:stretch>
                        </a:blipFill>
                      </a:tcPr>
                    </a:tc>
                    <a:extLst>
                      <a:ext uri="{0D108BD9-81ED-4DB2-BD59-A6C34878D82A}">
                        <a16:rowId xmlns:a16="http://schemas.microsoft.com/office/drawing/2014/main" val="110873654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806250" r="-126370" b="-11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806250" r="-545" b="-1115625"/>
                          </a:stretch>
                        </a:blipFill>
                      </a:tcPr>
                    </a:tc>
                    <a:extLst>
                      <a:ext uri="{0D108BD9-81ED-4DB2-BD59-A6C34878D82A}">
                        <a16:rowId xmlns:a16="http://schemas.microsoft.com/office/drawing/2014/main" val="200530076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906250" r="-126370" b="-10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906250" r="-545" b="-1015625"/>
                          </a:stretch>
                        </a:blipFill>
                      </a:tcPr>
                    </a:tc>
                    <a:extLst>
                      <a:ext uri="{0D108BD9-81ED-4DB2-BD59-A6C34878D82A}">
                        <a16:rowId xmlns:a16="http://schemas.microsoft.com/office/drawing/2014/main" val="409836440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006250" r="-126370" b="-9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006250" r="-545" b="-915625"/>
                          </a:stretch>
                        </a:blipFill>
                      </a:tcPr>
                    </a:tc>
                    <a:extLst>
                      <a:ext uri="{0D108BD9-81ED-4DB2-BD59-A6C34878D82A}">
                        <a16:rowId xmlns:a16="http://schemas.microsoft.com/office/drawing/2014/main" val="96450762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not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106250" r="-126370" b="-8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106250" r="-545" b="-815625"/>
                          </a:stretch>
                        </a:blipFill>
                      </a:tcPr>
                    </a:tc>
                    <a:extLst>
                      <a:ext uri="{0D108BD9-81ED-4DB2-BD59-A6C34878D82A}">
                        <a16:rowId xmlns:a16="http://schemas.microsoft.com/office/drawing/2014/main" val="36129838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206250" r="-126370" b="-71562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206250" r="-545" b="-715625"/>
                          </a:stretch>
                        </a:blipFill>
                      </a:tcPr>
                    </a:tc>
                    <a:extLst>
                      <a:ext uri="{0D108BD9-81ED-4DB2-BD59-A6C34878D82A}">
                        <a16:rowId xmlns:a16="http://schemas.microsoft.com/office/drawing/2014/main" val="2311018135"/>
                      </a:ext>
                    </a:extLst>
                  </a:tr>
                  <a:tr h="395702">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non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blipFill>
                          <a:blip r:embed="rId3"/>
                          <a:stretch>
                            <a:fillRect l="-207534" t="-1348387" r="-126370" b="-63871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blipFill>
                          <a:blip r:embed="rId3"/>
                          <a:stretch>
                            <a:fillRect l="-244687" t="-1348387" r="-545" b="-638710"/>
                          </a:stretch>
                        </a:blipFill>
                      </a:tcPr>
                    </a:tc>
                    <a:extLst>
                      <a:ext uri="{0D108BD9-81ED-4DB2-BD59-A6C34878D82A}">
                        <a16:rowId xmlns:a16="http://schemas.microsoft.com/office/drawing/2014/main" val="50750440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403125" r="-126370" b="-5187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403125" r="-545" b="-518750"/>
                          </a:stretch>
                        </a:blipFill>
                      </a:tcPr>
                    </a:tc>
                    <a:extLst>
                      <a:ext uri="{0D108BD9-81ED-4DB2-BD59-A6C34878D82A}">
                        <a16:rowId xmlns:a16="http://schemas.microsoft.com/office/drawing/2014/main" val="142280411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503125" r="-126370" b="-4187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503125" r="-545" b="-418750"/>
                          </a:stretch>
                        </a:blipFill>
                      </a:tcPr>
                    </a:tc>
                    <a:extLst>
                      <a:ext uri="{0D108BD9-81ED-4DB2-BD59-A6C34878D82A}">
                        <a16:rowId xmlns:a16="http://schemas.microsoft.com/office/drawing/2014/main" val="239770569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603125" r="-126370" b="-3187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603125" r="-545" b="-318750"/>
                          </a:stretch>
                        </a:blipFill>
                      </a:tcPr>
                    </a:tc>
                    <a:extLst>
                      <a:ext uri="{0D108BD9-81ED-4DB2-BD59-A6C34878D82A}">
                        <a16:rowId xmlns:a16="http://schemas.microsoft.com/office/drawing/2014/main" val="285749167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(not pure cycle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703125" r="-126370" b="-2187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703125" r="-545" b="-218750"/>
                          </a:stretch>
                        </a:blipFill>
                      </a:tcPr>
                    </a:tc>
                    <a:extLst>
                      <a:ext uri="{0D108BD9-81ED-4DB2-BD59-A6C34878D82A}">
                        <a16:rowId xmlns:a16="http://schemas.microsoft.com/office/drawing/2014/main" val="429494783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(pure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803125" r="-126370" b="-1187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803125" r="-545" b="-118750"/>
                          </a:stretch>
                        </a:blipFill>
                      </a:tcPr>
                    </a:tc>
                    <a:extLst>
                      <a:ext uri="{0D108BD9-81ED-4DB2-BD59-A6C34878D82A}">
                        <a16:rowId xmlns:a16="http://schemas.microsoft.com/office/drawing/2014/main" val="2461641286"/>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(non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blipFill>
                          <a:blip r:embed="rId3"/>
                          <a:stretch>
                            <a:fillRect l="-207534" t="-1903125" r="-126370" b="-187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blipFill>
                          <a:blip r:embed="rId3"/>
                          <a:stretch>
                            <a:fillRect l="-244687" t="-1903125" r="-545" b="-18750"/>
                          </a:stretch>
                        </a:blipFill>
                      </a:tcPr>
                    </a:tc>
                    <a:extLst>
                      <a:ext uri="{0D108BD9-81ED-4DB2-BD59-A6C34878D82A}">
                        <a16:rowId xmlns:a16="http://schemas.microsoft.com/office/drawing/2014/main" val="1863720106"/>
                      </a:ext>
                    </a:extLst>
                  </a:tr>
                </a:tbl>
              </a:graphicData>
            </a:graphic>
          </p:graphicFrame>
        </mc:Fallback>
      </mc:AlternateContent>
    </p:spTree>
    <p:extLst>
      <p:ext uri="{BB962C8B-B14F-4D97-AF65-F5344CB8AC3E}">
        <p14:creationId xmlns:p14="http://schemas.microsoft.com/office/powerpoint/2010/main" val="265842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04800" y="0"/>
            <a:ext cx="8365446" cy="936635"/>
          </a:xfrm>
          <a:prstGeom prst="rect">
            <a:avLst/>
          </a:prstGeom>
        </p:spPr>
        <p:txBody>
          <a:bodyPr/>
          <a:lstStyle/>
          <a:p>
            <a:r>
              <a:rPr lang="en-US" altLang="ko-KR" dirty="0"/>
              <a:t>Progress</a:t>
            </a:r>
            <a:endParaRPr lang="ko-KR" altLang="en-US" dirty="0"/>
          </a:p>
        </p:txBody>
      </p:sp>
      <p:sp>
        <p:nvSpPr>
          <p:cNvPr id="4" name="TextBox 3">
            <a:extLst>
              <a:ext uri="{FF2B5EF4-FFF2-40B4-BE49-F238E27FC236}">
                <a16:creationId xmlns:a16="http://schemas.microsoft.com/office/drawing/2014/main" id="{2E382F04-6D59-7AEF-146B-897EA3A7B6AA}"/>
              </a:ext>
            </a:extLst>
          </p:cNvPr>
          <p:cNvSpPr txBox="1"/>
          <p:nvPr/>
        </p:nvSpPr>
        <p:spPr>
          <a:xfrm>
            <a:off x="304800" y="921323"/>
            <a:ext cx="6663787" cy="584775"/>
          </a:xfrm>
          <a:prstGeom prst="rect">
            <a:avLst/>
          </a:prstGeom>
          <a:noFill/>
        </p:spPr>
        <p:txBody>
          <a:bodyPr wrap="square" rtlCol="0">
            <a:spAutoFit/>
          </a:bodyPr>
          <a:lstStyle/>
          <a:p>
            <a:r>
              <a:rPr kumimoji="1" lang="ko-KR" altLang="en-US" sz="3200" dirty="0"/>
              <a:t>실험 결과</a:t>
            </a:r>
            <a:r>
              <a:rPr kumimoji="1" lang="en-US" altLang="ko-KR" sz="3200" dirty="0"/>
              <a:t>(</a:t>
            </a:r>
            <a:r>
              <a:rPr kumimoji="1" lang="en-US" altLang="ko-KR" sz="3200" dirty="0" err="1"/>
              <a:t>OpenBookQA</a:t>
            </a:r>
            <a:r>
              <a:rPr kumimoji="1" lang="en-US" altLang="ko-KR" sz="3200" dirty="0"/>
              <a:t>)</a:t>
            </a:r>
            <a:endParaRPr kumimoji="1" lang="ko-Kore-KR" altLang="en-US" sz="3200" dirty="0"/>
          </a:p>
        </p:txBody>
      </p:sp>
      <p:graphicFrame>
        <p:nvGraphicFramePr>
          <p:cNvPr id="5" name="표 4">
            <a:extLst>
              <a:ext uri="{FF2B5EF4-FFF2-40B4-BE49-F238E27FC236}">
                <a16:creationId xmlns:a16="http://schemas.microsoft.com/office/drawing/2014/main" id="{30C9DF24-45AB-C653-78EC-EF3E92CB31A1}"/>
              </a:ext>
            </a:extLst>
          </p:cNvPr>
          <p:cNvGraphicFramePr>
            <a:graphicFrameLocks noGrp="1"/>
          </p:cNvGraphicFramePr>
          <p:nvPr>
            <p:extLst>
              <p:ext uri="{D42A27DB-BD31-4B8C-83A1-F6EECF244321}">
                <p14:modId xmlns:p14="http://schemas.microsoft.com/office/powerpoint/2010/main" val="4062579412"/>
              </p:ext>
            </p:extLst>
          </p:nvPr>
        </p:nvGraphicFramePr>
        <p:xfrm>
          <a:off x="650195" y="1575282"/>
          <a:ext cx="12332639" cy="8106244"/>
        </p:xfrm>
        <a:graphic>
          <a:graphicData uri="http://schemas.openxmlformats.org/drawingml/2006/table">
            <a:tbl>
              <a:tblPr firstRow="1" bandRow="1">
                <a:tableStyleId>{2D5ABB26-0587-4C30-8999-92F81FD0307C}</a:tableStyleId>
              </a:tblPr>
              <a:tblGrid>
                <a:gridCol w="7673584">
                  <a:extLst>
                    <a:ext uri="{9D8B030D-6E8A-4147-A177-3AD203B41FA5}">
                      <a16:colId xmlns:a16="http://schemas.microsoft.com/office/drawing/2014/main" val="2939602677"/>
                    </a:ext>
                  </a:extLst>
                </a:gridCol>
                <a:gridCol w="4659055">
                  <a:extLst>
                    <a:ext uri="{9D8B030D-6E8A-4147-A177-3AD203B41FA5}">
                      <a16:colId xmlns:a16="http://schemas.microsoft.com/office/drawing/2014/main" val="3562936322"/>
                    </a:ext>
                  </a:extLst>
                </a:gridCol>
              </a:tblGrid>
              <a:tr h="405818">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Test-ACC%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Roberta-large(w/o KGs)</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64.89(±2.37)</a:t>
                      </a:r>
                      <a:endParaRPr lang="ko-KR" altLang="en-US" sz="1600" b="0" dirty="0">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219081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RGCN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62.45(±1.57)</a:t>
                      </a:r>
                      <a:endParaRPr lang="ko-KR" altLang="en-US" sz="1600" b="0" dirty="0">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524322"/>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GconAttn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64.75(±1.48)</a:t>
                      </a:r>
                      <a:endParaRPr lang="ko-KR" altLang="en-US" sz="1600" b="0" dirty="0">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3181708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KagNet</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a:t>
                      </a:r>
                      <a:endParaRPr lang="ko-KR" altLang="en-US" sz="1600" b="0" dirty="0">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0615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65.20(±1.18)</a:t>
                      </a:r>
                      <a:endParaRPr lang="ko-KR" altLang="en-US" sz="1600" b="0" dirty="0">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6360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MHGRN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66.85(±1.19)</a:t>
                      </a:r>
                      <a:endParaRPr lang="ko-KR" altLang="en-US" sz="16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51987396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QA-GNN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67.80(±2.75)</a:t>
                      </a:r>
                      <a:endParaRPr lang="ko-KR" altLang="en-US" sz="16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73654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6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00530076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solidFill>
                            <a:schemeClr val="tx1"/>
                          </a:solidFill>
                          <a:latin typeface="KoPubWorldDotum Medium" pitchFamily="2" charset="-127"/>
                          <a:ea typeface="KoPubWorldDotum Medium" pitchFamily="2" charset="-127"/>
                          <a:cs typeface="KoPubWorldDotum Medium" pitchFamily="2" charset="-127"/>
                        </a:rPr>
                        <a:t>69.27(</a:t>
                      </a:r>
                      <a:r>
                        <a:rPr lang="en-US" altLang="ko-KR" sz="1600" b="0" dirty="0">
                          <a:latin typeface="KoPubWorldDotum Medium" pitchFamily="2" charset="-127"/>
                          <a:ea typeface="KoPubWorldDotum Medium" pitchFamily="2" charset="-127"/>
                          <a:cs typeface="KoPubWorldDotum Medium" pitchFamily="2" charset="-127"/>
                        </a:rPr>
                        <a:t>±2.78)</a:t>
                      </a:r>
                      <a:endParaRPr lang="ko-KR" altLang="en-US" sz="16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09836440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solidFill>
                            <a:schemeClr val="tx1"/>
                          </a:solidFill>
                          <a:latin typeface="KoPubWorldDotum Medium" pitchFamily="2" charset="-127"/>
                          <a:ea typeface="KoPubWorldDotum Medium" pitchFamily="2" charset="-127"/>
                          <a:cs typeface="KoPubWorldDotum Medium" pitchFamily="2" charset="-127"/>
                        </a:rPr>
                        <a:t>70.73(</a:t>
                      </a:r>
                      <a:r>
                        <a:rPr lang="en-US" altLang="ko-KR" sz="1600" b="0" dirty="0">
                          <a:latin typeface="KoPubWorldDotum Medium" pitchFamily="2" charset="-127"/>
                          <a:ea typeface="KoPubWorldDotum Medium" pitchFamily="2" charset="-127"/>
                          <a:cs typeface="KoPubWorldDotum Medium" pitchFamily="2" charset="-127"/>
                        </a:rPr>
                        <a:t>±0.84)</a:t>
                      </a:r>
                      <a:endParaRPr lang="ko-KR" altLang="en-US" sz="16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96450762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not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6129838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311018135"/>
                  </a:ext>
                </a:extLst>
              </a:tr>
              <a:tr h="395702">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non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50440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42280411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39770569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85749167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(not pure cycle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9494783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(pure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461641286"/>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(non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863720106"/>
                  </a:ext>
                </a:extLst>
              </a:tr>
            </a:tbl>
          </a:graphicData>
        </a:graphic>
      </p:graphicFrame>
    </p:spTree>
    <p:extLst>
      <p:ext uri="{BB962C8B-B14F-4D97-AF65-F5344CB8AC3E}">
        <p14:creationId xmlns:p14="http://schemas.microsoft.com/office/powerpoint/2010/main" val="3866743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93700" y="-93573"/>
            <a:ext cx="8365446" cy="936635"/>
          </a:xfrm>
          <a:prstGeom prst="rect">
            <a:avLst/>
          </a:prstGeom>
        </p:spPr>
        <p:txBody>
          <a:bodyPr/>
          <a:lstStyle/>
          <a:p>
            <a:r>
              <a:rPr lang="en-US" altLang="ko-KR" dirty="0"/>
              <a:t>Progress</a:t>
            </a:r>
            <a:endParaRPr lang="ko-KR" altLang="en-US" dirty="0"/>
          </a:p>
        </p:txBody>
      </p:sp>
      <mc:AlternateContent xmlns:mc="http://schemas.openxmlformats.org/markup-compatibility/2006" xmlns:a14="http://schemas.microsoft.com/office/drawing/2010/main">
        <mc:Choice Requires="a14">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778554" y="1669091"/>
                <a:ext cx="17280846" cy="4489749"/>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GSC</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에서는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노드 개수가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32</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개가 가장 성능이 좋다고 하였는데 실제로는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200</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더 좋다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85750" algn="just">
                  <a:lnSpc>
                    <a:spcPct val="15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Original context</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보다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 cycle triple</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사용한 것이 성능이 낮다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이것은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텍스트 정보가 유용하지 않다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p>
              <a:p>
                <a:pPr marL="1143000" lvl="1" indent="-457200" algn="just">
                  <a:lnSpc>
                    <a:spcPct val="150000"/>
                  </a:lnSpc>
                  <a:buFont typeface="Wingdings" pitchFamily="2" charset="2"/>
                  <a:buChar char="Ø"/>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생성의 문제</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-&gt;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에서 </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트리플</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추출</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Ø"/>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그래프는 텍스트의 의미론적 관계 파악에 미흡</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-&gt;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그래서 추가적인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description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정보를 사용</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85750" algn="just">
                  <a:lnSpc>
                    <a:spcPct val="15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Dev dataset</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대해서 특히 성능이 많이 떨어졌다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이는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dev dataset</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의미적으로</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(text semantically)</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bias</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많다는 뜻이다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p>
              <a:p>
                <a:pPr marL="285750" indent="-285750" algn="just">
                  <a:lnSpc>
                    <a:spcPct val="15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en-US" altLang="ko-KR" sz="20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70.48(</a:t>
                </a:r>
                <a14:m>
                  <m:oMath xmlns:m="http://schemas.openxmlformats.org/officeDocument/2006/math">
                    <m:r>
                      <a:rPr lang="en-US" altLang="ko-KR" sz="20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20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0.28)) = A</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pure cycle triple(</a:t>
                </a:r>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70.11(</a:t>
                </a:r>
                <a14:m>
                  <m:oMath xmlns:m="http://schemas.openxmlformats.org/officeDocument/2006/math">
                    <m:r>
                      <a:rPr lang="en-US" altLang="ko-KR" sz="2000" i="1">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0.34)) = B</a:t>
                </a:r>
                <a:r>
                  <a:rPr lang="en-US" altLang="ko-KR" sz="2000" dirty="0">
                    <a:solidFill>
                      <a:srgbClr val="000000"/>
                    </a:solidFill>
                    <a:latin typeface="KoPubWorld돋움체 Light" panose="00000300000000000000" pitchFamily="2" charset="-127"/>
                    <a:ea typeface="KoPubWorld바탕체 Light" panose="00000300000000000000" pitchFamily="2" charset="-127"/>
                    <a:cs typeface="KoPubWorld돋움체 Light" panose="00000300000000000000" pitchFamily="2" charset="-127"/>
                  </a:rPr>
                  <a:t>,</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not pure cycle triple(</a:t>
                </a:r>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70.54(</a:t>
                </a:r>
                <a14:m>
                  <m:oMath xmlns:m="http://schemas.openxmlformats.org/officeDocument/2006/math">
                    <m:r>
                      <a:rPr lang="en-US" altLang="ko-KR" sz="2000" i="1">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0.8)) = C</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non cycle triple(</a:t>
                </a:r>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70.99(</a:t>
                </a:r>
                <a14:m>
                  <m:oMath xmlns:m="http://schemas.openxmlformats.org/officeDocument/2006/math">
                    <m:r>
                      <a:rPr lang="en-US" altLang="ko-KR" sz="2000" i="1">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0.58)) = D</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 나타내자</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Ø"/>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결과가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비해 낮게 나왔고</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D</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결과가 가장 좋은 것을 고려하면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논법이 발생한다고 가정 할 수 있다</a:t>
                </a:r>
                <a:r>
                  <a:rPr lang="en-US" altLang="ko-KR" sz="18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Ø"/>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성능이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보다 조금 좋은 것은</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사이클이 없는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에는 </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트리플</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적용되기 때문이라 볼 수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85750" algn="just">
                  <a:lnSpc>
                    <a:spcPct val="150000"/>
                  </a:lnSpc>
                  <a:buFont typeface="Arial" panose="020B0604020202020204" pitchFamily="34" charset="0"/>
                  <a:buChar char="•"/>
                </a:pPr>
                <a:endPar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85750" algn="just">
                  <a:lnSpc>
                    <a:spcPct val="150000"/>
                  </a:lnSpc>
                  <a:buFont typeface="Arial" panose="020B0604020202020204" pitchFamily="34" charset="0"/>
                  <a:buChar char="•"/>
                </a:pPr>
                <a:endPar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8" name="텍스트 개체 틀 6">
                <a:extLst>
                  <a:ext uri="{FF2B5EF4-FFF2-40B4-BE49-F238E27FC236}">
                    <a16:creationId xmlns:a16="http://schemas.microsoft.com/office/drawing/2014/main" id="{A0720858-BC92-6A2A-FB93-A3BB84C8C58D}"/>
                  </a:ext>
                </a:extLst>
              </p:cNvPr>
              <p:cNvSpPr txBox="1">
                <a:spLocks noRot="1" noChangeAspect="1" noMove="1" noResize="1" noEditPoints="1" noAdjustHandles="1" noChangeArrowheads="1" noChangeShapeType="1" noTextEdit="1"/>
              </p:cNvSpPr>
              <p:nvPr/>
            </p:nvSpPr>
            <p:spPr>
              <a:xfrm>
                <a:off x="778554" y="1669091"/>
                <a:ext cx="17280846" cy="4489749"/>
              </a:xfrm>
              <a:prstGeom prst="rect">
                <a:avLst/>
              </a:prstGeom>
              <a:blipFill>
                <a:blip r:embed="rId3"/>
                <a:stretch>
                  <a:fillRect l="-294"/>
                </a:stretch>
              </a:blipFill>
            </p:spPr>
            <p:txBody>
              <a:bodyPr/>
              <a:lstStyle/>
              <a:p>
                <a:r>
                  <a:rPr lang="ko-KR" altLang="en-US">
                    <a:noFill/>
                  </a:rPr>
                  <a:t> </a:t>
                </a:r>
              </a:p>
            </p:txBody>
          </p:sp>
        </mc:Fallback>
      </mc:AlternateContent>
      <p:sp>
        <p:nvSpPr>
          <p:cNvPr id="3" name="TextBox 2">
            <a:extLst>
              <a:ext uri="{FF2B5EF4-FFF2-40B4-BE49-F238E27FC236}">
                <a16:creationId xmlns:a16="http://schemas.microsoft.com/office/drawing/2014/main" id="{B2BC375B-ACD3-1280-5031-79AE1CB44AD1}"/>
              </a:ext>
            </a:extLst>
          </p:cNvPr>
          <p:cNvSpPr txBox="1"/>
          <p:nvPr/>
        </p:nvSpPr>
        <p:spPr>
          <a:xfrm>
            <a:off x="381000" y="1118405"/>
            <a:ext cx="6663787" cy="584775"/>
          </a:xfrm>
          <a:prstGeom prst="rect">
            <a:avLst/>
          </a:prstGeom>
          <a:noFill/>
        </p:spPr>
        <p:txBody>
          <a:bodyPr wrap="square" rtlCol="0">
            <a:spAutoFit/>
          </a:bodyPr>
          <a:lstStyle/>
          <a:p>
            <a:r>
              <a:rPr kumimoji="1" lang="ko-KR" altLang="en-US" sz="3200" dirty="0"/>
              <a:t>결과 분석</a:t>
            </a:r>
            <a:r>
              <a:rPr kumimoji="1" lang="en-US" altLang="ko-KR" sz="3200" dirty="0"/>
              <a:t>(</a:t>
            </a:r>
            <a:r>
              <a:rPr kumimoji="1" lang="en-US" altLang="ko-KR" sz="3200" dirty="0" err="1"/>
              <a:t>CommonsenseQA</a:t>
            </a:r>
            <a:r>
              <a:rPr kumimoji="1" lang="en-US" altLang="ko-KR" sz="3200" dirty="0"/>
              <a:t>)</a:t>
            </a:r>
            <a:endParaRPr kumimoji="1" lang="ko-Kore-KR" altLang="en-US" sz="3200" dirty="0"/>
          </a:p>
        </p:txBody>
      </p:sp>
      <p:sp>
        <p:nvSpPr>
          <p:cNvPr id="14" name="TextBox 13">
            <a:extLst>
              <a:ext uri="{FF2B5EF4-FFF2-40B4-BE49-F238E27FC236}">
                <a16:creationId xmlns:a16="http://schemas.microsoft.com/office/drawing/2014/main" id="{63DD083E-BF8C-1C99-91C0-9C2A596A1A31}"/>
              </a:ext>
            </a:extLst>
          </p:cNvPr>
          <p:cNvSpPr txBox="1"/>
          <p:nvPr/>
        </p:nvSpPr>
        <p:spPr>
          <a:xfrm>
            <a:off x="393700" y="6065322"/>
            <a:ext cx="6663787" cy="584775"/>
          </a:xfrm>
          <a:prstGeom prst="rect">
            <a:avLst/>
          </a:prstGeom>
          <a:noFill/>
        </p:spPr>
        <p:txBody>
          <a:bodyPr wrap="square" rtlCol="0">
            <a:spAutoFit/>
          </a:bodyPr>
          <a:lstStyle/>
          <a:p>
            <a:r>
              <a:rPr kumimoji="1" lang="ko-KR" altLang="en-US" sz="3200" dirty="0">
                <a:solidFill>
                  <a:schemeClr val="bg1">
                    <a:lumMod val="75000"/>
                  </a:schemeClr>
                </a:solidFill>
              </a:rPr>
              <a:t>결과 분석</a:t>
            </a:r>
            <a:r>
              <a:rPr kumimoji="1" lang="en-US" altLang="ko-KR" sz="3200" dirty="0">
                <a:solidFill>
                  <a:schemeClr val="bg1">
                    <a:lumMod val="75000"/>
                  </a:schemeClr>
                </a:solidFill>
              </a:rPr>
              <a:t>(</a:t>
            </a:r>
            <a:r>
              <a:rPr kumimoji="1" lang="en-US" altLang="ko-KR" sz="3200" dirty="0" err="1">
                <a:solidFill>
                  <a:schemeClr val="bg1">
                    <a:lumMod val="75000"/>
                  </a:schemeClr>
                </a:solidFill>
              </a:rPr>
              <a:t>OpenBookQA</a:t>
            </a:r>
            <a:r>
              <a:rPr kumimoji="1" lang="en-US" altLang="ko-KR" sz="3200" dirty="0">
                <a:solidFill>
                  <a:schemeClr val="bg1">
                    <a:lumMod val="75000"/>
                  </a:schemeClr>
                </a:solidFill>
              </a:rPr>
              <a:t>)</a:t>
            </a:r>
            <a:endParaRPr kumimoji="1" lang="ko-Kore-KR" altLang="en-US" sz="3200" dirty="0">
              <a:solidFill>
                <a:schemeClr val="bg1">
                  <a:lumMod val="75000"/>
                </a:schemeClr>
              </a:solidFill>
            </a:endParaRPr>
          </a:p>
        </p:txBody>
      </p:sp>
    </p:spTree>
    <p:extLst>
      <p:ext uri="{BB962C8B-B14F-4D97-AF65-F5344CB8AC3E}">
        <p14:creationId xmlns:p14="http://schemas.microsoft.com/office/powerpoint/2010/main" val="146031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93700" y="-93573"/>
            <a:ext cx="8365446" cy="936635"/>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778554" y="1669091"/>
            <a:ext cx="17280846" cy="4489749"/>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50000"/>
              </a:lnSpc>
              <a:buFont typeface="+mj-lt"/>
              <a:buAutoNum type="alphaUcPeriod"/>
            </a:pP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나머지 실험을 마무리한다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457200" indent="-457200" algn="just">
              <a:lnSpc>
                <a:spcPct val="150000"/>
              </a:lnSpc>
              <a:buFont typeface="+mj-lt"/>
              <a:buAutoNum type="alphaUcPeriod"/>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en-US" altLang="ko-KR" sz="2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대해서 진행하는 방법을 생각해본다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457200" indent="-457200" algn="just">
              <a:lnSpc>
                <a:spcPct val="150000"/>
              </a:lnSpc>
              <a:buFont typeface="+mj-lt"/>
              <a:buAutoNum type="alphaUcPeriod"/>
            </a:pP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논법을 수치적인 결과로만으로 정당화하기에는 부족하다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더 정당화 할 수 있는 것이 있을까</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ü"/>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데이터를 분석하거나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metric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만들기</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57200" indent="-457200" algn="just">
              <a:lnSpc>
                <a:spcPct val="150000"/>
              </a:lnSpc>
              <a:buFont typeface="+mj-lt"/>
              <a:buAutoNum type="alphaUcPeriod"/>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BM25&amp;DPR and Reranking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과정을 단순화 및 업그레이드 방법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 </a:t>
            </a:r>
            <a:r>
              <a:rPr lang="en-US" altLang="ko-KR" sz="2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SimCSE</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&amp;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추가적인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description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방법</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en-US" altLang="ko-KR" sz="2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wiktionary</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2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GenericsKB</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457200" indent="-457200" algn="just">
              <a:lnSpc>
                <a:spcPct val="150000"/>
              </a:lnSpc>
              <a:buFont typeface="+mj-lt"/>
              <a:buAutoNum type="alphaUcPeriod"/>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381000" y="1118405"/>
            <a:ext cx="6663787" cy="584775"/>
          </a:xfrm>
          <a:prstGeom prst="rect">
            <a:avLst/>
          </a:prstGeom>
          <a:noFill/>
        </p:spPr>
        <p:txBody>
          <a:bodyPr wrap="square" rtlCol="0">
            <a:spAutoFit/>
          </a:bodyPr>
          <a:lstStyle/>
          <a:p>
            <a:r>
              <a:rPr kumimoji="1" lang="en-US" altLang="en-US" sz="3200" dirty="0" err="1"/>
              <a:t>계획</a:t>
            </a:r>
            <a:endParaRPr kumimoji="1" lang="ko-Kore-KR" altLang="en-US" sz="3200" dirty="0"/>
          </a:p>
        </p:txBody>
      </p:sp>
    </p:spTree>
    <p:extLst>
      <p:ext uri="{BB962C8B-B14F-4D97-AF65-F5344CB8AC3E}">
        <p14:creationId xmlns:p14="http://schemas.microsoft.com/office/powerpoint/2010/main" val="78915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1CD516AA-7E35-4FC4-963B-440A862CBCA7}"/>
              </a:ext>
            </a:extLst>
          </p:cNvPr>
          <p:cNvGrpSpPr/>
          <p:nvPr/>
        </p:nvGrpSpPr>
        <p:grpSpPr>
          <a:xfrm>
            <a:off x="1385885" y="1902620"/>
            <a:ext cx="7209467" cy="2094798"/>
            <a:chOff x="4798254" y="1172610"/>
            <a:chExt cx="4806311" cy="1396532"/>
          </a:xfrm>
        </p:grpSpPr>
        <p:sp>
          <p:nvSpPr>
            <p:cNvPr id="7" name="TextBox 6">
              <a:extLst>
                <a:ext uri="{FF2B5EF4-FFF2-40B4-BE49-F238E27FC236}">
                  <a16:creationId xmlns:a16="http://schemas.microsoft.com/office/drawing/2014/main" id="{5626CF94-B0ED-4D04-AAAE-0C67E9743A61}"/>
                </a:ext>
              </a:extLst>
            </p:cNvPr>
            <p:cNvSpPr txBox="1"/>
            <p:nvPr/>
          </p:nvSpPr>
          <p:spPr>
            <a:xfrm>
              <a:off x="4798255" y="1172610"/>
              <a:ext cx="4272916" cy="984885"/>
            </a:xfrm>
            <a:prstGeom prst="rect">
              <a:avLst/>
            </a:prstGeom>
            <a:noFill/>
          </p:spPr>
          <p:txBody>
            <a:bodyPr wrap="square" rtlCol="0">
              <a:spAutoFit/>
            </a:bodyPr>
            <a:lstStyle/>
            <a:p>
              <a:r>
                <a:rPr lang="ko-KR" altLang="en-US" sz="9000" spc="-225"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감사합니다</a:t>
              </a:r>
            </a:p>
          </p:txBody>
        </p:sp>
        <p:sp>
          <p:nvSpPr>
            <p:cNvPr id="10" name="TextBox 9">
              <a:extLst>
                <a:ext uri="{FF2B5EF4-FFF2-40B4-BE49-F238E27FC236}">
                  <a16:creationId xmlns:a16="http://schemas.microsoft.com/office/drawing/2014/main" id="{DAB67009-C371-4E0C-852D-389CC43735E2}"/>
                </a:ext>
              </a:extLst>
            </p:cNvPr>
            <p:cNvSpPr txBox="1"/>
            <p:nvPr/>
          </p:nvSpPr>
          <p:spPr>
            <a:xfrm>
              <a:off x="4798254" y="2199810"/>
              <a:ext cx="4806311" cy="369332"/>
            </a:xfrm>
            <a:prstGeom prst="rect">
              <a:avLst/>
            </a:prstGeom>
            <a:noFill/>
          </p:spPr>
          <p:txBody>
            <a:bodyPr wrap="square" rtlCol="0">
              <a:spAutoFit/>
            </a:bodyPr>
            <a:lstStyle/>
            <a:p>
              <a:r>
                <a:rPr lang="ko-KR" altLang="en-US" sz="3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발표 경청해 주셔서 감사합니다</a:t>
              </a:r>
            </a:p>
          </p:txBody>
        </p:sp>
      </p:grpSp>
      <p:sp>
        <p:nvSpPr>
          <p:cNvPr id="12" name="TextBox 11">
            <a:extLst>
              <a:ext uri="{FF2B5EF4-FFF2-40B4-BE49-F238E27FC236}">
                <a16:creationId xmlns:a16="http://schemas.microsoft.com/office/drawing/2014/main" id="{8B0F195D-0D30-4B74-897D-62A231DF5245}"/>
              </a:ext>
            </a:extLst>
          </p:cNvPr>
          <p:cNvSpPr txBox="1"/>
          <p:nvPr/>
        </p:nvSpPr>
        <p:spPr>
          <a:xfrm>
            <a:off x="1518758" y="7177748"/>
            <a:ext cx="6436523" cy="923330"/>
          </a:xfrm>
          <a:prstGeom prst="rect">
            <a:avLst/>
          </a:prstGeom>
          <a:noFill/>
        </p:spPr>
        <p:txBody>
          <a:bodyPr wrap="square" rtlCol="0">
            <a:spAutoFit/>
          </a:bodyPr>
          <a:lstStyle/>
          <a:p>
            <a:r>
              <a:rPr lang="ko-KR" altLang="en-US" sz="270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정지원</a:t>
            </a:r>
            <a:r>
              <a:rPr lang="en-US" altLang="ko-KR" sz="270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sz="2100" dirty="0">
                <a:latin typeface="KoPubWorld바탕체 Bold" panose="00000800000000000000" pitchFamily="2" charset="-127"/>
                <a:ea typeface="KoPubWorld바탕체 Medium" panose="00000600000000000000" pitchFamily="2" charset="-127"/>
                <a:cs typeface="KoPubWorld바탕체 Bold" panose="00000800000000000000" pitchFamily="2" charset="-127"/>
              </a:rPr>
              <a:t>성균관대학교</a:t>
            </a:r>
            <a:r>
              <a:rPr lang="ko-KR" altLang="en-US" sz="21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인공지능학과</a:t>
            </a:r>
            <a:r>
              <a:rPr lang="en-US" altLang="ko-KR" sz="21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21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석사 과정</a:t>
            </a:r>
            <a:endParaRPr lang="en-US" altLang="ko-KR" sz="21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r>
              <a:rPr lang="en-US" altLang="ko-Kore-KR" sz="2700" kern="100" dirty="0">
                <a:solidFill>
                  <a:srgbClr val="000000"/>
                </a:solidFill>
                <a:latin typeface="굴림" panose="020B0600000101010101" pitchFamily="34" charset="-127"/>
                <a:cs typeface="바탕" panose="02030600000101010101" pitchFamily="18" charset="-127"/>
              </a:rPr>
              <a:t>jwjw9603@g.skku.edu</a:t>
            </a:r>
            <a:endParaRPr lang="ko-KR" altLang="en-US" sz="27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cxnSp>
        <p:nvCxnSpPr>
          <p:cNvPr id="5" name="직선 연결선 4">
            <a:extLst>
              <a:ext uri="{FF2B5EF4-FFF2-40B4-BE49-F238E27FC236}">
                <a16:creationId xmlns:a16="http://schemas.microsoft.com/office/drawing/2014/main" id="{2A6983C3-66A9-4A28-BF6C-DEA70D4DDA52}"/>
              </a:ext>
            </a:extLst>
          </p:cNvPr>
          <p:cNvCxnSpPr>
            <a:cxnSpLocks/>
          </p:cNvCxnSpPr>
          <p:nvPr/>
        </p:nvCxnSpPr>
        <p:spPr>
          <a:xfrm>
            <a:off x="1150145" y="1902620"/>
            <a:ext cx="0" cy="2140965"/>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E26A2269-3273-0679-4232-FDE3EDC58661}"/>
              </a:ext>
            </a:extLst>
          </p:cNvPr>
          <p:cNvPicPr>
            <a:picLocks noChangeAspect="1"/>
          </p:cNvPicPr>
          <p:nvPr/>
        </p:nvPicPr>
        <p:blipFill>
          <a:blip r:embed="rId3"/>
          <a:stretch>
            <a:fillRect/>
          </a:stretch>
        </p:blipFill>
        <p:spPr>
          <a:xfrm>
            <a:off x="14309167" y="8758645"/>
            <a:ext cx="3266561" cy="863435"/>
          </a:xfrm>
          <a:prstGeom prst="rect">
            <a:avLst/>
          </a:prstGeom>
          <a:solidFill>
            <a:schemeClr val="tx1"/>
          </a:solidFill>
        </p:spPr>
      </p:pic>
    </p:spTree>
    <p:extLst>
      <p:ext uri="{BB962C8B-B14F-4D97-AF65-F5344CB8AC3E}">
        <p14:creationId xmlns:p14="http://schemas.microsoft.com/office/powerpoint/2010/main" val="3475536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22424</TotalTime>
  <Words>1258</Words>
  <Application>Microsoft Macintosh PowerPoint</Application>
  <PresentationFormat>사용자 지정</PresentationFormat>
  <Paragraphs>178</Paragraphs>
  <Slides>9</Slides>
  <Notes>9</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9</vt:i4>
      </vt:variant>
    </vt:vector>
  </HeadingPairs>
  <TitlesOfParts>
    <vt:vector size="23" baseType="lpstr">
      <vt:lpstr>굴림</vt:lpstr>
      <vt:lpstr>맑은 고딕</vt:lpstr>
      <vt:lpstr>KoPubWorld돋움체 Bold</vt:lpstr>
      <vt:lpstr>KoPubWorld돋움체 Light</vt:lpstr>
      <vt:lpstr>KoPubWorld돋움체 Medium</vt:lpstr>
      <vt:lpstr>KoPubWorld바탕체 Bold</vt:lpstr>
      <vt:lpstr>KoPubWorld바탕체 Light</vt:lpstr>
      <vt:lpstr>KoPubWorld바탕체 Medium</vt:lpstr>
      <vt:lpstr>KoPubWorldDotum Medium</vt:lpstr>
      <vt:lpstr>Arial</vt:lpstr>
      <vt:lpstr>Calibri</vt:lpstr>
      <vt:lpstr>Cambria Math</vt:lpstr>
      <vt:lpstr>Wingdings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정지원</cp:lastModifiedBy>
  <cp:revision>97</cp:revision>
  <dcterms:created xsi:type="dcterms:W3CDTF">2021-12-28T00:31:40Z</dcterms:created>
  <dcterms:modified xsi:type="dcterms:W3CDTF">2023-11-14T02:57:19Z</dcterms:modified>
</cp:coreProperties>
</file>