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81" r:id="rId2"/>
    <p:sldId id="356" r:id="rId3"/>
    <p:sldId id="684" r:id="rId4"/>
    <p:sldId id="685" r:id="rId5"/>
    <p:sldId id="688" r:id="rId6"/>
    <p:sldId id="686" r:id="rId7"/>
    <p:sldId id="695" r:id="rId8"/>
    <p:sldId id="687" r:id="rId9"/>
    <p:sldId id="689" r:id="rId10"/>
    <p:sldId id="690" r:id="rId11"/>
    <p:sldId id="691" r:id="rId12"/>
    <p:sldId id="692" r:id="rId13"/>
    <p:sldId id="693" r:id="rId14"/>
    <p:sldId id="694" r:id="rId15"/>
    <p:sldId id="683"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16"/>
    <p:restoredTop sz="94719"/>
  </p:normalViewPr>
  <p:slideViewPr>
    <p:cSldViewPr snapToGrid="0">
      <p:cViewPr varScale="1">
        <p:scale>
          <a:sx n="152" d="100"/>
          <a:sy n="152" d="100"/>
        </p:scale>
        <p:origin x="11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80916-93B7-2C46-BF6C-B65D3F40B990}" type="datetimeFigureOut">
              <a:rPr kumimoji="1" lang="ko-KR" altLang="en-US" smtClean="0"/>
              <a:t>2023. 11. 27.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94862-BCAC-5845-BDF1-379A0EC6265A}" type="slidenum">
              <a:rPr kumimoji="1" lang="ko-KR" altLang="en-US" smtClean="0"/>
              <a:t>‹#›</a:t>
            </a:fld>
            <a:endParaRPr kumimoji="1" lang="ko-KR" altLang="en-US"/>
          </a:p>
        </p:txBody>
      </p:sp>
    </p:spTree>
    <p:extLst>
      <p:ext uri="{BB962C8B-B14F-4D97-AF65-F5344CB8AC3E}">
        <p14:creationId xmlns:p14="http://schemas.microsoft.com/office/powerpoint/2010/main" val="37173874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a:t>
            </a:fld>
            <a:endParaRPr lang="ko-KR" altLang="en-US"/>
          </a:p>
        </p:txBody>
      </p:sp>
    </p:spTree>
    <p:extLst>
      <p:ext uri="{BB962C8B-B14F-4D97-AF65-F5344CB8AC3E}">
        <p14:creationId xmlns:p14="http://schemas.microsoft.com/office/powerpoint/2010/main" val="302942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10</a:t>
            </a:fld>
            <a:endParaRPr lang="ko-KR" altLang="en-US"/>
          </a:p>
        </p:txBody>
      </p:sp>
    </p:spTree>
    <p:extLst>
      <p:ext uri="{BB962C8B-B14F-4D97-AF65-F5344CB8AC3E}">
        <p14:creationId xmlns:p14="http://schemas.microsoft.com/office/powerpoint/2010/main" val="3141095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11</a:t>
            </a:fld>
            <a:endParaRPr lang="ko-KR" altLang="en-US"/>
          </a:p>
        </p:txBody>
      </p:sp>
    </p:spTree>
    <p:extLst>
      <p:ext uri="{BB962C8B-B14F-4D97-AF65-F5344CB8AC3E}">
        <p14:creationId xmlns:p14="http://schemas.microsoft.com/office/powerpoint/2010/main" val="2323202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12</a:t>
            </a:fld>
            <a:endParaRPr lang="ko-KR" altLang="en-US"/>
          </a:p>
        </p:txBody>
      </p:sp>
    </p:spTree>
    <p:extLst>
      <p:ext uri="{BB962C8B-B14F-4D97-AF65-F5344CB8AC3E}">
        <p14:creationId xmlns:p14="http://schemas.microsoft.com/office/powerpoint/2010/main" val="1103224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13</a:t>
            </a:fld>
            <a:endParaRPr lang="ko-KR" altLang="en-US"/>
          </a:p>
        </p:txBody>
      </p:sp>
    </p:spTree>
    <p:extLst>
      <p:ext uri="{BB962C8B-B14F-4D97-AF65-F5344CB8AC3E}">
        <p14:creationId xmlns:p14="http://schemas.microsoft.com/office/powerpoint/2010/main" val="2023039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14</a:t>
            </a:fld>
            <a:endParaRPr lang="ko-KR" altLang="en-US"/>
          </a:p>
        </p:txBody>
      </p:sp>
    </p:spTree>
    <p:extLst>
      <p:ext uri="{BB962C8B-B14F-4D97-AF65-F5344CB8AC3E}">
        <p14:creationId xmlns:p14="http://schemas.microsoft.com/office/powerpoint/2010/main" val="1443733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15</a:t>
            </a:fld>
            <a:endParaRPr lang="ko-KR" altLang="en-US"/>
          </a:p>
        </p:txBody>
      </p:sp>
    </p:spTree>
    <p:extLst>
      <p:ext uri="{BB962C8B-B14F-4D97-AF65-F5344CB8AC3E}">
        <p14:creationId xmlns:p14="http://schemas.microsoft.com/office/powerpoint/2010/main" val="1160903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a:t>
            </a:fld>
            <a:endParaRPr lang="ko-KR" altLang="en-US"/>
          </a:p>
        </p:txBody>
      </p:sp>
    </p:spTree>
    <p:extLst>
      <p:ext uri="{BB962C8B-B14F-4D97-AF65-F5344CB8AC3E}">
        <p14:creationId xmlns:p14="http://schemas.microsoft.com/office/powerpoint/2010/main" val="40103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3</a:t>
            </a:fld>
            <a:endParaRPr lang="ko-KR" altLang="en-US"/>
          </a:p>
        </p:txBody>
      </p:sp>
    </p:spTree>
    <p:extLst>
      <p:ext uri="{BB962C8B-B14F-4D97-AF65-F5344CB8AC3E}">
        <p14:creationId xmlns:p14="http://schemas.microsoft.com/office/powerpoint/2010/main" val="304055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4</a:t>
            </a:fld>
            <a:endParaRPr lang="ko-KR" altLang="en-US"/>
          </a:p>
        </p:txBody>
      </p:sp>
    </p:spTree>
    <p:extLst>
      <p:ext uri="{BB962C8B-B14F-4D97-AF65-F5344CB8AC3E}">
        <p14:creationId xmlns:p14="http://schemas.microsoft.com/office/powerpoint/2010/main" val="139312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5</a:t>
            </a:fld>
            <a:endParaRPr lang="ko-KR" altLang="en-US"/>
          </a:p>
        </p:txBody>
      </p:sp>
    </p:spTree>
    <p:extLst>
      <p:ext uri="{BB962C8B-B14F-4D97-AF65-F5344CB8AC3E}">
        <p14:creationId xmlns:p14="http://schemas.microsoft.com/office/powerpoint/2010/main" val="1527133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6</a:t>
            </a:fld>
            <a:endParaRPr lang="ko-KR" altLang="en-US"/>
          </a:p>
        </p:txBody>
      </p:sp>
    </p:spTree>
    <p:extLst>
      <p:ext uri="{BB962C8B-B14F-4D97-AF65-F5344CB8AC3E}">
        <p14:creationId xmlns:p14="http://schemas.microsoft.com/office/powerpoint/2010/main" val="4290695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7</a:t>
            </a:fld>
            <a:endParaRPr lang="ko-KR" altLang="en-US"/>
          </a:p>
        </p:txBody>
      </p:sp>
    </p:spTree>
    <p:extLst>
      <p:ext uri="{BB962C8B-B14F-4D97-AF65-F5344CB8AC3E}">
        <p14:creationId xmlns:p14="http://schemas.microsoft.com/office/powerpoint/2010/main" val="1594294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8</a:t>
            </a:fld>
            <a:endParaRPr lang="ko-KR" altLang="en-US"/>
          </a:p>
        </p:txBody>
      </p:sp>
    </p:spTree>
    <p:extLst>
      <p:ext uri="{BB962C8B-B14F-4D97-AF65-F5344CB8AC3E}">
        <p14:creationId xmlns:p14="http://schemas.microsoft.com/office/powerpoint/2010/main" val="3248578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9</a:t>
            </a:fld>
            <a:endParaRPr lang="ko-KR" altLang="en-US"/>
          </a:p>
        </p:txBody>
      </p:sp>
    </p:spTree>
    <p:extLst>
      <p:ext uri="{BB962C8B-B14F-4D97-AF65-F5344CB8AC3E}">
        <p14:creationId xmlns:p14="http://schemas.microsoft.com/office/powerpoint/2010/main" val="3263984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AB89B2-94FB-4B60-3122-CD6D3ED5BA68}"/>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144E6FDF-2CC5-2615-FDB7-9C738BE55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E744DB2F-FE66-D42E-5759-213810BDCBB7}"/>
              </a:ext>
            </a:extLst>
          </p:cNvPr>
          <p:cNvSpPr>
            <a:spLocks noGrp="1"/>
          </p:cNvSpPr>
          <p:nvPr>
            <p:ph type="dt" sz="half" idx="10"/>
          </p:nvPr>
        </p:nvSpPr>
        <p:spPr/>
        <p:txBody>
          <a:bodyPr/>
          <a:lstStyle/>
          <a:p>
            <a:fld id="{3D7D8FB3-470B-7542-AE21-40103D3B7707}" type="datetimeFigureOut">
              <a:rPr kumimoji="1" lang="ko-KR" altLang="en-US" smtClean="0"/>
              <a:t>2023. 11. 27.</a:t>
            </a:fld>
            <a:endParaRPr kumimoji="1" lang="ko-KR" altLang="en-US"/>
          </a:p>
        </p:txBody>
      </p:sp>
      <p:sp>
        <p:nvSpPr>
          <p:cNvPr id="5" name="바닥글 개체 틀 4">
            <a:extLst>
              <a:ext uri="{FF2B5EF4-FFF2-40B4-BE49-F238E27FC236}">
                <a16:creationId xmlns:a16="http://schemas.microsoft.com/office/drawing/2014/main" id="{EF3BBB7A-25EC-A0FB-86E0-1B1C9E16F66F}"/>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3BFF67CC-0CFC-682B-EF13-98FA01803944}"/>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233076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290A19-312D-BE85-B02E-66DCC6F32FB3}"/>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69A97FDA-7F79-022C-D558-4491510D839E}"/>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21D3E771-83EE-00DC-B956-0F43BC35B40F}"/>
              </a:ext>
            </a:extLst>
          </p:cNvPr>
          <p:cNvSpPr>
            <a:spLocks noGrp="1"/>
          </p:cNvSpPr>
          <p:nvPr>
            <p:ph type="dt" sz="half" idx="10"/>
          </p:nvPr>
        </p:nvSpPr>
        <p:spPr/>
        <p:txBody>
          <a:bodyPr/>
          <a:lstStyle/>
          <a:p>
            <a:fld id="{3D7D8FB3-470B-7542-AE21-40103D3B7707}" type="datetimeFigureOut">
              <a:rPr kumimoji="1" lang="ko-KR" altLang="en-US" smtClean="0"/>
              <a:t>2023. 11. 27.</a:t>
            </a:fld>
            <a:endParaRPr kumimoji="1" lang="ko-KR" altLang="en-US"/>
          </a:p>
        </p:txBody>
      </p:sp>
      <p:sp>
        <p:nvSpPr>
          <p:cNvPr id="5" name="바닥글 개체 틀 4">
            <a:extLst>
              <a:ext uri="{FF2B5EF4-FFF2-40B4-BE49-F238E27FC236}">
                <a16:creationId xmlns:a16="http://schemas.microsoft.com/office/drawing/2014/main" id="{9FF378B5-5C54-32B2-4F45-2C796941A1BA}"/>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A6A464C-ED37-8140-75F7-12E2CF0CA10D}"/>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9626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8A2BE3D-41A5-F08E-A686-AFFC39F42FE7}"/>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7A9F614E-64A1-AD25-B5F5-3D1922DD7E05}"/>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4AAD4F14-03DF-81BA-FD86-CEF24CA8FB1F}"/>
              </a:ext>
            </a:extLst>
          </p:cNvPr>
          <p:cNvSpPr>
            <a:spLocks noGrp="1"/>
          </p:cNvSpPr>
          <p:nvPr>
            <p:ph type="dt" sz="half" idx="10"/>
          </p:nvPr>
        </p:nvSpPr>
        <p:spPr/>
        <p:txBody>
          <a:bodyPr/>
          <a:lstStyle/>
          <a:p>
            <a:fld id="{3D7D8FB3-470B-7542-AE21-40103D3B7707}" type="datetimeFigureOut">
              <a:rPr kumimoji="1" lang="ko-KR" altLang="en-US" smtClean="0"/>
              <a:t>2023. 11. 27.</a:t>
            </a:fld>
            <a:endParaRPr kumimoji="1" lang="ko-KR" altLang="en-US"/>
          </a:p>
        </p:txBody>
      </p:sp>
      <p:sp>
        <p:nvSpPr>
          <p:cNvPr id="5" name="바닥글 개체 틀 4">
            <a:extLst>
              <a:ext uri="{FF2B5EF4-FFF2-40B4-BE49-F238E27FC236}">
                <a16:creationId xmlns:a16="http://schemas.microsoft.com/office/drawing/2014/main" id="{9F2CDEA7-26E3-3015-9F70-AF770E34FB93}"/>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5CD5EA61-EBF3-DAE6-CAF6-CA554989311C}"/>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345205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본문">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35254-E8CC-4107-BAB3-2D503DF0BBA9}"/>
              </a:ext>
            </a:extLst>
          </p:cNvPr>
          <p:cNvSpPr txBox="1"/>
          <p:nvPr userDrawn="1"/>
        </p:nvSpPr>
        <p:spPr>
          <a:xfrm>
            <a:off x="11363067" y="6211885"/>
            <a:ext cx="621000" cy="261610"/>
          </a:xfrm>
          <a:prstGeom prst="rect">
            <a:avLst/>
          </a:prstGeom>
          <a:noFill/>
        </p:spPr>
        <p:txBody>
          <a:bodyPr wrap="square" rtlCol="0">
            <a:spAutoFit/>
          </a:bodyPr>
          <a:lstStyle/>
          <a:p>
            <a:pPr algn="ctr"/>
            <a:fld id="{C10F0811-F307-44F9-A192-63EBA736051C}" type="slidenum">
              <a:rPr lang="ko-KR" altLang="en-US" sz="1100" smtClean="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pPr algn="ctr"/>
              <a:t>‹#›</a:t>
            </a:fld>
            <a:endParaRPr lang="ko-KR" altLang="en-US" sz="18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cxnSp>
        <p:nvCxnSpPr>
          <p:cNvPr id="8" name="직선 연결선 7">
            <a:extLst>
              <a:ext uri="{FF2B5EF4-FFF2-40B4-BE49-F238E27FC236}">
                <a16:creationId xmlns:a16="http://schemas.microsoft.com/office/drawing/2014/main" id="{05577CD6-5A45-4988-9298-FAC45821B30C}"/>
              </a:ext>
            </a:extLst>
          </p:cNvPr>
          <p:cNvCxnSpPr/>
          <p:nvPr userDrawn="1"/>
        </p:nvCxnSpPr>
        <p:spPr>
          <a:xfrm>
            <a:off x="11547567" y="6444919"/>
            <a:ext cx="252000" cy="0"/>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3">
            <a:extLst>
              <a:ext uri="{FF2B5EF4-FFF2-40B4-BE49-F238E27FC236}">
                <a16:creationId xmlns:a16="http://schemas.microsoft.com/office/drawing/2014/main" id="{2E72D198-9532-4DC7-A14A-C275A93777AA}"/>
              </a:ext>
            </a:extLst>
          </p:cNvPr>
          <p:cNvSpPr>
            <a:spLocks noGrp="1"/>
          </p:cNvSpPr>
          <p:nvPr>
            <p:ph type="body" sz="quarter" idx="10" hasCustomPrompt="1"/>
          </p:nvPr>
        </p:nvSpPr>
        <p:spPr>
          <a:xfrm>
            <a:off x="519036" y="115639"/>
            <a:ext cx="5576964" cy="624423"/>
          </a:xfrm>
          <a:prstGeom prst="rect">
            <a:avLst/>
          </a:prstGeom>
        </p:spPr>
        <p:txBody>
          <a:bodyPr anchor="ctr"/>
          <a:lstStyle>
            <a:lvl1pPr marL="0" indent="0">
              <a:lnSpc>
                <a:spcPct val="130000"/>
              </a:lnSpc>
              <a:spcBef>
                <a:spcPts val="0"/>
              </a:spcBef>
              <a:buNone/>
              <a:defRPr sz="2000" spc="-150">
                <a:solidFill>
                  <a:schemeClr val="tx1">
                    <a:lumMod val="85000"/>
                    <a:lumOff val="15000"/>
                  </a:schemeClr>
                </a:solidFill>
                <a:effectLst/>
                <a:latin typeface="KoPubWorld바탕체 Bold" panose="00000800000000000000" pitchFamily="2" charset="-127"/>
                <a:ea typeface="KoPubWorld바탕체 Bold" panose="00000800000000000000" pitchFamily="2" charset="-127"/>
                <a:cs typeface="KoPubWorld바탕체 Bold" panose="00000800000000000000" pitchFamily="2" charset="-127"/>
              </a:defRPr>
            </a:lvl1pPr>
          </a:lstStyle>
          <a:p>
            <a:pPr lvl="0"/>
            <a:r>
              <a:rPr lang="ko-KR" altLang="en-US" dirty="0"/>
              <a:t>슬라이드제목을 입력하세요</a:t>
            </a:r>
          </a:p>
        </p:txBody>
      </p:sp>
      <p:sp>
        <p:nvSpPr>
          <p:cNvPr id="13" name="TextBox 12">
            <a:extLst>
              <a:ext uri="{FF2B5EF4-FFF2-40B4-BE49-F238E27FC236}">
                <a16:creationId xmlns:a16="http://schemas.microsoft.com/office/drawing/2014/main" id="{36432A4C-126B-4E5F-A20A-750CD873C43A}"/>
              </a:ext>
            </a:extLst>
          </p:cNvPr>
          <p:cNvSpPr txBox="1"/>
          <p:nvPr userDrawn="1"/>
        </p:nvSpPr>
        <p:spPr>
          <a:xfrm>
            <a:off x="6543041" y="226971"/>
            <a:ext cx="5256527" cy="523220"/>
          </a:xfrm>
          <a:prstGeom prst="rect">
            <a:avLst/>
          </a:prstGeom>
          <a:noFill/>
        </p:spPr>
        <p:txBody>
          <a:bodyPr wrap="square" rtlCol="0" anchor="b">
            <a:spAutoFit/>
          </a:bodyPr>
          <a:lstStyle/>
          <a:p>
            <a:pPr marL="0" marR="0" lvl="0" indent="0" algn="r" defTabSz="914446" rtl="0" eaLnBrk="1" fontAlgn="auto" latinLnBrk="1" hangingPunct="1">
              <a:lnSpc>
                <a:spcPct val="100000"/>
              </a:lnSpc>
              <a:spcBef>
                <a:spcPts val="0"/>
              </a:spcBef>
              <a:spcAft>
                <a:spcPts val="0"/>
              </a:spcAft>
              <a:buClrTx/>
              <a:buSzTx/>
              <a:buFontTx/>
              <a:buNone/>
              <a:tabLst/>
              <a:defRPr/>
            </a:pPr>
            <a:r>
              <a:rPr lang="en-US" altLang="ko-KR" sz="14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Influence of Graph Cyclic structure</a:t>
            </a:r>
            <a:endParaRPr lang="ko-KR" altLang="en-US" sz="1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a:p>
            <a:pPr algn="r">
              <a:lnSpc>
                <a:spcPct val="100000"/>
              </a:lnSpc>
            </a:pPr>
            <a:endParaRPr lang="ko-KR" altLang="en-US" sz="1400" b="0" i="0" u="none" spc="-150" dirty="0">
              <a:solidFill>
                <a:schemeClr val="tx1">
                  <a:lumMod val="85000"/>
                  <a:lumOff val="15000"/>
                </a:schemeClr>
              </a:solidFill>
              <a:effectLst/>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0" name="직사각형 9">
            <a:extLst>
              <a:ext uri="{FF2B5EF4-FFF2-40B4-BE49-F238E27FC236}">
                <a16:creationId xmlns:a16="http://schemas.microsoft.com/office/drawing/2014/main" id="{1B898107-799E-410B-AF83-87F1CA3F8062}"/>
              </a:ext>
            </a:extLst>
          </p:cNvPr>
          <p:cNvSpPr/>
          <p:nvPr userDrawn="1"/>
        </p:nvSpPr>
        <p:spPr>
          <a:xfrm>
            <a:off x="0" y="621614"/>
            <a:ext cx="12192000" cy="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3" name="직선 연결선 2">
            <a:extLst>
              <a:ext uri="{FF2B5EF4-FFF2-40B4-BE49-F238E27FC236}">
                <a16:creationId xmlns:a16="http://schemas.microsoft.com/office/drawing/2014/main" id="{7052A1E0-A3DC-0F23-8C73-FEA6C5D1569C}"/>
              </a:ext>
            </a:extLst>
          </p:cNvPr>
          <p:cNvCxnSpPr>
            <a:cxnSpLocks/>
          </p:cNvCxnSpPr>
          <p:nvPr userDrawn="1"/>
        </p:nvCxnSpPr>
        <p:spPr>
          <a:xfrm>
            <a:off x="161060" y="621614"/>
            <a:ext cx="11869882"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24284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타이틀">
    <p:spTree>
      <p:nvGrpSpPr>
        <p:cNvPr id="1" name=""/>
        <p:cNvGrpSpPr/>
        <p:nvPr/>
      </p:nvGrpSpPr>
      <p:grpSpPr>
        <a:xfrm>
          <a:off x="0" y="0"/>
          <a:ext cx="0" cy="0"/>
          <a:chOff x="0" y="0"/>
          <a:chExt cx="0" cy="0"/>
        </a:xfrm>
      </p:grpSpPr>
      <p:grpSp>
        <p:nvGrpSpPr>
          <p:cNvPr id="38" name="그래픽 4">
            <a:extLst>
              <a:ext uri="{FF2B5EF4-FFF2-40B4-BE49-F238E27FC236}">
                <a16:creationId xmlns:a16="http://schemas.microsoft.com/office/drawing/2014/main" id="{0B32A4B1-FC8D-6869-0EE6-F0916671F7D9}"/>
              </a:ext>
            </a:extLst>
          </p:cNvPr>
          <p:cNvGrpSpPr/>
          <p:nvPr userDrawn="1"/>
        </p:nvGrpSpPr>
        <p:grpSpPr>
          <a:xfrm>
            <a:off x="7199087" y="2142488"/>
            <a:ext cx="3905779" cy="2573025"/>
            <a:chOff x="6126431" y="1916635"/>
            <a:chExt cx="5167120" cy="3403964"/>
          </a:xfrm>
          <a:solidFill>
            <a:schemeClr val="bg1">
              <a:lumMod val="95000"/>
            </a:schemeClr>
          </a:solidFill>
        </p:grpSpPr>
        <p:grpSp>
          <p:nvGrpSpPr>
            <p:cNvPr id="39" name="그래픽 4">
              <a:extLst>
                <a:ext uri="{FF2B5EF4-FFF2-40B4-BE49-F238E27FC236}">
                  <a16:creationId xmlns:a16="http://schemas.microsoft.com/office/drawing/2014/main" id="{3D1A0107-75F9-274F-D602-51169F02F709}"/>
                </a:ext>
              </a:extLst>
            </p:cNvPr>
            <p:cNvGrpSpPr/>
            <p:nvPr/>
          </p:nvGrpSpPr>
          <p:grpSpPr>
            <a:xfrm>
              <a:off x="6126431" y="1916635"/>
              <a:ext cx="3532521" cy="3403964"/>
              <a:chOff x="6126431" y="1916635"/>
              <a:chExt cx="3532521" cy="3403964"/>
            </a:xfrm>
            <a:grpFill/>
          </p:grpSpPr>
          <p:sp>
            <p:nvSpPr>
              <p:cNvPr id="56" name="자유형: 도형 55">
                <a:extLst>
                  <a:ext uri="{FF2B5EF4-FFF2-40B4-BE49-F238E27FC236}">
                    <a16:creationId xmlns:a16="http://schemas.microsoft.com/office/drawing/2014/main" id="{9F8599F4-589E-3C2B-5EDE-3CFAC4B597C4}"/>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7" name="자유형: 도형 56">
                <a:extLst>
                  <a:ext uri="{FF2B5EF4-FFF2-40B4-BE49-F238E27FC236}">
                    <a16:creationId xmlns:a16="http://schemas.microsoft.com/office/drawing/2014/main" id="{BC3C6DE6-88C4-867D-CF47-E84D8DAF2166}"/>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8" name="자유형: 도형 57">
                <a:extLst>
                  <a:ext uri="{FF2B5EF4-FFF2-40B4-BE49-F238E27FC236}">
                    <a16:creationId xmlns:a16="http://schemas.microsoft.com/office/drawing/2014/main" id="{4FB78018-635D-BF95-BE10-B93AC5421434}"/>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9" name="자유형: 도형 58">
                <a:extLst>
                  <a:ext uri="{FF2B5EF4-FFF2-40B4-BE49-F238E27FC236}">
                    <a16:creationId xmlns:a16="http://schemas.microsoft.com/office/drawing/2014/main" id="{3790B010-F1B5-2A16-4DD7-017D781FC8E8}"/>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0" name="자유형: 도형 59">
                <a:extLst>
                  <a:ext uri="{FF2B5EF4-FFF2-40B4-BE49-F238E27FC236}">
                    <a16:creationId xmlns:a16="http://schemas.microsoft.com/office/drawing/2014/main" id="{01060B4F-A989-9228-3063-514DD6F13F48}"/>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1" name="자유형: 도형 60">
                <a:extLst>
                  <a:ext uri="{FF2B5EF4-FFF2-40B4-BE49-F238E27FC236}">
                    <a16:creationId xmlns:a16="http://schemas.microsoft.com/office/drawing/2014/main" id="{83EC786A-A7E0-DB60-5177-C6677850564A}"/>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2" name="자유형: 도형 61">
                <a:extLst>
                  <a:ext uri="{FF2B5EF4-FFF2-40B4-BE49-F238E27FC236}">
                    <a16:creationId xmlns:a16="http://schemas.microsoft.com/office/drawing/2014/main" id="{83F83FE3-F6D3-4867-6EE8-5BD4E309D8A7}"/>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3" name="자유형: 도형 62">
                <a:extLst>
                  <a:ext uri="{FF2B5EF4-FFF2-40B4-BE49-F238E27FC236}">
                    <a16:creationId xmlns:a16="http://schemas.microsoft.com/office/drawing/2014/main" id="{D150B02D-EDA9-DCD0-1996-371602C34F20}"/>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4" name="자유형: 도형 63">
                <a:extLst>
                  <a:ext uri="{FF2B5EF4-FFF2-40B4-BE49-F238E27FC236}">
                    <a16:creationId xmlns:a16="http://schemas.microsoft.com/office/drawing/2014/main" id="{98C37D9C-7CFF-EB4E-87E9-7211730493BD}"/>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5" name="자유형: 도형 64">
                <a:extLst>
                  <a:ext uri="{FF2B5EF4-FFF2-40B4-BE49-F238E27FC236}">
                    <a16:creationId xmlns:a16="http://schemas.microsoft.com/office/drawing/2014/main" id="{045509A7-CF85-C44C-D96C-27ECC6DBB1F4}"/>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6" name="자유형: 도형 65">
                <a:extLst>
                  <a:ext uri="{FF2B5EF4-FFF2-40B4-BE49-F238E27FC236}">
                    <a16:creationId xmlns:a16="http://schemas.microsoft.com/office/drawing/2014/main" id="{4F773BAC-47A4-2249-3451-8CB930CF634C}"/>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7" name="자유형: 도형 66">
                <a:extLst>
                  <a:ext uri="{FF2B5EF4-FFF2-40B4-BE49-F238E27FC236}">
                    <a16:creationId xmlns:a16="http://schemas.microsoft.com/office/drawing/2014/main" id="{A2221F02-5670-17EC-0F0E-E9138E25496A}"/>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8" name="자유형: 도형 67">
                <a:extLst>
                  <a:ext uri="{FF2B5EF4-FFF2-40B4-BE49-F238E27FC236}">
                    <a16:creationId xmlns:a16="http://schemas.microsoft.com/office/drawing/2014/main" id="{712F94D5-2CEF-1139-2C96-2E932D50CA45}"/>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9" name="자유형: 도형 68">
                <a:extLst>
                  <a:ext uri="{FF2B5EF4-FFF2-40B4-BE49-F238E27FC236}">
                    <a16:creationId xmlns:a16="http://schemas.microsoft.com/office/drawing/2014/main" id="{D52D7E29-4F16-25AB-8892-7EDDDCBC9571}"/>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70" name="자유형: 도형 69">
                <a:extLst>
                  <a:ext uri="{FF2B5EF4-FFF2-40B4-BE49-F238E27FC236}">
                    <a16:creationId xmlns:a16="http://schemas.microsoft.com/office/drawing/2014/main" id="{489D4605-9527-8F75-7C15-F565BA507B25}"/>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grpSp>
        <p:grpSp>
          <p:nvGrpSpPr>
            <p:cNvPr id="40" name="그래픽 4">
              <a:extLst>
                <a:ext uri="{FF2B5EF4-FFF2-40B4-BE49-F238E27FC236}">
                  <a16:creationId xmlns:a16="http://schemas.microsoft.com/office/drawing/2014/main" id="{574B98D3-4A4A-A254-4A15-2203F7C01DB9}"/>
                </a:ext>
              </a:extLst>
            </p:cNvPr>
            <p:cNvGrpSpPr/>
            <p:nvPr/>
          </p:nvGrpSpPr>
          <p:grpSpPr>
            <a:xfrm>
              <a:off x="7761029" y="1916635"/>
              <a:ext cx="3532521" cy="3403964"/>
              <a:chOff x="7761029" y="1916635"/>
              <a:chExt cx="3532521" cy="3403964"/>
            </a:xfrm>
            <a:grpFill/>
          </p:grpSpPr>
          <p:sp>
            <p:nvSpPr>
              <p:cNvPr id="41" name="자유형: 도형 40">
                <a:extLst>
                  <a:ext uri="{FF2B5EF4-FFF2-40B4-BE49-F238E27FC236}">
                    <a16:creationId xmlns:a16="http://schemas.microsoft.com/office/drawing/2014/main" id="{4DCE82E9-97F3-2A24-09DA-1E8174916FD4}"/>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2" name="자유형: 도형 41">
                <a:extLst>
                  <a:ext uri="{FF2B5EF4-FFF2-40B4-BE49-F238E27FC236}">
                    <a16:creationId xmlns:a16="http://schemas.microsoft.com/office/drawing/2014/main" id="{AE6D3FC8-9C75-BF6C-F675-AC7C2D4DC537}"/>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3" name="자유형: 도형 42">
                <a:extLst>
                  <a:ext uri="{FF2B5EF4-FFF2-40B4-BE49-F238E27FC236}">
                    <a16:creationId xmlns:a16="http://schemas.microsoft.com/office/drawing/2014/main" id="{4079E6E6-79E4-C764-714D-8F3F0F2896F9}"/>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4" name="자유형: 도형 43">
                <a:extLst>
                  <a:ext uri="{FF2B5EF4-FFF2-40B4-BE49-F238E27FC236}">
                    <a16:creationId xmlns:a16="http://schemas.microsoft.com/office/drawing/2014/main" id="{AED07D62-273D-E071-F6FC-14F46D5E8AB6}"/>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5" name="자유형: 도형 44">
                <a:extLst>
                  <a:ext uri="{FF2B5EF4-FFF2-40B4-BE49-F238E27FC236}">
                    <a16:creationId xmlns:a16="http://schemas.microsoft.com/office/drawing/2014/main" id="{EC77F818-3D0C-970D-7D2F-0E23BA9D299E}"/>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6" name="자유형: 도형 45">
                <a:extLst>
                  <a:ext uri="{FF2B5EF4-FFF2-40B4-BE49-F238E27FC236}">
                    <a16:creationId xmlns:a16="http://schemas.microsoft.com/office/drawing/2014/main" id="{A7F97A52-8687-1F7F-FAC5-CFF7BB84A6A2}"/>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7" name="자유형: 도형 46">
                <a:extLst>
                  <a:ext uri="{FF2B5EF4-FFF2-40B4-BE49-F238E27FC236}">
                    <a16:creationId xmlns:a16="http://schemas.microsoft.com/office/drawing/2014/main" id="{72CF9800-70B7-722E-F80A-AABFC659A471}"/>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8" name="자유형: 도형 47">
                <a:extLst>
                  <a:ext uri="{FF2B5EF4-FFF2-40B4-BE49-F238E27FC236}">
                    <a16:creationId xmlns:a16="http://schemas.microsoft.com/office/drawing/2014/main" id="{BFDDA41D-D9FE-C4BC-4533-763E8EBB05DA}"/>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9" name="자유형: 도형 48">
                <a:extLst>
                  <a:ext uri="{FF2B5EF4-FFF2-40B4-BE49-F238E27FC236}">
                    <a16:creationId xmlns:a16="http://schemas.microsoft.com/office/drawing/2014/main" id="{A813AB55-3F5E-FF31-8879-F16D536908E5}"/>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0" name="자유형: 도형 49">
                <a:extLst>
                  <a:ext uri="{FF2B5EF4-FFF2-40B4-BE49-F238E27FC236}">
                    <a16:creationId xmlns:a16="http://schemas.microsoft.com/office/drawing/2014/main" id="{088FF622-D46D-C27D-E9E7-532BB52F9E13}"/>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1" name="자유형: 도형 50">
                <a:extLst>
                  <a:ext uri="{FF2B5EF4-FFF2-40B4-BE49-F238E27FC236}">
                    <a16:creationId xmlns:a16="http://schemas.microsoft.com/office/drawing/2014/main" id="{7722D996-8223-E52B-3B03-8827783917C3}"/>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2" name="자유형: 도형 51">
                <a:extLst>
                  <a:ext uri="{FF2B5EF4-FFF2-40B4-BE49-F238E27FC236}">
                    <a16:creationId xmlns:a16="http://schemas.microsoft.com/office/drawing/2014/main" id="{B168D64E-EA9F-80B4-F988-6E4C82CCA402}"/>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3" name="자유형: 도형 52">
                <a:extLst>
                  <a:ext uri="{FF2B5EF4-FFF2-40B4-BE49-F238E27FC236}">
                    <a16:creationId xmlns:a16="http://schemas.microsoft.com/office/drawing/2014/main" id="{48260AA1-506C-5068-6F21-F374DCE86F20}"/>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4" name="자유형: 도형 53">
                <a:extLst>
                  <a:ext uri="{FF2B5EF4-FFF2-40B4-BE49-F238E27FC236}">
                    <a16:creationId xmlns:a16="http://schemas.microsoft.com/office/drawing/2014/main" id="{01DD9CF2-20F3-C09B-57E9-696D0209A34E}"/>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5" name="자유형: 도형 54">
                <a:extLst>
                  <a:ext uri="{FF2B5EF4-FFF2-40B4-BE49-F238E27FC236}">
                    <a16:creationId xmlns:a16="http://schemas.microsoft.com/office/drawing/2014/main" id="{DD562C64-B01C-0E4D-BB27-037F1A56537D}"/>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grpSp>
      </p:grpSp>
      <p:sp>
        <p:nvSpPr>
          <p:cNvPr id="71" name="직사각형 70">
            <a:extLst>
              <a:ext uri="{FF2B5EF4-FFF2-40B4-BE49-F238E27FC236}">
                <a16:creationId xmlns:a16="http://schemas.microsoft.com/office/drawing/2014/main" id="{0246EF3C-10EF-DA3F-A744-33E47598F6E0}"/>
              </a:ext>
            </a:extLst>
          </p:cNvPr>
          <p:cNvSpPr/>
          <p:nvPr userDrawn="1"/>
        </p:nvSpPr>
        <p:spPr>
          <a:xfrm>
            <a:off x="426720" y="426720"/>
            <a:ext cx="11357740" cy="6004560"/>
          </a:xfrm>
          <a:prstGeom prst="rect">
            <a:avLst/>
          </a:prstGeom>
          <a:noFill/>
          <a:ln>
            <a:gradFill>
              <a:gsLst>
                <a:gs pos="0">
                  <a:srgbClr val="D7B489"/>
                </a:gs>
                <a:gs pos="100000">
                  <a:srgbClr val="BC916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Tree>
    <p:extLst>
      <p:ext uri="{BB962C8B-B14F-4D97-AF65-F5344CB8AC3E}">
        <p14:creationId xmlns:p14="http://schemas.microsoft.com/office/powerpoint/2010/main" val="459604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목차">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569ED92-A887-4613-9F26-4E473EA19360}"/>
              </a:ext>
            </a:extLst>
          </p:cNvPr>
          <p:cNvSpPr/>
          <p:nvPr userDrawn="1"/>
        </p:nvSpPr>
        <p:spPr>
          <a:xfrm>
            <a:off x="416690" y="416690"/>
            <a:ext cx="11358622" cy="6024622"/>
          </a:xfrm>
          <a:prstGeom prst="rect">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10" name="직선 연결선 9">
            <a:extLst>
              <a:ext uri="{FF2B5EF4-FFF2-40B4-BE49-F238E27FC236}">
                <a16:creationId xmlns:a16="http://schemas.microsoft.com/office/drawing/2014/main" id="{BE627B0A-987F-4B56-B2C0-0F297E7C5994}"/>
              </a:ext>
            </a:extLst>
          </p:cNvPr>
          <p:cNvCxnSpPr/>
          <p:nvPr userDrawn="1"/>
        </p:nvCxnSpPr>
        <p:spPr>
          <a:xfrm>
            <a:off x="846882" y="1157468"/>
            <a:ext cx="10498238"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72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D8F20-E9E2-892A-D0F7-4D9464294FE4}"/>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05157AE1-7B0F-838C-BD7A-82CC45451014}"/>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48481A48-24CA-0644-A738-E804160047F4}"/>
              </a:ext>
            </a:extLst>
          </p:cNvPr>
          <p:cNvSpPr>
            <a:spLocks noGrp="1"/>
          </p:cNvSpPr>
          <p:nvPr>
            <p:ph type="dt" sz="half" idx="10"/>
          </p:nvPr>
        </p:nvSpPr>
        <p:spPr/>
        <p:txBody>
          <a:bodyPr/>
          <a:lstStyle/>
          <a:p>
            <a:fld id="{3D7D8FB3-470B-7542-AE21-40103D3B7707}" type="datetimeFigureOut">
              <a:rPr kumimoji="1" lang="ko-KR" altLang="en-US" smtClean="0"/>
              <a:t>2023. 11. 27.</a:t>
            </a:fld>
            <a:endParaRPr kumimoji="1" lang="ko-KR" altLang="en-US"/>
          </a:p>
        </p:txBody>
      </p:sp>
      <p:sp>
        <p:nvSpPr>
          <p:cNvPr id="5" name="바닥글 개체 틀 4">
            <a:extLst>
              <a:ext uri="{FF2B5EF4-FFF2-40B4-BE49-F238E27FC236}">
                <a16:creationId xmlns:a16="http://schemas.microsoft.com/office/drawing/2014/main" id="{AB0DBEAB-8C61-6B5E-9608-7C3AB66A4BE2}"/>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DCFA3CD-A444-D63B-82A1-02F443E14901}"/>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421539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434284-B01E-0936-CB3C-9A8003AF651B}"/>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D7F1D976-32DB-3A16-53A5-BC69826C9A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7DF2369A-0649-B51E-95F4-C5FB1A843C03}"/>
              </a:ext>
            </a:extLst>
          </p:cNvPr>
          <p:cNvSpPr>
            <a:spLocks noGrp="1"/>
          </p:cNvSpPr>
          <p:nvPr>
            <p:ph type="dt" sz="half" idx="10"/>
          </p:nvPr>
        </p:nvSpPr>
        <p:spPr/>
        <p:txBody>
          <a:bodyPr/>
          <a:lstStyle/>
          <a:p>
            <a:fld id="{3D7D8FB3-470B-7542-AE21-40103D3B7707}" type="datetimeFigureOut">
              <a:rPr kumimoji="1" lang="ko-KR" altLang="en-US" smtClean="0"/>
              <a:t>2023. 11. 27.</a:t>
            </a:fld>
            <a:endParaRPr kumimoji="1" lang="ko-KR" altLang="en-US"/>
          </a:p>
        </p:txBody>
      </p:sp>
      <p:sp>
        <p:nvSpPr>
          <p:cNvPr id="5" name="바닥글 개체 틀 4">
            <a:extLst>
              <a:ext uri="{FF2B5EF4-FFF2-40B4-BE49-F238E27FC236}">
                <a16:creationId xmlns:a16="http://schemas.microsoft.com/office/drawing/2014/main" id="{2C7CA5F0-8B80-CFA8-EA19-6BCA65812569}"/>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B5C0317F-C176-FBCF-33D1-ADDC8CCE2090}"/>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428404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6C17E-4639-177E-ACAA-61F2ECD031FC}"/>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3369669-BE26-61D4-D135-1953810C82B7}"/>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B12B6019-A432-73F8-0F7B-F2999F1E83A0}"/>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45969235-EB06-E8C0-1061-6E5D6BC01770}"/>
              </a:ext>
            </a:extLst>
          </p:cNvPr>
          <p:cNvSpPr>
            <a:spLocks noGrp="1"/>
          </p:cNvSpPr>
          <p:nvPr>
            <p:ph type="dt" sz="half" idx="10"/>
          </p:nvPr>
        </p:nvSpPr>
        <p:spPr/>
        <p:txBody>
          <a:bodyPr/>
          <a:lstStyle/>
          <a:p>
            <a:fld id="{3D7D8FB3-470B-7542-AE21-40103D3B7707}" type="datetimeFigureOut">
              <a:rPr kumimoji="1" lang="ko-KR" altLang="en-US" smtClean="0"/>
              <a:t>2023. 11. 27.</a:t>
            </a:fld>
            <a:endParaRPr kumimoji="1" lang="ko-KR" altLang="en-US"/>
          </a:p>
        </p:txBody>
      </p:sp>
      <p:sp>
        <p:nvSpPr>
          <p:cNvPr id="6" name="바닥글 개체 틀 5">
            <a:extLst>
              <a:ext uri="{FF2B5EF4-FFF2-40B4-BE49-F238E27FC236}">
                <a16:creationId xmlns:a16="http://schemas.microsoft.com/office/drawing/2014/main" id="{07234F6C-4F17-FF70-5A52-0896CAAE435F}"/>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8BF85556-669A-9616-1D4A-1F228CB374E6}"/>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77769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BEB10B-390A-3625-8E04-40C8882199F2}"/>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9E98583-AD8C-D50F-5B92-04A7437B29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5E406748-A3E1-F061-2A1C-55C66D383E31}"/>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8A27F91F-592D-946D-E647-58D82A1C1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0DD32D6B-2ACE-A582-08AA-1CFF45A52730}"/>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98FCED63-622B-BC96-B8FF-99F3D6E647F1}"/>
              </a:ext>
            </a:extLst>
          </p:cNvPr>
          <p:cNvSpPr>
            <a:spLocks noGrp="1"/>
          </p:cNvSpPr>
          <p:nvPr>
            <p:ph type="dt" sz="half" idx="10"/>
          </p:nvPr>
        </p:nvSpPr>
        <p:spPr/>
        <p:txBody>
          <a:bodyPr/>
          <a:lstStyle/>
          <a:p>
            <a:fld id="{3D7D8FB3-470B-7542-AE21-40103D3B7707}" type="datetimeFigureOut">
              <a:rPr kumimoji="1" lang="ko-KR" altLang="en-US" smtClean="0"/>
              <a:t>2023. 11. 27.</a:t>
            </a:fld>
            <a:endParaRPr kumimoji="1" lang="ko-KR" altLang="en-US"/>
          </a:p>
        </p:txBody>
      </p:sp>
      <p:sp>
        <p:nvSpPr>
          <p:cNvPr id="8" name="바닥글 개체 틀 7">
            <a:extLst>
              <a:ext uri="{FF2B5EF4-FFF2-40B4-BE49-F238E27FC236}">
                <a16:creationId xmlns:a16="http://schemas.microsoft.com/office/drawing/2014/main" id="{5B568EF0-46A6-90B8-BFA2-8D551296BFE1}"/>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E993344B-5234-6489-DC81-B65348523AE1}"/>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40541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A2539E-3FD5-3272-BA53-973D41695DDD}"/>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7C7260-3A12-0F37-6E7C-B67C27FB9818}"/>
              </a:ext>
            </a:extLst>
          </p:cNvPr>
          <p:cNvSpPr>
            <a:spLocks noGrp="1"/>
          </p:cNvSpPr>
          <p:nvPr>
            <p:ph type="dt" sz="half" idx="10"/>
          </p:nvPr>
        </p:nvSpPr>
        <p:spPr/>
        <p:txBody>
          <a:bodyPr/>
          <a:lstStyle/>
          <a:p>
            <a:fld id="{3D7D8FB3-470B-7542-AE21-40103D3B7707}" type="datetimeFigureOut">
              <a:rPr kumimoji="1" lang="ko-KR" altLang="en-US" smtClean="0"/>
              <a:t>2023. 11. 27.</a:t>
            </a:fld>
            <a:endParaRPr kumimoji="1" lang="ko-KR" altLang="en-US"/>
          </a:p>
        </p:txBody>
      </p:sp>
      <p:sp>
        <p:nvSpPr>
          <p:cNvPr id="4" name="바닥글 개체 틀 3">
            <a:extLst>
              <a:ext uri="{FF2B5EF4-FFF2-40B4-BE49-F238E27FC236}">
                <a16:creationId xmlns:a16="http://schemas.microsoft.com/office/drawing/2014/main" id="{AD12FA0E-D109-020B-B0C8-D7F5A2A80373}"/>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AEE086E-A9A5-4B4A-C1A3-A0B0058A89B2}"/>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148952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FFD5D1C-F3E1-EC67-9B72-C04CE7152C83}"/>
              </a:ext>
            </a:extLst>
          </p:cNvPr>
          <p:cNvSpPr>
            <a:spLocks noGrp="1"/>
          </p:cNvSpPr>
          <p:nvPr>
            <p:ph type="dt" sz="half" idx="10"/>
          </p:nvPr>
        </p:nvSpPr>
        <p:spPr/>
        <p:txBody>
          <a:bodyPr/>
          <a:lstStyle/>
          <a:p>
            <a:fld id="{3D7D8FB3-470B-7542-AE21-40103D3B7707}" type="datetimeFigureOut">
              <a:rPr kumimoji="1" lang="ko-KR" altLang="en-US" smtClean="0"/>
              <a:t>2023. 11. 27.</a:t>
            </a:fld>
            <a:endParaRPr kumimoji="1" lang="ko-KR" altLang="en-US"/>
          </a:p>
        </p:txBody>
      </p:sp>
      <p:sp>
        <p:nvSpPr>
          <p:cNvPr id="3" name="바닥글 개체 틀 2">
            <a:extLst>
              <a:ext uri="{FF2B5EF4-FFF2-40B4-BE49-F238E27FC236}">
                <a16:creationId xmlns:a16="http://schemas.microsoft.com/office/drawing/2014/main" id="{B23F763D-7D38-F627-B960-0E4C15376C7F}"/>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08E28489-51D3-21A5-1B6F-59F81CD57BBC}"/>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4059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8BC100-4457-2013-22F7-A7BACA74E8DE}"/>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8E06DFF8-FAA7-713D-E6C8-177965E68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492ABA43-951C-0D50-93D7-09BAFF009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1B8F8D61-BB6B-7864-4437-994739640418}"/>
              </a:ext>
            </a:extLst>
          </p:cNvPr>
          <p:cNvSpPr>
            <a:spLocks noGrp="1"/>
          </p:cNvSpPr>
          <p:nvPr>
            <p:ph type="dt" sz="half" idx="10"/>
          </p:nvPr>
        </p:nvSpPr>
        <p:spPr/>
        <p:txBody>
          <a:bodyPr/>
          <a:lstStyle/>
          <a:p>
            <a:fld id="{3D7D8FB3-470B-7542-AE21-40103D3B7707}" type="datetimeFigureOut">
              <a:rPr kumimoji="1" lang="ko-KR" altLang="en-US" smtClean="0"/>
              <a:t>2023. 11. 27.</a:t>
            </a:fld>
            <a:endParaRPr kumimoji="1" lang="ko-KR" altLang="en-US"/>
          </a:p>
        </p:txBody>
      </p:sp>
      <p:sp>
        <p:nvSpPr>
          <p:cNvPr id="6" name="바닥글 개체 틀 5">
            <a:extLst>
              <a:ext uri="{FF2B5EF4-FFF2-40B4-BE49-F238E27FC236}">
                <a16:creationId xmlns:a16="http://schemas.microsoft.com/office/drawing/2014/main" id="{B6F25F52-5A2D-E093-A85F-037CB81C553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04F6D5D9-4E5A-C38B-8827-6E17E12ACD98}"/>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173982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B7D6E-D132-1A20-0043-D74BBF314A4B}"/>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8AFD9433-B050-94E6-93DA-AE8ACEB308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DFE102F1-6D15-2000-2EB6-A5F734648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14B88E1A-35B2-81D4-5FA8-F4AA5EBA71AB}"/>
              </a:ext>
            </a:extLst>
          </p:cNvPr>
          <p:cNvSpPr>
            <a:spLocks noGrp="1"/>
          </p:cNvSpPr>
          <p:nvPr>
            <p:ph type="dt" sz="half" idx="10"/>
          </p:nvPr>
        </p:nvSpPr>
        <p:spPr/>
        <p:txBody>
          <a:bodyPr/>
          <a:lstStyle/>
          <a:p>
            <a:fld id="{3D7D8FB3-470B-7542-AE21-40103D3B7707}" type="datetimeFigureOut">
              <a:rPr kumimoji="1" lang="ko-KR" altLang="en-US" smtClean="0"/>
              <a:t>2023. 11. 27.</a:t>
            </a:fld>
            <a:endParaRPr kumimoji="1" lang="ko-KR" altLang="en-US"/>
          </a:p>
        </p:txBody>
      </p:sp>
      <p:sp>
        <p:nvSpPr>
          <p:cNvPr id="6" name="바닥글 개체 틀 5">
            <a:extLst>
              <a:ext uri="{FF2B5EF4-FFF2-40B4-BE49-F238E27FC236}">
                <a16:creationId xmlns:a16="http://schemas.microsoft.com/office/drawing/2014/main" id="{EC76741D-00D7-7A11-09BD-897B6F378209}"/>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D7B1FA1D-0007-EB44-4B28-88899691A040}"/>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98812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FCC75A6-DF09-DC8A-0118-A37393B5B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73C085F3-5E9C-B192-6775-95CFE31D99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2CFE690E-3C84-3212-CF50-D5B03E245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D8FB3-470B-7542-AE21-40103D3B7707}" type="datetimeFigureOut">
              <a:rPr kumimoji="1" lang="ko-KR" altLang="en-US" smtClean="0"/>
              <a:t>2023. 11. 27.</a:t>
            </a:fld>
            <a:endParaRPr kumimoji="1" lang="ko-KR" altLang="en-US"/>
          </a:p>
        </p:txBody>
      </p:sp>
      <p:sp>
        <p:nvSpPr>
          <p:cNvPr id="5" name="바닥글 개체 틀 4">
            <a:extLst>
              <a:ext uri="{FF2B5EF4-FFF2-40B4-BE49-F238E27FC236}">
                <a16:creationId xmlns:a16="http://schemas.microsoft.com/office/drawing/2014/main" id="{1FDE56F5-3E72-4D6E-ECC0-0D9390D3C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901E3348-A7C7-5184-FCA7-4E1D918EC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225681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pdf/2301.11879.pdf"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s://testbook.com/question-answer/a-fallacy-in-which-the-conclusion-is-stated-or-ass--63cd6b77b9a6798f80181111"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ircular_reasoning"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arxiv.org/pdf/2202.13758.pd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C70A3-232D-BCF6-E19F-93520814064D}"/>
              </a:ext>
            </a:extLst>
          </p:cNvPr>
          <p:cNvSpPr txBox="1"/>
          <p:nvPr/>
        </p:nvSpPr>
        <p:spPr>
          <a:xfrm>
            <a:off x="1029083" y="1141380"/>
            <a:ext cx="4069080" cy="305918"/>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nSpc>
                <a:spcPct val="130000"/>
              </a:lnSpc>
            </a:pP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2023</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년 </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11</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월 </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28</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일</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Study Meeting</a:t>
            </a:r>
            <a:endPar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5" name="TextBox 4">
            <a:extLst>
              <a:ext uri="{FF2B5EF4-FFF2-40B4-BE49-F238E27FC236}">
                <a16:creationId xmlns:a16="http://schemas.microsoft.com/office/drawing/2014/main" id="{E552A707-5D8F-81D0-4112-0B5E33B7D991}"/>
              </a:ext>
            </a:extLst>
          </p:cNvPr>
          <p:cNvSpPr txBox="1"/>
          <p:nvPr/>
        </p:nvSpPr>
        <p:spPr>
          <a:xfrm>
            <a:off x="923952" y="1493580"/>
            <a:ext cx="9252014" cy="523220"/>
          </a:xfrm>
          <a:prstGeom prst="rect">
            <a:avLst/>
          </a:prstGeom>
          <a:noFill/>
        </p:spPr>
        <p:txBody>
          <a:bodyPr wrap="square" rtlCol="0">
            <a:spAutoFit/>
          </a:bodyPr>
          <a:lstStyle/>
          <a:p>
            <a:r>
              <a:rPr lang="ko-KR" altLang="en-US" sz="2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언어 모델에서의 순환 논법</a:t>
            </a:r>
            <a:endParaRPr lang="ko-KR" altLang="en-US" sz="3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7" name="TextBox 6">
            <a:extLst>
              <a:ext uri="{FF2B5EF4-FFF2-40B4-BE49-F238E27FC236}">
                <a16:creationId xmlns:a16="http://schemas.microsoft.com/office/drawing/2014/main" id="{5F6A2BDB-413E-BF58-4D95-CE101899B77E}"/>
              </a:ext>
            </a:extLst>
          </p:cNvPr>
          <p:cNvSpPr txBox="1"/>
          <p:nvPr/>
        </p:nvSpPr>
        <p:spPr>
          <a:xfrm>
            <a:off x="923953" y="2063080"/>
            <a:ext cx="7932667" cy="307777"/>
          </a:xfrm>
          <a:prstGeom prst="rect">
            <a:avLst/>
          </a:prstGeom>
          <a:noFill/>
        </p:spPr>
        <p:txBody>
          <a:bodyPr wrap="square" rtlCol="0">
            <a:spAutoFit/>
          </a:bodyPr>
          <a:lstStyle/>
          <a:p>
            <a:r>
              <a:rPr lang="en-US" altLang="ko-KR"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Circular reasoning in a Language Model</a:t>
            </a:r>
            <a:endPar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pic>
        <p:nvPicPr>
          <p:cNvPr id="2" name="그림 1">
            <a:extLst>
              <a:ext uri="{FF2B5EF4-FFF2-40B4-BE49-F238E27FC236}">
                <a16:creationId xmlns:a16="http://schemas.microsoft.com/office/drawing/2014/main" id="{7A77888A-657E-1EAF-DD8E-213338D1934C}"/>
              </a:ext>
            </a:extLst>
          </p:cNvPr>
          <p:cNvPicPr>
            <a:picLocks noChangeAspect="1"/>
          </p:cNvPicPr>
          <p:nvPr/>
        </p:nvPicPr>
        <p:blipFill>
          <a:blip r:embed="rId3"/>
          <a:stretch>
            <a:fillRect/>
          </a:stretch>
        </p:blipFill>
        <p:spPr>
          <a:xfrm>
            <a:off x="9539445" y="5839097"/>
            <a:ext cx="2177707" cy="575623"/>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6BF3C7-156E-994B-C60B-CE6C82316C07}"/>
                  </a:ext>
                </a:extLst>
              </p:cNvPr>
              <p:cNvSpPr txBox="1"/>
              <p:nvPr/>
            </p:nvSpPr>
            <p:spPr>
              <a:xfrm>
                <a:off x="923953" y="3429001"/>
                <a:ext cx="5981299" cy="1671548"/>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gn="ctr">
                  <a:lnSpc>
                    <a:spcPct val="130000"/>
                  </a:lnSpc>
                </a:pPr>
                <a:r>
                  <a:rPr lang="ko-KR" altLang="en-US"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정지</a:t>
                </a:r>
                <a14:m>
                  <m:oMath xmlns:m="http://schemas.openxmlformats.org/officeDocument/2006/math">
                    <m:r>
                      <a:rPr lang="ko-KR" altLang="en-US" sz="1400" i="1">
                        <a:solidFill>
                          <a:schemeClr val="tx1">
                            <a:lumMod val="85000"/>
                            <a:lumOff val="15000"/>
                          </a:schemeClr>
                        </a:solidFill>
                        <a:latin typeface="Cambria Math" panose="02040503050406030204" pitchFamily="18" charset="0"/>
                        <a:ea typeface="KoPubWorld바탕체 Light" panose="00000300000000000000" pitchFamily="2" charset="-127"/>
                      </a:rPr>
                      <m:t>원</m:t>
                    </m:r>
                  </m:oMath>
                </a14:m>
                <a:endParaRPr lang="en-US" altLang="ko-KR"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gn="ctr">
                  <a:lnSpc>
                    <a:spcPct val="130000"/>
                  </a:lnSpc>
                </a:pPr>
                <a:r>
                  <a:rPr lang="ko-KR" altLang="ko-Kore-KR" sz="1400" dirty="0">
                    <a:latin typeface="굴림" panose="020B0600000101010101" pitchFamily="34" charset="-127"/>
                    <a:ea typeface="굴림" panose="020B0600000101010101" pitchFamily="34" charset="-127"/>
                    <a:cs typeface="굴림" panose="020B0600000101010101" pitchFamily="34" charset="-127"/>
                  </a:rPr>
                  <a:t>성균관대학교 인공지능학과</a:t>
                </a:r>
                <a:endParaRPr lang="en-US" altLang="ko-KR" sz="1400" dirty="0">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ko-KR" altLang="en-US" sz="1400" dirty="0">
                    <a:latin typeface="굴림" panose="020B0600000101010101" pitchFamily="34" charset="-127"/>
                    <a:ea typeface="굴림" panose="020B0600000101010101" pitchFamily="34" charset="-127"/>
                    <a:cs typeface="굴림" panose="020B0600000101010101" pitchFamily="34" charset="-127"/>
                  </a:rPr>
                  <a:t>석사과정</a:t>
                </a:r>
                <a:endParaRPr lang="en-US" altLang="ko-KR" sz="1400" dirty="0">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en-US" altLang="ko-Kore-KR" sz="1400" kern="100" dirty="0">
                    <a:latin typeface="굴림" panose="020B0600000101010101" pitchFamily="34" charset="-127"/>
                    <a:cs typeface="바탕" panose="02030600000101010101" pitchFamily="18" charset="-127"/>
                  </a:rPr>
                  <a:t>jwjw9603@g.skku.edu</a:t>
                </a:r>
                <a:endParaRPr lang="ko-Kore-KR" altLang="en-US" sz="1400" dirty="0"/>
              </a:p>
              <a:p>
                <a:pPr algn="ctr">
                  <a:lnSpc>
                    <a:spcPct val="130000"/>
                  </a:lnSpc>
                </a:pPr>
                <a:endPar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nSpc>
                    <a:spcPct val="130000"/>
                  </a:lnSpc>
                </a:pPr>
                <a:endPar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xmlns="">
          <p:sp>
            <p:nvSpPr>
              <p:cNvPr id="4" name="TextBox 3">
                <a:extLst>
                  <a:ext uri="{FF2B5EF4-FFF2-40B4-BE49-F238E27FC236}">
                    <a16:creationId xmlns:a16="http://schemas.microsoft.com/office/drawing/2014/main" id="{766BF3C7-156E-994B-C60B-CE6C82316C07}"/>
                  </a:ext>
                </a:extLst>
              </p:cNvPr>
              <p:cNvSpPr txBox="1">
                <a:spLocks noRot="1" noChangeAspect="1" noMove="1" noResize="1" noEditPoints="1" noAdjustHandles="1" noChangeArrowheads="1" noChangeShapeType="1" noTextEdit="1"/>
              </p:cNvSpPr>
              <p:nvPr/>
            </p:nvSpPr>
            <p:spPr>
              <a:xfrm>
                <a:off x="923953" y="3429001"/>
                <a:ext cx="5981299" cy="167154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91000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hlinkClick r:id="rId3"/>
              </a:rPr>
              <a:t>Case-Based Reasoning with Language Models for Classification of Logical Fallacies</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en" altLang="ko-KR" sz="2000" dirty="0"/>
              <a:t>(IJCAI-23)</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paper</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CBR</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사용해서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 Fallacy</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분류하고자 하였다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논리 오류</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발생시키는 문장에</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counterarguments, Goals, Explanations, Structure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와 같은 추가적인 정보를 주고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CBR</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알고리즘 기반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attention mechanism</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적용시켰다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4442525" cy="420564"/>
          </a:xfrm>
          <a:prstGeom prst="rect">
            <a:avLst/>
          </a:prstGeom>
          <a:noFill/>
        </p:spPr>
        <p:txBody>
          <a:bodyPr wrap="square" rtlCol="0">
            <a:spAutoFit/>
          </a:bodyPr>
          <a:lstStyle/>
          <a:p>
            <a:r>
              <a:rPr kumimoji="1" lang="en-US" altLang="ko-KR" sz="2133" dirty="0"/>
              <a:t>Another Paper</a:t>
            </a:r>
            <a:endParaRPr kumimoji="1" lang="ko-Kore-KR" altLang="en-US" sz="2133" dirty="0"/>
          </a:p>
        </p:txBody>
      </p:sp>
      <p:pic>
        <p:nvPicPr>
          <p:cNvPr id="4" name="그림 3">
            <a:extLst>
              <a:ext uri="{FF2B5EF4-FFF2-40B4-BE49-F238E27FC236}">
                <a16:creationId xmlns:a16="http://schemas.microsoft.com/office/drawing/2014/main" id="{F3562F20-EC01-7311-0669-F3C68A07F96C}"/>
              </a:ext>
            </a:extLst>
          </p:cNvPr>
          <p:cNvPicPr>
            <a:picLocks noChangeAspect="1"/>
          </p:cNvPicPr>
          <p:nvPr/>
        </p:nvPicPr>
        <p:blipFill>
          <a:blip r:embed="rId4"/>
          <a:stretch>
            <a:fillRect/>
          </a:stretch>
        </p:blipFill>
        <p:spPr>
          <a:xfrm>
            <a:off x="6806214" y="2838386"/>
            <a:ext cx="2789732" cy="4019614"/>
          </a:xfrm>
          <a:prstGeom prst="rect">
            <a:avLst/>
          </a:prstGeom>
        </p:spPr>
      </p:pic>
    </p:spTree>
    <p:extLst>
      <p:ext uri="{BB962C8B-B14F-4D97-AF65-F5344CB8AC3E}">
        <p14:creationId xmlns:p14="http://schemas.microsoft.com/office/powerpoint/2010/main" val="982548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4442525" cy="420564"/>
          </a:xfrm>
          <a:prstGeom prst="rect">
            <a:avLst/>
          </a:prstGeom>
          <a:noFill/>
        </p:spPr>
        <p:txBody>
          <a:bodyPr wrap="square" rtlCol="0">
            <a:spAutoFit/>
          </a:bodyPr>
          <a:lstStyle/>
          <a:p>
            <a:r>
              <a:rPr kumimoji="1" lang="en-US" altLang="ko-KR" sz="2133" dirty="0"/>
              <a:t>Another Paper</a:t>
            </a:r>
            <a:endParaRPr kumimoji="1" lang="ko-Kore-KR" altLang="en-US" sz="2133" dirty="0"/>
          </a:p>
        </p:txBody>
      </p:sp>
      <p:pic>
        <p:nvPicPr>
          <p:cNvPr id="5" name="그림 4">
            <a:extLst>
              <a:ext uri="{FF2B5EF4-FFF2-40B4-BE49-F238E27FC236}">
                <a16:creationId xmlns:a16="http://schemas.microsoft.com/office/drawing/2014/main" id="{8BA05724-B526-0429-A79C-F48BA9F488E2}"/>
              </a:ext>
            </a:extLst>
          </p:cNvPr>
          <p:cNvPicPr>
            <a:picLocks noChangeAspect="1"/>
          </p:cNvPicPr>
          <p:nvPr/>
        </p:nvPicPr>
        <p:blipFill>
          <a:blip r:embed="rId3"/>
          <a:stretch>
            <a:fillRect/>
          </a:stretch>
        </p:blipFill>
        <p:spPr>
          <a:xfrm>
            <a:off x="329889" y="1349728"/>
            <a:ext cx="11532222" cy="3317017"/>
          </a:xfrm>
          <a:prstGeom prst="rect">
            <a:avLst/>
          </a:prstGeom>
        </p:spPr>
      </p:pic>
    </p:spTree>
    <p:extLst>
      <p:ext uri="{BB962C8B-B14F-4D97-AF65-F5344CB8AC3E}">
        <p14:creationId xmlns:p14="http://schemas.microsoft.com/office/powerpoint/2010/main" val="2789048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4442525" cy="420564"/>
          </a:xfrm>
          <a:prstGeom prst="rect">
            <a:avLst/>
          </a:prstGeom>
          <a:noFill/>
        </p:spPr>
        <p:txBody>
          <a:bodyPr wrap="square" rtlCol="0">
            <a:spAutoFit/>
          </a:bodyPr>
          <a:lstStyle/>
          <a:p>
            <a:r>
              <a:rPr kumimoji="1" lang="en-US" altLang="ko-KR" sz="2133" dirty="0"/>
              <a:t>Another Paper</a:t>
            </a:r>
            <a:endParaRPr kumimoji="1" lang="ko-Kore-KR" altLang="en-US" sz="2133" dirty="0"/>
          </a:p>
        </p:txBody>
      </p:sp>
      <p:pic>
        <p:nvPicPr>
          <p:cNvPr id="4" name="그림 3">
            <a:extLst>
              <a:ext uri="{FF2B5EF4-FFF2-40B4-BE49-F238E27FC236}">
                <a16:creationId xmlns:a16="http://schemas.microsoft.com/office/drawing/2014/main" id="{756CD38E-21EF-476E-3EB7-B0AB7CC8F6CA}"/>
              </a:ext>
            </a:extLst>
          </p:cNvPr>
          <p:cNvPicPr>
            <a:picLocks noChangeAspect="1"/>
          </p:cNvPicPr>
          <p:nvPr/>
        </p:nvPicPr>
        <p:blipFill>
          <a:blip r:embed="rId3"/>
          <a:stretch>
            <a:fillRect/>
          </a:stretch>
        </p:blipFill>
        <p:spPr>
          <a:xfrm>
            <a:off x="5751719" y="1421679"/>
            <a:ext cx="5499100" cy="2768600"/>
          </a:xfrm>
          <a:prstGeom prst="rect">
            <a:avLst/>
          </a:prstGeom>
        </p:spPr>
      </p:pic>
      <p:pic>
        <p:nvPicPr>
          <p:cNvPr id="6" name="그림 5">
            <a:extLst>
              <a:ext uri="{FF2B5EF4-FFF2-40B4-BE49-F238E27FC236}">
                <a16:creationId xmlns:a16="http://schemas.microsoft.com/office/drawing/2014/main" id="{FF653E75-7940-9842-BA3F-72AAC4EA5528}"/>
              </a:ext>
            </a:extLst>
          </p:cNvPr>
          <p:cNvPicPr>
            <a:picLocks noChangeAspect="1"/>
          </p:cNvPicPr>
          <p:nvPr/>
        </p:nvPicPr>
        <p:blipFill>
          <a:blip r:embed="rId4"/>
          <a:stretch>
            <a:fillRect/>
          </a:stretch>
        </p:blipFill>
        <p:spPr>
          <a:xfrm>
            <a:off x="531029" y="1250336"/>
            <a:ext cx="4297687" cy="4663447"/>
          </a:xfrm>
          <a:prstGeom prst="rect">
            <a:avLst/>
          </a:prstGeom>
        </p:spPr>
      </p:pic>
      <p:sp>
        <p:nvSpPr>
          <p:cNvPr id="7" name="TextBox 6">
            <a:extLst>
              <a:ext uri="{FF2B5EF4-FFF2-40B4-BE49-F238E27FC236}">
                <a16:creationId xmlns:a16="http://schemas.microsoft.com/office/drawing/2014/main" id="{993389C9-83F0-A720-8B2F-5E5D54859985}"/>
              </a:ext>
            </a:extLst>
          </p:cNvPr>
          <p:cNvSpPr txBox="1"/>
          <p:nvPr/>
        </p:nvSpPr>
        <p:spPr>
          <a:xfrm>
            <a:off x="1724834" y="6192078"/>
            <a:ext cx="1910075" cy="276999"/>
          </a:xfrm>
          <a:prstGeom prst="rect">
            <a:avLst/>
          </a:prstGeom>
          <a:noFill/>
        </p:spPr>
        <p:txBody>
          <a:bodyPr wrap="none" rtlCol="0">
            <a:spAutoFit/>
          </a:bodyPr>
          <a:lstStyle/>
          <a:p>
            <a:r>
              <a:rPr kumimoji="1" lang="en-US" altLang="ko-KR" sz="1200" dirty="0"/>
              <a:t>Logical</a:t>
            </a:r>
            <a:r>
              <a:rPr kumimoji="1" lang="ko-KR" altLang="en-US" sz="1200" dirty="0"/>
              <a:t> </a:t>
            </a:r>
            <a:r>
              <a:rPr kumimoji="1" lang="en-US" altLang="ko-KR" sz="1200" dirty="0"/>
              <a:t>Fallacy</a:t>
            </a:r>
            <a:r>
              <a:rPr kumimoji="1" lang="ko-KR" altLang="en-US" sz="1200" dirty="0"/>
              <a:t> </a:t>
            </a:r>
            <a:r>
              <a:rPr kumimoji="1" lang="en-US" altLang="ko-KR" sz="1200" dirty="0"/>
              <a:t>Detection</a:t>
            </a:r>
            <a:endParaRPr kumimoji="1" lang="ko-KR" altLang="en-US" sz="1200" dirty="0"/>
          </a:p>
        </p:txBody>
      </p:sp>
      <p:sp>
        <p:nvSpPr>
          <p:cNvPr id="8" name="TextBox 7">
            <a:extLst>
              <a:ext uri="{FF2B5EF4-FFF2-40B4-BE49-F238E27FC236}">
                <a16:creationId xmlns:a16="http://schemas.microsoft.com/office/drawing/2014/main" id="{B062135E-9905-51D4-36EB-C747B29DDEB4}"/>
              </a:ext>
            </a:extLst>
          </p:cNvPr>
          <p:cNvSpPr txBox="1"/>
          <p:nvPr/>
        </p:nvSpPr>
        <p:spPr>
          <a:xfrm>
            <a:off x="6180877" y="4425048"/>
            <a:ext cx="4922117" cy="276999"/>
          </a:xfrm>
          <a:prstGeom prst="rect">
            <a:avLst/>
          </a:prstGeom>
          <a:noFill/>
        </p:spPr>
        <p:txBody>
          <a:bodyPr wrap="none" rtlCol="0">
            <a:spAutoFit/>
          </a:bodyPr>
          <a:lstStyle/>
          <a:p>
            <a:r>
              <a:rPr kumimoji="1" lang="en-US" altLang="ko-KR" sz="1200" dirty="0"/>
              <a:t>Case-Based Reasoning with LM for classification of Logical Fallacies</a:t>
            </a:r>
            <a:endParaRPr kumimoji="1" lang="ko-KR" altLang="en-US" sz="1200" dirty="0"/>
          </a:p>
        </p:txBody>
      </p:sp>
    </p:spTree>
    <p:extLst>
      <p:ext uri="{BB962C8B-B14F-4D97-AF65-F5344CB8AC3E}">
        <p14:creationId xmlns:p14="http://schemas.microsoft.com/office/powerpoint/2010/main" val="81644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38914" y="943762"/>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여기서 정해야 할 것은</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classification</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task</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 갈 것인지</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Circular reasoning detection task</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 갈 것인지</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Commonsense Q&amp;A</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번</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2</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번에서 사용했던 방법론을 활용해서 성능을 올리는 목적으로 갈 것인지를 정해야 한다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028700" lvl="1" indent="-342900" algn="just">
              <a:lnSpc>
                <a:spcPct val="150000"/>
              </a:lnSpc>
              <a:buFont typeface="+mj-lt"/>
              <a:buAutoNum type="arabicParenR"/>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 fallacy classification task</a:t>
            </a:r>
          </a:p>
          <a:p>
            <a:pPr marL="1485900" lvl="2" indent="-342900" algn="just">
              <a:lnSpc>
                <a:spcPct val="150000"/>
              </a:lnSpc>
              <a:buFont typeface="Wingdings" pitchFamily="2" charset="2"/>
              <a:buChar char="ü"/>
            </a:pP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아직 </a:t>
            </a:r>
            <a:r>
              <a:rPr lang="en-US" altLang="ko-KR" sz="12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sota</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모델의 성능이 낮아 발전 가능성이 여전히 있다</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485900" lvl="2" indent="-342900" algn="just">
              <a:lnSpc>
                <a:spcPct val="150000"/>
              </a:lnSpc>
              <a:buFont typeface="Wingdings" pitchFamily="2" charset="2"/>
              <a:buChar char="Ø"/>
            </a:pP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 form, enriched representations</a:t>
            </a:r>
          </a:p>
          <a:p>
            <a:pPr marL="1028700" lvl="1" indent="-342900" algn="just">
              <a:lnSpc>
                <a:spcPct val="150000"/>
              </a:lnSpc>
              <a:buFont typeface="+mj-lt"/>
              <a:buAutoNum type="arabicParenR"/>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Circular reasoning detection task</a:t>
            </a:r>
          </a:p>
          <a:p>
            <a:pPr marL="1485900" lvl="2" indent="-342900" algn="just">
              <a:lnSpc>
                <a:spcPct val="150000"/>
              </a:lnSpc>
              <a:buFont typeface="Wingdings" pitchFamily="2" charset="2"/>
              <a:buChar char="ü"/>
            </a:pP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논법만을 다루는 </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task</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현재 존재하지 않다</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485900" lvl="2" indent="-342900" algn="just">
              <a:lnSpc>
                <a:spcPct val="150000"/>
              </a:lnSpc>
              <a:buFont typeface="Wingdings" pitchFamily="2" charset="2"/>
              <a:buChar char="ü"/>
            </a:pP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새로 데이터를 만들어야 한다</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485900" lvl="2" indent="-342900" algn="just">
              <a:lnSpc>
                <a:spcPct val="150000"/>
              </a:lnSpc>
              <a:buFont typeface="Wingdings" pitchFamily="2" charset="2"/>
              <a:buChar char="ü"/>
            </a:pPr>
            <a:r>
              <a:rPr lang="en" altLang="ko-KR" sz="1100" dirty="0">
                <a:effectLst/>
                <a:hlinkClick r:id="rId3"/>
              </a:rPr>
              <a:t>Circular argument refers to a type of reasoning in which the conclusion is already implied in the premise, and the argument goes around in circles without actually proving the conclusion. Circular arguments fail to provide any new information or insights and do not contribute to the resolution of an issue.</a:t>
            </a:r>
            <a:endPar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485900" lvl="2" indent="-342900" algn="just">
              <a:lnSpc>
                <a:spcPct val="150000"/>
              </a:lnSpc>
              <a:buFont typeface="Wingdings" pitchFamily="2" charset="2"/>
              <a:buChar char="Ø"/>
            </a:pP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전제를 보충할 수 있는 추가적인 정보</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sym typeface="Wingdings" pitchFamily="2" charset="2"/>
              </a:rPr>
              <a:t> </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sym typeface="Wingdings" pitchFamily="2" charset="2"/>
              </a:rPr>
              <a:t>순환이 발생하는 이유는 전제가 결론이 되고</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sym typeface="Wingdings" pitchFamily="2" charset="2"/>
              </a:rPr>
              <a:t>,</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sym typeface="Wingdings" pitchFamily="2" charset="2"/>
              </a:rPr>
              <a:t> 결론이 전제가 되기 때문이다</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sym typeface="Wingdings" pitchFamily="2" charset="2"/>
              </a:rPr>
              <a:t>.</a:t>
            </a:r>
            <a:endPar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028700" lvl="1" indent="-342900" algn="just">
              <a:lnSpc>
                <a:spcPct val="150000"/>
              </a:lnSpc>
              <a:buFont typeface="+mj-lt"/>
              <a:buAutoNum type="arabicParenR"/>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Commonsense Q&amp;A task</a:t>
            </a:r>
          </a:p>
          <a:p>
            <a:pPr marL="1485900" lvl="2" indent="-342900" algn="just">
              <a:lnSpc>
                <a:spcPct val="150000"/>
              </a:lnSpc>
              <a:buFont typeface="Wingdings" pitchFamily="2" charset="2"/>
              <a:buChar char="ü"/>
            </a:pP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 </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데이터셋에 적용하는 사례는 있지만</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상식 기반 </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에는 적용한 사례가 없다</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485900" lvl="2" indent="-342900" algn="just">
              <a:lnSpc>
                <a:spcPct val="150000"/>
              </a:lnSpc>
              <a:buFont typeface="Wingdings" pitchFamily="2" charset="2"/>
              <a:buChar char="ü"/>
            </a:pP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하지만</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상식 기반 </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task</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에서 논리적 오류를 찾기는 힘들다</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사실상 없다</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485900" lvl="2" indent="-342900" algn="just">
              <a:lnSpc>
                <a:spcPct val="150000"/>
              </a:lnSpc>
              <a:buFont typeface="Wingdings" pitchFamily="2" charset="2"/>
              <a:buChar char="ü"/>
            </a:pP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상식 기반 </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논리적 오류보다는 말 그대로 상식이기</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때문에 질문에서 주어진 단어들의 추가적인 정보가 중요하다</a:t>
            </a:r>
            <a:r>
              <a:rPr lang="en-US" altLang="ko-KR" sz="12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p:txBody>
      </p:sp>
      <p:sp>
        <p:nvSpPr>
          <p:cNvPr id="3" name="TextBox 2">
            <a:extLst>
              <a:ext uri="{FF2B5EF4-FFF2-40B4-BE49-F238E27FC236}">
                <a16:creationId xmlns:a16="http://schemas.microsoft.com/office/drawing/2014/main" id="{B2BC375B-ACD3-1280-5031-79AE1CB44AD1}"/>
              </a:ext>
            </a:extLst>
          </p:cNvPr>
          <p:cNvSpPr txBox="1"/>
          <p:nvPr/>
        </p:nvSpPr>
        <p:spPr>
          <a:xfrm>
            <a:off x="262467" y="631161"/>
            <a:ext cx="4442525" cy="420564"/>
          </a:xfrm>
          <a:prstGeom prst="rect">
            <a:avLst/>
          </a:prstGeom>
          <a:noFill/>
        </p:spPr>
        <p:txBody>
          <a:bodyPr wrap="square" rtlCol="0">
            <a:spAutoFit/>
          </a:bodyPr>
          <a:lstStyle/>
          <a:p>
            <a:r>
              <a:rPr kumimoji="1" lang="en-US" altLang="ko-KR" sz="2133" dirty="0"/>
              <a:t>What to Do?</a:t>
            </a:r>
            <a:endParaRPr kumimoji="1" lang="ko-Kore-KR" altLang="en-US" sz="2133" dirty="0"/>
          </a:p>
        </p:txBody>
      </p:sp>
      <p:sp>
        <p:nvSpPr>
          <p:cNvPr id="5" name="TextBox 4">
            <a:extLst>
              <a:ext uri="{FF2B5EF4-FFF2-40B4-BE49-F238E27FC236}">
                <a16:creationId xmlns:a16="http://schemas.microsoft.com/office/drawing/2014/main" id="{06826988-7790-2A69-4F8D-44E729FF0A72}"/>
              </a:ext>
            </a:extLst>
          </p:cNvPr>
          <p:cNvSpPr txBox="1"/>
          <p:nvPr/>
        </p:nvSpPr>
        <p:spPr>
          <a:xfrm>
            <a:off x="4868881" y="2821970"/>
            <a:ext cx="7415748" cy="584775"/>
          </a:xfrm>
          <a:prstGeom prst="rect">
            <a:avLst/>
          </a:prstGeom>
          <a:noFill/>
        </p:spPr>
        <p:txBody>
          <a:bodyPr wrap="none" rtlCol="0">
            <a:spAutoFit/>
          </a:bodyPr>
          <a:lstStyle/>
          <a:p>
            <a:r>
              <a:rPr lang="en-US" altLang="ko-KR" sz="14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1,2,3</a:t>
            </a:r>
            <a:r>
              <a:rPr lang="ko-KR" altLang="en-US" sz="14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번 모두 </a:t>
            </a:r>
            <a:r>
              <a:rPr lang="en-US" altLang="ko-KR" sz="14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original text</a:t>
            </a:r>
            <a:r>
              <a:rPr lang="ko-KR" altLang="en-US" sz="14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만의 정보로는 부족하기 때문에 </a:t>
            </a:r>
            <a:r>
              <a:rPr lang="en-US" altLang="ko-KR" sz="14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external Knowledge</a:t>
            </a:r>
            <a:r>
              <a:rPr lang="ko-KR" altLang="en-US" sz="1400" dirty="0" err="1">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40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추가한다</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endParaRPr kumimoji="1" lang="ko-KR" altLang="en-US" dirty="0"/>
          </a:p>
        </p:txBody>
      </p:sp>
    </p:spTree>
    <p:extLst>
      <p:ext uri="{BB962C8B-B14F-4D97-AF65-F5344CB8AC3E}">
        <p14:creationId xmlns:p14="http://schemas.microsoft.com/office/powerpoint/2010/main" val="76931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38914" y="943762"/>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그래서 내가 사용했던 방법은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정보를 기존의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QA-context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연결하는 방식으로 진행했다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하지만 이러한 방법은 오히려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noise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발생하였거나</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subgraph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자체의 문제가 있기 때문에 결과가 좋지 않았다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그렇다면 이러한 문제를 해결하기 위한 접근 방법으로 갈 것인가</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-&gt; LM</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&amp; KG</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Question</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제대로 이해하고 </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푸는건지에</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대한 접근 방식</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조금 더 긴 문장을 사용하는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 task</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적용하면 될까</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p:txBody>
      </p:sp>
      <p:sp>
        <p:nvSpPr>
          <p:cNvPr id="3" name="TextBox 2">
            <a:extLst>
              <a:ext uri="{FF2B5EF4-FFF2-40B4-BE49-F238E27FC236}">
                <a16:creationId xmlns:a16="http://schemas.microsoft.com/office/drawing/2014/main" id="{B2BC375B-ACD3-1280-5031-79AE1CB44AD1}"/>
              </a:ext>
            </a:extLst>
          </p:cNvPr>
          <p:cNvSpPr txBox="1"/>
          <p:nvPr/>
        </p:nvSpPr>
        <p:spPr>
          <a:xfrm>
            <a:off x="262467" y="631161"/>
            <a:ext cx="4442525" cy="420564"/>
          </a:xfrm>
          <a:prstGeom prst="rect">
            <a:avLst/>
          </a:prstGeom>
          <a:noFill/>
        </p:spPr>
        <p:txBody>
          <a:bodyPr wrap="square" rtlCol="0">
            <a:spAutoFit/>
          </a:bodyPr>
          <a:lstStyle/>
          <a:p>
            <a:r>
              <a:rPr kumimoji="1" lang="en-US" altLang="en-US" sz="2133" dirty="0"/>
              <a:t>Commonsense Q&amp;A Task</a:t>
            </a:r>
            <a:endParaRPr kumimoji="1" lang="ko-Kore-KR" altLang="en-US" sz="2133" dirty="0"/>
          </a:p>
        </p:txBody>
      </p:sp>
    </p:spTree>
    <p:extLst>
      <p:ext uri="{BB962C8B-B14F-4D97-AF65-F5344CB8AC3E}">
        <p14:creationId xmlns:p14="http://schemas.microsoft.com/office/powerpoint/2010/main" val="1330880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새로 </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discussion</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하기 위해서는 크게 세 가지 측면에서 논리를 정립하고자 한다</a:t>
            </a:r>
            <a:r>
              <a:rPr lang="en-US" altLang="ko-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028700" lvl="1" indent="-342900" algn="just">
              <a:lnSpc>
                <a:spcPct val="150000"/>
              </a:lnSpc>
              <a:buFont typeface="+mj-lt"/>
              <a:buAutoNum type="arabicParenR"/>
            </a:pP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논법을 정의하고 사례를 모아보자</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485900" lvl="2" indent="-342900" algn="just">
              <a:lnSpc>
                <a:spcPct val="150000"/>
              </a:lnSpc>
              <a:buFont typeface="+mj-lt"/>
              <a:buAutoNum type="alphaLcPeriod"/>
            </a:pP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논법의 정의</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반복이랑의 차이 규명</a:t>
            </a:r>
            <a:endPar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485900" lvl="2" indent="-342900" algn="just">
              <a:lnSpc>
                <a:spcPct val="150000"/>
              </a:lnSpc>
              <a:buFont typeface="+mj-lt"/>
              <a:buAutoNum type="alphaLcPeriod"/>
            </a:pP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논법의 범위 확대</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(e.g. long-term conversation)</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대화의 지속성</a:t>
            </a:r>
            <a:endPar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485900" lvl="2" indent="-342900" algn="just">
              <a:lnSpc>
                <a:spcPct val="150000"/>
              </a:lnSpc>
              <a:buFont typeface="+mj-lt"/>
              <a:buAutoNum type="alphaLcPeriod"/>
            </a:pP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논법의 종류</a:t>
            </a:r>
            <a:endPar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485900" lvl="2" indent="-342900" algn="just">
              <a:lnSpc>
                <a:spcPct val="150000"/>
              </a:lnSpc>
              <a:buFont typeface="+mj-lt"/>
              <a:buAutoNum type="alphaLcPeriod"/>
            </a:pP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예시 찾기</a:t>
            </a:r>
            <a:endPar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028700" lvl="1" indent="-342900" algn="just">
              <a:lnSpc>
                <a:spcPct val="150000"/>
              </a:lnSpc>
              <a:buFont typeface="+mj-lt"/>
              <a:buAutoNum type="arabicParenR"/>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LLM</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 순환 논법에 대해서 어떻게 해석하는지</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해결하는지 알아보자</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485900" lvl="2" indent="-342900" algn="just">
              <a:lnSpc>
                <a:spcPct val="150000"/>
              </a:lnSpc>
              <a:buFont typeface="+mj-lt"/>
              <a:buAutoNum type="alphaLcPeriod"/>
            </a:pPr>
            <a:r>
              <a:rPr lang="en-US" altLang="ko-KR" sz="10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ChatGPT</a:t>
            </a:r>
            <a:r>
              <a:rPr lang="ko-KR" altLang="en-US" sz="10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통해 </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번 내용에 해당하는 예시들을 적용시켜보자</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485900" lvl="2" indent="-342900" algn="just">
              <a:lnSpc>
                <a:spcPct val="150000"/>
              </a:lnSpc>
              <a:buFont typeface="+mj-lt"/>
              <a:buAutoNum type="alphaLcPeriod"/>
            </a:pP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논법을 탐지하는지</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485900" lvl="2" indent="-342900" algn="just">
              <a:lnSpc>
                <a:spcPct val="150000"/>
              </a:lnSpc>
              <a:buFont typeface="+mj-lt"/>
              <a:buAutoNum type="alphaLcPeriod"/>
            </a:pP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논법에 빠진다는 것은 어떤 결과를 내놓는건지</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485900" lvl="2" indent="-342900" algn="just">
              <a:lnSpc>
                <a:spcPct val="150000"/>
              </a:lnSpc>
              <a:buFont typeface="+mj-lt"/>
              <a:buAutoNum type="alphaLcPeriod"/>
            </a:pP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아예 순환 논법에 해당하는 </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Task(dataset)</a:t>
            </a:r>
            <a:r>
              <a:rPr lang="ko-KR" altLang="en-US" sz="10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만들자</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논법인지 아닌지</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-binary classification)</a:t>
            </a:r>
          </a:p>
          <a:p>
            <a:pPr marL="1943100" lvl="3" indent="-342900" algn="just">
              <a:lnSpc>
                <a:spcPct val="150000"/>
              </a:lnSpc>
              <a:buFont typeface="+mj-ea"/>
              <a:buAutoNum type="circleNumDbPlain"/>
            </a:pP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Paragraph(long-term</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conversation)</a:t>
            </a:r>
          </a:p>
          <a:p>
            <a:pPr marL="1943100" lvl="3" indent="-342900" algn="just">
              <a:lnSpc>
                <a:spcPct val="150000"/>
              </a:lnSpc>
              <a:buFont typeface="+mj-ea"/>
              <a:buAutoNum type="circleNumDbPlain"/>
            </a:pPr>
            <a:r>
              <a:rPr lang="en-US" altLang="ko-KR" sz="10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Riddlesense</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수수께끼</a:t>
            </a: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943100" lvl="3" indent="-342900" algn="just">
              <a:lnSpc>
                <a:spcPct val="150000"/>
              </a:lnSpc>
              <a:buFont typeface="+mj-ea"/>
              <a:buAutoNum type="circleNumDbPlain"/>
            </a:pPr>
            <a:r>
              <a:rPr lang="en-US" altLang="ko-KR" sz="1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Commonsense(Commonsense2.0)</a:t>
            </a:r>
          </a:p>
          <a:p>
            <a:pPr marL="1028700" lvl="1" indent="-342900" algn="just">
              <a:lnSpc>
                <a:spcPct val="150000"/>
              </a:lnSpc>
              <a:buFont typeface="+mj-lt"/>
              <a:buAutoNum type="arabicParenR"/>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번의 방향성에 좀 더 도움이 될 수 있도록 외부 정보</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(e.g. KG, elastic-search)</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사용될 수 있을까</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90510" indent="-190510" algn="just">
              <a:lnSpc>
                <a:spcPct val="150000"/>
              </a:lnSpc>
              <a:buFont typeface="Arial" panose="020B0604020202020204" pitchFamily="34" charset="0"/>
              <a:buChar char="•"/>
            </a:pPr>
            <a:endPar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457223" lvl="1" indent="0" algn="just">
              <a:lnSpc>
                <a:spcPct val="150000"/>
              </a:lnSpc>
              <a:buNone/>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4442525" cy="420564"/>
          </a:xfrm>
          <a:prstGeom prst="rect">
            <a:avLst/>
          </a:prstGeom>
          <a:noFill/>
        </p:spPr>
        <p:txBody>
          <a:bodyPr wrap="square" rtlCol="0">
            <a:spAutoFit/>
          </a:bodyPr>
          <a:lstStyle/>
          <a:p>
            <a:r>
              <a:rPr kumimoji="1" lang="en-US" altLang="en-US" sz="2133" dirty="0"/>
              <a:t>Discussion</a:t>
            </a:r>
            <a:endParaRPr kumimoji="1" lang="ko-Kore-KR" altLang="en-US" sz="2133" dirty="0"/>
          </a:p>
        </p:txBody>
      </p:sp>
    </p:spTree>
    <p:extLst>
      <p:ext uri="{BB962C8B-B14F-4D97-AF65-F5344CB8AC3E}">
        <p14:creationId xmlns:p14="http://schemas.microsoft.com/office/powerpoint/2010/main" val="244506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19B158D5-1F34-4E59-AF24-D56BE62AF114}"/>
              </a:ext>
            </a:extLst>
          </p:cNvPr>
          <p:cNvSpPr txBox="1"/>
          <p:nvPr/>
        </p:nvSpPr>
        <p:spPr>
          <a:xfrm>
            <a:off x="846882" y="1227806"/>
            <a:ext cx="3088511" cy="400110"/>
          </a:xfrm>
          <a:prstGeom prst="rect">
            <a:avLst/>
          </a:prstGeom>
          <a:noFill/>
        </p:spPr>
        <p:txBody>
          <a:bodyPr wrap="square" rtlCol="0">
            <a:spAutoFit/>
          </a:bodyPr>
          <a:lstStyle/>
          <a:p>
            <a:pPr algn="l"/>
            <a:r>
              <a:rPr lang="en-US" altLang="ko-KR"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Contents</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 name="TextBox 1">
            <a:extLst>
              <a:ext uri="{FF2B5EF4-FFF2-40B4-BE49-F238E27FC236}">
                <a16:creationId xmlns:a16="http://schemas.microsoft.com/office/drawing/2014/main" id="{3D609613-E8A5-BBCA-FC7A-9353900375E6}"/>
              </a:ext>
            </a:extLst>
          </p:cNvPr>
          <p:cNvSpPr txBox="1"/>
          <p:nvPr/>
        </p:nvSpPr>
        <p:spPr>
          <a:xfrm>
            <a:off x="7917084" y="816333"/>
            <a:ext cx="3521787" cy="338554"/>
          </a:xfrm>
          <a:prstGeom prst="rect">
            <a:avLst/>
          </a:prstGeom>
          <a:noFill/>
        </p:spPr>
        <p:txBody>
          <a:bodyPr wrap="square" rtlCol="0">
            <a:spAutoFit/>
          </a:bodyPr>
          <a:lstStyle/>
          <a:p>
            <a:pPr algn="r"/>
            <a:r>
              <a:rPr lang="en-US" altLang="ko-KR" sz="1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Influence of Graph Cyclic structure</a:t>
            </a:r>
            <a:endParaRPr lang="ko-KR" altLang="en-US" sz="20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10" name="그룹 9">
            <a:extLst>
              <a:ext uri="{FF2B5EF4-FFF2-40B4-BE49-F238E27FC236}">
                <a16:creationId xmlns:a16="http://schemas.microsoft.com/office/drawing/2014/main" id="{452CBBF4-629C-2F2F-E6C3-4D9137058B04}"/>
              </a:ext>
            </a:extLst>
          </p:cNvPr>
          <p:cNvGrpSpPr/>
          <p:nvPr/>
        </p:nvGrpSpPr>
        <p:grpSpPr>
          <a:xfrm>
            <a:off x="1569582" y="1781797"/>
            <a:ext cx="3329738" cy="1329669"/>
            <a:chOff x="2475230" y="2099331"/>
            <a:chExt cx="3329738" cy="1329669"/>
          </a:xfrm>
        </p:grpSpPr>
        <p:sp>
          <p:nvSpPr>
            <p:cNvPr id="11" name="TextBox 10">
              <a:extLst>
                <a:ext uri="{FF2B5EF4-FFF2-40B4-BE49-F238E27FC236}">
                  <a16:creationId xmlns:a16="http://schemas.microsoft.com/office/drawing/2014/main" id="{AD9DFF9D-1E88-3344-D665-E40CB3F2F59B}"/>
                </a:ext>
              </a:extLst>
            </p:cNvPr>
            <p:cNvSpPr txBox="1"/>
            <p:nvPr/>
          </p:nvSpPr>
          <p:spPr>
            <a:xfrm>
              <a:off x="3382669" y="2099331"/>
              <a:ext cx="1943098" cy="400110"/>
            </a:xfrm>
            <a:prstGeom prst="rect">
              <a:avLst/>
            </a:prstGeom>
            <a:noFill/>
          </p:spPr>
          <p:txBody>
            <a:bodyPr wrap="square" rtlCol="0">
              <a:spAutoFit/>
            </a:bodyPr>
            <a:lstStyle/>
            <a:p>
              <a:pPr algn="l"/>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Progress</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12" name="TextBox 11">
              <a:extLst>
                <a:ext uri="{FF2B5EF4-FFF2-40B4-BE49-F238E27FC236}">
                  <a16:creationId xmlns:a16="http://schemas.microsoft.com/office/drawing/2014/main" id="{B91B6B1B-C542-2312-769B-A67D11FCF664}"/>
                </a:ext>
              </a:extLst>
            </p:cNvPr>
            <p:cNvSpPr txBox="1"/>
            <p:nvPr/>
          </p:nvSpPr>
          <p:spPr>
            <a:xfrm>
              <a:off x="3382669" y="2452074"/>
              <a:ext cx="2422299" cy="305918"/>
            </a:xfrm>
            <a:prstGeom prst="rect">
              <a:avLst/>
            </a:prstGeom>
            <a:noFill/>
          </p:spPr>
          <p:txBody>
            <a:bodyPr wrap="square" rtlCol="0">
              <a:spAutoFit/>
            </a:bodyPr>
            <a:lstStyle/>
            <a:p>
              <a:pPr>
                <a:lnSpc>
                  <a:spcPct val="130000"/>
                </a:lnSpc>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nvGrpSpPr>
            <p:cNvPr id="13" name="그룹 12">
              <a:extLst>
                <a:ext uri="{FF2B5EF4-FFF2-40B4-BE49-F238E27FC236}">
                  <a16:creationId xmlns:a16="http://schemas.microsoft.com/office/drawing/2014/main" id="{519FB3EC-8EBA-A600-10C9-0903BEE94A21}"/>
                </a:ext>
              </a:extLst>
            </p:cNvPr>
            <p:cNvGrpSpPr/>
            <p:nvPr/>
          </p:nvGrpSpPr>
          <p:grpSpPr>
            <a:xfrm>
              <a:off x="2475230" y="2099331"/>
              <a:ext cx="749300" cy="1329669"/>
              <a:chOff x="3919220" y="2099331"/>
              <a:chExt cx="749300" cy="1329669"/>
            </a:xfrm>
          </p:grpSpPr>
          <p:sp>
            <p:nvSpPr>
              <p:cNvPr id="14" name="TextBox 13">
                <a:extLst>
                  <a:ext uri="{FF2B5EF4-FFF2-40B4-BE49-F238E27FC236}">
                    <a16:creationId xmlns:a16="http://schemas.microsoft.com/office/drawing/2014/main" id="{68111DB9-D6D9-D139-534E-D5D75AC3E8AF}"/>
                  </a:ext>
                </a:extLst>
              </p:cNvPr>
              <p:cNvSpPr txBox="1"/>
              <p:nvPr/>
            </p:nvSpPr>
            <p:spPr>
              <a:xfrm>
                <a:off x="3919220" y="2099331"/>
                <a:ext cx="749300" cy="646331"/>
              </a:xfrm>
              <a:prstGeom prst="rect">
                <a:avLst/>
              </a:prstGeom>
              <a:noFill/>
            </p:spPr>
            <p:txBody>
              <a:bodyPr wrap="square" rtlCol="0" anchor="ctr">
                <a:spAutoFit/>
              </a:bodyPr>
              <a:lstStyle/>
              <a:p>
                <a:pPr algn="ctr"/>
                <a:r>
                  <a:rPr lang="en-US" altLang="ko-KR" sz="36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01</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cxnSp>
            <p:nvCxnSpPr>
              <p:cNvPr id="15" name="직선 연결선 2">
                <a:extLst>
                  <a:ext uri="{FF2B5EF4-FFF2-40B4-BE49-F238E27FC236}">
                    <a16:creationId xmlns:a16="http://schemas.microsoft.com/office/drawing/2014/main" id="{4D020438-BD37-ABFC-62A6-45921C373657}"/>
                  </a:ext>
                </a:extLst>
              </p:cNvPr>
              <p:cNvCxnSpPr/>
              <p:nvPr/>
            </p:nvCxnSpPr>
            <p:spPr>
              <a:xfrm>
                <a:off x="4668520" y="2183130"/>
                <a:ext cx="0" cy="1245870"/>
              </a:xfrm>
              <a:prstGeom prst="line">
                <a:avLst/>
              </a:prstGeom>
              <a:ln w="63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3" name="TextBox 2">
            <a:extLst>
              <a:ext uri="{FF2B5EF4-FFF2-40B4-BE49-F238E27FC236}">
                <a16:creationId xmlns:a16="http://schemas.microsoft.com/office/drawing/2014/main" id="{71891F9B-5ED7-BF65-BAFE-CEE8532725AA}"/>
              </a:ext>
            </a:extLst>
          </p:cNvPr>
          <p:cNvSpPr txBox="1"/>
          <p:nvPr/>
        </p:nvSpPr>
        <p:spPr>
          <a:xfrm>
            <a:off x="2506494" y="2211072"/>
            <a:ext cx="5257363" cy="1986378"/>
          </a:xfrm>
          <a:prstGeom prst="rect">
            <a:avLst/>
          </a:prstGeom>
          <a:noFill/>
        </p:spPr>
        <p:txBody>
          <a:bodyPr wrap="square" rtlCol="0">
            <a:spAutoFit/>
          </a:bodyPr>
          <a:lstStyle/>
          <a:p>
            <a:pPr marL="177809" indent="-177809">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진행 내용</a:t>
            </a:r>
            <a:r>
              <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overview</a:t>
            </a:r>
            <a:endParaRPr lang="en-US"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Circular reasoning fallacy | definition &amp; examples</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Exception for circular reasoning</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Logical fallacy | definition &amp; examples</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What to Do</a:t>
            </a:r>
          </a:p>
          <a:p>
            <a:pPr marL="177809" indent="-177809">
              <a:lnSpc>
                <a:spcPct val="130000"/>
              </a:lnSpc>
              <a:buFont typeface="Arial" panose="020B0604020202020204" pitchFamily="34" charset="0"/>
              <a:buChar char="•"/>
            </a:pPr>
            <a:r>
              <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Another Paper</a:t>
            </a:r>
          </a:p>
          <a:p>
            <a:pPr marL="177809" indent="-177809">
              <a:lnSpc>
                <a:spcPct val="130000"/>
              </a:lnSpc>
              <a:buFont typeface="Arial" panose="020B0604020202020204" pitchFamily="34" charset="0"/>
              <a:buChar char="•"/>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9" indent="-177809">
              <a:lnSpc>
                <a:spcPct val="130000"/>
              </a:lnSpc>
              <a:buFont typeface="Arial" panose="020B0604020202020204" pitchFamily="34" charset="0"/>
              <a:buChar char="•"/>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Tree>
    <p:extLst>
      <p:ext uri="{BB962C8B-B14F-4D97-AF65-F5344CB8AC3E}">
        <p14:creationId xmlns:p14="http://schemas.microsoft.com/office/powerpoint/2010/main" val="382646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논법을 정의하고</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순환 논법과 같은 논리적 오류</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 fallacy)</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다룬 연구를 살펴본다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876310" lvl="1" indent="-190510" algn="just">
              <a:lnSpc>
                <a:spcPct val="150000"/>
              </a:lnSpc>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논법만을 다룬 연구는 없지만</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순환 논법과 같은 논리 오류를 다룬 데이터셋이 있고</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이것을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LM</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적용시킨 연구는 있다</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876310" lvl="1" indent="-190510" algn="just">
              <a:lnSpc>
                <a:spcPct val="150000"/>
              </a:lnSpc>
            </a:pPr>
            <a:endPar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 fallacy detection</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논문을 살펴보고 기존의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LM</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은 논리적 오류를 제대로 파악하지 못한다는 것을 확인했다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어떤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Task</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해야 할 지 정해야 한다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457223" lvl="1" indent="0" algn="just">
              <a:lnSpc>
                <a:spcPct val="150000"/>
              </a:lnSpc>
              <a:buNone/>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4442525" cy="420564"/>
          </a:xfrm>
          <a:prstGeom prst="rect">
            <a:avLst/>
          </a:prstGeom>
          <a:noFill/>
        </p:spPr>
        <p:txBody>
          <a:bodyPr wrap="square" rtlCol="0">
            <a:spAutoFit/>
          </a:bodyPr>
          <a:lstStyle/>
          <a:p>
            <a:r>
              <a:rPr kumimoji="1" lang="ko-KR" altLang="en-US" sz="2133" dirty="0"/>
              <a:t>진행 내용 </a:t>
            </a:r>
            <a:r>
              <a:rPr kumimoji="1" lang="en-US" altLang="ko-KR" sz="2133" dirty="0"/>
              <a:t>overview</a:t>
            </a:r>
            <a:endParaRPr kumimoji="1" lang="ko-Kore-KR" altLang="en-US" sz="2133" dirty="0"/>
          </a:p>
        </p:txBody>
      </p:sp>
    </p:spTree>
    <p:extLst>
      <p:ext uri="{BB962C8B-B14F-4D97-AF65-F5344CB8AC3E}">
        <p14:creationId xmlns:p14="http://schemas.microsoft.com/office/powerpoint/2010/main" val="77897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487505" y="1422819"/>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ko-KR" altLang="en-US" dirty="0">
                <a:solidFill>
                  <a:srgbClr val="000000"/>
                </a:solidFill>
                <a:latin typeface="KoPubWorldDotum Light" pitchFamily="2" charset="-127"/>
                <a:ea typeface="KoPubWorldDotum Light" pitchFamily="2" charset="-127"/>
                <a:cs typeface="KoPubWorldDotum Light" pitchFamily="2" charset="-127"/>
              </a:rPr>
              <a:t>순환 추론의 오류는 증명하려는 것이 참이라고 가정하는 논증이다</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 증거를 제시하는 대신 단순히 결론을 반복하여 주장이 논리적으로 일관되지 않게 만든다</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 또한</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 주장 자체를 주장의 기초로 삼아</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 주장이 증명하려는 결론 자체를 가정하는 상황을 말한다</a:t>
            </a:r>
            <a:r>
              <a:rPr lang="en-US" altLang="ko-KR" dirty="0">
                <a:solidFill>
                  <a:srgbClr val="000000"/>
                </a:solidFill>
                <a:latin typeface="KoPubWorldDotum Light" pitchFamily="2" charset="-127"/>
                <a:ea typeface="KoPubWorldDotum Light" pitchFamily="2" charset="-127"/>
                <a:cs typeface="KoPubWorldDotum Light" pitchFamily="2" charset="-127"/>
              </a:rPr>
              <a:t>.</a:t>
            </a:r>
          </a:p>
          <a:p>
            <a:pPr marL="190510" indent="-190510" algn="just">
              <a:lnSpc>
                <a:spcPct val="150000"/>
              </a:lnSpc>
              <a:buFont typeface="Arial" panose="020B0604020202020204" pitchFamily="34" charset="0"/>
              <a:buChar char="•"/>
            </a:pPr>
            <a:r>
              <a:rPr lang="ko-KR" altLang="en-US" dirty="0">
                <a:solidFill>
                  <a:srgbClr val="000000"/>
                </a:solidFill>
                <a:latin typeface="KoPubWorldDotum Light" pitchFamily="2" charset="-127"/>
                <a:ea typeface="KoPubWorldDotum Light" pitchFamily="2" charset="-127"/>
                <a:cs typeface="KoPubWorldDotum Light" pitchFamily="2" charset="-127"/>
              </a:rPr>
              <a:t>순환 논리는 이유를 찾으려고 하는 사고자가 자신이 끝내려고 하는 지점에서 시작하는 논리적 결합이다</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 순환 논리는 형식적인 </a:t>
            </a:r>
            <a:r>
              <a:rPr lang="ko-KR" altLang="en-US" dirty="0">
                <a:solidFill>
                  <a:srgbClr val="FF0000"/>
                </a:solidFill>
                <a:latin typeface="KoPubWorldDotum Light" pitchFamily="2" charset="-127"/>
                <a:ea typeface="KoPubWorldDotum Light" pitchFamily="2" charset="-127"/>
                <a:cs typeface="KoPubWorldDotum Light" pitchFamily="2" charset="-127"/>
              </a:rPr>
              <a:t>논리적 결함</a:t>
            </a:r>
            <a:r>
              <a:rPr lang="en-US" altLang="ko-KR" dirty="0">
                <a:solidFill>
                  <a:srgbClr val="FF0000"/>
                </a:solidFill>
                <a:latin typeface="KoPubWorldDotum Light" pitchFamily="2" charset="-127"/>
                <a:ea typeface="KoPubWorldDotum Light" pitchFamily="2" charset="-127"/>
                <a:cs typeface="KoPubWorldDotum Light" pitchFamily="2" charset="-127"/>
              </a:rPr>
              <a:t>(formal logical fallacy)</a:t>
            </a:r>
            <a:r>
              <a:rPr lang="ko-KR" altLang="en-US" dirty="0">
                <a:solidFill>
                  <a:srgbClr val="000000"/>
                </a:solidFill>
                <a:latin typeface="KoPubWorldDotum Light" pitchFamily="2" charset="-127"/>
                <a:ea typeface="KoPubWorldDotum Light" pitchFamily="2" charset="-127"/>
                <a:cs typeface="KoPubWorldDotum Light" pitchFamily="2" charset="-127"/>
              </a:rPr>
              <a:t>이 아니라</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 </a:t>
            </a:r>
            <a:r>
              <a:rPr lang="ko-KR" altLang="en-US" dirty="0">
                <a:solidFill>
                  <a:srgbClr val="FF0000"/>
                </a:solidFill>
                <a:latin typeface="KoPubWorldDotum Light" pitchFamily="2" charset="-127"/>
                <a:ea typeface="KoPubWorldDotum Light" pitchFamily="2" charset="-127"/>
                <a:cs typeface="KoPubWorldDotum Light" pitchFamily="2" charset="-127"/>
              </a:rPr>
              <a:t>논증의 실제적 결함</a:t>
            </a:r>
            <a:r>
              <a:rPr lang="en-US" altLang="ko-KR" dirty="0">
                <a:solidFill>
                  <a:srgbClr val="FF0000"/>
                </a:solidFill>
                <a:latin typeface="KoPubWorldDotum Light" pitchFamily="2" charset="-127"/>
                <a:ea typeface="KoPubWorldDotum Light" pitchFamily="2" charset="-127"/>
                <a:cs typeface="KoPubWorldDotum Light" pitchFamily="2" charset="-127"/>
              </a:rPr>
              <a:t>(pragmatic defect)</a:t>
            </a:r>
            <a:r>
              <a:rPr lang="ko-KR" altLang="en-US" dirty="0" err="1">
                <a:solidFill>
                  <a:srgbClr val="000000"/>
                </a:solidFill>
                <a:latin typeface="KoPubWorldDotum Light" pitchFamily="2" charset="-127"/>
                <a:ea typeface="KoPubWorldDotum Light" pitchFamily="2" charset="-127"/>
                <a:cs typeface="KoPubWorldDotum Light" pitchFamily="2" charset="-127"/>
              </a:rPr>
              <a:t>으로</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 전제가 결론과 마찬가지로 증명이나 근거가 필요한 상태에서 논증이 설득에 실패하는 상황이다</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 다른 표현으로는 이미 믿지 않는 이상 전제를 받아들일 이유가 없다는 것이거나</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 </a:t>
            </a:r>
            <a:r>
              <a:rPr lang="ko-KR" altLang="en-US" dirty="0">
                <a:solidFill>
                  <a:srgbClr val="000000"/>
                </a:solidFill>
                <a:highlight>
                  <a:srgbClr val="FFFF00"/>
                </a:highlight>
                <a:latin typeface="KoPubWorldDotum Light" pitchFamily="2" charset="-127"/>
                <a:ea typeface="KoPubWorldDotum Light" pitchFamily="2" charset="-127"/>
                <a:cs typeface="KoPubWorldDotum Light" pitchFamily="2" charset="-127"/>
              </a:rPr>
              <a:t>전제가 결론을 위한 독립적인 기반이나 증거자 제공하지 않는다는 것이다</a:t>
            </a:r>
            <a:r>
              <a:rPr lang="en-US" altLang="ko-KR" dirty="0">
                <a:solidFill>
                  <a:srgbClr val="000000"/>
                </a:solidFill>
                <a:latin typeface="KoPubWorldDotum Light" pitchFamily="2" charset="-127"/>
                <a:ea typeface="KoPubWorldDotum Light" pitchFamily="2" charset="-127"/>
                <a:cs typeface="KoPubWorldDotum Light" pitchFamily="2" charset="-127"/>
              </a:rPr>
              <a:t>.</a:t>
            </a:r>
          </a:p>
          <a:p>
            <a:pPr marL="190510" indent="-190510" algn="just">
              <a:lnSpc>
                <a:spcPct val="150000"/>
              </a:lnSpc>
              <a:buFont typeface="Arial" panose="020B0604020202020204" pitchFamily="34" charset="0"/>
              <a:buChar char="•"/>
            </a:pPr>
            <a:r>
              <a:rPr lang="ko-KR" altLang="en-US" dirty="0">
                <a:solidFill>
                  <a:srgbClr val="000000"/>
                </a:solidFill>
                <a:latin typeface="KoPubWorldDotum Light" pitchFamily="2" charset="-127"/>
                <a:ea typeface="KoPubWorldDotum Light" pitchFamily="2" charset="-127"/>
                <a:cs typeface="KoPubWorldDotum Light" pitchFamily="2" charset="-127"/>
              </a:rPr>
              <a:t>위키피디아에서 여러 가지 논리 오류</a:t>
            </a:r>
            <a:r>
              <a:rPr lang="en-US" altLang="ko-KR" dirty="0">
                <a:solidFill>
                  <a:srgbClr val="000000"/>
                </a:solidFill>
                <a:latin typeface="KoPubWorldDotum Light" pitchFamily="2" charset="-127"/>
                <a:ea typeface="KoPubWorldDotum Light" pitchFamily="2" charset="-127"/>
                <a:cs typeface="KoPubWorldDotum Light" pitchFamily="2" charset="-127"/>
              </a:rPr>
              <a:t>(logical fallacy)</a:t>
            </a:r>
            <a:r>
              <a:rPr lang="ko-KR" altLang="en-US" dirty="0">
                <a:solidFill>
                  <a:srgbClr val="000000"/>
                </a:solidFill>
                <a:latin typeface="KoPubWorldDotum Light" pitchFamily="2" charset="-127"/>
                <a:ea typeface="KoPubWorldDotum Light" pitchFamily="2" charset="-127"/>
                <a:cs typeface="KoPubWorldDotum Light" pitchFamily="2" charset="-127"/>
              </a:rPr>
              <a:t>에 대해서 다루며 각 논리 오류에 대해 일정한 </a:t>
            </a:r>
            <a:r>
              <a:rPr lang="en-US" altLang="ko-KR" dirty="0">
                <a:solidFill>
                  <a:srgbClr val="000000"/>
                </a:solidFill>
                <a:latin typeface="KoPubWorldDotum Light" pitchFamily="2" charset="-127"/>
                <a:ea typeface="KoPubWorldDotum Light" pitchFamily="2" charset="-127"/>
                <a:cs typeface="KoPubWorldDotum Light" pitchFamily="2" charset="-127"/>
              </a:rPr>
              <a:t>form</a:t>
            </a:r>
            <a:r>
              <a:rPr lang="ko-KR" altLang="en-US" dirty="0">
                <a:solidFill>
                  <a:srgbClr val="000000"/>
                </a:solidFill>
                <a:latin typeface="KoPubWorldDotum Light" pitchFamily="2" charset="-127"/>
                <a:ea typeface="KoPubWorldDotum Light" pitchFamily="2" charset="-127"/>
                <a:cs typeface="KoPubWorldDotum Light" pitchFamily="2" charset="-127"/>
              </a:rPr>
              <a:t>을 지정했다</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ko-KR" altLang="en-US" dirty="0">
                <a:solidFill>
                  <a:srgbClr val="000000"/>
                </a:solidFill>
                <a:latin typeface="KoPubWorldDotum Light" pitchFamily="2" charset="-127"/>
                <a:ea typeface="KoPubWorldDotum Light" pitchFamily="2" charset="-127"/>
                <a:cs typeface="KoPubWorldDotum Light" pitchFamily="2" charset="-127"/>
              </a:rPr>
              <a:t> </a:t>
            </a:r>
            <a:r>
              <a:rPr lang="en-US" altLang="ko-KR" dirty="0">
                <a:solidFill>
                  <a:srgbClr val="000000"/>
                </a:solidFill>
                <a:latin typeface="KoPubWorldDotum Light" pitchFamily="2" charset="-127"/>
                <a:ea typeface="KoPubWorldDotum Light" pitchFamily="2" charset="-127"/>
                <a:cs typeface="KoPubWorldDotum Light" pitchFamily="2" charset="-127"/>
              </a:rPr>
              <a:t>(</a:t>
            </a:r>
            <a:r>
              <a:rPr lang="en-US" altLang="ko-KR" dirty="0">
                <a:solidFill>
                  <a:srgbClr val="000000"/>
                </a:solidFill>
                <a:latin typeface="KoPubWorldDotum Light" pitchFamily="2" charset="-127"/>
                <a:ea typeface="KoPubWorldDotum Light" pitchFamily="2" charset="-127"/>
                <a:cs typeface="KoPubWorldDotum Light" pitchFamily="2" charset="-127"/>
                <a:hlinkClick r:id="rId3"/>
              </a:rPr>
              <a:t>https://en.wikipedia.org/wiki/Circular_reasoning</a:t>
            </a:r>
            <a:r>
              <a:rPr lang="en-US" altLang="ko-KR" dirty="0">
                <a:solidFill>
                  <a:srgbClr val="000000"/>
                </a:solidFill>
                <a:latin typeface="KoPubWorldDotum Light" pitchFamily="2" charset="-127"/>
                <a:ea typeface="KoPubWorldDotum Light" pitchFamily="2" charset="-127"/>
                <a:cs typeface="KoPubWorldDotum Light" pitchFamily="2" charset="-127"/>
              </a:rPr>
              <a:t>)</a:t>
            </a:r>
          </a:p>
          <a:p>
            <a:pPr marL="190510" indent="-190510" algn="just">
              <a:lnSpc>
                <a:spcPct val="150000"/>
              </a:lnSpc>
              <a:buFont typeface="Arial" panose="020B0604020202020204" pitchFamily="34" charset="0"/>
              <a:buChar char="•"/>
            </a:pPr>
            <a:r>
              <a:rPr lang="en" altLang="ko-KR" dirty="0">
                <a:latin typeface="KoPubWorldDotum Light" pitchFamily="2" charset="-127"/>
                <a:ea typeface="KoPubWorldDotum Light" pitchFamily="2" charset="-127"/>
                <a:cs typeface="KoPubWorldDotum Light" pitchFamily="2" charset="-127"/>
              </a:rPr>
              <a:t>Logical Fallacy detection(</a:t>
            </a:r>
            <a:r>
              <a:rPr lang="en" altLang="ko-KR" dirty="0">
                <a:effectLst/>
                <a:latin typeface="KoPubWorldDotum Light" pitchFamily="2" charset="-127"/>
                <a:ea typeface="KoPubWorldDotum Light" pitchFamily="2" charset="-127"/>
                <a:cs typeface="KoPubWorldDotum Light" pitchFamily="2" charset="-127"/>
                <a:hlinkClick r:id="rId4"/>
              </a:rPr>
              <a:t>https://arxiv.org/pdf/2202.13758.pdf</a:t>
            </a:r>
            <a:r>
              <a:rPr lang="en" altLang="ko-KR" dirty="0">
                <a:latin typeface="KoPubWorldDotum Light" pitchFamily="2" charset="-127"/>
                <a:ea typeface="KoPubWorldDotum Light" pitchFamily="2" charset="-127"/>
                <a:cs typeface="KoPubWorldDotum Light" pitchFamily="2" charset="-127"/>
              </a:rPr>
              <a:t>) paper(2022EMNLP-findings)</a:t>
            </a:r>
            <a:r>
              <a:rPr lang="ko-KR" altLang="en-US" dirty="0">
                <a:latin typeface="KoPubWorldDotum Light" pitchFamily="2" charset="-127"/>
                <a:ea typeface="KoPubWorldDotum Light" pitchFamily="2" charset="-127"/>
                <a:cs typeface="KoPubWorldDotum Light" pitchFamily="2" charset="-127"/>
              </a:rPr>
              <a:t>는 논리적으로 오류가 있는 것들을 크게 </a:t>
            </a:r>
            <a:r>
              <a:rPr lang="en-US" altLang="ko-KR" dirty="0">
                <a:latin typeface="KoPubWorldDotum Light" pitchFamily="2" charset="-127"/>
                <a:ea typeface="KoPubWorldDotum Light" pitchFamily="2" charset="-127"/>
                <a:cs typeface="KoPubWorldDotum Light" pitchFamily="2" charset="-127"/>
              </a:rPr>
              <a:t>13</a:t>
            </a:r>
            <a:r>
              <a:rPr lang="ko-KR" altLang="en-US" dirty="0">
                <a:latin typeface="KoPubWorldDotum Light" pitchFamily="2" charset="-127"/>
                <a:ea typeface="KoPubWorldDotum Light" pitchFamily="2" charset="-127"/>
                <a:cs typeface="KoPubWorldDotum Light" pitchFamily="2" charset="-127"/>
              </a:rPr>
              <a:t>가지로 분류해서 </a:t>
            </a:r>
            <a:r>
              <a:rPr lang="en" altLang="ko-KR" dirty="0">
                <a:latin typeface="KoPubWorldDotum Light" pitchFamily="2" charset="-127"/>
                <a:ea typeface="KoPubWorldDotum Light" pitchFamily="2" charset="-127"/>
                <a:cs typeface="KoPubWorldDotum Light" pitchFamily="2" charset="-127"/>
              </a:rPr>
              <a:t>LM</a:t>
            </a:r>
            <a:r>
              <a:rPr lang="ko-KR" altLang="en-US" dirty="0">
                <a:latin typeface="KoPubWorldDotum Light" pitchFamily="2" charset="-127"/>
                <a:ea typeface="KoPubWorldDotum Light" pitchFamily="2" charset="-127"/>
                <a:cs typeface="KoPubWorldDotum Light" pitchFamily="2" charset="-127"/>
              </a:rPr>
              <a:t>이 </a:t>
            </a:r>
            <a:r>
              <a:rPr lang="en-US" altLang="ko-KR" dirty="0">
                <a:latin typeface="KoPubWorldDotum Light" pitchFamily="2" charset="-127"/>
                <a:ea typeface="KoPubWorldDotum Light" pitchFamily="2" charset="-127"/>
                <a:cs typeface="KoPubWorldDotum Light" pitchFamily="2" charset="-127"/>
              </a:rPr>
              <a:t>13</a:t>
            </a:r>
            <a:r>
              <a:rPr lang="ko-KR" altLang="en-US" dirty="0">
                <a:latin typeface="KoPubWorldDotum Light" pitchFamily="2" charset="-127"/>
                <a:ea typeface="KoPubWorldDotum Light" pitchFamily="2" charset="-127"/>
                <a:cs typeface="KoPubWorldDotum Light" pitchFamily="2" charset="-127"/>
              </a:rPr>
              <a:t>가지의 </a:t>
            </a:r>
            <a:r>
              <a:rPr lang="en" altLang="ko-KR" dirty="0">
                <a:latin typeface="KoPubWorldDotum Light" pitchFamily="2" charset="-127"/>
                <a:ea typeface="KoPubWorldDotum Light" pitchFamily="2" charset="-127"/>
                <a:cs typeface="KoPubWorldDotum Light" pitchFamily="2" charset="-127"/>
              </a:rPr>
              <a:t>logical fallacy type</a:t>
            </a:r>
            <a:r>
              <a:rPr lang="ko-KR" altLang="en-US" dirty="0">
                <a:latin typeface="KoPubWorldDotum Light" pitchFamily="2" charset="-127"/>
                <a:ea typeface="KoPubWorldDotum Light" pitchFamily="2" charset="-127"/>
                <a:cs typeface="KoPubWorldDotum Light" pitchFamily="2" charset="-127"/>
              </a:rPr>
              <a:t>을 분류하도록 하였고</a:t>
            </a:r>
            <a:r>
              <a:rPr lang="en-US" altLang="ko-KR" dirty="0">
                <a:latin typeface="KoPubWorldDotum Light" pitchFamily="2" charset="-127"/>
                <a:ea typeface="KoPubWorldDotum Light" pitchFamily="2" charset="-127"/>
                <a:cs typeface="KoPubWorldDotum Light" pitchFamily="2" charset="-127"/>
              </a:rPr>
              <a:t>, </a:t>
            </a:r>
            <a:r>
              <a:rPr lang="ko-KR" altLang="en-US" dirty="0">
                <a:latin typeface="KoPubWorldDotum Light" pitchFamily="2" charset="-127"/>
                <a:ea typeface="KoPubWorldDotum Light" pitchFamily="2" charset="-127"/>
                <a:cs typeface="KoPubWorldDotum Light" pitchFamily="2" charset="-127"/>
              </a:rPr>
              <a:t>이를 위한 데이터셋을 만들었다</a:t>
            </a:r>
            <a:r>
              <a:rPr lang="en-US" altLang="ko-KR" dirty="0">
                <a:latin typeface="KoPubWorldDotum Light" pitchFamily="2" charset="-127"/>
                <a:ea typeface="KoPubWorldDotum Light" pitchFamily="2" charset="-127"/>
                <a:cs typeface="KoPubWorldDotum Light" pitchFamily="2" charset="-127"/>
              </a:rPr>
              <a:t>. </a:t>
            </a:r>
            <a:r>
              <a:rPr lang="en" altLang="ko-KR" dirty="0">
                <a:latin typeface="KoPubWorldDotum Light" pitchFamily="2" charset="-127"/>
                <a:ea typeface="KoPubWorldDotum Light" pitchFamily="2" charset="-127"/>
                <a:cs typeface="KoPubWorldDotum Light" pitchFamily="2" charset="-127"/>
              </a:rPr>
              <a:t>NLI TASK</a:t>
            </a:r>
            <a:r>
              <a:rPr lang="ko-KR" altLang="en-US" dirty="0" err="1">
                <a:latin typeface="KoPubWorldDotum Light" pitchFamily="2" charset="-127"/>
                <a:ea typeface="KoPubWorldDotum Light" pitchFamily="2" charset="-127"/>
                <a:cs typeface="KoPubWorldDotum Light" pitchFamily="2" charset="-127"/>
              </a:rPr>
              <a:t>를</a:t>
            </a:r>
            <a:r>
              <a:rPr lang="ko-KR" altLang="en-US" dirty="0">
                <a:latin typeface="KoPubWorldDotum Light" pitchFamily="2" charset="-127"/>
                <a:ea typeface="KoPubWorldDotum Light" pitchFamily="2" charset="-127"/>
                <a:cs typeface="KoPubWorldDotum Light" pitchFamily="2" charset="-127"/>
              </a:rPr>
              <a:t> 적용해서 </a:t>
            </a:r>
            <a:r>
              <a:rPr lang="en" altLang="ko-KR" dirty="0">
                <a:latin typeface="KoPubWorldDotum Light" pitchFamily="2" charset="-127"/>
                <a:ea typeface="KoPubWorldDotum Light" pitchFamily="2" charset="-127"/>
                <a:cs typeface="KoPubWorldDotum Light" pitchFamily="2" charset="-127"/>
              </a:rPr>
              <a:t>premise</a:t>
            </a:r>
            <a:r>
              <a:rPr lang="ko-KR" altLang="en-US" dirty="0">
                <a:latin typeface="KoPubWorldDotum Light" pitchFamily="2" charset="-127"/>
                <a:ea typeface="KoPubWorldDotum Light" pitchFamily="2" charset="-127"/>
                <a:cs typeface="KoPubWorldDotum Light" pitchFamily="2" charset="-127"/>
              </a:rPr>
              <a:t>와 </a:t>
            </a:r>
            <a:r>
              <a:rPr lang="en" altLang="ko-KR" dirty="0">
                <a:latin typeface="KoPubWorldDotum Light" pitchFamily="2" charset="-127"/>
                <a:ea typeface="KoPubWorldDotum Light" pitchFamily="2" charset="-127"/>
                <a:cs typeface="KoPubWorldDotum Light" pitchFamily="2" charset="-127"/>
              </a:rPr>
              <a:t>hypothesis</a:t>
            </a:r>
            <a:r>
              <a:rPr lang="ko-KR" altLang="en-US" dirty="0" err="1">
                <a:latin typeface="KoPubWorldDotum Light" pitchFamily="2" charset="-127"/>
                <a:ea typeface="KoPubWorldDotum Light" pitchFamily="2" charset="-127"/>
                <a:cs typeface="KoPubWorldDotum Light" pitchFamily="2" charset="-127"/>
              </a:rPr>
              <a:t>를</a:t>
            </a:r>
            <a:r>
              <a:rPr lang="ko-KR" altLang="en-US" dirty="0">
                <a:latin typeface="KoPubWorldDotum Light" pitchFamily="2" charset="-127"/>
                <a:ea typeface="KoPubWorldDotum Light" pitchFamily="2" charset="-127"/>
                <a:cs typeface="KoPubWorldDotum Light" pitchFamily="2" charset="-127"/>
              </a:rPr>
              <a:t> 사용하여 </a:t>
            </a:r>
            <a:r>
              <a:rPr lang="en" altLang="ko-KR" dirty="0">
                <a:latin typeface="KoPubWorldDotum Light" pitchFamily="2" charset="-127"/>
                <a:ea typeface="KoPubWorldDotum Light" pitchFamily="2" charset="-127"/>
                <a:cs typeface="KoPubWorldDotum Light" pitchFamily="2" charset="-127"/>
              </a:rPr>
              <a:t>premise</a:t>
            </a:r>
            <a:r>
              <a:rPr lang="ko-KR" altLang="en-US" dirty="0">
                <a:latin typeface="KoPubWorldDotum Light" pitchFamily="2" charset="-127"/>
                <a:ea typeface="KoPubWorldDotum Light" pitchFamily="2" charset="-127"/>
                <a:cs typeface="KoPubWorldDotum Light" pitchFamily="2" charset="-127"/>
              </a:rPr>
              <a:t>에는 </a:t>
            </a:r>
            <a:r>
              <a:rPr lang="en" altLang="ko-KR" dirty="0">
                <a:latin typeface="KoPubWorldDotum Light" pitchFamily="2" charset="-127"/>
                <a:ea typeface="KoPubWorldDotum Light" pitchFamily="2" charset="-127"/>
                <a:cs typeface="KoPubWorldDotum Light" pitchFamily="2" charset="-127"/>
              </a:rPr>
              <a:t>text</a:t>
            </a:r>
            <a:r>
              <a:rPr lang="ko-KR" altLang="en-US" dirty="0">
                <a:latin typeface="KoPubWorldDotum Light" pitchFamily="2" charset="-127"/>
                <a:ea typeface="KoPubWorldDotum Light" pitchFamily="2" charset="-127"/>
                <a:cs typeface="KoPubWorldDotum Light" pitchFamily="2" charset="-127"/>
              </a:rPr>
              <a:t>가 들어가고 </a:t>
            </a:r>
            <a:r>
              <a:rPr lang="en" altLang="ko-KR" dirty="0">
                <a:latin typeface="KoPubWorldDotum Light" pitchFamily="2" charset="-127"/>
                <a:ea typeface="KoPubWorldDotum Light" pitchFamily="2" charset="-127"/>
                <a:cs typeface="KoPubWorldDotum Light" pitchFamily="2" charset="-127"/>
              </a:rPr>
              <a:t>hypothesis</a:t>
            </a:r>
            <a:r>
              <a:rPr lang="ko-KR" altLang="en-US" dirty="0">
                <a:latin typeface="KoPubWorldDotum Light" pitchFamily="2" charset="-127"/>
                <a:ea typeface="KoPubWorldDotum Light" pitchFamily="2" charset="-127"/>
                <a:cs typeface="KoPubWorldDotum Light" pitchFamily="2" charset="-127"/>
              </a:rPr>
              <a:t>에는 </a:t>
            </a:r>
            <a:r>
              <a:rPr lang="en" altLang="ko-KR" dirty="0">
                <a:latin typeface="KoPubWorldDotum Light" pitchFamily="2" charset="-127"/>
                <a:ea typeface="KoPubWorldDotum Light" pitchFamily="2" charset="-127"/>
                <a:cs typeface="KoPubWorldDotum Light" pitchFamily="2" charset="-127"/>
              </a:rPr>
              <a:t>text</a:t>
            </a:r>
            <a:r>
              <a:rPr lang="ko-KR" altLang="en-US" dirty="0">
                <a:latin typeface="KoPubWorldDotum Light" pitchFamily="2" charset="-127"/>
                <a:ea typeface="KoPubWorldDotum Light" pitchFamily="2" charset="-127"/>
                <a:cs typeface="KoPubWorldDotum Light" pitchFamily="2" charset="-127"/>
              </a:rPr>
              <a:t>가 무슨 </a:t>
            </a:r>
            <a:r>
              <a:rPr lang="en" altLang="ko-KR" dirty="0">
                <a:latin typeface="KoPubWorldDotum Light" pitchFamily="2" charset="-127"/>
                <a:ea typeface="KoPubWorldDotum Light" pitchFamily="2" charset="-127"/>
                <a:cs typeface="KoPubWorldDotum Light" pitchFamily="2" charset="-127"/>
              </a:rPr>
              <a:t>logical fallacy form</a:t>
            </a:r>
            <a:r>
              <a:rPr lang="ko-KR" altLang="en-US" dirty="0">
                <a:latin typeface="KoPubWorldDotum Light" pitchFamily="2" charset="-127"/>
                <a:ea typeface="KoPubWorldDotum Light" pitchFamily="2" charset="-127"/>
                <a:cs typeface="KoPubWorldDotum Light" pitchFamily="2" charset="-127"/>
              </a:rPr>
              <a:t>인지가 들어간다</a:t>
            </a:r>
            <a:r>
              <a:rPr lang="en-US" altLang="ko-KR" dirty="0">
                <a:latin typeface="KoPubWorldDotum Light" pitchFamily="2" charset="-127"/>
                <a:ea typeface="KoPubWorldDotum Light" pitchFamily="2" charset="-127"/>
                <a:cs typeface="KoPubWorldDotum Light" pitchFamily="2" charset="-127"/>
              </a:rPr>
              <a:t>.</a:t>
            </a:r>
            <a:endParaRPr lang="en-US" altLang="ko-KR" dirty="0">
              <a:solidFill>
                <a:srgbClr val="000000"/>
              </a:solidFill>
              <a:latin typeface="KoPubWorldDotum Light" pitchFamily="2" charset="-127"/>
              <a:ea typeface="KoPubWorldDotum Light" pitchFamily="2" charset="-127"/>
              <a:cs typeface="KoPubWorldDotum Light"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7944069" cy="420564"/>
          </a:xfrm>
          <a:prstGeom prst="rect">
            <a:avLst/>
          </a:prstGeom>
          <a:noFill/>
        </p:spPr>
        <p:txBody>
          <a:bodyPr wrap="square" rtlCol="0">
            <a:spAutoFit/>
          </a:bodyPr>
          <a:lstStyle/>
          <a:p>
            <a:r>
              <a:rPr kumimoji="1" lang="en-US" altLang="en-US" sz="2133" dirty="0"/>
              <a:t>Circular Reasoning Fallacy | Definition &amp; Examples</a:t>
            </a:r>
            <a:endParaRPr kumimoji="1" lang="ko-Kore-KR" altLang="en-US" sz="2133" dirty="0"/>
          </a:p>
        </p:txBody>
      </p:sp>
    </p:spTree>
    <p:extLst>
      <p:ext uri="{BB962C8B-B14F-4D97-AF65-F5344CB8AC3E}">
        <p14:creationId xmlns:p14="http://schemas.microsoft.com/office/powerpoint/2010/main" val="41003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 altLang="ko-KR" sz="1600" dirty="0">
                <a:solidFill>
                  <a:srgbClr val="FF0000"/>
                </a:solidFill>
              </a:rPr>
              <a:t>Circular reasoning is usually (but not always) fallacious.</a:t>
            </a:r>
          </a:p>
          <a:p>
            <a:r>
              <a:rPr lang="en" altLang="ko-KR" sz="1600" b="1" dirty="0"/>
              <a:t>Circular reasoning fallacy argument</a:t>
            </a:r>
            <a:endParaRPr lang="en" altLang="ko-KR" sz="1600" dirty="0"/>
          </a:p>
          <a:p>
            <a:r>
              <a:rPr lang="en" altLang="ko-KR" sz="1600" b="1" dirty="0">
                <a:solidFill>
                  <a:srgbClr val="00B050"/>
                </a:solidFill>
              </a:rPr>
              <a:t>Journalist</a:t>
            </a:r>
            <a:r>
              <a:rPr lang="en" altLang="ko-KR" sz="1600" b="1" dirty="0"/>
              <a:t>:</a:t>
            </a:r>
            <a:r>
              <a:rPr lang="en" altLang="ko-KR" sz="1600" dirty="0"/>
              <a:t> “Please explain the current economic recession.”</a:t>
            </a:r>
          </a:p>
          <a:p>
            <a:r>
              <a:rPr lang="en" altLang="ko-KR" sz="1600" b="1" dirty="0">
                <a:solidFill>
                  <a:srgbClr val="FFC000"/>
                </a:solidFill>
              </a:rPr>
              <a:t>Economist</a:t>
            </a:r>
            <a:r>
              <a:rPr lang="en" altLang="ko-KR" sz="1600" b="1" dirty="0"/>
              <a:t>:</a:t>
            </a:r>
            <a:r>
              <a:rPr lang="en" altLang="ko-KR" sz="1600" dirty="0"/>
              <a:t> “A lot of people are leaving the state. Things are very poor in the building industry, for example, because there is no need for new housing.”</a:t>
            </a:r>
          </a:p>
          <a:p>
            <a:r>
              <a:rPr lang="en" altLang="ko-KR" sz="1600" b="1" dirty="0">
                <a:solidFill>
                  <a:srgbClr val="00B050"/>
                </a:solidFill>
              </a:rPr>
              <a:t>Journalist</a:t>
            </a:r>
            <a:r>
              <a:rPr lang="en" altLang="ko-KR" sz="1600" b="1" dirty="0"/>
              <a:t>:</a:t>
            </a:r>
            <a:r>
              <a:rPr lang="en" altLang="ko-KR" sz="1600" dirty="0"/>
              <a:t> “Why are people leaving the state?”</a:t>
            </a:r>
          </a:p>
          <a:p>
            <a:r>
              <a:rPr lang="en" altLang="ko-KR" sz="1600" b="1" dirty="0">
                <a:solidFill>
                  <a:srgbClr val="FFC000"/>
                </a:solidFill>
              </a:rPr>
              <a:t>Economist</a:t>
            </a:r>
            <a:r>
              <a:rPr lang="en" altLang="ko-KR" sz="1600" b="1" dirty="0"/>
              <a:t>:</a:t>
            </a:r>
            <a:r>
              <a:rPr lang="en" altLang="ko-KR" sz="1600" dirty="0"/>
              <a:t> “Because the economy is depressed. People can’t find jobs with the economy being so slow at the moment.”</a:t>
            </a:r>
          </a:p>
          <a:p>
            <a:endParaRPr lang="en" altLang="ko-KR" sz="1600" dirty="0"/>
          </a:p>
          <a:p>
            <a:r>
              <a:rPr lang="en" altLang="ko-KR" sz="1600" dirty="0"/>
              <a:t>Here, the sequence of questions and answers has formed a full circle: </a:t>
            </a:r>
            <a:r>
              <a:rPr lang="en" altLang="ko-KR" sz="1600" b="1" dirty="0"/>
              <a:t>the economy is in a bad state because people are leaving, and people are leaving because of the poor economy.(</a:t>
            </a:r>
            <a:r>
              <a:rPr lang="ko-KR" altLang="en-US" sz="1600" b="1" dirty="0"/>
              <a:t>경제가 나쁜 상태인 이유는 사람들이 떠나기 때문이고</a:t>
            </a:r>
            <a:r>
              <a:rPr lang="en-US" altLang="ko-KR" sz="1600" b="1" dirty="0"/>
              <a:t>, </a:t>
            </a:r>
            <a:r>
              <a:rPr lang="ko-KR" altLang="en-US" sz="1600" b="1" dirty="0"/>
              <a:t>사람들이 떠나는 이유는 경제가 좋지 않기 때문이다</a:t>
            </a:r>
            <a:r>
              <a:rPr lang="en-US" altLang="ko-KR" sz="1600" b="1" dirty="0"/>
              <a:t>.)</a:t>
            </a:r>
            <a:endParaRPr lang="ko-KR" altLang="en-US" sz="1600" dirty="0"/>
          </a:p>
          <a:p>
            <a:r>
              <a:rPr lang="en" altLang="ko-KR" sz="1600" dirty="0"/>
              <a:t>On the one hand, this seems like an example of circular reasoning. On the other hand, the circularity in this argument is </a:t>
            </a:r>
            <a:r>
              <a:rPr lang="en" altLang="ko-KR" sz="1600" b="1" dirty="0">
                <a:solidFill>
                  <a:srgbClr val="FF0000"/>
                </a:solidFill>
              </a:rPr>
              <a:t>due to how things work in real life</a:t>
            </a:r>
            <a:r>
              <a:rPr lang="en" altLang="ko-KR" sz="1600" dirty="0"/>
              <a:t>: if people leave, things get worse. And if things get worse, people leave in even greater numbers. Therefore, </a:t>
            </a:r>
            <a:r>
              <a:rPr lang="en" altLang="ko-KR" sz="1600" b="1" dirty="0"/>
              <a:t>this is not a fallacy(</a:t>
            </a:r>
            <a:r>
              <a:rPr lang="ko-KR" altLang="en-US" sz="1600" b="1" dirty="0"/>
              <a:t>논리 오류</a:t>
            </a:r>
            <a:r>
              <a:rPr lang="en-US" altLang="ko-KR" sz="1600" b="1" dirty="0"/>
              <a:t>).</a:t>
            </a:r>
            <a:endParaRPr lang="ko-KR" altLang="en-US" sz="1600" dirty="0"/>
          </a:p>
          <a:p>
            <a:pPr marL="190510" indent="-190510" algn="just">
              <a:lnSpc>
                <a:spcPct val="150000"/>
              </a:lnSpc>
              <a:buFont typeface="Arial" panose="020B0604020202020204" pitchFamily="34" charset="0"/>
              <a:buChar char="•"/>
            </a:pPr>
            <a:endPar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457223" lvl="1" indent="0" algn="just">
              <a:lnSpc>
                <a:spcPct val="150000"/>
              </a:lnSpc>
              <a:buNone/>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4442525" cy="420564"/>
          </a:xfrm>
          <a:prstGeom prst="rect">
            <a:avLst/>
          </a:prstGeom>
          <a:noFill/>
        </p:spPr>
        <p:txBody>
          <a:bodyPr wrap="square" rtlCol="0">
            <a:spAutoFit/>
          </a:bodyPr>
          <a:lstStyle/>
          <a:p>
            <a:r>
              <a:rPr kumimoji="1" lang="en-US" altLang="en-US" sz="2133" dirty="0"/>
              <a:t>Exception for Circular reasoning</a:t>
            </a:r>
            <a:endParaRPr kumimoji="1" lang="ko-Kore-KR" altLang="en-US" sz="2133" dirty="0"/>
          </a:p>
        </p:txBody>
      </p:sp>
    </p:spTree>
    <p:extLst>
      <p:ext uri="{BB962C8B-B14F-4D97-AF65-F5344CB8AC3E}">
        <p14:creationId xmlns:p14="http://schemas.microsoft.com/office/powerpoint/2010/main" val="133148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7944069" cy="420564"/>
          </a:xfrm>
          <a:prstGeom prst="rect">
            <a:avLst/>
          </a:prstGeom>
          <a:noFill/>
        </p:spPr>
        <p:txBody>
          <a:bodyPr wrap="square" rtlCol="0">
            <a:spAutoFit/>
          </a:bodyPr>
          <a:lstStyle/>
          <a:p>
            <a:r>
              <a:rPr kumimoji="1" lang="en-US" altLang="en-US" sz="2133" dirty="0"/>
              <a:t>Logical Fallacy Detection</a:t>
            </a:r>
            <a:endParaRPr kumimoji="1" lang="ko-Kore-KR" altLang="en-US" sz="2133" dirty="0"/>
          </a:p>
        </p:txBody>
      </p:sp>
      <p:pic>
        <p:nvPicPr>
          <p:cNvPr id="4" name="그림 3">
            <a:extLst>
              <a:ext uri="{FF2B5EF4-FFF2-40B4-BE49-F238E27FC236}">
                <a16:creationId xmlns:a16="http://schemas.microsoft.com/office/drawing/2014/main" id="{1C2279B8-8BE1-E242-6056-C75FFA49D4F3}"/>
              </a:ext>
            </a:extLst>
          </p:cNvPr>
          <p:cNvPicPr>
            <a:picLocks noChangeAspect="1"/>
          </p:cNvPicPr>
          <p:nvPr/>
        </p:nvPicPr>
        <p:blipFill>
          <a:blip r:embed="rId3"/>
          <a:stretch>
            <a:fillRect/>
          </a:stretch>
        </p:blipFill>
        <p:spPr>
          <a:xfrm>
            <a:off x="343249" y="1220699"/>
            <a:ext cx="5669735" cy="5171204"/>
          </a:xfrm>
          <a:prstGeom prst="rect">
            <a:avLst/>
          </a:prstGeom>
        </p:spPr>
      </p:pic>
      <p:pic>
        <p:nvPicPr>
          <p:cNvPr id="5" name="그림 4">
            <a:extLst>
              <a:ext uri="{FF2B5EF4-FFF2-40B4-BE49-F238E27FC236}">
                <a16:creationId xmlns:a16="http://schemas.microsoft.com/office/drawing/2014/main" id="{B1FF8DD4-3050-9B3A-5C9E-6A70D7836437}"/>
              </a:ext>
            </a:extLst>
          </p:cNvPr>
          <p:cNvPicPr>
            <a:picLocks noChangeAspect="1"/>
          </p:cNvPicPr>
          <p:nvPr/>
        </p:nvPicPr>
        <p:blipFill>
          <a:blip r:embed="rId4"/>
          <a:stretch>
            <a:fillRect/>
          </a:stretch>
        </p:blipFill>
        <p:spPr>
          <a:xfrm>
            <a:off x="6294140" y="1045665"/>
            <a:ext cx="5740204" cy="5171204"/>
          </a:xfrm>
          <a:prstGeom prst="rect">
            <a:avLst/>
          </a:prstGeom>
        </p:spPr>
      </p:pic>
    </p:spTree>
    <p:extLst>
      <p:ext uri="{BB962C8B-B14F-4D97-AF65-F5344CB8AC3E}">
        <p14:creationId xmlns:p14="http://schemas.microsoft.com/office/powerpoint/2010/main" val="2305341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7944069" cy="420564"/>
          </a:xfrm>
          <a:prstGeom prst="rect">
            <a:avLst/>
          </a:prstGeom>
          <a:noFill/>
        </p:spPr>
        <p:txBody>
          <a:bodyPr wrap="square" rtlCol="0">
            <a:spAutoFit/>
          </a:bodyPr>
          <a:lstStyle/>
          <a:p>
            <a:r>
              <a:rPr kumimoji="1" lang="en-US" altLang="en-US" sz="2133" dirty="0"/>
              <a:t>Logical Fallacy Detection</a:t>
            </a:r>
            <a:endParaRPr kumimoji="1" lang="ko-Kore-KR" altLang="en-US" sz="2133" dirty="0"/>
          </a:p>
        </p:txBody>
      </p:sp>
      <p:pic>
        <p:nvPicPr>
          <p:cNvPr id="7" name="그림 6">
            <a:extLst>
              <a:ext uri="{FF2B5EF4-FFF2-40B4-BE49-F238E27FC236}">
                <a16:creationId xmlns:a16="http://schemas.microsoft.com/office/drawing/2014/main" id="{53AA6D10-A435-7C2B-53B3-34514125D310}"/>
              </a:ext>
            </a:extLst>
          </p:cNvPr>
          <p:cNvPicPr>
            <a:picLocks noChangeAspect="1"/>
          </p:cNvPicPr>
          <p:nvPr/>
        </p:nvPicPr>
        <p:blipFill>
          <a:blip r:embed="rId3"/>
          <a:stretch>
            <a:fillRect/>
          </a:stretch>
        </p:blipFill>
        <p:spPr>
          <a:xfrm>
            <a:off x="1265583" y="1349728"/>
            <a:ext cx="9510026" cy="4762669"/>
          </a:xfrm>
          <a:prstGeom prst="rect">
            <a:avLst/>
          </a:prstGeom>
        </p:spPr>
      </p:pic>
    </p:spTree>
    <p:extLst>
      <p:ext uri="{BB962C8B-B14F-4D97-AF65-F5344CB8AC3E}">
        <p14:creationId xmlns:p14="http://schemas.microsoft.com/office/powerpoint/2010/main" val="370854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7944069" cy="420564"/>
          </a:xfrm>
          <a:prstGeom prst="rect">
            <a:avLst/>
          </a:prstGeom>
          <a:noFill/>
        </p:spPr>
        <p:txBody>
          <a:bodyPr wrap="square" rtlCol="0">
            <a:spAutoFit/>
          </a:bodyPr>
          <a:lstStyle/>
          <a:p>
            <a:r>
              <a:rPr kumimoji="1" lang="en-US" altLang="en-US" sz="2133" dirty="0"/>
              <a:t>Logical Fallacy Detection</a:t>
            </a:r>
            <a:endParaRPr kumimoji="1" lang="ko-Kore-KR" altLang="en-US" sz="2133" dirty="0"/>
          </a:p>
        </p:txBody>
      </p:sp>
      <p:pic>
        <p:nvPicPr>
          <p:cNvPr id="6" name="그림 5">
            <a:extLst>
              <a:ext uri="{FF2B5EF4-FFF2-40B4-BE49-F238E27FC236}">
                <a16:creationId xmlns:a16="http://schemas.microsoft.com/office/drawing/2014/main" id="{CC4F6BE5-6432-426D-4FED-2B3336DD8AFD}"/>
              </a:ext>
            </a:extLst>
          </p:cNvPr>
          <p:cNvPicPr>
            <a:picLocks noChangeAspect="1"/>
          </p:cNvPicPr>
          <p:nvPr/>
        </p:nvPicPr>
        <p:blipFill>
          <a:blip r:embed="rId3"/>
          <a:stretch>
            <a:fillRect/>
          </a:stretch>
        </p:blipFill>
        <p:spPr>
          <a:xfrm>
            <a:off x="631058" y="1349728"/>
            <a:ext cx="4900692" cy="5317772"/>
          </a:xfrm>
          <a:prstGeom prst="rect">
            <a:avLst/>
          </a:prstGeom>
        </p:spPr>
      </p:pic>
      <p:pic>
        <p:nvPicPr>
          <p:cNvPr id="7" name="그림 6">
            <a:extLst>
              <a:ext uri="{FF2B5EF4-FFF2-40B4-BE49-F238E27FC236}">
                <a16:creationId xmlns:a16="http://schemas.microsoft.com/office/drawing/2014/main" id="{95488460-E645-8B7A-2FA0-94C0FBA0F5EB}"/>
              </a:ext>
            </a:extLst>
          </p:cNvPr>
          <p:cNvPicPr>
            <a:picLocks noChangeAspect="1"/>
          </p:cNvPicPr>
          <p:nvPr/>
        </p:nvPicPr>
        <p:blipFill>
          <a:blip r:embed="rId4"/>
          <a:stretch>
            <a:fillRect/>
          </a:stretch>
        </p:blipFill>
        <p:spPr>
          <a:xfrm>
            <a:off x="6216869" y="1546578"/>
            <a:ext cx="5012002" cy="4924072"/>
          </a:xfrm>
          <a:prstGeom prst="rect">
            <a:avLst/>
          </a:prstGeom>
        </p:spPr>
      </p:pic>
    </p:spTree>
    <p:extLst>
      <p:ext uri="{BB962C8B-B14F-4D97-AF65-F5344CB8AC3E}">
        <p14:creationId xmlns:p14="http://schemas.microsoft.com/office/powerpoint/2010/main" val="173505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 Fallacy detection</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paper</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이것을 해결하기 위해 각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 form</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주고 학습</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시키도록</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하였다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하지만 여전히 성능의 발전의 여지가 남아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특히 순환 논법에 대해서 성능이 낮은</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것을 확인할 수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.(F1=46.43, precision=35.14, Recall=68.42)</a:t>
            </a:r>
          </a:p>
          <a:p>
            <a:pPr marL="876310" lvl="1" indent="-190510" algn="just">
              <a:lnSpc>
                <a:spcPct val="150000"/>
              </a:lnSpc>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성능 발전을 위해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KG, external knowledge</a:t>
            </a:r>
            <a:r>
              <a:rPr lang="ko-KR" altLang="en-US" sz="16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어떻게 사용할 수 있을까</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어쨌든 이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paper</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논리적 오류의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form</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주고 이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form</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형태를 학습시키도록 한 것이다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하지만 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logical fallacy</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다른 논리적 오류가 있을 수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즉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multiple logical fallacy type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가능성도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876310" lvl="1" indent="-190510" algn="just">
              <a:lnSpc>
                <a:spcPct val="150000"/>
              </a:lnSpc>
            </a:pPr>
            <a:r>
              <a:rPr lang="en" altLang="ko-KR" sz="1400" dirty="0">
                <a:solidFill>
                  <a:srgbClr val="FF0000"/>
                </a:solidFill>
              </a:rPr>
              <a:t>“Drivers in Richmond are terrible. Why does everyone in a big city drive like that?” </a:t>
            </a:r>
            <a:r>
              <a:rPr lang="en" altLang="ko-KR" sz="1400" dirty="0"/>
              <a:t>is an example of ad hominem(</a:t>
            </a:r>
            <a:r>
              <a:rPr lang="ko-KR" altLang="en-US" sz="1400" dirty="0"/>
              <a:t>인신공격</a:t>
            </a:r>
            <a:r>
              <a:rPr lang="en-US" altLang="ko-KR" sz="1400" dirty="0"/>
              <a:t>)</a:t>
            </a:r>
            <a:r>
              <a:rPr lang="en" altLang="ko-KR" sz="1400" dirty="0"/>
              <a:t> as it is a personal attack against drivers in Richmond, but also has some flavor of faulty generalization from “drivers in Richmond” to “everyone in a big city.”</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다른 논문도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follow up</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하자</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4442525" cy="420564"/>
          </a:xfrm>
          <a:prstGeom prst="rect">
            <a:avLst/>
          </a:prstGeom>
          <a:noFill/>
        </p:spPr>
        <p:txBody>
          <a:bodyPr wrap="square" rtlCol="0">
            <a:spAutoFit/>
          </a:bodyPr>
          <a:lstStyle/>
          <a:p>
            <a:r>
              <a:rPr kumimoji="1" lang="en-US" altLang="ko-KR" sz="2133" dirty="0"/>
              <a:t>What to Do?</a:t>
            </a:r>
            <a:endParaRPr kumimoji="1" lang="ko-Kore-KR" altLang="en-US" sz="2133" dirty="0"/>
          </a:p>
        </p:txBody>
      </p:sp>
    </p:spTree>
    <p:extLst>
      <p:ext uri="{BB962C8B-B14F-4D97-AF65-F5344CB8AC3E}">
        <p14:creationId xmlns:p14="http://schemas.microsoft.com/office/powerpoint/2010/main" val="254720132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3321</TotalTime>
  <Words>1282</Words>
  <Application>Microsoft Macintosh PowerPoint</Application>
  <PresentationFormat>와이드스크린</PresentationFormat>
  <Paragraphs>136</Paragraphs>
  <Slides>15</Slides>
  <Notes>15</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15</vt:i4>
      </vt:variant>
    </vt:vector>
  </HeadingPairs>
  <TitlesOfParts>
    <vt:vector size="29" baseType="lpstr">
      <vt:lpstr>굴림</vt:lpstr>
      <vt:lpstr>나눔고딕</vt:lpstr>
      <vt:lpstr>맑은 고딕</vt:lpstr>
      <vt:lpstr>KoPubWorld돋움체 Bold</vt:lpstr>
      <vt:lpstr>KoPubWorld돋움체 Light</vt:lpstr>
      <vt:lpstr>KoPubWorld돋움체 Medium</vt:lpstr>
      <vt:lpstr>KoPubWorld바탕체 Bold</vt:lpstr>
      <vt:lpstr>KoPubWorld바탕체 Light</vt:lpstr>
      <vt:lpstr>KoPubWorld바탕체 Medium</vt:lpstr>
      <vt:lpstr>KoPubWorldDotum Light</vt:lpstr>
      <vt:lpstr>Arial</vt:lpstr>
      <vt:lpstr>Cambria Math</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정지원</dc:creator>
  <cp:lastModifiedBy>정지원</cp:lastModifiedBy>
  <cp:revision>18</cp:revision>
  <dcterms:created xsi:type="dcterms:W3CDTF">2023-11-14T02:56:31Z</dcterms:created>
  <dcterms:modified xsi:type="dcterms:W3CDTF">2023-11-27T12:26:56Z</dcterms:modified>
</cp:coreProperties>
</file>