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81" r:id="rId2"/>
    <p:sldId id="684" r:id="rId3"/>
    <p:sldId id="837" r:id="rId4"/>
    <p:sldId id="849" r:id="rId5"/>
    <p:sldId id="840" r:id="rId6"/>
    <p:sldId id="844" r:id="rId7"/>
    <p:sldId id="850" r:id="rId8"/>
    <p:sldId id="809" r:id="rId9"/>
    <p:sldId id="852" r:id="rId10"/>
    <p:sldId id="851" r:id="rId11"/>
    <p:sldId id="825" r:id="rId12"/>
    <p:sldId id="832" r:id="rId13"/>
    <p:sldId id="855" r:id="rId14"/>
    <p:sldId id="856" r:id="rId15"/>
    <p:sldId id="857" r:id="rId16"/>
    <p:sldId id="689" r:id="rId17"/>
    <p:sldId id="690" r:id="rId18"/>
    <p:sldId id="853" r:id="rId19"/>
    <p:sldId id="854" r:id="rId20"/>
    <p:sldId id="395"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719"/>
  </p:normalViewPr>
  <p:slideViewPr>
    <p:cSldViewPr snapToGrid="0">
      <p:cViewPr varScale="1">
        <p:scale>
          <a:sx n="152" d="100"/>
          <a:sy n="152" d="100"/>
        </p:scale>
        <p:origin x="1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0916-93B7-2C46-BF6C-B65D3F40B990}" type="datetimeFigureOut">
              <a:rPr kumimoji="1" lang="ko-KR" altLang="en-US" smtClean="0"/>
              <a:t>2024. 5. 8.</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94862-BCAC-5845-BDF1-379A0EC6265A}" type="slidenum">
              <a:rPr kumimoji="1" lang="ko-KR" altLang="en-US" smtClean="0"/>
              <a:t>‹#›</a:t>
            </a:fld>
            <a:endParaRPr kumimoji="1" lang="ko-KR" altLang="en-US"/>
          </a:p>
        </p:txBody>
      </p:sp>
    </p:spTree>
    <p:extLst>
      <p:ext uri="{BB962C8B-B14F-4D97-AF65-F5344CB8AC3E}">
        <p14:creationId xmlns:p14="http://schemas.microsoft.com/office/powerpoint/2010/main" val="3717387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12408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1969853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1720240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13</a:t>
            </a:fld>
            <a:endParaRPr lang="ko-KR" altLang="en-US"/>
          </a:p>
        </p:txBody>
      </p:sp>
    </p:spTree>
    <p:extLst>
      <p:ext uri="{BB962C8B-B14F-4D97-AF65-F5344CB8AC3E}">
        <p14:creationId xmlns:p14="http://schemas.microsoft.com/office/powerpoint/2010/main" val="1581143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14</a:t>
            </a:fld>
            <a:endParaRPr lang="ko-KR" altLang="en-US"/>
          </a:p>
        </p:txBody>
      </p:sp>
    </p:spTree>
    <p:extLst>
      <p:ext uri="{BB962C8B-B14F-4D97-AF65-F5344CB8AC3E}">
        <p14:creationId xmlns:p14="http://schemas.microsoft.com/office/powerpoint/2010/main" val="4005238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15</a:t>
            </a:fld>
            <a:endParaRPr lang="ko-KR" altLang="en-US"/>
          </a:p>
        </p:txBody>
      </p:sp>
    </p:spTree>
    <p:extLst>
      <p:ext uri="{BB962C8B-B14F-4D97-AF65-F5344CB8AC3E}">
        <p14:creationId xmlns:p14="http://schemas.microsoft.com/office/powerpoint/2010/main" val="412410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16</a:t>
            </a:fld>
            <a:endParaRPr lang="ko-KR" altLang="en-US"/>
          </a:p>
        </p:txBody>
      </p:sp>
    </p:spTree>
    <p:extLst>
      <p:ext uri="{BB962C8B-B14F-4D97-AF65-F5344CB8AC3E}">
        <p14:creationId xmlns:p14="http://schemas.microsoft.com/office/powerpoint/2010/main" val="48396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17</a:t>
            </a:fld>
            <a:endParaRPr lang="ko-KR" altLang="en-US"/>
          </a:p>
        </p:txBody>
      </p:sp>
    </p:spTree>
    <p:extLst>
      <p:ext uri="{BB962C8B-B14F-4D97-AF65-F5344CB8AC3E}">
        <p14:creationId xmlns:p14="http://schemas.microsoft.com/office/powerpoint/2010/main" val="3510942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18</a:t>
            </a:fld>
            <a:endParaRPr lang="ko-KR" altLang="en-US"/>
          </a:p>
        </p:txBody>
      </p:sp>
    </p:spTree>
    <p:extLst>
      <p:ext uri="{BB962C8B-B14F-4D97-AF65-F5344CB8AC3E}">
        <p14:creationId xmlns:p14="http://schemas.microsoft.com/office/powerpoint/2010/main" val="255874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19</a:t>
            </a:fld>
            <a:endParaRPr lang="ko-KR" altLang="en-US"/>
          </a:p>
        </p:txBody>
      </p:sp>
    </p:spTree>
    <p:extLst>
      <p:ext uri="{BB962C8B-B14F-4D97-AF65-F5344CB8AC3E}">
        <p14:creationId xmlns:p14="http://schemas.microsoft.com/office/powerpoint/2010/main" val="338452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3040558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20</a:t>
            </a:fld>
            <a:endParaRPr lang="ko-KR" altLang="en-US"/>
          </a:p>
        </p:txBody>
      </p:sp>
    </p:spTree>
    <p:extLst>
      <p:ext uri="{BB962C8B-B14F-4D97-AF65-F5344CB8AC3E}">
        <p14:creationId xmlns:p14="http://schemas.microsoft.com/office/powerpoint/2010/main" val="69464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2484422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216946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76354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120001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21359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118359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24483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B89B2-94FB-4B60-3122-CD6D3ED5BA68}"/>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144E6FDF-2CC5-2615-FDB7-9C738BE55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E744DB2F-FE66-D42E-5759-213810BDCBB7}"/>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5" name="바닥글 개체 틀 4">
            <a:extLst>
              <a:ext uri="{FF2B5EF4-FFF2-40B4-BE49-F238E27FC236}">
                <a16:creationId xmlns:a16="http://schemas.microsoft.com/office/drawing/2014/main" id="{EF3BBB7A-25EC-A0FB-86E0-1B1C9E16F66F}"/>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BFF67CC-0CFC-682B-EF13-98FA01803944}"/>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33076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290A19-312D-BE85-B02E-66DCC6F32FB3}"/>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69A97FDA-7F79-022C-D558-4491510D839E}"/>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1D3E771-83EE-00DC-B956-0F43BC35B40F}"/>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5" name="바닥글 개체 틀 4">
            <a:extLst>
              <a:ext uri="{FF2B5EF4-FFF2-40B4-BE49-F238E27FC236}">
                <a16:creationId xmlns:a16="http://schemas.microsoft.com/office/drawing/2014/main" id="{9FF378B5-5C54-32B2-4F45-2C796941A1B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A6A464C-ED37-8140-75F7-12E2CF0CA10D}"/>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9626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A2BE3D-41A5-F08E-A686-AFFC39F42FE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7A9F614E-64A1-AD25-B5F5-3D1922DD7E05}"/>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AAD4F14-03DF-81BA-FD86-CEF24CA8FB1F}"/>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5" name="바닥글 개체 틀 4">
            <a:extLst>
              <a:ext uri="{FF2B5EF4-FFF2-40B4-BE49-F238E27FC236}">
                <a16:creationId xmlns:a16="http://schemas.microsoft.com/office/drawing/2014/main" id="{9F2CDEA7-26E3-3015-9F70-AF770E34FB9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CD5EA61-EBF3-DAE6-CAF6-CA554989311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34520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5"/>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18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9"/>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543040" y="197320"/>
            <a:ext cx="5256527" cy="307777"/>
          </a:xfrm>
          <a:prstGeom prst="rect">
            <a:avLst/>
          </a:prstGeom>
          <a:noFill/>
        </p:spPr>
        <p:txBody>
          <a:bodyPr wrap="square" rtlCol="0" anchor="b">
            <a:spAutoFit/>
          </a:bodyPr>
          <a:lstStyle/>
          <a:p>
            <a:pPr marL="0" marR="0" lvl="0" indent="0" algn="r" defTabSz="914446" rtl="0" eaLnBrk="1" fontAlgn="auto" latinLnBrk="1" hangingPunct="1">
              <a:lnSpc>
                <a:spcPct val="100000"/>
              </a:lnSpc>
              <a:spcBef>
                <a:spcPts val="0"/>
              </a:spcBef>
              <a:spcAft>
                <a:spcPts val="0"/>
              </a:spcAft>
              <a:buClrTx/>
              <a:buSzTx/>
              <a:buFontTx/>
              <a:buNone/>
              <a:tabLst/>
              <a:defRPr/>
            </a:pPr>
            <a:r>
              <a:rPr lang="en-US" altLang="ko-KR" sz="1400" b="0" i="0" u="none" spc="-150" dirty="0">
                <a:solidFill>
                  <a:schemeClr val="tx1">
                    <a:lumMod val="85000"/>
                    <a:lumOff val="15000"/>
                  </a:schemeClr>
                </a:solidFill>
                <a:effectLst/>
                <a:latin typeface="KoPubWorld바탕체 Medium" panose="00000600000000000000" pitchFamily="2" charset="-127"/>
                <a:ea typeface="KoPubWorld바탕체 Bold" panose="00000800000000000000" pitchFamily="2" charset="-127"/>
                <a:cs typeface="KoPubWorld바탕체 Medium" panose="00000600000000000000" pitchFamily="2" charset="-127"/>
              </a:rPr>
              <a:t>Logical Fallacy with Knowledge graph and LLM</a:t>
            </a: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60"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2428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7" y="2142488"/>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Tree>
    <p:extLst>
      <p:ext uri="{BB962C8B-B14F-4D97-AF65-F5344CB8AC3E}">
        <p14:creationId xmlns:p14="http://schemas.microsoft.com/office/powerpoint/2010/main" val="45960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엔딩">
    <p:bg>
      <p:bgRef idx="1003">
        <a:schemeClr val="bg2"/>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69546338-4D2C-4F76-B82A-430922B0D4EB}"/>
              </a:ext>
            </a:extLst>
          </p:cNvPr>
          <p:cNvSpPr/>
          <p:nvPr userDrawn="1"/>
        </p:nvSpPr>
        <p:spPr>
          <a:xfrm>
            <a:off x="0" y="55314"/>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그래픽 4">
            <a:extLst>
              <a:ext uri="{FF2B5EF4-FFF2-40B4-BE49-F238E27FC236}">
                <a16:creationId xmlns:a16="http://schemas.microsoft.com/office/drawing/2014/main" id="{DF79BA81-078C-3F31-E569-E149F79217B6}"/>
              </a:ext>
            </a:extLst>
          </p:cNvPr>
          <p:cNvGrpSpPr/>
          <p:nvPr userDrawn="1"/>
        </p:nvGrpSpPr>
        <p:grpSpPr>
          <a:xfrm>
            <a:off x="7206345" y="1791968"/>
            <a:ext cx="3905779" cy="2573025"/>
            <a:chOff x="6126431" y="1916635"/>
            <a:chExt cx="5167120" cy="3403964"/>
          </a:xfrm>
          <a:solidFill>
            <a:schemeClr val="tx1"/>
          </a:solidFill>
        </p:grpSpPr>
        <p:grpSp>
          <p:nvGrpSpPr>
            <p:cNvPr id="3" name="그래픽 4">
              <a:extLst>
                <a:ext uri="{FF2B5EF4-FFF2-40B4-BE49-F238E27FC236}">
                  <a16:creationId xmlns:a16="http://schemas.microsoft.com/office/drawing/2014/main" id="{AAAB80D0-2509-2095-371B-EC3B57E9D809}"/>
                </a:ext>
              </a:extLst>
            </p:cNvPr>
            <p:cNvGrpSpPr/>
            <p:nvPr/>
          </p:nvGrpSpPr>
          <p:grpSpPr>
            <a:xfrm>
              <a:off x="6126431" y="1916635"/>
              <a:ext cx="3532521" cy="3403964"/>
              <a:chOff x="6126431" y="1916635"/>
              <a:chExt cx="3532521" cy="3403964"/>
            </a:xfrm>
            <a:grpFill/>
          </p:grpSpPr>
          <p:sp>
            <p:nvSpPr>
              <p:cNvPr id="23" name="자유형: 도형 22">
                <a:extLst>
                  <a:ext uri="{FF2B5EF4-FFF2-40B4-BE49-F238E27FC236}">
                    <a16:creationId xmlns:a16="http://schemas.microsoft.com/office/drawing/2014/main" id="{D79FD4DF-48B3-FC9A-B30E-5E881789546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pFill/>
              <a:ln w="6210" cap="flat">
                <a:noFill/>
                <a:prstDash val="solid"/>
                <a:miter/>
              </a:ln>
            </p:spPr>
            <p:txBody>
              <a:bodyPr rtlCol="0" anchor="ctr"/>
              <a:lstStyle/>
              <a:p>
                <a:endParaRPr lang="ko-KR" altLang="en-US" sz="1800"/>
              </a:p>
            </p:txBody>
          </p:sp>
          <p:sp>
            <p:nvSpPr>
              <p:cNvPr id="24" name="자유형: 도형 23">
                <a:extLst>
                  <a:ext uri="{FF2B5EF4-FFF2-40B4-BE49-F238E27FC236}">
                    <a16:creationId xmlns:a16="http://schemas.microsoft.com/office/drawing/2014/main" id="{B6221243-FDCA-8EFF-C4F6-1F71D4BD68FA}"/>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pFill/>
              <a:ln w="6210" cap="flat">
                <a:noFill/>
                <a:prstDash val="solid"/>
                <a:miter/>
              </a:ln>
            </p:spPr>
            <p:txBody>
              <a:bodyPr rtlCol="0" anchor="ctr"/>
              <a:lstStyle/>
              <a:p>
                <a:endParaRPr lang="ko-KR" altLang="en-US" sz="1800"/>
              </a:p>
            </p:txBody>
          </p:sp>
          <p:sp>
            <p:nvSpPr>
              <p:cNvPr id="25" name="자유형: 도형 24">
                <a:extLst>
                  <a:ext uri="{FF2B5EF4-FFF2-40B4-BE49-F238E27FC236}">
                    <a16:creationId xmlns:a16="http://schemas.microsoft.com/office/drawing/2014/main" id="{F810953B-FCA6-C173-FAB9-06B704B1F55C}"/>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pFill/>
              <a:ln w="6210" cap="flat">
                <a:noFill/>
                <a:prstDash val="solid"/>
                <a:miter/>
              </a:ln>
            </p:spPr>
            <p:txBody>
              <a:bodyPr rtlCol="0" anchor="ctr"/>
              <a:lstStyle/>
              <a:p>
                <a:endParaRPr lang="ko-KR" altLang="en-US" sz="1800"/>
              </a:p>
            </p:txBody>
          </p:sp>
          <p:sp>
            <p:nvSpPr>
              <p:cNvPr id="26" name="자유형: 도형 25">
                <a:extLst>
                  <a:ext uri="{FF2B5EF4-FFF2-40B4-BE49-F238E27FC236}">
                    <a16:creationId xmlns:a16="http://schemas.microsoft.com/office/drawing/2014/main" id="{4E8B16A2-C4FF-546A-821A-8A26AB946583}"/>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pFill/>
              <a:ln w="6210" cap="flat">
                <a:noFill/>
                <a:prstDash val="solid"/>
                <a:miter/>
              </a:ln>
            </p:spPr>
            <p:txBody>
              <a:bodyPr rtlCol="0" anchor="ctr"/>
              <a:lstStyle/>
              <a:p>
                <a:endParaRPr lang="ko-KR" altLang="en-US" sz="1800"/>
              </a:p>
            </p:txBody>
          </p:sp>
          <p:sp>
            <p:nvSpPr>
              <p:cNvPr id="27" name="자유형: 도형 26">
                <a:extLst>
                  <a:ext uri="{FF2B5EF4-FFF2-40B4-BE49-F238E27FC236}">
                    <a16:creationId xmlns:a16="http://schemas.microsoft.com/office/drawing/2014/main" id="{8F436DBC-4E90-56D8-5CF6-445D3EB3E8C4}"/>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pFill/>
              <a:ln w="6210" cap="flat">
                <a:noFill/>
                <a:prstDash val="solid"/>
                <a:miter/>
              </a:ln>
            </p:spPr>
            <p:txBody>
              <a:bodyPr rtlCol="0" anchor="ctr"/>
              <a:lstStyle/>
              <a:p>
                <a:endParaRPr lang="ko-KR" altLang="en-US" sz="1800"/>
              </a:p>
            </p:txBody>
          </p:sp>
          <p:sp>
            <p:nvSpPr>
              <p:cNvPr id="28" name="자유형: 도형 27">
                <a:extLst>
                  <a:ext uri="{FF2B5EF4-FFF2-40B4-BE49-F238E27FC236}">
                    <a16:creationId xmlns:a16="http://schemas.microsoft.com/office/drawing/2014/main" id="{C36C71C8-C9F0-E0F9-BC70-231EEFB1DB9B}"/>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pFill/>
              <a:ln w="6210" cap="flat">
                <a:noFill/>
                <a:prstDash val="solid"/>
                <a:miter/>
              </a:ln>
            </p:spPr>
            <p:txBody>
              <a:bodyPr rtlCol="0" anchor="ctr"/>
              <a:lstStyle/>
              <a:p>
                <a:endParaRPr lang="ko-KR" altLang="en-US" sz="1800"/>
              </a:p>
            </p:txBody>
          </p:sp>
          <p:sp>
            <p:nvSpPr>
              <p:cNvPr id="29" name="자유형: 도형 28">
                <a:extLst>
                  <a:ext uri="{FF2B5EF4-FFF2-40B4-BE49-F238E27FC236}">
                    <a16:creationId xmlns:a16="http://schemas.microsoft.com/office/drawing/2014/main" id="{1B9BB636-1F1A-FE78-3466-86D0B55662FF}"/>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pFill/>
              <a:ln w="6210" cap="flat">
                <a:noFill/>
                <a:prstDash val="solid"/>
                <a:miter/>
              </a:ln>
            </p:spPr>
            <p:txBody>
              <a:bodyPr rtlCol="0" anchor="ctr"/>
              <a:lstStyle/>
              <a:p>
                <a:endParaRPr lang="ko-KR" altLang="en-US" sz="1800"/>
              </a:p>
            </p:txBody>
          </p:sp>
          <p:sp>
            <p:nvSpPr>
              <p:cNvPr id="30" name="자유형: 도형 29">
                <a:extLst>
                  <a:ext uri="{FF2B5EF4-FFF2-40B4-BE49-F238E27FC236}">
                    <a16:creationId xmlns:a16="http://schemas.microsoft.com/office/drawing/2014/main" id="{8718F2E3-C0F0-AECD-5AC5-60CE5F9C97EE}"/>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pFill/>
              <a:ln w="6210" cap="flat">
                <a:noFill/>
                <a:prstDash val="solid"/>
                <a:miter/>
              </a:ln>
            </p:spPr>
            <p:txBody>
              <a:bodyPr rtlCol="0" anchor="ctr"/>
              <a:lstStyle/>
              <a:p>
                <a:endParaRPr lang="ko-KR" altLang="en-US" sz="1800"/>
              </a:p>
            </p:txBody>
          </p:sp>
          <p:sp>
            <p:nvSpPr>
              <p:cNvPr id="31" name="자유형: 도형 30">
                <a:extLst>
                  <a:ext uri="{FF2B5EF4-FFF2-40B4-BE49-F238E27FC236}">
                    <a16:creationId xmlns:a16="http://schemas.microsoft.com/office/drawing/2014/main" id="{603A857A-4E0F-31EC-1F32-22EE36691838}"/>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pFill/>
              <a:ln w="6210" cap="flat">
                <a:noFill/>
                <a:prstDash val="solid"/>
                <a:miter/>
              </a:ln>
            </p:spPr>
            <p:txBody>
              <a:bodyPr rtlCol="0" anchor="ctr"/>
              <a:lstStyle/>
              <a:p>
                <a:endParaRPr lang="ko-KR" altLang="en-US" sz="1800"/>
              </a:p>
            </p:txBody>
          </p:sp>
          <p:sp>
            <p:nvSpPr>
              <p:cNvPr id="32" name="자유형: 도형 31">
                <a:extLst>
                  <a:ext uri="{FF2B5EF4-FFF2-40B4-BE49-F238E27FC236}">
                    <a16:creationId xmlns:a16="http://schemas.microsoft.com/office/drawing/2014/main" id="{CD205CD3-C9BB-3DAF-AA78-13C54E85E776}"/>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pFill/>
              <a:ln w="6210" cap="flat">
                <a:noFill/>
                <a:prstDash val="solid"/>
                <a:miter/>
              </a:ln>
            </p:spPr>
            <p:txBody>
              <a:bodyPr rtlCol="0" anchor="ctr"/>
              <a:lstStyle/>
              <a:p>
                <a:endParaRPr lang="ko-KR" altLang="en-US" sz="1800"/>
              </a:p>
            </p:txBody>
          </p:sp>
          <p:sp>
            <p:nvSpPr>
              <p:cNvPr id="33" name="자유형: 도형 32">
                <a:extLst>
                  <a:ext uri="{FF2B5EF4-FFF2-40B4-BE49-F238E27FC236}">
                    <a16:creationId xmlns:a16="http://schemas.microsoft.com/office/drawing/2014/main" id="{9B887A36-2FD5-B13C-05FA-AE6B793CD9CF}"/>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pFill/>
              <a:ln w="6210" cap="flat">
                <a:noFill/>
                <a:prstDash val="solid"/>
                <a:miter/>
              </a:ln>
            </p:spPr>
            <p:txBody>
              <a:bodyPr rtlCol="0" anchor="ctr"/>
              <a:lstStyle/>
              <a:p>
                <a:endParaRPr lang="ko-KR" altLang="en-US" sz="1800"/>
              </a:p>
            </p:txBody>
          </p:sp>
          <p:sp>
            <p:nvSpPr>
              <p:cNvPr id="34" name="자유형: 도형 33">
                <a:extLst>
                  <a:ext uri="{FF2B5EF4-FFF2-40B4-BE49-F238E27FC236}">
                    <a16:creationId xmlns:a16="http://schemas.microsoft.com/office/drawing/2014/main" id="{074A7650-BD63-8CBD-B4DB-8A5B2CDC4109}"/>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pFill/>
              <a:ln w="6210" cap="flat">
                <a:noFill/>
                <a:prstDash val="solid"/>
                <a:miter/>
              </a:ln>
            </p:spPr>
            <p:txBody>
              <a:bodyPr rtlCol="0" anchor="ctr"/>
              <a:lstStyle/>
              <a:p>
                <a:endParaRPr lang="ko-KR" altLang="en-US" sz="1800"/>
              </a:p>
            </p:txBody>
          </p:sp>
          <p:sp>
            <p:nvSpPr>
              <p:cNvPr id="35" name="자유형: 도형 34">
                <a:extLst>
                  <a:ext uri="{FF2B5EF4-FFF2-40B4-BE49-F238E27FC236}">
                    <a16:creationId xmlns:a16="http://schemas.microsoft.com/office/drawing/2014/main" id="{44400184-5D75-39C7-562D-85ACF1F3B3B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pFill/>
              <a:ln w="6210" cap="flat">
                <a:noFill/>
                <a:prstDash val="solid"/>
                <a:miter/>
              </a:ln>
            </p:spPr>
            <p:txBody>
              <a:bodyPr rtlCol="0" anchor="ctr"/>
              <a:lstStyle/>
              <a:p>
                <a:endParaRPr lang="ko-KR" altLang="en-US" sz="1800"/>
              </a:p>
            </p:txBody>
          </p:sp>
          <p:sp>
            <p:nvSpPr>
              <p:cNvPr id="36" name="자유형: 도형 35">
                <a:extLst>
                  <a:ext uri="{FF2B5EF4-FFF2-40B4-BE49-F238E27FC236}">
                    <a16:creationId xmlns:a16="http://schemas.microsoft.com/office/drawing/2014/main" id="{E1A55190-8C81-982E-8CC8-BA6476A83A08}"/>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pFill/>
              <a:ln w="6210" cap="flat">
                <a:noFill/>
                <a:prstDash val="solid"/>
                <a:miter/>
              </a:ln>
            </p:spPr>
            <p:txBody>
              <a:bodyPr rtlCol="0" anchor="ctr"/>
              <a:lstStyle/>
              <a:p>
                <a:endParaRPr lang="ko-KR" altLang="en-US" sz="1800"/>
              </a:p>
            </p:txBody>
          </p:sp>
          <p:sp>
            <p:nvSpPr>
              <p:cNvPr id="37" name="자유형: 도형 36">
                <a:extLst>
                  <a:ext uri="{FF2B5EF4-FFF2-40B4-BE49-F238E27FC236}">
                    <a16:creationId xmlns:a16="http://schemas.microsoft.com/office/drawing/2014/main" id="{5FA92FAC-FBB2-1A62-A070-E97E48B97FBB}"/>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pFill/>
              <a:ln w="6210" cap="flat">
                <a:noFill/>
                <a:prstDash val="solid"/>
                <a:miter/>
              </a:ln>
            </p:spPr>
            <p:txBody>
              <a:bodyPr rtlCol="0" anchor="ctr"/>
              <a:lstStyle/>
              <a:p>
                <a:endParaRPr lang="ko-KR" altLang="en-US" sz="1800"/>
              </a:p>
            </p:txBody>
          </p:sp>
        </p:grpSp>
        <p:grpSp>
          <p:nvGrpSpPr>
            <p:cNvPr id="4" name="그래픽 4">
              <a:extLst>
                <a:ext uri="{FF2B5EF4-FFF2-40B4-BE49-F238E27FC236}">
                  <a16:creationId xmlns:a16="http://schemas.microsoft.com/office/drawing/2014/main" id="{22A8E44F-037C-F47A-5AA6-C08CBAB0FFE8}"/>
                </a:ext>
              </a:extLst>
            </p:cNvPr>
            <p:cNvGrpSpPr/>
            <p:nvPr/>
          </p:nvGrpSpPr>
          <p:grpSpPr>
            <a:xfrm>
              <a:off x="7761029" y="1916635"/>
              <a:ext cx="3532521" cy="3403964"/>
              <a:chOff x="7761029" y="1916635"/>
              <a:chExt cx="3532521" cy="3403964"/>
            </a:xfrm>
            <a:grpFill/>
          </p:grpSpPr>
          <p:sp>
            <p:nvSpPr>
              <p:cNvPr id="5" name="자유형: 도형 4">
                <a:extLst>
                  <a:ext uri="{FF2B5EF4-FFF2-40B4-BE49-F238E27FC236}">
                    <a16:creationId xmlns:a16="http://schemas.microsoft.com/office/drawing/2014/main" id="{9E287291-4120-1D85-C65D-841E0DA99580}"/>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pFill/>
              <a:ln w="6210" cap="flat">
                <a:noFill/>
                <a:prstDash val="solid"/>
                <a:miter/>
              </a:ln>
            </p:spPr>
            <p:txBody>
              <a:bodyPr rtlCol="0" anchor="ctr"/>
              <a:lstStyle/>
              <a:p>
                <a:endParaRPr lang="ko-KR" altLang="en-US" sz="1800"/>
              </a:p>
            </p:txBody>
          </p:sp>
          <p:sp>
            <p:nvSpPr>
              <p:cNvPr id="6" name="자유형: 도형 5">
                <a:extLst>
                  <a:ext uri="{FF2B5EF4-FFF2-40B4-BE49-F238E27FC236}">
                    <a16:creationId xmlns:a16="http://schemas.microsoft.com/office/drawing/2014/main" id="{1A2ECDAF-948F-7C70-3BC5-095507EEBB26}"/>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pFill/>
              <a:ln w="6210" cap="flat">
                <a:noFill/>
                <a:prstDash val="solid"/>
                <a:miter/>
              </a:ln>
            </p:spPr>
            <p:txBody>
              <a:bodyPr rtlCol="0" anchor="ctr"/>
              <a:lstStyle/>
              <a:p>
                <a:endParaRPr lang="ko-KR" altLang="en-US" sz="1800"/>
              </a:p>
            </p:txBody>
          </p:sp>
          <p:sp>
            <p:nvSpPr>
              <p:cNvPr id="10" name="자유형: 도형 9">
                <a:extLst>
                  <a:ext uri="{FF2B5EF4-FFF2-40B4-BE49-F238E27FC236}">
                    <a16:creationId xmlns:a16="http://schemas.microsoft.com/office/drawing/2014/main" id="{C72C678C-9D69-68E1-A268-31A6A14A62A0}"/>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pFill/>
              <a:ln w="6210" cap="flat">
                <a:noFill/>
                <a:prstDash val="solid"/>
                <a:miter/>
              </a:ln>
            </p:spPr>
            <p:txBody>
              <a:bodyPr rtlCol="0" anchor="ctr"/>
              <a:lstStyle/>
              <a:p>
                <a:endParaRPr lang="ko-KR" altLang="en-US" sz="1800"/>
              </a:p>
            </p:txBody>
          </p:sp>
          <p:sp>
            <p:nvSpPr>
              <p:cNvPr id="11" name="자유형: 도형 10">
                <a:extLst>
                  <a:ext uri="{FF2B5EF4-FFF2-40B4-BE49-F238E27FC236}">
                    <a16:creationId xmlns:a16="http://schemas.microsoft.com/office/drawing/2014/main" id="{71B835F4-6460-2A0D-3173-EFDFF6AEFC49}"/>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pFill/>
              <a:ln w="6210" cap="flat">
                <a:noFill/>
                <a:prstDash val="solid"/>
                <a:miter/>
              </a:ln>
            </p:spPr>
            <p:txBody>
              <a:bodyPr rtlCol="0" anchor="ctr"/>
              <a:lstStyle/>
              <a:p>
                <a:endParaRPr lang="ko-KR" altLang="en-US" sz="1800"/>
              </a:p>
            </p:txBody>
          </p:sp>
          <p:sp>
            <p:nvSpPr>
              <p:cNvPr id="12" name="자유형: 도형 11">
                <a:extLst>
                  <a:ext uri="{FF2B5EF4-FFF2-40B4-BE49-F238E27FC236}">
                    <a16:creationId xmlns:a16="http://schemas.microsoft.com/office/drawing/2014/main" id="{BB7EC662-0639-A869-CB23-DD6E2B5794C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pFill/>
              <a:ln w="6210" cap="flat">
                <a:noFill/>
                <a:prstDash val="solid"/>
                <a:miter/>
              </a:ln>
            </p:spPr>
            <p:txBody>
              <a:bodyPr rtlCol="0" anchor="ctr"/>
              <a:lstStyle/>
              <a:p>
                <a:endParaRPr lang="ko-KR" altLang="en-US" sz="1800"/>
              </a:p>
            </p:txBody>
          </p:sp>
          <p:sp>
            <p:nvSpPr>
              <p:cNvPr id="13" name="자유형: 도형 12">
                <a:extLst>
                  <a:ext uri="{FF2B5EF4-FFF2-40B4-BE49-F238E27FC236}">
                    <a16:creationId xmlns:a16="http://schemas.microsoft.com/office/drawing/2014/main" id="{F03DCD63-D67A-25AF-06EB-9BE3ECAE5246}"/>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pFill/>
              <a:ln w="6210" cap="flat">
                <a:noFill/>
                <a:prstDash val="solid"/>
                <a:miter/>
              </a:ln>
            </p:spPr>
            <p:txBody>
              <a:bodyPr rtlCol="0" anchor="ctr"/>
              <a:lstStyle/>
              <a:p>
                <a:endParaRPr lang="ko-KR" altLang="en-US" sz="1800"/>
              </a:p>
            </p:txBody>
          </p:sp>
          <p:sp>
            <p:nvSpPr>
              <p:cNvPr id="14" name="자유형: 도형 13">
                <a:extLst>
                  <a:ext uri="{FF2B5EF4-FFF2-40B4-BE49-F238E27FC236}">
                    <a16:creationId xmlns:a16="http://schemas.microsoft.com/office/drawing/2014/main" id="{85E6E9F4-7172-328B-DC8B-08DA4076232B}"/>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pFill/>
              <a:ln w="6210" cap="flat">
                <a:noFill/>
                <a:prstDash val="solid"/>
                <a:miter/>
              </a:ln>
            </p:spPr>
            <p:txBody>
              <a:bodyPr rtlCol="0" anchor="ctr"/>
              <a:lstStyle/>
              <a:p>
                <a:endParaRPr lang="ko-KR" altLang="en-US" sz="1800"/>
              </a:p>
            </p:txBody>
          </p:sp>
          <p:sp>
            <p:nvSpPr>
              <p:cNvPr id="15" name="자유형: 도형 14">
                <a:extLst>
                  <a:ext uri="{FF2B5EF4-FFF2-40B4-BE49-F238E27FC236}">
                    <a16:creationId xmlns:a16="http://schemas.microsoft.com/office/drawing/2014/main" id="{D3A6D71C-EFEE-6F78-6EF0-844A8EE456B2}"/>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pFill/>
              <a:ln w="6210" cap="flat">
                <a:noFill/>
                <a:prstDash val="solid"/>
                <a:miter/>
              </a:ln>
            </p:spPr>
            <p:txBody>
              <a:bodyPr rtlCol="0" anchor="ctr"/>
              <a:lstStyle/>
              <a:p>
                <a:endParaRPr lang="ko-KR" altLang="en-US" sz="1800"/>
              </a:p>
            </p:txBody>
          </p:sp>
          <p:sp>
            <p:nvSpPr>
              <p:cNvPr id="16" name="자유형: 도형 15">
                <a:extLst>
                  <a:ext uri="{FF2B5EF4-FFF2-40B4-BE49-F238E27FC236}">
                    <a16:creationId xmlns:a16="http://schemas.microsoft.com/office/drawing/2014/main" id="{CDCBD090-2FA8-AF16-0162-56EF0871D408}"/>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pFill/>
              <a:ln w="6210" cap="flat">
                <a:noFill/>
                <a:prstDash val="solid"/>
                <a:miter/>
              </a:ln>
            </p:spPr>
            <p:txBody>
              <a:bodyPr rtlCol="0" anchor="ctr"/>
              <a:lstStyle/>
              <a:p>
                <a:endParaRPr lang="ko-KR" altLang="en-US" sz="1800"/>
              </a:p>
            </p:txBody>
          </p:sp>
          <p:sp>
            <p:nvSpPr>
              <p:cNvPr id="17" name="자유형: 도형 16">
                <a:extLst>
                  <a:ext uri="{FF2B5EF4-FFF2-40B4-BE49-F238E27FC236}">
                    <a16:creationId xmlns:a16="http://schemas.microsoft.com/office/drawing/2014/main" id="{904EFDDD-4D8F-6A28-D631-E5845758C9AD}"/>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pFill/>
              <a:ln w="6210" cap="flat">
                <a:noFill/>
                <a:prstDash val="solid"/>
                <a:miter/>
              </a:ln>
            </p:spPr>
            <p:txBody>
              <a:bodyPr rtlCol="0" anchor="ctr"/>
              <a:lstStyle/>
              <a:p>
                <a:endParaRPr lang="ko-KR" altLang="en-US" sz="1800"/>
              </a:p>
            </p:txBody>
          </p:sp>
          <p:sp>
            <p:nvSpPr>
              <p:cNvPr id="18" name="자유형: 도형 17">
                <a:extLst>
                  <a:ext uri="{FF2B5EF4-FFF2-40B4-BE49-F238E27FC236}">
                    <a16:creationId xmlns:a16="http://schemas.microsoft.com/office/drawing/2014/main" id="{757985AD-7E27-A66A-8982-CB4216EADC00}"/>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pFill/>
              <a:ln w="6210" cap="flat">
                <a:noFill/>
                <a:prstDash val="solid"/>
                <a:miter/>
              </a:ln>
            </p:spPr>
            <p:txBody>
              <a:bodyPr rtlCol="0" anchor="ctr"/>
              <a:lstStyle/>
              <a:p>
                <a:endParaRPr lang="ko-KR" altLang="en-US" sz="1800"/>
              </a:p>
            </p:txBody>
          </p:sp>
          <p:sp>
            <p:nvSpPr>
              <p:cNvPr id="19" name="자유형: 도형 18">
                <a:extLst>
                  <a:ext uri="{FF2B5EF4-FFF2-40B4-BE49-F238E27FC236}">
                    <a16:creationId xmlns:a16="http://schemas.microsoft.com/office/drawing/2014/main" id="{3A3A76F4-A3CF-E2BB-03DF-B01DF8C60644}"/>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pFill/>
              <a:ln w="6210" cap="flat">
                <a:noFill/>
                <a:prstDash val="solid"/>
                <a:miter/>
              </a:ln>
            </p:spPr>
            <p:txBody>
              <a:bodyPr rtlCol="0" anchor="ctr"/>
              <a:lstStyle/>
              <a:p>
                <a:endParaRPr lang="ko-KR" altLang="en-US" sz="1800"/>
              </a:p>
            </p:txBody>
          </p:sp>
          <p:sp>
            <p:nvSpPr>
              <p:cNvPr id="20" name="자유형: 도형 19">
                <a:extLst>
                  <a:ext uri="{FF2B5EF4-FFF2-40B4-BE49-F238E27FC236}">
                    <a16:creationId xmlns:a16="http://schemas.microsoft.com/office/drawing/2014/main" id="{00D7C63C-4E74-85DF-A065-106FC27DBBD6}"/>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pFill/>
              <a:ln w="6210" cap="flat">
                <a:noFill/>
                <a:prstDash val="solid"/>
                <a:miter/>
              </a:ln>
            </p:spPr>
            <p:txBody>
              <a:bodyPr rtlCol="0" anchor="ctr"/>
              <a:lstStyle/>
              <a:p>
                <a:endParaRPr lang="ko-KR" altLang="en-US" sz="1800"/>
              </a:p>
            </p:txBody>
          </p:sp>
          <p:sp>
            <p:nvSpPr>
              <p:cNvPr id="21" name="자유형: 도형 20">
                <a:extLst>
                  <a:ext uri="{FF2B5EF4-FFF2-40B4-BE49-F238E27FC236}">
                    <a16:creationId xmlns:a16="http://schemas.microsoft.com/office/drawing/2014/main" id="{B490E0B2-E733-ABCA-75F2-611C90F2FDD1}"/>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pFill/>
              <a:ln w="6210" cap="flat">
                <a:noFill/>
                <a:prstDash val="solid"/>
                <a:miter/>
              </a:ln>
            </p:spPr>
            <p:txBody>
              <a:bodyPr rtlCol="0" anchor="ctr"/>
              <a:lstStyle/>
              <a:p>
                <a:endParaRPr lang="ko-KR" altLang="en-US" sz="1800"/>
              </a:p>
            </p:txBody>
          </p:sp>
          <p:sp>
            <p:nvSpPr>
              <p:cNvPr id="22" name="자유형: 도형 21">
                <a:extLst>
                  <a:ext uri="{FF2B5EF4-FFF2-40B4-BE49-F238E27FC236}">
                    <a16:creationId xmlns:a16="http://schemas.microsoft.com/office/drawing/2014/main" id="{ACB21CD6-56AC-00D3-DD24-F7786ADC19CB}"/>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pFill/>
              <a:ln w="6210" cap="flat">
                <a:noFill/>
                <a:prstDash val="solid"/>
                <a:miter/>
              </a:ln>
            </p:spPr>
            <p:txBody>
              <a:bodyPr rtlCol="0" anchor="ctr"/>
              <a:lstStyle/>
              <a:p>
                <a:endParaRPr lang="ko-KR" altLang="en-US" sz="1800"/>
              </a:p>
            </p:txBody>
          </p:sp>
        </p:grpSp>
      </p:grpSp>
    </p:spTree>
    <p:extLst>
      <p:ext uri="{BB962C8B-B14F-4D97-AF65-F5344CB8AC3E}">
        <p14:creationId xmlns:p14="http://schemas.microsoft.com/office/powerpoint/2010/main" val="406906625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D8F20-E9E2-892A-D0F7-4D9464294FE4}"/>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5157AE1-7B0F-838C-BD7A-82CC45451014}"/>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8481A48-24CA-0644-A738-E804160047F4}"/>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5" name="바닥글 개체 틀 4">
            <a:extLst>
              <a:ext uri="{FF2B5EF4-FFF2-40B4-BE49-F238E27FC236}">
                <a16:creationId xmlns:a16="http://schemas.microsoft.com/office/drawing/2014/main" id="{AB0DBEAB-8C61-6B5E-9608-7C3AB66A4BE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DCFA3CD-A444-D63B-82A1-02F443E1490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1539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434284-B01E-0936-CB3C-9A8003AF651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7F1D976-32DB-3A16-53A5-BC69826C9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DF2369A-0649-B51E-95F4-C5FB1A843C03}"/>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5" name="바닥글 개체 틀 4">
            <a:extLst>
              <a:ext uri="{FF2B5EF4-FFF2-40B4-BE49-F238E27FC236}">
                <a16:creationId xmlns:a16="http://schemas.microsoft.com/office/drawing/2014/main" id="{2C7CA5F0-8B80-CFA8-EA19-6BCA6581256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5C0317F-C176-FBCF-33D1-ADDC8CCE209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840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6C17E-4639-177E-ACAA-61F2ECD031FC}"/>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3369669-BE26-61D4-D135-1953810C82B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B12B6019-A432-73F8-0F7B-F2999F1E83A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45969235-EB06-E8C0-1061-6E5D6BC01770}"/>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6" name="바닥글 개체 틀 5">
            <a:extLst>
              <a:ext uri="{FF2B5EF4-FFF2-40B4-BE49-F238E27FC236}">
                <a16:creationId xmlns:a16="http://schemas.microsoft.com/office/drawing/2014/main" id="{07234F6C-4F17-FF70-5A52-0896CAAE435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8BF85556-669A-9616-1D4A-1F228CB374E6}"/>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77769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BEB10B-390A-3625-8E04-40C8882199F2}"/>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9E98583-AD8C-D50F-5B92-04A7437B2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5E406748-A3E1-F061-2A1C-55C66D383E31}"/>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8A27F91F-592D-946D-E647-58D82A1C1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DD32D6B-2ACE-A582-08AA-1CFF45A5273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98FCED63-622B-BC96-B8FF-99F3D6E647F1}"/>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8" name="바닥글 개체 틀 7">
            <a:extLst>
              <a:ext uri="{FF2B5EF4-FFF2-40B4-BE49-F238E27FC236}">
                <a16:creationId xmlns:a16="http://schemas.microsoft.com/office/drawing/2014/main" id="{5B568EF0-46A6-90B8-BFA2-8D551296BFE1}"/>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E993344B-5234-6489-DC81-B65348523AE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4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A2539E-3FD5-3272-BA53-973D41695DDD}"/>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7C7260-3A12-0F37-6E7C-B67C27FB9818}"/>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4" name="바닥글 개체 틀 3">
            <a:extLst>
              <a:ext uri="{FF2B5EF4-FFF2-40B4-BE49-F238E27FC236}">
                <a16:creationId xmlns:a16="http://schemas.microsoft.com/office/drawing/2014/main" id="{AD12FA0E-D109-020B-B0C8-D7F5A2A80373}"/>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AEE086E-A9A5-4B4A-C1A3-A0B0058A89B2}"/>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48952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FFD5D1C-F3E1-EC67-9B72-C04CE7152C83}"/>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3" name="바닥글 개체 틀 2">
            <a:extLst>
              <a:ext uri="{FF2B5EF4-FFF2-40B4-BE49-F238E27FC236}">
                <a16:creationId xmlns:a16="http://schemas.microsoft.com/office/drawing/2014/main" id="{B23F763D-7D38-F627-B960-0E4C15376C7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08E28489-51D3-21A5-1B6F-59F81CD57BB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8BC100-4457-2013-22F7-A7BACA74E8DE}"/>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8E06DFF8-FAA7-713D-E6C8-177965E68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492ABA43-951C-0D50-93D7-09BAFF00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B8F8D61-BB6B-7864-4437-994739640418}"/>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6" name="바닥글 개체 틀 5">
            <a:extLst>
              <a:ext uri="{FF2B5EF4-FFF2-40B4-BE49-F238E27FC236}">
                <a16:creationId xmlns:a16="http://schemas.microsoft.com/office/drawing/2014/main" id="{B6F25F52-5A2D-E093-A85F-037CB81C55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04F6D5D9-4E5A-C38B-8827-6E17E12ACD98}"/>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73982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B7D6E-D132-1A20-0043-D74BBF314A4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8AFD9433-B050-94E6-93DA-AE8ACEB30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FE102F1-6D15-2000-2EB6-A5F73464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4B88E1A-35B2-81D4-5FA8-F4AA5EBA71AB}"/>
              </a:ext>
            </a:extLst>
          </p:cNvPr>
          <p:cNvSpPr>
            <a:spLocks noGrp="1"/>
          </p:cNvSpPr>
          <p:nvPr>
            <p:ph type="dt" sz="half" idx="10"/>
          </p:nvPr>
        </p:nvSpPr>
        <p:spPr/>
        <p:txBody>
          <a:bodyPr/>
          <a:lstStyle/>
          <a:p>
            <a:fld id="{3D7D8FB3-470B-7542-AE21-40103D3B7707}" type="datetimeFigureOut">
              <a:rPr kumimoji="1" lang="ko-KR" altLang="en-US" smtClean="0"/>
              <a:t>2024. 5. 8.</a:t>
            </a:fld>
            <a:endParaRPr kumimoji="1" lang="ko-KR" altLang="en-US"/>
          </a:p>
        </p:txBody>
      </p:sp>
      <p:sp>
        <p:nvSpPr>
          <p:cNvPr id="6" name="바닥글 개체 틀 5">
            <a:extLst>
              <a:ext uri="{FF2B5EF4-FFF2-40B4-BE49-F238E27FC236}">
                <a16:creationId xmlns:a16="http://schemas.microsoft.com/office/drawing/2014/main" id="{EC76741D-00D7-7A11-09BD-897B6F37820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D7B1FA1D-0007-EB44-4B28-88899691A04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9881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CC75A6-DF09-DC8A-0118-A37393B5B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73C085F3-5E9C-B192-6775-95CFE31D9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CFE690E-3C84-3212-CF50-D5B03E245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8FB3-470B-7542-AE21-40103D3B7707}" type="datetimeFigureOut">
              <a:rPr kumimoji="1" lang="ko-KR" altLang="en-US" smtClean="0"/>
              <a:t>2024. 5. 8.</a:t>
            </a:fld>
            <a:endParaRPr kumimoji="1" lang="ko-KR" altLang="en-US"/>
          </a:p>
        </p:txBody>
      </p:sp>
      <p:sp>
        <p:nvSpPr>
          <p:cNvPr id="5" name="바닥글 개체 틀 4">
            <a:extLst>
              <a:ext uri="{FF2B5EF4-FFF2-40B4-BE49-F238E27FC236}">
                <a16:creationId xmlns:a16="http://schemas.microsoft.com/office/drawing/2014/main" id="{1FDE56F5-3E72-4D6E-ECC0-0D9390D3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01E3348-A7C7-5184-FCA7-4E1D918EC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25681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2024</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9</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923951" y="1493580"/>
            <a:ext cx="9671161" cy="523220"/>
          </a:xfrm>
          <a:prstGeom prst="rect">
            <a:avLst/>
          </a:prstGeom>
          <a:noFill/>
        </p:spPr>
        <p:txBody>
          <a:bodyPr wrap="square" rtlCol="0">
            <a:spAutoFit/>
          </a:bodyPr>
          <a:lstStyle/>
          <a:p>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논리 오류 감지</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3" y="2063080"/>
            <a:ext cx="7932667" cy="307777"/>
          </a:xfrm>
          <a:prstGeom prst="rect">
            <a:avLst/>
          </a:prstGeom>
          <a:noFill/>
        </p:spPr>
        <p:txBody>
          <a:bodyPr wrap="square" rtlCol="0">
            <a:spAutoFit/>
          </a:bodyPr>
          <a:lstStyle/>
          <a:p>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 detection</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5" y="5839097"/>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3" y="3429001"/>
                <a:ext cx="5981299" cy="167154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14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14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14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latin typeface="굴림" panose="020B0600000101010101" pitchFamily="34" charset="-127"/>
                    <a:cs typeface="바탕" panose="02030600000101010101" pitchFamily="18" charset="-127"/>
                  </a:rPr>
                  <a:t>jwjw9603@g.skku.edu</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3" y="3429001"/>
                <a:ext cx="5981299" cy="167154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Query Ranking(Ranking Prompt-</a:t>
            </a:r>
            <a:r>
              <a:rPr kumimoji="1" lang="ko-KR" altLang="en-US" sz="2133" dirty="0"/>
              <a:t>수식</a:t>
            </a:r>
            <a:r>
              <a:rPr kumimoji="1" lang="en-US" altLang="ko-KR" sz="2133" dirty="0"/>
              <a:t>)</a:t>
            </a:r>
            <a:endParaRPr kumimoji="1" lang="ko-Kore-KR" altLang="en-US" sz="2133" dirty="0"/>
          </a:p>
        </p:txBody>
      </p:sp>
      <mc:AlternateContent xmlns:mc="http://schemas.openxmlformats.org/markup-compatibility/2006" xmlns:a14="http://schemas.microsoft.com/office/drawing/2010/main">
        <mc:Choice Requires="a14">
          <p:sp>
            <p:nvSpPr>
              <p:cNvPr id="4" name="텍스트 개체 틀 6">
                <a:extLst>
                  <a:ext uri="{FF2B5EF4-FFF2-40B4-BE49-F238E27FC236}">
                    <a16:creationId xmlns:a16="http://schemas.microsoft.com/office/drawing/2014/main" id="{C377240B-053D-D2CF-C39E-070AA83C2FEC}"/>
                  </a:ext>
                </a:extLst>
              </p:cNvPr>
              <p:cNvSpPr txBox="1">
                <a:spLocks/>
              </p:cNvSpPr>
              <p:nvPr/>
            </p:nvSpPr>
            <p:spPr>
              <a:xfrm>
                <a:off x="417436" y="1224332"/>
                <a:ext cx="11774564" cy="632576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쿼리 위치 결정</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각 문장</a:t>
                </a:r>
                <a:r>
                  <a:rPr lang="en-US" altLang="ko-KR" sz="1600" dirty="0">
                    <a:solidFill>
                      <a:srgbClr val="000000"/>
                    </a:solidFill>
                    <a:latin typeface="KoPubWorldDotum Light" pitchFamily="2" charset="-127"/>
                    <a:ea typeface="KoPubWorldDotum Light" pitchFamily="2" charset="-127"/>
                    <a:cs typeface="KoPubWorldDotum Light" pitchFamily="2" charset="-127"/>
                  </a:rPr>
                  <a:t>(ranking prompt</a:t>
                </a:r>
                <a:r>
                  <a:rPr lang="ko-KR" altLang="en-US" sz="1600" dirty="0">
                    <a:solidFill>
                      <a:srgbClr val="000000"/>
                    </a:solidFill>
                    <a:latin typeface="KoPubWorldDotum Light" pitchFamily="2" charset="-127"/>
                    <a:ea typeface="KoPubWorldDotum Light" pitchFamily="2" charset="-127"/>
                    <a:cs typeface="KoPubWorldDotum Light" pitchFamily="2" charset="-127"/>
                  </a:rPr>
                  <a:t>의 </a:t>
                </a:r>
                <a:r>
                  <a:rPr lang="en-US" altLang="ko-KR" sz="1600" dirty="0">
                    <a:solidFill>
                      <a:srgbClr val="000000"/>
                    </a:solidFill>
                    <a:latin typeface="KoPubWorldDotum Light" pitchFamily="2" charset="-127"/>
                    <a:ea typeface="KoPubWorldDotum Light" pitchFamily="2" charset="-127"/>
                    <a:cs typeface="KoPubWorldDotum Light" pitchFamily="2" charset="-127"/>
                  </a:rPr>
                  <a:t>output)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14:m>
                  <m:oMath xmlns:m="http://schemas.openxmlformats.org/officeDocument/2006/math">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에</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 </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대해</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 </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쿼리</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 </m:t>
                    </m:r>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𝑄</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𝑖</m:t>
                        </m:r>
                      </m:sub>
                    </m:sSub>
                    <m:r>
                      <a:rPr lang="ko-KR" altLang="en-US" sz="1600" b="0" i="1" smtClean="0">
                        <a:solidFill>
                          <a:srgbClr val="000000"/>
                        </a:solidFill>
                        <a:latin typeface="Cambria Math" panose="02040503050406030204" pitchFamily="18" charset="0"/>
                        <a:ea typeface="KoPubWorldDotum Light" pitchFamily="2" charset="-127"/>
                        <a:cs typeface="KoPubWorldDotum Light" pitchFamily="2" charset="-127"/>
                      </a:rPr>
                      <m:t>의</m:t>
                    </m:r>
                    <m:r>
                      <a:rPr lang="ko-KR" altLang="en-US" sz="1600" b="0" i="1" smtClean="0">
                        <a:solidFill>
                          <a:srgbClr val="000000"/>
                        </a:solidFill>
                        <a:latin typeface="Cambria Math" panose="02040503050406030204" pitchFamily="18" charset="0"/>
                        <a:ea typeface="KoPubWorldDotum Light" pitchFamily="2" charset="-127"/>
                        <a:cs typeface="KoPubWorldDotum Light" pitchFamily="2" charset="-127"/>
                      </a:rPr>
                      <m:t> </m:t>
                    </m:r>
                    <m:r>
                      <a:rPr lang="ko-KR" altLang="en-US" sz="1600" b="0" i="1" smtClean="0">
                        <a:solidFill>
                          <a:srgbClr val="000000"/>
                        </a:solidFill>
                        <a:latin typeface="Cambria Math" panose="02040503050406030204" pitchFamily="18" charset="0"/>
                        <a:ea typeface="KoPubWorldDotum Light" pitchFamily="2" charset="-127"/>
                        <a:cs typeface="KoPubWorldDotum Light" pitchFamily="2" charset="-127"/>
                      </a:rPr>
                      <m:t>위치</m:t>
                    </m:r>
                    <m:r>
                      <a:rPr lang="ko-KR" altLang="en-US" sz="1600" b="0" i="1" smtClean="0">
                        <a:solidFill>
                          <a:srgbClr val="000000"/>
                        </a:solidFill>
                        <a:latin typeface="Cambria Math" panose="02040503050406030204" pitchFamily="18" charset="0"/>
                        <a:ea typeface="KoPubWorldDotum Light" pitchFamily="2" charset="-127"/>
                        <a:cs typeface="KoPubWorldDotum Light" pitchFamily="2" charset="-127"/>
                      </a:rPr>
                      <m:t> </m:t>
                    </m:r>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𝑝</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를</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 </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찾는다</m:t>
                    </m:r>
                    <m:r>
                      <a:rPr lang="en-US" altLang="ko-KR" sz="1600" b="0" i="0" smtClean="0">
                        <a:solidFill>
                          <a:srgbClr val="000000"/>
                        </a:solidFill>
                        <a:latin typeface="Cambria Math" panose="02040503050406030204" pitchFamily="18" charset="0"/>
                        <a:ea typeface="KoPubWorldDotum Light" pitchFamily="2" charset="-127"/>
                        <a:cs typeface="KoPubWorldDotum Light" pitchFamily="2" charset="-127"/>
                      </a:rPr>
                      <m:t>.</m:t>
                    </m:r>
                  </m:oMath>
                </a14:m>
                <a:endParaRPr lang="en-US" altLang="ko-KR" sz="1600" b="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이 위치는 문장 </a:t>
                </a:r>
                <a14:m>
                  <m:oMath xmlns:m="http://schemas.openxmlformats.org/officeDocument/2006/math">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oMath>
                </a14:m>
                <a:r>
                  <a:rPr lang="ko-KR" altLang="en-US" sz="1600" dirty="0">
                    <a:solidFill>
                      <a:srgbClr val="000000"/>
                    </a:solidFill>
                    <a:latin typeface="KoPubWorldDotum Light" pitchFamily="2" charset="-127"/>
                    <a:ea typeface="KoPubWorldDotum Light" pitchFamily="2" charset="-127"/>
                    <a:cs typeface="KoPubWorldDotum Light" pitchFamily="2" charset="-127"/>
                  </a:rPr>
                  <a:t>내에서의 쿼리</a:t>
                </a:r>
                <a:r>
                  <a:rPr lang="en-US" altLang="ko-KR" sz="1600" dirty="0">
                    <a:solidFill>
                      <a:srgbClr val="000000"/>
                    </a:solidFill>
                    <a:ea typeface="KoPubWorldDotum Light" pitchFamily="2" charset="-127"/>
                    <a:cs typeface="KoPubWorldDotum Light" pitchFamily="2" charset="-127"/>
                  </a:rPr>
                  <a:t> </a:t>
                </a:r>
                <a14:m>
                  <m:oMath xmlns:m="http://schemas.openxmlformats.org/officeDocument/2006/math">
                    <m:sSub>
                      <m:sSubPr>
                        <m:ctrlPr>
                          <a:rPr lang="en-US" altLang="ko-KR" sz="1600" i="1">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𝑄</m:t>
                        </m:r>
                      </m:e>
                      <m:sub>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𝑖</m:t>
                        </m:r>
                      </m:sub>
                    </m:sSub>
                  </m:oMath>
                </a14:m>
                <a:r>
                  <a:rPr lang="ko-KR" altLang="en-US" sz="1600" dirty="0">
                    <a:solidFill>
                      <a:srgbClr val="000000"/>
                    </a:solidFill>
                    <a:latin typeface="KoPubWorldDotum Light" pitchFamily="2" charset="-127"/>
                    <a:ea typeface="KoPubWorldDotum Light" pitchFamily="2" charset="-127"/>
                    <a:cs typeface="KoPubWorldDotum Light" pitchFamily="2" charset="-127"/>
                  </a:rPr>
                  <a:t>가 처음으로 나타나는 인덱스를 의미한다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순위 계산</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각 문장에서 쿼리의 위치를 기반으로 순위 </a:t>
                </a:r>
                <a14:m>
                  <m:oMath xmlns:m="http://schemas.openxmlformats.org/officeDocument/2006/math">
                    <m:sSub>
                      <m:sSubPr>
                        <m:ctrlPr>
                          <a:rPr lang="en-US" altLang="ko-KR" sz="160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𝑟</m:t>
                        </m:r>
                      </m:e>
                      <m:sub>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을</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 </m:t>
                    </m:r>
                    <m:r>
                      <a:rPr lang="ko-KR" altLang="en-US" sz="1600" b="0" i="0" smtClean="0">
                        <a:solidFill>
                          <a:srgbClr val="000000"/>
                        </a:solidFill>
                        <a:latin typeface="Cambria Math" panose="02040503050406030204" pitchFamily="18" charset="0"/>
                        <a:ea typeface="KoPubWorldDotum Light" pitchFamily="2" charset="-127"/>
                        <a:cs typeface="KoPubWorldDotum Light" pitchFamily="2" charset="-127"/>
                      </a:rPr>
                      <m:t>계산한다</m:t>
                    </m:r>
                    <m:r>
                      <a:rPr lang="en-US" altLang="ko-KR" sz="1600" b="0" i="0" smtClean="0">
                        <a:solidFill>
                          <a:srgbClr val="000000"/>
                        </a:solidFill>
                        <a:latin typeface="Cambria Math" panose="02040503050406030204" pitchFamily="18" charset="0"/>
                        <a:ea typeface="KoPubWorldDotum Light" pitchFamily="2" charset="-127"/>
                        <a:cs typeface="KoPubWorldDotum Light" pitchFamily="2" charset="-127"/>
                      </a:rPr>
                      <m:t>.</m:t>
                    </m:r>
                  </m:oMath>
                </a14:m>
                <a:endParaRPr lang="en-US" altLang="ko-KR" sz="1600" b="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각 문장 내에서 </a:t>
                </a:r>
                <a14:m>
                  <m:oMath xmlns:m="http://schemas.openxmlformats.org/officeDocument/2006/math">
                    <m:sSub>
                      <m:sSubPr>
                        <m:ctrlPr>
                          <a:rPr lang="en-US" altLang="ko-KR" sz="160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𝑟</m:t>
                        </m:r>
                      </m:e>
                      <m:sub>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oMath>
                </a14:m>
                <a:r>
                  <a:rPr lang="ko-KR" altLang="en-US" sz="1600" dirty="0">
                    <a:solidFill>
                      <a:srgbClr val="000000"/>
                    </a:solidFill>
                    <a:latin typeface="KoPubWorldDotum Light" pitchFamily="2" charset="-127"/>
                    <a:ea typeface="KoPubWorldDotum Light" pitchFamily="2" charset="-127"/>
                    <a:cs typeface="KoPubWorldDotum Light" pitchFamily="2" charset="-127"/>
                  </a:rPr>
                  <a:t>는 </a:t>
                </a:r>
                <a14:m>
                  <m:oMath xmlns:m="http://schemas.openxmlformats.org/officeDocument/2006/math">
                    <m:sSub>
                      <m:sSubPr>
                        <m:ctrlPr>
                          <a:rPr lang="en-US" altLang="ko-KR" sz="1600" i="1">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𝑝</m:t>
                        </m:r>
                      </m:e>
                      <m:sub>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𝑚</m:t>
                        </m:r>
                      </m:sub>
                    </m:sSub>
                  </m:oMath>
                </a14:m>
                <a:r>
                  <a:rPr lang="ko-KR" altLang="en-US" sz="1600" dirty="0">
                    <a:solidFill>
                      <a:srgbClr val="000000"/>
                    </a:solidFill>
                    <a:latin typeface="KoPubWorldDotum Light" pitchFamily="2" charset="-127"/>
                    <a:ea typeface="KoPubWorldDotum Light" pitchFamily="2" charset="-127"/>
                    <a:cs typeface="KoPubWorldDotum Light" pitchFamily="2" charset="-127"/>
                  </a:rPr>
                  <a:t>에 따라 결정되며</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더 작은 </a:t>
                </a:r>
                <a14:m>
                  <m:oMath xmlns:m="http://schemas.openxmlformats.org/officeDocument/2006/math">
                    <m:sSub>
                      <m:sSubPr>
                        <m:ctrlPr>
                          <a:rPr lang="en-US" altLang="ko-KR" sz="1600" i="1">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𝑝</m:t>
                        </m:r>
                      </m:e>
                      <m:sub>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𝑚</m:t>
                        </m:r>
                      </m:sub>
                    </m:sSub>
                  </m:oMath>
                </a14:m>
                <a:r>
                  <a:rPr lang="ko-KR" altLang="en-US" sz="1600" dirty="0">
                    <a:solidFill>
                      <a:srgbClr val="000000"/>
                    </a:solidFill>
                    <a:latin typeface="KoPubWorldDotum Light" pitchFamily="2" charset="-127"/>
                    <a:ea typeface="KoPubWorldDotum Light" pitchFamily="2" charset="-127"/>
                    <a:cs typeface="KoPubWorldDotum Light" pitchFamily="2" charset="-127"/>
                  </a:rPr>
                  <a:t>값이 더 높은 순위</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낮은 숫자</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600" dirty="0">
                    <a:solidFill>
                      <a:srgbClr val="000000"/>
                    </a:solidFill>
                    <a:latin typeface="KoPubWorldDotum Light" pitchFamily="2" charset="-127"/>
                    <a:ea typeface="KoPubWorldDotum Light" pitchFamily="2" charset="-127"/>
                    <a:cs typeface="KoPubWorldDotum Light" pitchFamily="2" charset="-127"/>
                  </a:rPr>
                  <a:t> 의미한다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수식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14:m>
                  <m:oMath xmlns:m="http://schemas.openxmlformats.org/officeDocument/2006/math">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𝑟</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=1+ </m:t>
                    </m:r>
                    <m:nary>
                      <m:naryPr>
                        <m:chr m:val="∑"/>
                        <m:limLoc m:val="subSup"/>
                        <m:supHide m:val="on"/>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naryPr>
                      <m:sub>
                        <m:r>
                          <m:rPr>
                            <m:brk m:alnAt="9"/>
                          </m:r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𝑗</m:t>
                        </m:r>
                        <m:r>
                          <a:rPr lang="en-US" altLang="ko-KR" sz="1600" b="0" i="1" smtClean="0">
                            <a:solidFill>
                              <a:srgbClr val="000000"/>
                            </a:solidFill>
                            <a:latin typeface="Cambria Math" panose="02040503050406030204" pitchFamily="18" charset="0"/>
                            <a:ea typeface="Cambria Math" panose="02040503050406030204" pitchFamily="18" charset="0"/>
                            <a:cs typeface="KoPubWorldDotum Light" pitchFamily="2" charset="-127"/>
                          </a:rPr>
                          <m:t>≠</m:t>
                        </m:r>
                        <m:r>
                          <a:rPr lang="en-US" altLang="ko-KR" sz="1600" b="0" i="1" smtClean="0">
                            <a:solidFill>
                              <a:srgbClr val="000000"/>
                            </a:solidFill>
                            <a:latin typeface="Cambria Math" panose="02040503050406030204" pitchFamily="18" charset="0"/>
                            <a:ea typeface="Cambria Math" panose="02040503050406030204" pitchFamily="18" charset="0"/>
                            <a:cs typeface="KoPubWorldDotum Light" pitchFamily="2" charset="-127"/>
                          </a:rPr>
                          <m:t>𝑖</m:t>
                        </m:r>
                      </m:sub>
                      <m:sup/>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1</m:t>
                        </m:r>
                      </m:e>
                    </m:nary>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𝑝</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𝑗</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&lt; </m:t>
                    </m:r>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𝑝</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oMath>
                </a14:m>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점수 계산</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각 문장에서의 점수 </a:t>
                </a:r>
                <a14:m>
                  <m:oMath xmlns:m="http://schemas.openxmlformats.org/officeDocument/2006/math">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4−</m:t>
                    </m:r>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𝑟</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oMath>
                </a14:m>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점수 합산</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모든 문장에서 계산된 점수를 합산하여 </a:t>
                </a:r>
                <a14:m>
                  <m:oMath xmlns:m="http://schemas.openxmlformats.org/officeDocument/2006/math">
                    <m:sSub>
                      <m:sSubPr>
                        <m:ctrlPr>
                          <a:rPr lang="en-US" altLang="ko-KR" sz="160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𝑆</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𝑡𝑜𝑡𝑎𝑙</m:t>
                        </m:r>
                      </m:sub>
                    </m:sSub>
                    <m:d>
                      <m:d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dPr>
                      <m:e>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𝑄</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𝑖</m:t>
                            </m:r>
                          </m:sub>
                        </m:sSub>
                      </m:e>
                    </m:d>
                    <m:r>
                      <a:rPr lang="ko-KR" altLang="en-US" sz="1600" b="0" i="1" smtClean="0">
                        <a:solidFill>
                          <a:srgbClr val="000000"/>
                        </a:solidFill>
                        <a:latin typeface="Cambria Math" panose="02040503050406030204" pitchFamily="18" charset="0"/>
                        <a:ea typeface="KoPubWorldDotum Light" pitchFamily="2" charset="-127"/>
                        <a:cs typeface="KoPubWorldDotum Light" pitchFamily="2" charset="-127"/>
                      </a:rPr>
                      <m:t>을</m:t>
                    </m:r>
                    <m:r>
                      <a:rPr lang="ko-KR" altLang="en-US" sz="1600" b="0" i="1" smtClean="0">
                        <a:solidFill>
                          <a:srgbClr val="000000"/>
                        </a:solidFill>
                        <a:latin typeface="Cambria Math" panose="02040503050406030204" pitchFamily="18" charset="0"/>
                        <a:ea typeface="KoPubWorldDotum Light" pitchFamily="2" charset="-127"/>
                        <a:cs typeface="KoPubWorldDotum Light" pitchFamily="2" charset="-127"/>
                      </a:rPr>
                      <m:t> </m:t>
                    </m:r>
                    <m:r>
                      <a:rPr lang="ko-KR" altLang="en-US" sz="1600" b="0" i="1" smtClean="0">
                        <a:solidFill>
                          <a:srgbClr val="000000"/>
                        </a:solidFill>
                        <a:latin typeface="Cambria Math" panose="02040503050406030204" pitchFamily="18" charset="0"/>
                        <a:ea typeface="KoPubWorldDotum Light" pitchFamily="2" charset="-127"/>
                        <a:cs typeface="KoPubWorldDotum Light" pitchFamily="2" charset="-127"/>
                      </a:rPr>
                      <m:t>얻는다</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oMath>
                </a14:m>
                <a:endParaRPr lang="en-US" altLang="ko-KR" sz="1600" b="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수식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14:m>
                  <m:oMath xmlns:m="http://schemas.openxmlformats.org/officeDocument/2006/math">
                    <m:sSub>
                      <m:sSubPr>
                        <m:ctrlPr>
                          <a:rPr lang="en-US" altLang="ko-KR" sz="1600" i="1">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𝑆</m:t>
                        </m:r>
                      </m:e>
                      <m:sub>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𝑡𝑜𝑡𝑎𝑙</m:t>
                        </m:r>
                      </m:sub>
                    </m:sSub>
                    <m:d>
                      <m:dPr>
                        <m:ctrlPr>
                          <a:rPr lang="en-US" altLang="ko-KR" sz="1600" i="1">
                            <a:solidFill>
                              <a:srgbClr val="000000"/>
                            </a:solidFill>
                            <a:latin typeface="Cambria Math" panose="02040503050406030204" pitchFamily="18" charset="0"/>
                            <a:ea typeface="KoPubWorldDotum Light" pitchFamily="2" charset="-127"/>
                            <a:cs typeface="KoPubWorldDotum Light" pitchFamily="2" charset="-127"/>
                          </a:rPr>
                        </m:ctrlPr>
                      </m:dPr>
                      <m:e>
                        <m:sSub>
                          <m:sSubPr>
                            <m:ctrlPr>
                              <a:rPr lang="en-US" altLang="ko-KR" sz="1600" i="1">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𝑄</m:t>
                            </m:r>
                          </m:e>
                          <m:sub>
                            <m:r>
                              <a:rPr lang="en-US" altLang="ko-KR" sz="1600" i="1">
                                <a:solidFill>
                                  <a:srgbClr val="000000"/>
                                </a:solidFill>
                                <a:latin typeface="Cambria Math" panose="02040503050406030204" pitchFamily="18" charset="0"/>
                                <a:ea typeface="KoPubWorldDotum Light" pitchFamily="2" charset="-127"/>
                                <a:cs typeface="KoPubWorldDotum Light" pitchFamily="2" charset="-127"/>
                              </a:rPr>
                              <m:t>𝑖</m:t>
                            </m:r>
                          </m:sub>
                        </m:sSub>
                      </m:e>
                    </m:d>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nary>
                      <m:naryPr>
                        <m:chr m:val="∑"/>
                        <m:limLoc m:val="subSup"/>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naryPr>
                      <m:sub>
                        <m:r>
                          <m:rPr>
                            <m:brk m:alnAt="25"/>
                          </m:r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=1</m:t>
                        </m:r>
                      </m:sub>
                      <m:sup>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𝑀</m:t>
                        </m:r>
                      </m:sup>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(4−</m:t>
                        </m:r>
                        <m:sSub>
                          <m:sSubPr>
                            <m:ctrlP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𝑟</m:t>
                            </m:r>
                          </m:e>
                          <m: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𝑖</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𝑚</m:t>
                            </m:r>
                          </m:sub>
                        </m:sSub>
                        <m:r>
                          <a:rPr lang="en-US" altLang="ko-KR" sz="1600" b="0" i="1" smtClean="0">
                            <a:solidFill>
                              <a:srgbClr val="000000"/>
                            </a:solidFill>
                            <a:latin typeface="Cambria Math" panose="02040503050406030204" pitchFamily="18" charset="0"/>
                            <a:ea typeface="KoPubWorldDotum Light" pitchFamily="2" charset="-127"/>
                            <a:cs typeface="KoPubWorldDotum Light" pitchFamily="2" charset="-127"/>
                          </a:rPr>
                          <m:t>)</m:t>
                        </m:r>
                      </m:e>
                    </m:nary>
                    <m:r>
                      <a:rPr lang="en-US" altLang="ko-KR" sz="1600" b="0" i="0" smtClean="0">
                        <a:solidFill>
                          <a:srgbClr val="000000"/>
                        </a:solidFill>
                        <a:latin typeface="Cambria Math" panose="02040503050406030204" pitchFamily="18" charset="0"/>
                        <a:ea typeface="KoPubWorldDotum Light" pitchFamily="2" charset="-127"/>
                        <a:cs typeface="KoPubWorldDotum Light" pitchFamily="2" charset="-127"/>
                      </a:rPr>
                      <m:t>, </m:t>
                    </m:r>
                    <m:r>
                      <m:rPr>
                        <m:sty m:val="p"/>
                      </m:rPr>
                      <a:rPr lang="en-US" altLang="ko-KR" sz="1600" b="0" i="0" smtClean="0">
                        <a:solidFill>
                          <a:srgbClr val="000000"/>
                        </a:solidFill>
                        <a:latin typeface="Cambria Math" panose="02040503050406030204" pitchFamily="18" charset="0"/>
                        <a:ea typeface="KoPubWorldDotum Light" pitchFamily="2" charset="-127"/>
                        <a:cs typeface="KoPubWorldDotum Light" pitchFamily="2" charset="-127"/>
                      </a:rPr>
                      <m:t>M</m:t>
                    </m:r>
                    <m:r>
                      <a:rPr lang="en-US" altLang="ko-KR" sz="1600" b="0" i="0" smtClean="0">
                        <a:solidFill>
                          <a:srgbClr val="000000"/>
                        </a:solidFill>
                        <a:latin typeface="Cambria Math" panose="02040503050406030204" pitchFamily="18" charset="0"/>
                        <a:ea typeface="KoPubWorldDotum Light" pitchFamily="2" charset="-127"/>
                        <a:cs typeface="KoPubWorldDotum Light" pitchFamily="2" charset="-127"/>
                      </a:rPr>
                      <m:t>=6</m:t>
                    </m:r>
                  </m:oMath>
                </a14:m>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algn="just">
                  <a:lnSpc>
                    <a:spcPct val="150000"/>
                  </a:lnSpc>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lvl="1" indent="0" algn="just">
                  <a:buNone/>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mc:Choice>
        <mc:Fallback xmlns="">
          <p:sp>
            <p:nvSpPr>
              <p:cNvPr id="4" name="텍스트 개체 틀 6">
                <a:extLst>
                  <a:ext uri="{FF2B5EF4-FFF2-40B4-BE49-F238E27FC236}">
                    <a16:creationId xmlns:a16="http://schemas.microsoft.com/office/drawing/2014/main" id="{C377240B-053D-D2CF-C39E-070AA83C2FEC}"/>
                  </a:ext>
                </a:extLst>
              </p:cNvPr>
              <p:cNvSpPr txBox="1">
                <a:spLocks noRot="1" noChangeAspect="1" noMove="1" noResize="1" noEditPoints="1" noAdjustHandles="1" noChangeArrowheads="1" noChangeShapeType="1" noTextEdit="1"/>
              </p:cNvSpPr>
              <p:nvPr/>
            </p:nvSpPr>
            <p:spPr>
              <a:xfrm>
                <a:off x="417436" y="1224332"/>
                <a:ext cx="11774564" cy="6325760"/>
              </a:xfrm>
              <a:prstGeom prst="rect">
                <a:avLst/>
              </a:prstGeom>
              <a:blipFill>
                <a:blip r:embed="rId3"/>
                <a:stretch>
                  <a:fillRect l="-75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9874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7" y="1349728"/>
            <a:ext cx="11262783" cy="539351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9559430" cy="3231654"/>
          </a:xfrm>
          <a:prstGeom prst="rect">
            <a:avLst/>
          </a:prstGeom>
          <a:noFill/>
        </p:spPr>
        <p:txBody>
          <a:bodyPr wrap="square" rtlCol="0">
            <a:spAutoFit/>
          </a:bodyPr>
          <a:lstStyle/>
          <a:p>
            <a:r>
              <a:rPr lang="en-US" altLang="ko-KR" sz="1400" b="0" i="0" dirty="0">
                <a:effectLst/>
                <a:latin typeface="Söhne"/>
              </a:rPr>
              <a:t>Given a Sentence with a logical fallacy, we aim to detect it using queries based on multiple perspectives, such as counterargument, explanation, and goal.</a:t>
            </a:r>
          </a:p>
          <a:p>
            <a:r>
              <a:rPr lang="en-US" altLang="ko-KR" sz="1400" dirty="0">
                <a:latin typeface="Söhne"/>
              </a:rPr>
              <a:t>The ranking prompt indicates the order of queries that are helpful in identifying the specific type of logical fallacy present in the sentence.</a:t>
            </a:r>
          </a:p>
          <a:p>
            <a:r>
              <a:rPr lang="en-US" altLang="ko-KR" sz="1400" b="0" dirty="0">
                <a:effectLst/>
                <a:latin typeface="Söhne"/>
              </a:rPr>
              <a:t>The label can be ‘Appeal to Emotion’ and ‘Faulty Generalization’ and ‘Red Herring’ and ‘Ad Hominem’ and ‘Irrelevant Authority’.</a:t>
            </a:r>
          </a:p>
          <a:p>
            <a:r>
              <a:rPr lang="en-US" altLang="ko-KR" sz="1400" dirty="0">
                <a:latin typeface="Söhne"/>
              </a:rPr>
              <a:t>Based on the ranking prompt of these queries, please reference them to detect the fallacy in the sentence.</a:t>
            </a:r>
          </a:p>
          <a:p>
            <a:r>
              <a:rPr lang="en-US" altLang="ko-KR" sz="1400" b="0" dirty="0">
                <a:effectLst/>
                <a:latin typeface="Söhne"/>
              </a:rPr>
              <a:t>Sentence : </a:t>
            </a:r>
            <a:r>
              <a:rPr lang="en" altLang="ko-KR" sz="1400" b="1" dirty="0" err="1"/>
              <a:t>question:Is</a:t>
            </a:r>
            <a:r>
              <a:rPr lang="en" altLang="ko-KR" sz="1400" b="1" dirty="0"/>
              <a:t> the grading system used in high school effective?, </a:t>
            </a:r>
            <a:r>
              <a:rPr lang="en" altLang="ko-KR" sz="1400" b="1" dirty="0" err="1"/>
              <a:t>answer:All</a:t>
            </a:r>
            <a:r>
              <a:rPr lang="en" altLang="ko-KR" sz="1400" b="1" dirty="0"/>
              <a:t> these children who cry because they get bad marks. Stop this!</a:t>
            </a:r>
            <a:endParaRPr lang="en-US" altLang="ko-KR" sz="1400" b="0" dirty="0">
              <a:effectLst/>
              <a:latin typeface="Söhne"/>
            </a:endParaRPr>
          </a:p>
          <a:p>
            <a:r>
              <a:rPr lang="en-US" altLang="ko-KR" sz="1400" dirty="0">
                <a:latin typeface="Söhne"/>
              </a:rPr>
              <a:t>Ranking Prompt : </a:t>
            </a:r>
            <a:r>
              <a:rPr lang="en-US" altLang="ko-KR" sz="1400" b="1" dirty="0">
                <a:latin typeface="Söhne"/>
              </a:rPr>
              <a:t>Explanation Query, Counterargument Query, Goal Query</a:t>
            </a:r>
          </a:p>
          <a:p>
            <a:r>
              <a:rPr lang="en-US" altLang="ko-KR" sz="1400" dirty="0">
                <a:latin typeface="Söhne"/>
              </a:rPr>
              <a:t>Counterargument Query : {cg query}</a:t>
            </a:r>
          </a:p>
          <a:p>
            <a:r>
              <a:rPr lang="en-US" altLang="ko-KR" sz="1400" dirty="0">
                <a:latin typeface="Söhne"/>
              </a:rPr>
              <a:t>Explanation Query : {ex query}</a:t>
            </a:r>
          </a:p>
          <a:p>
            <a:r>
              <a:rPr lang="en-US" altLang="ko-KR" sz="1400" dirty="0">
                <a:latin typeface="Söhne"/>
              </a:rPr>
              <a:t>Goal Query : {go query}</a:t>
            </a:r>
          </a:p>
          <a:p>
            <a:r>
              <a:rPr lang="en-US" altLang="ko-KR" sz="1400" dirty="0">
                <a:latin typeface="Söhne"/>
              </a:rPr>
              <a:t>Label :</a:t>
            </a:r>
          </a:p>
          <a:p>
            <a:endParaRPr lang="en-US" altLang="ko-KR" sz="1100" dirty="0">
              <a:latin typeface="Söhne"/>
            </a:endParaRPr>
          </a:p>
          <a:p>
            <a:pPr marL="285750" indent="-285750">
              <a:buFontTx/>
              <a:buChar char="-"/>
            </a:pPr>
            <a:endParaRPr kumimoji="1" lang="ko-KR" altLang="en-US" sz="1100" dirty="0"/>
          </a:p>
        </p:txBody>
      </p:sp>
      <p:pic>
        <p:nvPicPr>
          <p:cNvPr id="11" name="그래픽 10" descr="로봇 윤곽선">
            <a:extLst>
              <a:ext uri="{FF2B5EF4-FFF2-40B4-BE49-F238E27FC236}">
                <a16:creationId xmlns:a16="http://schemas.microsoft.com/office/drawing/2014/main" id="{BBE17834-FFC3-259C-2C82-A959C5E848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68749" y="4940412"/>
            <a:ext cx="1181558" cy="1181558"/>
          </a:xfrm>
          <a:prstGeom prst="rect">
            <a:avLst/>
          </a:prstGeom>
        </p:spPr>
      </p:pic>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49"/>
            <a:ext cx="9770930" cy="3245751"/>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FCBDD8A2-4542-07CD-061C-54B37C023793}"/>
              </a:ext>
            </a:extLst>
          </p:cNvPr>
          <p:cNvSpPr txBox="1"/>
          <p:nvPr/>
        </p:nvSpPr>
        <p:spPr>
          <a:xfrm>
            <a:off x="10245517" y="6066002"/>
            <a:ext cx="1104790" cy="369332"/>
          </a:xfrm>
          <a:prstGeom prst="rect">
            <a:avLst/>
          </a:prstGeom>
          <a:noFill/>
        </p:spPr>
        <p:txBody>
          <a:bodyPr wrap="none" rtlCol="0">
            <a:spAutoFit/>
          </a:bodyPr>
          <a:lstStyle/>
          <a:p>
            <a:r>
              <a:rPr kumimoji="1" lang="en-US" altLang="ko-KR" dirty="0"/>
              <a:t>Assistant</a:t>
            </a:r>
            <a:endParaRPr kumimoji="1" lang="ko-KR" altLang="en-US" dirty="0"/>
          </a:p>
        </p:txBody>
      </p:sp>
      <p:sp>
        <p:nvSpPr>
          <p:cNvPr id="14" name="모서리가 둥근 직사각형 13">
            <a:extLst>
              <a:ext uri="{FF2B5EF4-FFF2-40B4-BE49-F238E27FC236}">
                <a16:creationId xmlns:a16="http://schemas.microsoft.com/office/drawing/2014/main" id="{D3614C6B-1A2D-27D4-0B3A-B10D55701AF6}"/>
              </a:ext>
            </a:extLst>
          </p:cNvPr>
          <p:cNvSpPr/>
          <p:nvPr/>
        </p:nvSpPr>
        <p:spPr>
          <a:xfrm>
            <a:off x="530424" y="5141102"/>
            <a:ext cx="9770930" cy="980868"/>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TextBox 14">
            <a:extLst>
              <a:ext uri="{FF2B5EF4-FFF2-40B4-BE49-F238E27FC236}">
                <a16:creationId xmlns:a16="http://schemas.microsoft.com/office/drawing/2014/main" id="{B7945D52-2F10-6926-986F-F3D843F51C2C}"/>
              </a:ext>
            </a:extLst>
          </p:cNvPr>
          <p:cNvSpPr txBox="1"/>
          <p:nvPr/>
        </p:nvSpPr>
        <p:spPr>
          <a:xfrm>
            <a:off x="688630" y="5246449"/>
            <a:ext cx="9030956" cy="523220"/>
          </a:xfrm>
          <a:prstGeom prst="rect">
            <a:avLst/>
          </a:prstGeom>
          <a:noFill/>
        </p:spPr>
        <p:txBody>
          <a:bodyPr wrap="square" rtlCol="0">
            <a:spAutoFit/>
          </a:bodyPr>
          <a:lstStyle/>
          <a:p>
            <a:r>
              <a:rPr lang="en" altLang="ko-KR" sz="1400" dirty="0"/>
              <a:t>Appeal to emotion</a:t>
            </a:r>
            <a:endParaRPr lang="en" altLang="ko-KR" sz="1400" b="0" dirty="0">
              <a:effectLst/>
              <a:latin typeface="Menlo" panose="020B0609030804020204" pitchFamily="49" charset="0"/>
            </a:endParaRPr>
          </a:p>
          <a:p>
            <a:endParaRPr lang="en" altLang="ko-KR" sz="1400" b="0" dirty="0">
              <a:effectLst/>
              <a:latin typeface="Menlo" panose="020B0609030804020204" pitchFamily="49" charset="0"/>
            </a:endParaRPr>
          </a:p>
        </p:txBody>
      </p:sp>
      <p:sp>
        <p:nvSpPr>
          <p:cNvPr id="4" name="TextBox 3">
            <a:extLst>
              <a:ext uri="{FF2B5EF4-FFF2-40B4-BE49-F238E27FC236}">
                <a16:creationId xmlns:a16="http://schemas.microsoft.com/office/drawing/2014/main" id="{E077DBBC-8293-634E-64C0-AF9E0A58F40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Query Ranking</a:t>
            </a:r>
            <a:r>
              <a:rPr kumimoji="1" lang="ko-KR" altLang="en-US" sz="2133" dirty="0"/>
              <a:t> </a:t>
            </a:r>
            <a:r>
              <a:rPr kumimoji="1" lang="en-US" altLang="ko-KR" sz="2133" dirty="0"/>
              <a:t>based prompting(</a:t>
            </a:r>
            <a:r>
              <a:rPr kumimoji="1" lang="ko-KR" altLang="en-US" sz="2133" dirty="0"/>
              <a:t>최종</a:t>
            </a:r>
            <a:r>
              <a:rPr kumimoji="1" lang="en-US" altLang="ko-KR" sz="2133" dirty="0"/>
              <a:t>)</a:t>
            </a:r>
            <a:endParaRPr kumimoji="1" lang="ko-Kore-KR" altLang="en-US" sz="2133" dirty="0"/>
          </a:p>
        </p:txBody>
      </p:sp>
    </p:spTree>
    <p:extLst>
      <p:ext uri="{BB962C8B-B14F-4D97-AF65-F5344CB8AC3E}">
        <p14:creationId xmlns:p14="http://schemas.microsoft.com/office/powerpoint/2010/main" val="218303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Result</a:t>
            </a:r>
            <a:endParaRPr kumimoji="1" lang="ko-Kore-KR" altLang="en-US" sz="2133" dirty="0"/>
          </a:p>
        </p:txBody>
      </p:sp>
      <p:sp>
        <p:nvSpPr>
          <p:cNvPr id="5" name="오른쪽 화살표[R] 4">
            <a:extLst>
              <a:ext uri="{FF2B5EF4-FFF2-40B4-BE49-F238E27FC236}">
                <a16:creationId xmlns:a16="http://schemas.microsoft.com/office/drawing/2014/main" id="{82135624-843C-B645-F112-E421E5E8282D}"/>
              </a:ext>
            </a:extLst>
          </p:cNvPr>
          <p:cNvSpPr/>
          <p:nvPr/>
        </p:nvSpPr>
        <p:spPr>
          <a:xfrm>
            <a:off x="7535192" y="4102217"/>
            <a:ext cx="680087" cy="15939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CC307A90-10B4-5B98-468D-4A8E78905488}"/>
              </a:ext>
            </a:extLst>
          </p:cNvPr>
          <p:cNvSpPr txBox="1"/>
          <p:nvPr/>
        </p:nvSpPr>
        <p:spPr>
          <a:xfrm>
            <a:off x="8202279" y="4043412"/>
            <a:ext cx="1621406" cy="276999"/>
          </a:xfrm>
          <a:prstGeom prst="rect">
            <a:avLst/>
          </a:prstGeom>
          <a:noFill/>
        </p:spPr>
        <p:txBody>
          <a:bodyPr wrap="none" rtlCol="0">
            <a:spAutoFit/>
          </a:bodyPr>
          <a:lstStyle/>
          <a:p>
            <a:r>
              <a:rPr kumimoji="1" lang="en-US" altLang="ko-KR" sz="1200" dirty="0"/>
              <a:t>Prompt Aggregation</a:t>
            </a:r>
            <a:endParaRPr kumimoji="1" lang="ko-KR" altLang="en-US" sz="1200" dirty="0"/>
          </a:p>
        </p:txBody>
      </p:sp>
      <p:sp>
        <p:nvSpPr>
          <p:cNvPr id="7" name="오른쪽 화살표[R] 6">
            <a:extLst>
              <a:ext uri="{FF2B5EF4-FFF2-40B4-BE49-F238E27FC236}">
                <a16:creationId xmlns:a16="http://schemas.microsoft.com/office/drawing/2014/main" id="{AA3319B2-9C57-FEC3-2A7B-5A96A1E90279}"/>
              </a:ext>
            </a:extLst>
          </p:cNvPr>
          <p:cNvSpPr/>
          <p:nvPr/>
        </p:nvSpPr>
        <p:spPr>
          <a:xfrm>
            <a:off x="7535192" y="4356392"/>
            <a:ext cx="680087" cy="15939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TextBox 7">
            <a:extLst>
              <a:ext uri="{FF2B5EF4-FFF2-40B4-BE49-F238E27FC236}">
                <a16:creationId xmlns:a16="http://schemas.microsoft.com/office/drawing/2014/main" id="{4561E715-A803-3FDA-79ED-C8A326467F2E}"/>
              </a:ext>
            </a:extLst>
          </p:cNvPr>
          <p:cNvSpPr txBox="1"/>
          <p:nvPr/>
        </p:nvSpPr>
        <p:spPr>
          <a:xfrm>
            <a:off x="8202279" y="4297587"/>
            <a:ext cx="4090222" cy="276999"/>
          </a:xfrm>
          <a:prstGeom prst="rect">
            <a:avLst/>
          </a:prstGeom>
          <a:noFill/>
        </p:spPr>
        <p:txBody>
          <a:bodyPr wrap="none" rtlCol="0">
            <a:spAutoFit/>
          </a:bodyPr>
          <a:lstStyle/>
          <a:p>
            <a:r>
              <a:rPr kumimoji="1" lang="en-US" altLang="ko-KR" sz="1200" dirty="0"/>
              <a:t>Prompt ranking(only one order-ranking prompt</a:t>
            </a:r>
            <a:r>
              <a:rPr kumimoji="1" lang="ko-KR" altLang="en-US" sz="1200" dirty="0"/>
              <a:t> </a:t>
            </a:r>
            <a:r>
              <a:rPr kumimoji="1" lang="en-US" altLang="ko-KR" sz="1200" dirty="0"/>
              <a:t>output)</a:t>
            </a:r>
            <a:endParaRPr kumimoji="1" lang="ko-KR" altLang="en-US" sz="1200" dirty="0"/>
          </a:p>
        </p:txBody>
      </p:sp>
      <p:sp>
        <p:nvSpPr>
          <p:cNvPr id="9" name="오른쪽 화살표[R] 8">
            <a:extLst>
              <a:ext uri="{FF2B5EF4-FFF2-40B4-BE49-F238E27FC236}">
                <a16:creationId xmlns:a16="http://schemas.microsoft.com/office/drawing/2014/main" id="{61746D7E-3D27-3340-7CBD-86A8DD99685E}"/>
              </a:ext>
            </a:extLst>
          </p:cNvPr>
          <p:cNvSpPr/>
          <p:nvPr/>
        </p:nvSpPr>
        <p:spPr>
          <a:xfrm>
            <a:off x="7535192" y="4574588"/>
            <a:ext cx="680087" cy="15939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TextBox 9">
            <a:extLst>
              <a:ext uri="{FF2B5EF4-FFF2-40B4-BE49-F238E27FC236}">
                <a16:creationId xmlns:a16="http://schemas.microsoft.com/office/drawing/2014/main" id="{2AEC0CA4-19D5-ADB1-8678-506F38E3CF01}"/>
              </a:ext>
            </a:extLst>
          </p:cNvPr>
          <p:cNvSpPr txBox="1"/>
          <p:nvPr/>
        </p:nvSpPr>
        <p:spPr>
          <a:xfrm>
            <a:off x="8202279" y="4515783"/>
            <a:ext cx="1277337" cy="276999"/>
          </a:xfrm>
          <a:prstGeom prst="rect">
            <a:avLst/>
          </a:prstGeom>
          <a:noFill/>
        </p:spPr>
        <p:txBody>
          <a:bodyPr wrap="none" rtlCol="0">
            <a:spAutoFit/>
          </a:bodyPr>
          <a:lstStyle/>
          <a:p>
            <a:r>
              <a:rPr kumimoji="1" lang="en-US" altLang="ko-KR" sz="1200" dirty="0"/>
              <a:t>Prompt ranking</a:t>
            </a:r>
            <a:endParaRPr kumimoji="1" lang="ko-KR" altLang="en-US" sz="1200" dirty="0"/>
          </a:p>
        </p:txBody>
      </p:sp>
      <p:pic>
        <p:nvPicPr>
          <p:cNvPr id="4" name="그림 3">
            <a:extLst>
              <a:ext uri="{FF2B5EF4-FFF2-40B4-BE49-F238E27FC236}">
                <a16:creationId xmlns:a16="http://schemas.microsoft.com/office/drawing/2014/main" id="{AD758924-19A1-CE66-83DB-F17F8EA5A276}"/>
              </a:ext>
            </a:extLst>
          </p:cNvPr>
          <p:cNvPicPr>
            <a:picLocks noChangeAspect="1"/>
          </p:cNvPicPr>
          <p:nvPr/>
        </p:nvPicPr>
        <p:blipFill>
          <a:blip r:embed="rId3"/>
          <a:stretch>
            <a:fillRect/>
          </a:stretch>
        </p:blipFill>
        <p:spPr>
          <a:xfrm>
            <a:off x="2206891" y="562042"/>
            <a:ext cx="5328301" cy="6050293"/>
          </a:xfrm>
          <a:prstGeom prst="rect">
            <a:avLst/>
          </a:prstGeom>
        </p:spPr>
      </p:pic>
    </p:spTree>
    <p:extLst>
      <p:ext uri="{BB962C8B-B14F-4D97-AF65-F5344CB8AC3E}">
        <p14:creationId xmlns:p14="http://schemas.microsoft.com/office/powerpoint/2010/main" val="314207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Remind</a:t>
            </a:r>
            <a:endParaRPr kumimoji="1" lang="ko-Kore-KR" altLang="en-US" sz="2133" dirty="0"/>
          </a:p>
        </p:txBody>
      </p:sp>
      <p:sp>
        <p:nvSpPr>
          <p:cNvPr id="13" name="텍스트 개체 틀 6">
            <a:extLst>
              <a:ext uri="{FF2B5EF4-FFF2-40B4-BE49-F238E27FC236}">
                <a16:creationId xmlns:a16="http://schemas.microsoft.com/office/drawing/2014/main" id="{476C8669-3A1E-C1D6-29D5-99D60F138B7D}"/>
              </a:ext>
            </a:extLst>
          </p:cNvPr>
          <p:cNvSpPr txBox="1">
            <a:spLocks/>
          </p:cNvSpPr>
          <p:nvPr/>
        </p:nvSpPr>
        <p:spPr>
          <a:xfrm>
            <a:off x="417436" y="1224332"/>
            <a:ext cx="11774564" cy="3599338"/>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8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논문을 제출하면서 여러가지 부족한 점과 보충해야 할 점을 발견</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8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미팅 당시에 나온 피드백</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80000"/>
              </a:lnSpc>
              <a:buFont typeface="+mj-lt"/>
              <a:buAutoNum type="arabicParenR"/>
            </a:pPr>
            <a:r>
              <a:rPr lang="ko-KR" altLang="en-US" sz="1600" dirty="0">
                <a:solidFill>
                  <a:srgbClr val="000000"/>
                </a:solidFill>
                <a:latin typeface="KoPubWorldDotum Light" pitchFamily="2" charset="-127"/>
                <a:ea typeface="KoPubWorldDotum Light" pitchFamily="2" charset="-127"/>
                <a:cs typeface="KoPubWorldDotum Light" pitchFamily="2" charset="-127"/>
              </a:rPr>
              <a:t>그림 크기</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lnSpc>
                <a:spcPct val="80000"/>
              </a:lnSpc>
              <a:buFont typeface="Wingdings" pitchFamily="2" charset="2"/>
              <a:buChar char="Ø"/>
            </a:pPr>
            <a:r>
              <a:rPr lang="ko-KR" altLang="en-US" sz="1200" dirty="0">
                <a:solidFill>
                  <a:srgbClr val="000000"/>
                </a:solidFill>
                <a:latin typeface="KoPubWorldDotum Light" pitchFamily="2" charset="-127"/>
                <a:ea typeface="KoPubWorldDotum Light" pitchFamily="2" charset="-127"/>
                <a:cs typeface="KoPubWorldDotum Light" pitchFamily="2" charset="-127"/>
              </a:rPr>
              <a:t>글씨 크기</a:t>
            </a:r>
            <a:endParaRPr lang="en-US" altLang="ko-KR" sz="12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80000"/>
              </a:lnSpc>
              <a:buFont typeface="+mj-lt"/>
              <a:buAutoNum type="arabicParenR"/>
            </a:pPr>
            <a:r>
              <a:rPr lang="en-US" altLang="ko-KR" sz="1600" b="1" dirty="0">
                <a:solidFill>
                  <a:srgbClr val="000000"/>
                </a:solidFill>
                <a:latin typeface="KoPubWorldDotum Light" pitchFamily="2" charset="-127"/>
                <a:ea typeface="KoPubWorldDotum Light" pitchFamily="2" charset="-127"/>
                <a:cs typeface="KoPubWorldDotum Light" pitchFamily="2" charset="-127"/>
              </a:rPr>
              <a:t>Multi class classification</a:t>
            </a:r>
            <a:r>
              <a:rPr lang="ko-KR" altLang="en-US" sz="1600" b="1" dirty="0">
                <a:solidFill>
                  <a:srgbClr val="000000"/>
                </a:solidFill>
                <a:latin typeface="KoPubWorldDotum Light" pitchFamily="2" charset="-127"/>
                <a:ea typeface="KoPubWorldDotum Light" pitchFamily="2" charset="-127"/>
                <a:cs typeface="KoPubWorldDotum Light" pitchFamily="2" charset="-127"/>
              </a:rPr>
              <a:t>에서 </a:t>
            </a:r>
            <a:r>
              <a:rPr lang="en-US" altLang="ko-KR" sz="1600" b="1" dirty="0">
                <a:solidFill>
                  <a:srgbClr val="000000"/>
                </a:solidFill>
                <a:latin typeface="KoPubWorldDotum Light" pitchFamily="2" charset="-127"/>
                <a:ea typeface="KoPubWorldDotum Light" pitchFamily="2" charset="-127"/>
                <a:cs typeface="KoPubWorldDotum Light" pitchFamily="2" charset="-127"/>
              </a:rPr>
              <a:t>Baseline</a:t>
            </a:r>
            <a:r>
              <a:rPr lang="ko-KR" altLang="en-US" sz="1600" b="1" dirty="0">
                <a:solidFill>
                  <a:srgbClr val="000000"/>
                </a:solidFill>
                <a:latin typeface="KoPubWorldDotum Light" pitchFamily="2" charset="-127"/>
                <a:ea typeface="KoPubWorldDotum Light" pitchFamily="2" charset="-127"/>
                <a:cs typeface="KoPubWorldDotum Light" pitchFamily="2" charset="-127"/>
              </a:rPr>
              <a:t>에 대한 실험</a:t>
            </a:r>
            <a:endParaRPr lang="en-US" altLang="ko-KR" sz="1600" b="1"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lnSpc>
                <a:spcPct val="80000"/>
              </a:lnSpc>
              <a:buFont typeface="Wingdings" pitchFamily="2" charset="2"/>
              <a:buChar char="Ø"/>
            </a:pPr>
            <a:r>
              <a:rPr lang="en-US" altLang="ko-KR" sz="1200" b="1" dirty="0">
                <a:solidFill>
                  <a:srgbClr val="000000"/>
                </a:solidFill>
                <a:latin typeface="KoPubWorldDotum Light" pitchFamily="2" charset="-127"/>
                <a:ea typeface="KoPubWorldDotum Light" pitchFamily="2" charset="-127"/>
                <a:cs typeface="KoPubWorldDotum Light" pitchFamily="2" charset="-127"/>
              </a:rPr>
              <a:t>(-)</a:t>
            </a:r>
            <a:r>
              <a:rPr lang="ko-KR" altLang="en-US" sz="1200" b="1" dirty="0">
                <a:solidFill>
                  <a:srgbClr val="000000"/>
                </a:solidFill>
                <a:latin typeface="KoPubWorldDotum Light" pitchFamily="2" charset="-127"/>
                <a:ea typeface="KoPubWorldDotum Light" pitchFamily="2" charset="-127"/>
                <a:cs typeface="KoPubWorldDotum Light" pitchFamily="2" charset="-127"/>
              </a:rPr>
              <a:t>표시가 되어있는 것을 채울 수 있을까</a:t>
            </a:r>
            <a:r>
              <a:rPr lang="en-US" altLang="ko-KR" sz="1200" b="1"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80000"/>
              </a:lnSpc>
              <a:buFont typeface="+mj-lt"/>
              <a:buAutoNum type="arabicParenR"/>
            </a:pPr>
            <a:r>
              <a:rPr lang="ko-KR" altLang="en-US" sz="1600" dirty="0">
                <a:solidFill>
                  <a:srgbClr val="000000"/>
                </a:solidFill>
                <a:latin typeface="KoPubWorldDotum Light" pitchFamily="2" charset="-127"/>
                <a:ea typeface="KoPubWorldDotum Light" pitchFamily="2" charset="-127"/>
                <a:cs typeface="KoPubWorldDotum Light" pitchFamily="2" charset="-127"/>
              </a:rPr>
              <a:t>논문 제목</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lnSpc>
                <a:spcPct val="80000"/>
              </a:lnSpc>
              <a:buFont typeface="Wingdings" pitchFamily="2" charset="2"/>
              <a:buChar char="Ø"/>
            </a:pPr>
            <a:r>
              <a:rPr lang="ko-KR" altLang="en-US" sz="1200" dirty="0">
                <a:solidFill>
                  <a:srgbClr val="000000"/>
                </a:solidFill>
                <a:latin typeface="KoPubWorldDotum Light" pitchFamily="2" charset="-127"/>
                <a:ea typeface="KoPubWorldDotum Light" pitchFamily="2" charset="-127"/>
                <a:cs typeface="KoPubWorldDotum Light" pitchFamily="2" charset="-127"/>
              </a:rPr>
              <a:t>쿼리라는 단어는 중복되는 주제가 많다</a:t>
            </a:r>
            <a:r>
              <a:rPr lang="en-US" altLang="ko-KR" sz="1200" dirty="0">
                <a:solidFill>
                  <a:srgbClr val="000000"/>
                </a:solidFill>
                <a:latin typeface="KoPubWorldDotum Light" pitchFamily="2" charset="-127"/>
                <a:ea typeface="KoPubWorldDotum Light" pitchFamily="2" charset="-127"/>
                <a:cs typeface="KoPubWorldDotum Light" pitchFamily="2" charset="-127"/>
              </a:rPr>
              <a:t>. </a:t>
            </a:r>
            <a:r>
              <a:rPr lang="ko-KR" altLang="en-US" sz="1200" dirty="0">
                <a:solidFill>
                  <a:srgbClr val="000000"/>
                </a:solidFill>
                <a:latin typeface="KoPubWorldDotum Light" pitchFamily="2" charset="-127"/>
                <a:ea typeface="KoPubWorldDotum Light" pitchFamily="2" charset="-127"/>
                <a:cs typeface="KoPubWorldDotum Light" pitchFamily="2" charset="-127"/>
              </a:rPr>
              <a:t>그래서 </a:t>
            </a:r>
            <a:r>
              <a:rPr lang="en-US" altLang="ko-KR" sz="1200" dirty="0">
                <a:solidFill>
                  <a:srgbClr val="000000"/>
                </a:solidFill>
                <a:latin typeface="KoPubWorldDotum Light" pitchFamily="2" charset="-127"/>
                <a:ea typeface="KoPubWorldDotum Light" pitchFamily="2" charset="-127"/>
                <a:cs typeface="KoPubWorldDotum Light" pitchFamily="2" charset="-127"/>
              </a:rPr>
              <a:t>~aware Prompt Formulation</a:t>
            </a:r>
            <a:r>
              <a:rPr lang="ko-KR" altLang="en-US" sz="1200" dirty="0" err="1">
                <a:solidFill>
                  <a:srgbClr val="000000"/>
                </a:solidFill>
                <a:latin typeface="KoPubWorldDotum Light" pitchFamily="2" charset="-127"/>
                <a:ea typeface="KoPubWorldDotum Light" pitchFamily="2" charset="-127"/>
                <a:cs typeface="KoPubWorldDotum Light" pitchFamily="2" charset="-127"/>
              </a:rPr>
              <a:t>으로</a:t>
            </a:r>
            <a:r>
              <a:rPr lang="ko-KR" altLang="en-US" sz="1200" dirty="0">
                <a:solidFill>
                  <a:srgbClr val="000000"/>
                </a:solidFill>
                <a:latin typeface="KoPubWorldDotum Light" pitchFamily="2" charset="-127"/>
                <a:ea typeface="KoPubWorldDotum Light" pitchFamily="2" charset="-127"/>
                <a:cs typeface="KoPubWorldDotum Light" pitchFamily="2" charset="-127"/>
              </a:rPr>
              <a:t> 선택했지만 더 좋은 것이 있을까</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8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Writing</a:t>
            </a:r>
          </a:p>
          <a:p>
            <a:pPr marL="1485900" lvl="2" indent="-342900" algn="just">
              <a:lnSpc>
                <a:spcPct val="80000"/>
              </a:lnSpc>
              <a:buFont typeface="Wingdings" pitchFamily="2" charset="2"/>
              <a:buChar char="Ø"/>
            </a:pPr>
            <a:r>
              <a:rPr lang="ko-KR" altLang="en-US" sz="1200" dirty="0">
                <a:solidFill>
                  <a:srgbClr val="000000"/>
                </a:solidFill>
                <a:latin typeface="KoPubWorldDotum Light" pitchFamily="2" charset="-127"/>
                <a:ea typeface="KoPubWorldDotum Light" pitchFamily="2" charset="-127"/>
                <a:cs typeface="KoPubWorldDotum Light" pitchFamily="2" charset="-127"/>
              </a:rPr>
              <a:t>통일된 용어 선택 필요</a:t>
            </a:r>
            <a:endParaRPr lang="en-US" altLang="ko-KR" sz="12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80000"/>
              </a:lnSpc>
              <a:buFont typeface="+mj-lt"/>
              <a:buAutoNum type="arabicParenR"/>
            </a:pPr>
            <a:r>
              <a:rPr lang="ko-KR" altLang="en-US" sz="1600" dirty="0">
                <a:solidFill>
                  <a:srgbClr val="000000"/>
                </a:solidFill>
                <a:latin typeface="KoPubWorldDotum Light" pitchFamily="2" charset="-127"/>
                <a:ea typeface="KoPubWorldDotum Light" pitchFamily="2" charset="-127"/>
                <a:cs typeface="KoPubWorldDotum Light" pitchFamily="2" charset="-127"/>
              </a:rPr>
              <a:t>쿼리 선택의 발전</a:t>
            </a:r>
            <a:r>
              <a:rPr lang="en-US" altLang="ko-KR" sz="1600" dirty="0">
                <a:solidFill>
                  <a:srgbClr val="000000"/>
                </a:solidFill>
                <a:latin typeface="KoPubWorldDotum Light" pitchFamily="2" charset="-127"/>
                <a:ea typeface="KoPubWorldDotum Light" pitchFamily="2" charset="-127"/>
                <a:cs typeface="KoPubWorldDotum Light" pitchFamily="2" charset="-127"/>
              </a:rPr>
              <a:t> </a:t>
            </a:r>
          </a:p>
          <a:p>
            <a:pPr marL="1485900" lvl="2" indent="-342900" algn="just">
              <a:lnSpc>
                <a:spcPct val="80000"/>
              </a:lnSpc>
              <a:buFont typeface="Wingdings" pitchFamily="2" charset="2"/>
              <a:buChar char="Ø"/>
            </a:pPr>
            <a:r>
              <a:rPr lang="ko-KR" altLang="en-US" sz="1200" dirty="0">
                <a:solidFill>
                  <a:srgbClr val="000000"/>
                </a:solidFill>
                <a:latin typeface="KoPubWorldDotum Light" pitchFamily="2" charset="-127"/>
                <a:ea typeface="KoPubWorldDotum Light" pitchFamily="2" charset="-127"/>
                <a:cs typeface="KoPubWorldDotum Light" pitchFamily="2" charset="-127"/>
              </a:rPr>
              <a:t>현재 </a:t>
            </a:r>
            <a:r>
              <a:rPr lang="en-US" altLang="ko-KR" sz="1200" dirty="0">
                <a:solidFill>
                  <a:srgbClr val="000000"/>
                </a:solidFill>
                <a:latin typeface="KoPubWorldDotum Light" pitchFamily="2" charset="-127"/>
                <a:ea typeface="KoPubWorldDotum Light" pitchFamily="2" charset="-127"/>
                <a:cs typeface="KoPubWorldDotum Light" pitchFamily="2" charset="-127"/>
              </a:rPr>
              <a:t>CG, EX, GO </a:t>
            </a:r>
            <a:r>
              <a:rPr lang="ko-KR" altLang="en-US" sz="1200" dirty="0">
                <a:solidFill>
                  <a:srgbClr val="000000"/>
                </a:solidFill>
                <a:latin typeface="KoPubWorldDotum Light" pitchFamily="2" charset="-127"/>
                <a:ea typeface="KoPubWorldDotum Light" pitchFamily="2" charset="-127"/>
                <a:cs typeface="KoPubWorldDotum Light" pitchFamily="2" charset="-127"/>
              </a:rPr>
              <a:t>쿼리를 각각 선택하고 이에 대한 결과를 보여주었다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485900" lvl="2" indent="-342900" algn="just">
              <a:lnSpc>
                <a:spcPct val="80000"/>
              </a:lnSpc>
              <a:buFont typeface="Wingdings" pitchFamily="2" charset="2"/>
              <a:buChar char="Ø"/>
            </a:pPr>
            <a:r>
              <a:rPr lang="ko-KR" altLang="en-US" sz="1200" dirty="0">
                <a:solidFill>
                  <a:srgbClr val="000000"/>
                </a:solidFill>
                <a:latin typeface="KoPubWorldDotum Light" pitchFamily="2" charset="-127"/>
                <a:ea typeface="KoPubWorldDotum Light" pitchFamily="2" charset="-127"/>
                <a:cs typeface="KoPubWorldDotum Light" pitchFamily="2" charset="-127"/>
              </a:rPr>
              <a:t>여기서 더 나아가</a:t>
            </a:r>
            <a:r>
              <a:rPr lang="en-US" altLang="ko-KR" sz="1200" dirty="0">
                <a:solidFill>
                  <a:srgbClr val="000000"/>
                </a:solidFill>
                <a:latin typeface="KoPubWorldDotum Light" pitchFamily="2" charset="-127"/>
                <a:ea typeface="KoPubWorldDotum Light" pitchFamily="2" charset="-127"/>
                <a:cs typeface="KoPubWorldDotum Light" pitchFamily="2" charset="-127"/>
              </a:rPr>
              <a:t>, </a:t>
            </a:r>
            <a:r>
              <a:rPr lang="ko-KR" altLang="en-US" sz="1200" dirty="0">
                <a:solidFill>
                  <a:srgbClr val="000000"/>
                </a:solidFill>
                <a:latin typeface="KoPubWorldDotum Light" pitchFamily="2" charset="-127"/>
                <a:ea typeface="KoPubWorldDotum Light" pitchFamily="2" charset="-127"/>
                <a:cs typeface="KoPubWorldDotum Light" pitchFamily="2" charset="-127"/>
              </a:rPr>
              <a:t>쿼리의</a:t>
            </a:r>
            <a:r>
              <a:rPr lang="en-US" altLang="ko-KR" sz="1200" dirty="0">
                <a:solidFill>
                  <a:srgbClr val="000000"/>
                </a:solidFill>
                <a:latin typeface="KoPubWorldDotum Light" pitchFamily="2" charset="-127"/>
                <a:ea typeface="KoPubWorldDotum Light" pitchFamily="2" charset="-127"/>
                <a:cs typeface="KoPubWorldDotum Light" pitchFamily="2" charset="-127"/>
              </a:rPr>
              <a:t> ranking</a:t>
            </a:r>
            <a:r>
              <a:rPr lang="ko-KR" altLang="en-US" sz="1200" dirty="0">
                <a:solidFill>
                  <a:srgbClr val="000000"/>
                </a:solidFill>
                <a:latin typeface="KoPubWorldDotum Light" pitchFamily="2" charset="-127"/>
                <a:ea typeface="KoPubWorldDotum Light" pitchFamily="2" charset="-127"/>
                <a:cs typeface="KoPubWorldDotum Light" pitchFamily="2" charset="-127"/>
              </a:rPr>
              <a:t>을 측정하여 어떻게 </a:t>
            </a:r>
            <a:r>
              <a:rPr lang="ko-KR" altLang="en-US" sz="1200" dirty="0" err="1">
                <a:solidFill>
                  <a:srgbClr val="000000"/>
                </a:solidFill>
                <a:latin typeface="KoPubWorldDotum Light" pitchFamily="2" charset="-127"/>
                <a:ea typeface="KoPubWorldDotum Light" pitchFamily="2" charset="-127"/>
                <a:cs typeface="KoPubWorldDotum Light" pitchFamily="2" charset="-127"/>
              </a:rPr>
              <a:t>조합하느냐에</a:t>
            </a:r>
            <a:r>
              <a:rPr lang="ko-KR" altLang="en-US" sz="1200" dirty="0">
                <a:solidFill>
                  <a:srgbClr val="000000"/>
                </a:solidFill>
                <a:latin typeface="KoPubWorldDotum Light" pitchFamily="2" charset="-127"/>
                <a:ea typeface="KoPubWorldDotum Light" pitchFamily="2" charset="-127"/>
                <a:cs typeface="KoPubWorldDotum Light" pitchFamily="2" charset="-127"/>
              </a:rPr>
              <a:t> 따른 결과 차이</a:t>
            </a:r>
            <a:endParaRPr lang="en-US" altLang="ko-KR" sz="1200"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lnSpc>
                <a:spcPct val="80000"/>
              </a:lnSpc>
              <a:buFont typeface="Wingdings" pitchFamily="2" charset="2"/>
              <a:buChar char="Ø"/>
            </a:pPr>
            <a:r>
              <a:rPr lang="ko-KR" altLang="en-US" sz="1200" dirty="0">
                <a:solidFill>
                  <a:srgbClr val="000000"/>
                </a:solidFill>
                <a:latin typeface="KoPubWorldDotum Light" pitchFamily="2" charset="-127"/>
                <a:ea typeface="KoPubWorldDotum Light" pitchFamily="2" charset="-127"/>
                <a:cs typeface="KoPubWorldDotum Light" pitchFamily="2" charset="-127"/>
              </a:rPr>
              <a:t>또는</a:t>
            </a:r>
            <a:r>
              <a:rPr lang="en-US" altLang="ko-KR" sz="1200" dirty="0">
                <a:solidFill>
                  <a:srgbClr val="000000"/>
                </a:solidFill>
                <a:latin typeface="KoPubWorldDotum Light" pitchFamily="2" charset="-127"/>
                <a:ea typeface="KoPubWorldDotum Light" pitchFamily="2" charset="-127"/>
                <a:cs typeface="KoPubWorldDotum Light" pitchFamily="2" charset="-127"/>
              </a:rPr>
              <a:t>, </a:t>
            </a:r>
            <a:r>
              <a:rPr lang="ko-KR" altLang="en-US" sz="1200" dirty="0">
                <a:solidFill>
                  <a:srgbClr val="000000"/>
                </a:solidFill>
                <a:latin typeface="KoPubWorldDotum Light" pitchFamily="2" charset="-127"/>
                <a:ea typeface="KoPubWorldDotum Light" pitchFamily="2" charset="-127"/>
                <a:cs typeface="KoPubWorldDotum Light" pitchFamily="2" charset="-127"/>
              </a:rPr>
              <a:t>위 세 가지의 쿼리를 선택하는 과정을 구체적으로 설명할 수 있다면</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algn="just"/>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buFont typeface="+mj-lt"/>
              <a:buAutoNum type="arabicParenR"/>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Tree>
    <p:extLst>
      <p:ext uri="{BB962C8B-B14F-4D97-AF65-F5344CB8AC3E}">
        <p14:creationId xmlns:p14="http://schemas.microsoft.com/office/powerpoint/2010/main" val="120527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3663659" cy="420564"/>
          </a:xfrm>
          <a:prstGeom prst="rect">
            <a:avLst/>
          </a:prstGeom>
          <a:noFill/>
        </p:spPr>
        <p:txBody>
          <a:bodyPr wrap="square" rtlCol="0">
            <a:spAutoFit/>
          </a:bodyPr>
          <a:lstStyle/>
          <a:p>
            <a:r>
              <a:rPr kumimoji="1" lang="ko-KR" altLang="en-US" sz="2133" dirty="0"/>
              <a:t>추가적인 보충 내용</a:t>
            </a:r>
            <a:endParaRPr kumimoji="1" lang="ko-Kore-KR" altLang="en-US" sz="2133" dirty="0"/>
          </a:p>
        </p:txBody>
      </p:sp>
      <p:sp>
        <p:nvSpPr>
          <p:cNvPr id="5" name="텍스트 개체 틀 6">
            <a:extLst>
              <a:ext uri="{FF2B5EF4-FFF2-40B4-BE49-F238E27FC236}">
                <a16:creationId xmlns:a16="http://schemas.microsoft.com/office/drawing/2014/main" id="{8910E7BD-E1A1-2939-E3B2-7069FA4C6A1C}"/>
              </a:ext>
            </a:extLst>
          </p:cNvPr>
          <p:cNvSpPr txBox="1">
            <a:spLocks/>
          </p:cNvSpPr>
          <p:nvPr/>
        </p:nvSpPr>
        <p:spPr>
          <a:xfrm>
            <a:off x="417436" y="1224332"/>
            <a:ext cx="10773478" cy="3188277"/>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단일 데이터셋을 사용한 </a:t>
            </a:r>
            <a:r>
              <a:rPr lang="en-US" altLang="ko-KR" sz="1800" dirty="0">
                <a:solidFill>
                  <a:srgbClr val="000000"/>
                </a:solidFill>
                <a:latin typeface="KoPubWorldDotum Light" pitchFamily="2" charset="-127"/>
                <a:ea typeface="KoPubWorldDotum Light" pitchFamily="2" charset="-127"/>
                <a:cs typeface="KoPubWorldDotum Light" pitchFamily="2" charset="-127"/>
              </a:rPr>
              <a:t>CBR, LOGIC paper</a:t>
            </a:r>
            <a:r>
              <a:rPr lang="ko-KR" altLang="en-US" sz="1800" dirty="0">
                <a:solidFill>
                  <a:srgbClr val="000000"/>
                </a:solidFill>
                <a:latin typeface="KoPubWorldDotum Light" pitchFamily="2" charset="-127"/>
                <a:ea typeface="KoPubWorldDotum Light" pitchFamily="2" charset="-127"/>
                <a:cs typeface="KoPubWorldDotum Light" pitchFamily="2" charset="-127"/>
              </a:rPr>
              <a:t>가 아닌 우리가 사용했던 데이터셋들을 실험한 두 개의 </a:t>
            </a:r>
            <a:r>
              <a:rPr lang="en-US" altLang="ko-KR" sz="1800" dirty="0">
                <a:solidFill>
                  <a:srgbClr val="000000"/>
                </a:solidFill>
                <a:latin typeface="KoPubWorldDotum Light" pitchFamily="2" charset="-127"/>
                <a:ea typeface="KoPubWorldDotum Light" pitchFamily="2" charset="-127"/>
                <a:cs typeface="KoPubWorldDotum Light" pitchFamily="2" charset="-127"/>
              </a:rPr>
              <a:t>paper</a:t>
            </a:r>
            <a:r>
              <a:rPr lang="ko-KR" altLang="en-US" sz="1800" dirty="0">
                <a:solidFill>
                  <a:srgbClr val="000000"/>
                </a:solidFill>
                <a:latin typeface="KoPubWorldDotum Light" pitchFamily="2" charset="-127"/>
                <a:ea typeface="KoPubWorldDotum Light" pitchFamily="2" charset="-127"/>
                <a:cs typeface="KoPubWorldDotum Light" pitchFamily="2" charset="-127"/>
              </a:rPr>
              <a:t>의 실험결과를 </a:t>
            </a:r>
            <a:r>
              <a:rPr lang="en-US" altLang="ko-KR" sz="1800" dirty="0">
                <a:solidFill>
                  <a:srgbClr val="000000"/>
                </a:solidFill>
                <a:latin typeface="KoPubWorldDotum Light" pitchFamily="2" charset="-127"/>
                <a:ea typeface="KoPubWorldDotum Light" pitchFamily="2" charset="-127"/>
                <a:cs typeface="KoPubWorldDotum Light" pitchFamily="2" charset="-127"/>
              </a:rPr>
              <a:t>baseline</a:t>
            </a:r>
            <a:r>
              <a:rPr lang="ko-KR" altLang="en-US" sz="1800" dirty="0" err="1">
                <a:solidFill>
                  <a:srgbClr val="000000"/>
                </a:solidFill>
                <a:latin typeface="KoPubWorldDotum Light" pitchFamily="2" charset="-127"/>
                <a:ea typeface="KoPubWorldDotum Light" pitchFamily="2" charset="-127"/>
                <a:cs typeface="KoPubWorldDotum Light" pitchFamily="2" charset="-127"/>
              </a:rPr>
              <a:t>으로</a:t>
            </a:r>
            <a:r>
              <a:rPr lang="ko-KR" altLang="en-US" sz="1800" dirty="0">
                <a:solidFill>
                  <a:srgbClr val="000000"/>
                </a:solidFill>
                <a:latin typeface="KoPubWorldDotum Light" pitchFamily="2" charset="-127"/>
                <a:ea typeface="KoPubWorldDotum Light" pitchFamily="2" charset="-127"/>
                <a:cs typeface="KoPubWorldDotum Light" pitchFamily="2" charset="-127"/>
              </a:rPr>
              <a:t> 하면 어떨까</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150000"/>
              </a:lnSpc>
            </a:pPr>
            <a:r>
              <a:rPr lang="en" altLang="ko-KR" sz="1600" dirty="0"/>
              <a:t>Multitask Instruction-based Prompting for Fallacy Recognition</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pPr>
            <a:r>
              <a:rPr lang="en" altLang="ko-KR" sz="1600" dirty="0"/>
              <a:t>Large Language Models are Few-Shot Training Example Generators: A Case Study in Fallacy Recognition</a:t>
            </a:r>
          </a:p>
          <a:p>
            <a:pPr marL="342900" indent="-342900" algn="just">
              <a:lnSpc>
                <a:spcPct val="150000"/>
              </a:lnSpc>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CBR, LOGIC paper</a:t>
            </a:r>
            <a:r>
              <a:rPr lang="ko-KR" altLang="en-US" sz="1800" dirty="0">
                <a:solidFill>
                  <a:srgbClr val="000000"/>
                </a:solidFill>
                <a:latin typeface="KoPubWorldDotum Light" pitchFamily="2" charset="-127"/>
                <a:ea typeface="KoPubWorldDotum Light" pitchFamily="2" charset="-127"/>
                <a:cs typeface="KoPubWorldDotum Light" pitchFamily="2" charset="-127"/>
              </a:rPr>
              <a:t>의 실험은 다른 데이터셋에 대한 실험이 없어서 제외했다</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라는 이유를 대면 되지 않을까</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마지막 </a:t>
            </a:r>
            <a:r>
              <a:rPr lang="en-US" altLang="ko-KR" sz="1800" dirty="0">
                <a:solidFill>
                  <a:srgbClr val="000000"/>
                </a:solidFill>
                <a:latin typeface="KoPubWorldDotum Light" pitchFamily="2" charset="-127"/>
                <a:ea typeface="KoPubWorldDotum Light" pitchFamily="2" charset="-127"/>
                <a:cs typeface="KoPubWorldDotum Light" pitchFamily="2" charset="-127"/>
              </a:rPr>
              <a:t>base experiment</a:t>
            </a:r>
            <a:r>
              <a:rPr lang="ko-KR" altLang="en-US" sz="1800" dirty="0">
                <a:solidFill>
                  <a:srgbClr val="000000"/>
                </a:solidFill>
                <a:latin typeface="KoPubWorldDotum Light" pitchFamily="2" charset="-127"/>
                <a:ea typeface="KoPubWorldDotum Light" pitchFamily="2" charset="-127"/>
                <a:cs typeface="KoPubWorldDotum Light" pitchFamily="2" charset="-127"/>
              </a:rPr>
              <a:t>는 </a:t>
            </a:r>
            <a:r>
              <a:rPr lang="en-US" altLang="ko-KR" sz="1800" dirty="0" err="1">
                <a:solidFill>
                  <a:srgbClr val="000000"/>
                </a:solidFill>
                <a:latin typeface="KoPubWorldDotum Light" pitchFamily="2" charset="-127"/>
                <a:ea typeface="KoPubWorldDotum Light" pitchFamily="2" charset="-127"/>
                <a:cs typeface="KoPubWorldDotum Light" pitchFamily="2" charset="-127"/>
              </a:rPr>
              <a:t>ZCoT</a:t>
            </a:r>
            <a:r>
              <a:rPr lang="en-US" altLang="ko-KR" sz="1800" dirty="0">
                <a:solidFill>
                  <a:srgbClr val="000000"/>
                </a:solidFill>
                <a:latin typeface="KoPubWorldDotum Light" pitchFamily="2" charset="-127"/>
                <a:ea typeface="KoPubWorldDotum Light" pitchFamily="2" charset="-127"/>
                <a:cs typeface="KoPubWorldDotum Light" pitchFamily="2" charset="-127"/>
              </a:rPr>
              <a:t>(zero-shot Chain of Thought)</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추가하면 어떨까</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p>
          <a:p>
            <a:pPr marL="342900" indent="-342900" algn="just">
              <a:lnSpc>
                <a:spcPct val="150000"/>
              </a:lnSpc>
              <a:buFont typeface="Wingdings" pitchFamily="2" charset="2"/>
              <a:buChar char="u"/>
            </a:pPr>
            <a:r>
              <a:rPr lang="ko-KR" altLang="en-US" sz="1800" dirty="0">
                <a:solidFill>
                  <a:srgbClr val="000000"/>
                </a:solidFill>
                <a:latin typeface="KoPubWorldDotum Light" pitchFamily="2" charset="-127"/>
                <a:ea typeface="KoPubWorldDotum Light" pitchFamily="2" charset="-127"/>
                <a:cs typeface="KoPubWorldDotum Light" pitchFamily="2" charset="-127"/>
              </a:rPr>
              <a:t>데이터셋 별 클래스별 </a:t>
            </a:r>
            <a:r>
              <a:rPr lang="en-US" altLang="ko-KR" sz="1800" dirty="0">
                <a:solidFill>
                  <a:srgbClr val="000000"/>
                </a:solidFill>
                <a:latin typeface="KoPubWorldDotum Light" pitchFamily="2" charset="-127"/>
                <a:ea typeface="KoPubWorldDotum Light" pitchFamily="2" charset="-127"/>
                <a:cs typeface="KoPubWorldDotum Light" pitchFamily="2" charset="-127"/>
              </a:rPr>
              <a:t>accuracy </a:t>
            </a:r>
            <a:r>
              <a:rPr lang="ko-KR" altLang="en-US" sz="1800" dirty="0">
                <a:solidFill>
                  <a:srgbClr val="000000"/>
                </a:solidFill>
                <a:latin typeface="KoPubWorldDotum Light" pitchFamily="2" charset="-127"/>
                <a:ea typeface="KoPubWorldDotum Light" pitchFamily="2" charset="-127"/>
                <a:cs typeface="KoPubWorldDotum Light" pitchFamily="2" charset="-127"/>
              </a:rPr>
              <a:t>측정을 이진분류로 진행했는데</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이것을 바꿔야 하나</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150000"/>
              </a:lnSpc>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Multi-class</a:t>
            </a:r>
            <a:r>
              <a:rPr lang="ko-KR" altLang="en-US" sz="1600" dirty="0">
                <a:solidFill>
                  <a:srgbClr val="000000"/>
                </a:solidFill>
                <a:latin typeface="KoPubWorldDotum Light" pitchFamily="2" charset="-127"/>
                <a:ea typeface="KoPubWorldDotum Light" pitchFamily="2" charset="-127"/>
                <a:cs typeface="KoPubWorldDotum Light" pitchFamily="2" charset="-127"/>
              </a:rPr>
              <a:t>에서 각 클래스의 성능을 독립적으로 평가하고자 진행했음</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하지만</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앞선 두 논문에서는 그렇게 진행하지 않음</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p:txBody>
      </p:sp>
    </p:spTree>
    <p:extLst>
      <p:ext uri="{BB962C8B-B14F-4D97-AF65-F5344CB8AC3E}">
        <p14:creationId xmlns:p14="http://schemas.microsoft.com/office/powerpoint/2010/main" val="58312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a:t>추가적인 보충 내용</a:t>
            </a:r>
            <a:endParaRPr kumimoji="1" lang="ko-Kore-KR" altLang="en-US" sz="2133" dirty="0"/>
          </a:p>
        </p:txBody>
      </p:sp>
      <p:sp>
        <p:nvSpPr>
          <p:cNvPr id="4" name="텍스트 개체 틀 6">
            <a:extLst>
              <a:ext uri="{FF2B5EF4-FFF2-40B4-BE49-F238E27FC236}">
                <a16:creationId xmlns:a16="http://schemas.microsoft.com/office/drawing/2014/main" id="{37F4AB5B-5AEE-8A35-776F-2074FBC90653}"/>
              </a:ext>
            </a:extLst>
          </p:cNvPr>
          <p:cNvSpPr txBox="1">
            <a:spLocks/>
          </p:cNvSpPr>
          <p:nvPr/>
        </p:nvSpPr>
        <p:spPr>
          <a:xfrm>
            <a:off x="417436" y="1224332"/>
            <a:ext cx="7711496" cy="3188277"/>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altLang="ko-KR" sz="1400" dirty="0">
                <a:solidFill>
                  <a:srgbClr val="000000"/>
                </a:solidFill>
                <a:latin typeface="KoPubWorldDotum Light" pitchFamily="2" charset="-127"/>
                <a:ea typeface="KoPubWorldDotum Light" pitchFamily="2" charset="-127"/>
                <a:cs typeface="KoPubWorldDotum Light" pitchFamily="2" charset="-127"/>
              </a:rPr>
              <a:t>A Closer Look at the Self-Verification Abilities of Large Language Models in Logical Reasoning(</a:t>
            </a:r>
            <a:r>
              <a:rPr lang="en-US" altLang="ko-KR" sz="1400" b="1" dirty="0">
                <a:solidFill>
                  <a:srgbClr val="000000"/>
                </a:solidFill>
                <a:latin typeface="KoPubWorldDotum Light" pitchFamily="2" charset="-127"/>
                <a:ea typeface="KoPubWorldDotum Light" pitchFamily="2" charset="-127"/>
                <a:cs typeface="KoPubWorldDotum Light" pitchFamily="2" charset="-127"/>
              </a:rPr>
              <a:t>Hong</a:t>
            </a:r>
            <a:r>
              <a:rPr lang="en-US" altLang="ko-KR" sz="1400" dirty="0">
                <a:solidFill>
                  <a:srgbClr val="000000"/>
                </a:solidFill>
                <a:latin typeface="KoPubWorldDotum Light" pitchFamily="2" charset="-127"/>
                <a:ea typeface="KoPubWorldDotum Light" pitchFamily="2" charset="-127"/>
                <a:cs typeface="KoPubWorldDotum Light" pitchFamily="2" charset="-127"/>
              </a:rPr>
              <a:t> et al., 2023)</a:t>
            </a:r>
            <a:r>
              <a:rPr lang="ko-KR" altLang="en-US" sz="1400" dirty="0">
                <a:solidFill>
                  <a:srgbClr val="000000"/>
                </a:solidFill>
                <a:latin typeface="KoPubWorldDotum Light" pitchFamily="2" charset="-127"/>
                <a:ea typeface="KoPubWorldDotum Light" pitchFamily="2" charset="-127"/>
                <a:cs typeface="KoPubWorldDotum Light" pitchFamily="2" charset="-127"/>
              </a:rPr>
              <a:t> </a:t>
            </a:r>
            <a:r>
              <a:rPr lang="en-US" altLang="ko-KR" sz="1400" dirty="0">
                <a:solidFill>
                  <a:srgbClr val="000000"/>
                </a:solidFill>
                <a:latin typeface="KoPubWorldDotum Light" pitchFamily="2" charset="-127"/>
                <a:ea typeface="KoPubWorldDotum Light" pitchFamily="2" charset="-127"/>
                <a:cs typeface="KoPubWorldDotum Light" pitchFamily="2" charset="-127"/>
              </a:rPr>
              <a:t>paper</a:t>
            </a:r>
            <a:r>
              <a:rPr lang="ko-KR" altLang="en-US" sz="1400" dirty="0">
                <a:solidFill>
                  <a:srgbClr val="000000"/>
                </a:solidFill>
                <a:latin typeface="KoPubWorldDotum Light" pitchFamily="2" charset="-127"/>
                <a:ea typeface="KoPubWorldDotum Light" pitchFamily="2" charset="-127"/>
                <a:cs typeface="KoPubWorldDotum Light" pitchFamily="2" charset="-127"/>
              </a:rPr>
              <a:t>는 </a:t>
            </a:r>
            <a:r>
              <a:rPr lang="en-US" altLang="ko-KR" sz="1400" dirty="0">
                <a:solidFill>
                  <a:srgbClr val="000000"/>
                </a:solidFill>
                <a:latin typeface="KoPubWorldDotum Light" pitchFamily="2" charset="-127"/>
                <a:ea typeface="KoPubWorldDotum Light" pitchFamily="2" charset="-127"/>
                <a:cs typeface="KoPubWorldDotum Light" pitchFamily="2" charset="-127"/>
              </a:rPr>
              <a:t>LLM</a:t>
            </a:r>
            <a:r>
              <a:rPr lang="ko-KR" altLang="en-US" sz="1400" dirty="0">
                <a:solidFill>
                  <a:srgbClr val="000000"/>
                </a:solidFill>
                <a:latin typeface="KoPubWorldDotum Light" pitchFamily="2" charset="-127"/>
                <a:ea typeface="KoPubWorldDotum Light" pitchFamily="2" charset="-127"/>
                <a:cs typeface="KoPubWorldDotum Light" pitchFamily="2" charset="-127"/>
              </a:rPr>
              <a:t>을 </a:t>
            </a:r>
            <a:r>
              <a:rPr lang="en-US" altLang="ko-KR" sz="1400" dirty="0">
                <a:solidFill>
                  <a:srgbClr val="000000"/>
                </a:solidFill>
                <a:latin typeface="KoPubWorldDotum Light" pitchFamily="2" charset="-127"/>
                <a:ea typeface="KoPubWorldDotum Light" pitchFamily="2" charset="-127"/>
                <a:cs typeface="KoPubWorldDotum Light" pitchFamily="2" charset="-127"/>
              </a:rPr>
              <a:t>Logical fallacy detection/classification task</a:t>
            </a:r>
            <a:r>
              <a:rPr lang="ko-KR" altLang="en-US" sz="1400" dirty="0">
                <a:solidFill>
                  <a:srgbClr val="000000"/>
                </a:solidFill>
                <a:latin typeface="KoPubWorldDotum Light" pitchFamily="2" charset="-127"/>
                <a:ea typeface="KoPubWorldDotum Light" pitchFamily="2" charset="-127"/>
                <a:cs typeface="KoPubWorldDotum Light" pitchFamily="2" charset="-127"/>
              </a:rPr>
              <a:t>에 사용한 논문이며</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r>
              <a:rPr lang="ko-KR" altLang="en-US" sz="1400" dirty="0">
                <a:solidFill>
                  <a:srgbClr val="000000"/>
                </a:solidFill>
                <a:latin typeface="KoPubWorldDotum Light" pitchFamily="2" charset="-127"/>
                <a:ea typeface="KoPubWorldDotum Light" pitchFamily="2" charset="-127"/>
                <a:cs typeface="KoPubWorldDotum Light" pitchFamily="2" charset="-127"/>
              </a:rPr>
              <a:t> 우리 논문의 </a:t>
            </a:r>
            <a:r>
              <a:rPr lang="en-US" altLang="ko-KR" sz="1400" dirty="0">
                <a:solidFill>
                  <a:srgbClr val="000000"/>
                </a:solidFill>
                <a:latin typeface="KoPubWorldDotum Light" pitchFamily="2" charset="-127"/>
                <a:ea typeface="KoPubWorldDotum Light" pitchFamily="2" charset="-127"/>
                <a:cs typeface="KoPubWorldDotum Light" pitchFamily="2" charset="-127"/>
              </a:rPr>
              <a:t>related work</a:t>
            </a:r>
            <a:r>
              <a:rPr lang="ko-KR" altLang="en-US" sz="1400" dirty="0">
                <a:solidFill>
                  <a:srgbClr val="000000"/>
                </a:solidFill>
                <a:latin typeface="KoPubWorldDotum Light" pitchFamily="2" charset="-127"/>
                <a:ea typeface="KoPubWorldDotum Light" pitchFamily="2" charset="-127"/>
                <a:cs typeface="KoPubWorldDotum Light" pitchFamily="2" charset="-127"/>
              </a:rPr>
              <a:t>에서 언급했다</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sz="1400" dirty="0">
                <a:solidFill>
                  <a:srgbClr val="000000"/>
                </a:solidFill>
                <a:latin typeface="KoPubWorldDotum Light" pitchFamily="2" charset="-127"/>
                <a:ea typeface="KoPubWorldDotum Light" pitchFamily="2" charset="-127"/>
                <a:cs typeface="KoPubWorldDotum Light" pitchFamily="2" charset="-127"/>
              </a:rPr>
              <a:t>그래서 이</a:t>
            </a:r>
            <a:r>
              <a:rPr lang="en-US" altLang="ko-KR" sz="1400" dirty="0">
                <a:solidFill>
                  <a:srgbClr val="000000"/>
                </a:solidFill>
                <a:latin typeface="KoPubWorldDotum Light" pitchFamily="2" charset="-127"/>
                <a:ea typeface="KoPubWorldDotum Light" pitchFamily="2" charset="-127"/>
                <a:cs typeface="KoPubWorldDotum Light" pitchFamily="2" charset="-127"/>
              </a:rPr>
              <a:t>paper</a:t>
            </a:r>
            <a:r>
              <a:rPr lang="ko-KR" altLang="en-US" sz="1400" dirty="0">
                <a:solidFill>
                  <a:srgbClr val="000000"/>
                </a:solidFill>
                <a:latin typeface="KoPubWorldDotum Light" pitchFamily="2" charset="-127"/>
                <a:ea typeface="KoPubWorldDotum Light" pitchFamily="2" charset="-127"/>
                <a:cs typeface="KoPubWorldDotum Light" pitchFamily="2" charset="-127"/>
              </a:rPr>
              <a:t>에 대한 </a:t>
            </a:r>
            <a:r>
              <a:rPr lang="en-US" altLang="ko-KR" sz="1400" b="1" dirty="0">
                <a:solidFill>
                  <a:srgbClr val="000000"/>
                </a:solidFill>
                <a:latin typeface="KoPubWorldDotum Light" pitchFamily="2" charset="-127"/>
                <a:ea typeface="KoPubWorldDotum Light" pitchFamily="2" charset="-127"/>
                <a:cs typeface="KoPubWorldDotum Light" pitchFamily="2" charset="-127"/>
              </a:rPr>
              <a:t>base experiment</a:t>
            </a:r>
            <a:r>
              <a:rPr lang="ko-KR" altLang="en-US" sz="1400" dirty="0">
                <a:solidFill>
                  <a:srgbClr val="000000"/>
                </a:solidFill>
                <a:latin typeface="KoPubWorldDotum Light" pitchFamily="2" charset="-127"/>
                <a:ea typeface="KoPubWorldDotum Light" pitchFamily="2" charset="-127"/>
                <a:cs typeface="KoPubWorldDotum Light" pitchFamily="2" charset="-127"/>
              </a:rPr>
              <a:t>가 필요하지 않을까 해서 찾아보았다</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sz="1400" dirty="0">
                <a:solidFill>
                  <a:srgbClr val="000000"/>
                </a:solidFill>
                <a:latin typeface="KoPubWorldDotum Light" pitchFamily="2" charset="-127"/>
                <a:ea typeface="KoPubWorldDotum Light" pitchFamily="2" charset="-127"/>
                <a:cs typeface="KoPubWorldDotum Light" pitchFamily="2" charset="-127"/>
              </a:rPr>
              <a:t>하지만</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r>
              <a:rPr lang="ko-KR" altLang="en-US" sz="1400" dirty="0">
                <a:solidFill>
                  <a:srgbClr val="000000"/>
                </a:solidFill>
                <a:latin typeface="KoPubWorldDotum Light" pitchFamily="2" charset="-127"/>
                <a:ea typeface="KoPubWorldDotum Light" pitchFamily="2" charset="-127"/>
                <a:cs typeface="KoPubWorldDotum Light" pitchFamily="2" charset="-127"/>
              </a:rPr>
              <a:t> 이 </a:t>
            </a:r>
            <a:r>
              <a:rPr lang="en-US" altLang="ko-KR" sz="1400" dirty="0">
                <a:solidFill>
                  <a:srgbClr val="000000"/>
                </a:solidFill>
                <a:latin typeface="KoPubWorldDotum Light" pitchFamily="2" charset="-127"/>
                <a:ea typeface="KoPubWorldDotum Light" pitchFamily="2" charset="-127"/>
                <a:cs typeface="KoPubWorldDotum Light" pitchFamily="2" charset="-127"/>
              </a:rPr>
              <a:t>paper</a:t>
            </a:r>
            <a:r>
              <a:rPr lang="ko-KR" altLang="en-US" sz="1400" dirty="0">
                <a:solidFill>
                  <a:srgbClr val="000000"/>
                </a:solidFill>
                <a:latin typeface="KoPubWorldDotum Light" pitchFamily="2" charset="-127"/>
                <a:ea typeface="KoPubWorldDotum Light" pitchFamily="2" charset="-127"/>
                <a:cs typeface="KoPubWorldDotum Light" pitchFamily="2" charset="-127"/>
              </a:rPr>
              <a:t>을 </a:t>
            </a:r>
            <a:r>
              <a:rPr lang="en-US" altLang="ko-KR" sz="1400" dirty="0">
                <a:solidFill>
                  <a:srgbClr val="000000"/>
                </a:solidFill>
                <a:latin typeface="KoPubWorldDotum Light" pitchFamily="2" charset="-127"/>
                <a:ea typeface="KoPubWorldDotum Light" pitchFamily="2" charset="-127"/>
                <a:cs typeface="KoPubWorldDotum Light" pitchFamily="2" charset="-127"/>
              </a:rPr>
              <a:t>base experiment</a:t>
            </a:r>
            <a:r>
              <a:rPr lang="ko-KR" altLang="en-US" sz="1400" dirty="0">
                <a:solidFill>
                  <a:srgbClr val="000000"/>
                </a:solidFill>
                <a:latin typeface="KoPubWorldDotum Light" pitchFamily="2" charset="-127"/>
                <a:ea typeface="KoPubWorldDotum Light" pitchFamily="2" charset="-127"/>
                <a:cs typeface="KoPubWorldDotum Light" pitchFamily="2" charset="-127"/>
              </a:rPr>
              <a:t>에 넣기에 어색한 점이 있다</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sz="1400" dirty="0">
                <a:solidFill>
                  <a:srgbClr val="000000"/>
                </a:solidFill>
                <a:latin typeface="KoPubWorldDotum Light" pitchFamily="2" charset="-127"/>
                <a:ea typeface="KoPubWorldDotum Light" pitchFamily="2" charset="-127"/>
                <a:cs typeface="KoPubWorldDotum Light" pitchFamily="2" charset="-127"/>
              </a:rPr>
              <a:t>이 </a:t>
            </a:r>
            <a:r>
              <a:rPr lang="en-US" altLang="ko-KR" sz="1400" dirty="0">
                <a:solidFill>
                  <a:srgbClr val="000000"/>
                </a:solidFill>
                <a:latin typeface="KoPubWorldDotum Light" pitchFamily="2" charset="-127"/>
                <a:ea typeface="KoPubWorldDotum Light" pitchFamily="2" charset="-127"/>
                <a:cs typeface="KoPubWorldDotum Light" pitchFamily="2" charset="-127"/>
              </a:rPr>
              <a:t>paper</a:t>
            </a:r>
            <a:r>
              <a:rPr lang="ko-KR" altLang="en-US" sz="1400" dirty="0">
                <a:solidFill>
                  <a:srgbClr val="000000"/>
                </a:solidFill>
                <a:latin typeface="KoPubWorldDotum Light" pitchFamily="2" charset="-127"/>
                <a:ea typeface="KoPubWorldDotum Light" pitchFamily="2" charset="-127"/>
                <a:cs typeface="KoPubWorldDotum Light" pitchFamily="2" charset="-127"/>
              </a:rPr>
              <a:t>에서 제안한 </a:t>
            </a:r>
            <a:r>
              <a:rPr lang="en-US" altLang="ko-KR" sz="1400" dirty="0">
                <a:solidFill>
                  <a:srgbClr val="000000"/>
                </a:solidFill>
                <a:latin typeface="KoPubWorldDotum Light" pitchFamily="2" charset="-127"/>
                <a:ea typeface="KoPubWorldDotum Light" pitchFamily="2" charset="-127"/>
                <a:cs typeface="KoPubWorldDotum Light" pitchFamily="2" charset="-127"/>
              </a:rPr>
              <a:t>FALLACIES</a:t>
            </a:r>
            <a:r>
              <a:rPr lang="ko-KR" altLang="en-US" sz="1400" dirty="0">
                <a:solidFill>
                  <a:srgbClr val="000000"/>
                </a:solidFill>
                <a:latin typeface="KoPubWorldDotum Light" pitchFamily="2" charset="-127"/>
                <a:ea typeface="KoPubWorldDotum Light" pitchFamily="2" charset="-127"/>
                <a:cs typeface="KoPubWorldDotum Light" pitchFamily="2" charset="-127"/>
              </a:rPr>
              <a:t>라는 데이터셋으로 실험을 진행했는데</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r>
              <a:rPr lang="ko-KR" altLang="en-US" sz="1400" dirty="0">
                <a:solidFill>
                  <a:srgbClr val="000000"/>
                </a:solidFill>
                <a:latin typeface="KoPubWorldDotum Light" pitchFamily="2" charset="-127"/>
                <a:ea typeface="KoPubWorldDotum Light" pitchFamily="2" charset="-127"/>
                <a:cs typeface="KoPubWorldDotum Light" pitchFamily="2" charset="-127"/>
              </a:rPr>
              <a:t> 이 데이터셋은 </a:t>
            </a:r>
            <a:r>
              <a:rPr lang="en-US" altLang="ko-KR" sz="1400" dirty="0">
                <a:solidFill>
                  <a:srgbClr val="000000"/>
                </a:solidFill>
                <a:latin typeface="KoPubWorldDotum Light" pitchFamily="2" charset="-127"/>
                <a:ea typeface="KoPubWorldDotum Light" pitchFamily="2" charset="-127"/>
                <a:cs typeface="KoPubWorldDotum Light" pitchFamily="2" charset="-127"/>
              </a:rPr>
              <a:t>232</a:t>
            </a:r>
            <a:r>
              <a:rPr lang="ko-KR" altLang="en-US" sz="1400" dirty="0">
                <a:solidFill>
                  <a:srgbClr val="000000"/>
                </a:solidFill>
                <a:latin typeface="KoPubWorldDotum Light" pitchFamily="2" charset="-127"/>
                <a:ea typeface="KoPubWorldDotum Light" pitchFamily="2" charset="-127"/>
                <a:cs typeface="KoPubWorldDotum Light" pitchFamily="2" charset="-127"/>
              </a:rPr>
              <a:t>개의 클래스가 있으며 클래스 당 </a:t>
            </a:r>
            <a:r>
              <a:rPr lang="en-US" altLang="ko-KR" sz="1400" dirty="0">
                <a:solidFill>
                  <a:srgbClr val="000000"/>
                </a:solidFill>
                <a:latin typeface="KoPubWorldDotum Light" pitchFamily="2" charset="-127"/>
                <a:ea typeface="KoPubWorldDotum Light" pitchFamily="2" charset="-127"/>
                <a:cs typeface="KoPubWorldDotum Light" pitchFamily="2" charset="-127"/>
              </a:rPr>
              <a:t>20</a:t>
            </a:r>
            <a:r>
              <a:rPr lang="ko-KR" altLang="en-US" sz="1400" dirty="0">
                <a:solidFill>
                  <a:srgbClr val="000000"/>
                </a:solidFill>
                <a:latin typeface="KoPubWorldDotum Light" pitchFamily="2" charset="-127"/>
                <a:ea typeface="KoPubWorldDotum Light" pitchFamily="2" charset="-127"/>
                <a:cs typeface="KoPubWorldDotum Light" pitchFamily="2" charset="-127"/>
              </a:rPr>
              <a:t>개로 총 </a:t>
            </a:r>
            <a:r>
              <a:rPr lang="en-US" altLang="ko-KR" sz="1400" dirty="0">
                <a:solidFill>
                  <a:srgbClr val="000000"/>
                </a:solidFill>
                <a:latin typeface="KoPubWorldDotum Light" pitchFamily="2" charset="-127"/>
                <a:ea typeface="KoPubWorldDotum Light" pitchFamily="2" charset="-127"/>
                <a:cs typeface="KoPubWorldDotum Light" pitchFamily="2" charset="-127"/>
              </a:rPr>
              <a:t>4640</a:t>
            </a:r>
            <a:r>
              <a:rPr lang="ko-KR" altLang="en-US" sz="1400" dirty="0">
                <a:solidFill>
                  <a:srgbClr val="000000"/>
                </a:solidFill>
                <a:latin typeface="KoPubWorldDotum Light" pitchFamily="2" charset="-127"/>
                <a:ea typeface="KoPubWorldDotum Light" pitchFamily="2" charset="-127"/>
                <a:cs typeface="KoPubWorldDotum Light" pitchFamily="2" charset="-127"/>
              </a:rPr>
              <a:t>개가 있다</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150000"/>
              </a:lnSpc>
            </a:pPr>
            <a:r>
              <a:rPr lang="ko-KR" altLang="en-US" sz="1200" dirty="0">
                <a:solidFill>
                  <a:srgbClr val="000000"/>
                </a:solidFill>
                <a:latin typeface="KoPubWorldDotum Light" pitchFamily="2" charset="-127"/>
                <a:ea typeface="KoPubWorldDotum Light" pitchFamily="2" charset="-127"/>
                <a:cs typeface="KoPubWorldDotum Light" pitchFamily="2" charset="-127"/>
              </a:rPr>
              <a:t>이 데이터셋을 만들 때</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데이터셋 내에 </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을 사용해서</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전제와 결론을 표시한다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앞쪽이 전제</a:t>
            </a:r>
            <a:r>
              <a:rPr lang="en-US" altLang="ko-KR" sz="1200" dirty="0">
                <a:solidFill>
                  <a:srgbClr val="000000"/>
                </a:solidFill>
                <a:latin typeface="KoPubWorldDotum Light" pitchFamily="2" charset="-127"/>
                <a:ea typeface="KoPubWorldDotum Light" pitchFamily="2" charset="-127"/>
                <a:cs typeface="KoPubWorldDotum Light" pitchFamily="2" charset="-127"/>
              </a:rPr>
              <a:t>, </a:t>
            </a:r>
            <a:r>
              <a:rPr lang="ko-KR" altLang="en-US" sz="1200" dirty="0">
                <a:solidFill>
                  <a:srgbClr val="000000"/>
                </a:solidFill>
                <a:latin typeface="KoPubWorldDotum Light" pitchFamily="2" charset="-127"/>
                <a:ea typeface="KoPubWorldDotum Light" pitchFamily="2" charset="-127"/>
                <a:cs typeface="KoPubWorldDotum Light" pitchFamily="2" charset="-127"/>
              </a:rPr>
              <a:t>뒤쪽이 결론</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150000"/>
              </a:lnSpc>
            </a:pPr>
            <a:r>
              <a:rPr lang="ko-KR" altLang="en-US" sz="1200" dirty="0">
                <a:solidFill>
                  <a:srgbClr val="000000"/>
                </a:solidFill>
                <a:latin typeface="KoPubWorldDotum Light" pitchFamily="2" charset="-127"/>
                <a:ea typeface="KoPubWorldDotum Light" pitchFamily="2" charset="-127"/>
                <a:cs typeface="KoPubWorldDotum Light" pitchFamily="2" charset="-127"/>
              </a:rPr>
              <a:t>이렇게 진행함으로써</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logical</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fallacy</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text</a:t>
            </a:r>
            <a:r>
              <a:rPr lang="ko-KR" altLang="en-US" sz="1200" dirty="0">
                <a:solidFill>
                  <a:srgbClr val="000000"/>
                </a:solidFill>
                <a:latin typeface="KoPubWorldDotum Light" pitchFamily="2" charset="-127"/>
                <a:ea typeface="KoPubWorldDotum Light" pitchFamily="2" charset="-127"/>
                <a:cs typeface="KoPubWorldDotum Light" pitchFamily="2" charset="-127"/>
              </a:rPr>
              <a:t>가 아닌</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reasoning step</a:t>
            </a:r>
            <a:r>
              <a:rPr lang="ko-KR" altLang="en-US" sz="1200" dirty="0">
                <a:solidFill>
                  <a:srgbClr val="000000"/>
                </a:solidFill>
                <a:latin typeface="KoPubWorldDotum Light" pitchFamily="2" charset="-127"/>
                <a:ea typeface="KoPubWorldDotum Light" pitchFamily="2" charset="-127"/>
                <a:cs typeface="KoPubWorldDotum Light" pitchFamily="2" charset="-127"/>
              </a:rPr>
              <a:t>이라 지칭한 것이다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150000"/>
              </a:lnSpc>
            </a:pPr>
            <a:r>
              <a:rPr lang="en-US" altLang="ko-KR" sz="1200" dirty="0">
                <a:solidFill>
                  <a:srgbClr val="000000"/>
                </a:solidFill>
                <a:latin typeface="KoPubWorldDotum Light" pitchFamily="2" charset="-127"/>
                <a:ea typeface="KoPubWorldDotum Light" pitchFamily="2" charset="-127"/>
                <a:cs typeface="KoPubWorldDotum Light" pitchFamily="2" charset="-127"/>
              </a:rPr>
              <a:t>Reasoning step</a:t>
            </a:r>
            <a:r>
              <a:rPr lang="ko-KR" altLang="en-US" sz="1200" dirty="0">
                <a:solidFill>
                  <a:srgbClr val="000000"/>
                </a:solidFill>
                <a:latin typeface="KoPubWorldDotum Light" pitchFamily="2" charset="-127"/>
                <a:ea typeface="KoPubWorldDotum Light" pitchFamily="2" charset="-127"/>
                <a:cs typeface="KoPubWorldDotum Light" pitchFamily="2" charset="-127"/>
              </a:rPr>
              <a:t>을 </a:t>
            </a:r>
            <a:r>
              <a:rPr lang="en-US" altLang="ko-KR" sz="1200" dirty="0">
                <a:solidFill>
                  <a:srgbClr val="000000"/>
                </a:solidFill>
                <a:latin typeface="KoPubWorldDotum Light" pitchFamily="2" charset="-127"/>
                <a:ea typeface="KoPubWorldDotum Light" pitchFamily="2" charset="-127"/>
                <a:cs typeface="KoPubWorldDotum Light" pitchFamily="2" charset="-127"/>
              </a:rPr>
              <a:t>identify</a:t>
            </a:r>
            <a:r>
              <a:rPr lang="ko-KR" altLang="en-US" sz="1200" dirty="0">
                <a:solidFill>
                  <a:srgbClr val="000000"/>
                </a:solidFill>
                <a:latin typeface="KoPubWorldDotum Light" pitchFamily="2" charset="-127"/>
                <a:ea typeface="KoPubWorldDotum Light" pitchFamily="2" charset="-127"/>
                <a:cs typeface="KoPubWorldDotum Light" pitchFamily="2" charset="-127"/>
              </a:rPr>
              <a:t>하고 </a:t>
            </a:r>
            <a:r>
              <a:rPr lang="en-US" altLang="ko-KR" sz="1200" dirty="0">
                <a:solidFill>
                  <a:srgbClr val="000000"/>
                </a:solidFill>
                <a:latin typeface="KoPubWorldDotum Light" pitchFamily="2" charset="-127"/>
                <a:ea typeface="KoPubWorldDotum Light" pitchFamily="2" charset="-127"/>
                <a:cs typeface="KoPubWorldDotum Light" pitchFamily="2" charset="-127"/>
              </a:rPr>
              <a:t>classify</a:t>
            </a:r>
            <a:r>
              <a:rPr lang="ko-KR" altLang="en-US" sz="1200" dirty="0">
                <a:solidFill>
                  <a:srgbClr val="000000"/>
                </a:solidFill>
                <a:latin typeface="KoPubWorldDotum Light" pitchFamily="2" charset="-127"/>
                <a:ea typeface="KoPubWorldDotum Light" pitchFamily="2" charset="-127"/>
                <a:cs typeface="KoPubWorldDotum Light" pitchFamily="2" charset="-127"/>
              </a:rPr>
              <a:t>하는 과정을 </a:t>
            </a:r>
            <a:r>
              <a:rPr lang="en-US" altLang="ko-KR" sz="1200" dirty="0">
                <a:solidFill>
                  <a:srgbClr val="000000"/>
                </a:solidFill>
                <a:latin typeface="KoPubWorldDotum Light" pitchFamily="2" charset="-127"/>
                <a:ea typeface="KoPubWorldDotum Light" pitchFamily="2" charset="-127"/>
                <a:cs typeface="KoPubWorldDotum Light" pitchFamily="2" charset="-127"/>
              </a:rPr>
              <a:t>self-verification</a:t>
            </a:r>
            <a:r>
              <a:rPr lang="ko-KR" altLang="en-US" sz="1200" dirty="0">
                <a:solidFill>
                  <a:srgbClr val="000000"/>
                </a:solidFill>
                <a:latin typeface="KoPubWorldDotum Light" pitchFamily="2" charset="-127"/>
                <a:ea typeface="KoPubWorldDotum Light" pitchFamily="2" charset="-127"/>
                <a:cs typeface="KoPubWorldDotum Light" pitchFamily="2" charset="-127"/>
              </a:rPr>
              <a:t>이라 한다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150000"/>
              </a:lnSpc>
            </a:pPr>
            <a:r>
              <a:rPr lang="en-US" altLang="ko-KR" sz="1200" dirty="0">
                <a:solidFill>
                  <a:srgbClr val="000000"/>
                </a:solidFill>
                <a:latin typeface="KoPubWorldDotum Light" pitchFamily="2" charset="-127"/>
                <a:ea typeface="KoPubWorldDotum Light" pitchFamily="2" charset="-127"/>
                <a:cs typeface="KoPubWorldDotum Light" pitchFamily="2" charset="-127"/>
              </a:rPr>
              <a:t>1</a:t>
            </a:r>
            <a:r>
              <a:rPr lang="ko-KR" altLang="en-US" sz="1200" dirty="0">
                <a:solidFill>
                  <a:srgbClr val="000000"/>
                </a:solidFill>
                <a:latin typeface="KoPubWorldDotum Light" pitchFamily="2" charset="-127"/>
                <a:ea typeface="KoPubWorldDotum Light" pitchFamily="2" charset="-127"/>
                <a:cs typeface="KoPubWorldDotum Light" pitchFamily="2" charset="-127"/>
              </a:rPr>
              <a:t>번</a:t>
            </a:r>
            <a:r>
              <a:rPr lang="en-US" altLang="ko-KR" sz="1200" dirty="0">
                <a:solidFill>
                  <a:srgbClr val="000000"/>
                </a:solidFill>
                <a:latin typeface="KoPubWorldDotum Light" pitchFamily="2" charset="-127"/>
                <a:ea typeface="KoPubWorldDotum Light" pitchFamily="2" charset="-127"/>
                <a:cs typeface="KoPubWorldDotum Light" pitchFamily="2" charset="-127"/>
              </a:rPr>
              <a:t>(question)</a:t>
            </a:r>
            <a:r>
              <a:rPr lang="ko-KR" altLang="en-US" sz="1200" dirty="0">
                <a:solidFill>
                  <a:srgbClr val="000000"/>
                </a:solidFill>
                <a:latin typeface="KoPubWorldDotum Light" pitchFamily="2" charset="-127"/>
                <a:ea typeface="KoPubWorldDotum Light" pitchFamily="2" charset="-127"/>
                <a:cs typeface="KoPubWorldDotum Light" pitchFamily="2" charset="-127"/>
              </a:rPr>
              <a:t>은 </a:t>
            </a:r>
            <a:r>
              <a:rPr lang="en-US" altLang="ko-KR" sz="1200" dirty="0">
                <a:solidFill>
                  <a:srgbClr val="000000"/>
                </a:solidFill>
                <a:latin typeface="KoPubWorldDotum Light" pitchFamily="2" charset="-127"/>
                <a:ea typeface="KoPubWorldDotum Light" pitchFamily="2" charset="-127"/>
                <a:cs typeface="KoPubWorldDotum Light" pitchFamily="2" charset="-127"/>
              </a:rPr>
              <a:t>identify</a:t>
            </a:r>
            <a:r>
              <a:rPr lang="ko-KR" altLang="en-US" sz="1200" dirty="0">
                <a:solidFill>
                  <a:srgbClr val="000000"/>
                </a:solidFill>
                <a:latin typeface="KoPubWorldDotum Light" pitchFamily="2" charset="-127"/>
                <a:ea typeface="KoPubWorldDotum Light" pitchFamily="2" charset="-127"/>
                <a:cs typeface="KoPubWorldDotum Light" pitchFamily="2" charset="-127"/>
              </a:rPr>
              <a:t>또는 </a:t>
            </a:r>
            <a:r>
              <a:rPr lang="en-US" altLang="ko-KR" sz="1200" dirty="0">
                <a:solidFill>
                  <a:srgbClr val="000000"/>
                </a:solidFill>
                <a:latin typeface="KoPubWorldDotum Light" pitchFamily="2" charset="-127"/>
                <a:ea typeface="KoPubWorldDotum Light" pitchFamily="2" charset="-127"/>
                <a:cs typeface="KoPubWorldDotum Light" pitchFamily="2" charset="-127"/>
              </a:rPr>
              <a:t>classify</a:t>
            </a:r>
            <a:r>
              <a:rPr lang="ko-KR" altLang="en-US" sz="12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200" dirty="0">
                <a:solidFill>
                  <a:srgbClr val="000000"/>
                </a:solidFill>
                <a:latin typeface="KoPubWorldDotum Light" pitchFamily="2" charset="-127"/>
                <a:ea typeface="KoPubWorldDotum Light" pitchFamily="2" charset="-127"/>
                <a:cs typeface="KoPubWorldDotum Light" pitchFamily="2" charset="-127"/>
              </a:rPr>
              <a:t> 하라는 </a:t>
            </a:r>
            <a:r>
              <a:rPr lang="en-US" altLang="ko-KR" sz="1200" dirty="0">
                <a:solidFill>
                  <a:srgbClr val="000000"/>
                </a:solidFill>
                <a:latin typeface="KoPubWorldDotum Light" pitchFamily="2" charset="-127"/>
                <a:ea typeface="KoPubWorldDotum Light" pitchFamily="2" charset="-127"/>
                <a:cs typeface="KoPubWorldDotum Light" pitchFamily="2" charset="-127"/>
              </a:rPr>
              <a:t>prompt, 2</a:t>
            </a:r>
            <a:r>
              <a:rPr lang="ko-KR" altLang="en-US" sz="1200" dirty="0">
                <a:solidFill>
                  <a:srgbClr val="000000"/>
                </a:solidFill>
                <a:latin typeface="KoPubWorldDotum Light" pitchFamily="2" charset="-127"/>
                <a:ea typeface="KoPubWorldDotum Light" pitchFamily="2" charset="-127"/>
                <a:cs typeface="KoPubWorldDotum Light" pitchFamily="2" charset="-127"/>
              </a:rPr>
              <a:t>번</a:t>
            </a:r>
            <a:r>
              <a:rPr lang="en-US" altLang="ko-KR" sz="1200" dirty="0">
                <a:solidFill>
                  <a:srgbClr val="000000"/>
                </a:solidFill>
                <a:latin typeface="KoPubWorldDotum Light" pitchFamily="2" charset="-127"/>
                <a:ea typeface="KoPubWorldDotum Light" pitchFamily="2" charset="-127"/>
                <a:cs typeface="KoPubWorldDotum Light" pitchFamily="2" charset="-127"/>
              </a:rPr>
              <a:t>(reasoning steps)</a:t>
            </a:r>
            <a:r>
              <a:rPr lang="ko-KR" altLang="en-US" sz="1200" dirty="0">
                <a:solidFill>
                  <a:srgbClr val="000000"/>
                </a:solidFill>
                <a:latin typeface="KoPubWorldDotum Light" pitchFamily="2" charset="-127"/>
                <a:ea typeface="KoPubWorldDotum Light" pitchFamily="2" charset="-127"/>
                <a:cs typeface="KoPubWorldDotum Light" pitchFamily="2" charset="-127"/>
              </a:rPr>
              <a:t>은 </a:t>
            </a:r>
            <a:r>
              <a:rPr lang="en-US" altLang="ko-KR" sz="1200" dirty="0">
                <a:solidFill>
                  <a:srgbClr val="000000"/>
                </a:solidFill>
                <a:latin typeface="KoPubWorldDotum Light" pitchFamily="2" charset="-127"/>
                <a:ea typeface="KoPubWorldDotum Light" pitchFamily="2" charset="-127"/>
                <a:cs typeface="KoPubWorldDotum Light" pitchFamily="2" charset="-127"/>
              </a:rPr>
              <a:t>fallacy</a:t>
            </a:r>
            <a:r>
              <a:rPr lang="ko-KR" altLang="en-US" sz="1200" dirty="0">
                <a:solidFill>
                  <a:srgbClr val="000000"/>
                </a:solidFill>
                <a:latin typeface="KoPubWorldDotum Light" pitchFamily="2" charset="-127"/>
                <a:ea typeface="KoPubWorldDotum Light" pitchFamily="2" charset="-127"/>
                <a:cs typeface="KoPubWorldDotum Light" pitchFamily="2" charset="-127"/>
              </a:rPr>
              <a:t>문장</a:t>
            </a:r>
            <a:r>
              <a:rPr lang="en-US" altLang="ko-KR" sz="1200" dirty="0">
                <a:solidFill>
                  <a:srgbClr val="000000"/>
                </a:solidFill>
                <a:latin typeface="KoPubWorldDotum Light" pitchFamily="2" charset="-127"/>
                <a:ea typeface="KoPubWorldDotum Light" pitchFamily="2" charset="-127"/>
                <a:cs typeface="KoPubWorldDotum Light" pitchFamily="2" charset="-127"/>
              </a:rPr>
              <a:t>(data), 3</a:t>
            </a:r>
            <a:r>
              <a:rPr lang="ko-KR" altLang="en-US" sz="1200" dirty="0">
                <a:solidFill>
                  <a:srgbClr val="000000"/>
                </a:solidFill>
                <a:latin typeface="KoPubWorldDotum Light" pitchFamily="2" charset="-127"/>
                <a:ea typeface="KoPubWorldDotum Light" pitchFamily="2" charset="-127"/>
                <a:cs typeface="KoPubWorldDotum Light" pitchFamily="2" charset="-127"/>
              </a:rPr>
              <a:t>번</a:t>
            </a:r>
            <a:r>
              <a:rPr lang="en-US" altLang="ko-KR" sz="1200" dirty="0">
                <a:solidFill>
                  <a:srgbClr val="000000"/>
                </a:solidFill>
                <a:latin typeface="KoPubWorldDotum Light" pitchFamily="2" charset="-127"/>
                <a:ea typeface="KoPubWorldDotum Light" pitchFamily="2" charset="-127"/>
                <a:cs typeface="KoPubWorldDotum Light" pitchFamily="2" charset="-127"/>
              </a:rPr>
              <a:t>(verification feedback)</a:t>
            </a:r>
            <a:r>
              <a:rPr lang="ko-KR" altLang="en-US" sz="1200" dirty="0">
                <a:solidFill>
                  <a:srgbClr val="000000"/>
                </a:solidFill>
                <a:latin typeface="KoPubWorldDotum Light" pitchFamily="2" charset="-127"/>
                <a:ea typeface="KoPubWorldDotum Light" pitchFamily="2" charset="-127"/>
                <a:cs typeface="KoPubWorldDotum Light" pitchFamily="2" charset="-127"/>
              </a:rPr>
              <a:t>은 </a:t>
            </a:r>
            <a:r>
              <a:rPr lang="en-US" altLang="ko-KR" sz="1200" dirty="0">
                <a:solidFill>
                  <a:srgbClr val="000000"/>
                </a:solidFill>
                <a:latin typeface="KoPubWorldDotum Light" pitchFamily="2" charset="-127"/>
                <a:ea typeface="KoPubWorldDotum Light" pitchFamily="2" charset="-127"/>
                <a:cs typeface="KoPubWorldDotum Light" pitchFamily="2" charset="-127"/>
              </a:rPr>
              <a:t>LLM</a:t>
            </a:r>
            <a:r>
              <a:rPr lang="ko-KR" altLang="en-US" sz="1200" dirty="0">
                <a:solidFill>
                  <a:srgbClr val="000000"/>
                </a:solidFill>
                <a:latin typeface="KoPubWorldDotum Light" pitchFamily="2" charset="-127"/>
                <a:ea typeface="KoPubWorldDotum Light" pitchFamily="2" charset="-127"/>
                <a:cs typeface="KoPubWorldDotum Light" pitchFamily="2" charset="-127"/>
              </a:rPr>
              <a:t>이 내놓는 답변이다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en-US" altLang="ko-KR" sz="1400" dirty="0">
                <a:solidFill>
                  <a:srgbClr val="000000"/>
                </a:solidFill>
                <a:latin typeface="KoPubWorldDotum Light" pitchFamily="2" charset="-127"/>
                <a:ea typeface="KoPubWorldDotum Light" pitchFamily="2" charset="-127"/>
                <a:cs typeface="KoPubWorldDotum Light" pitchFamily="2" charset="-127"/>
              </a:rPr>
              <a:t>Identify</a:t>
            </a:r>
            <a:r>
              <a:rPr lang="ko-KR" altLang="en-US" sz="1400" dirty="0">
                <a:solidFill>
                  <a:srgbClr val="000000"/>
                </a:solidFill>
                <a:latin typeface="KoPubWorldDotum Light" pitchFamily="2" charset="-127"/>
                <a:ea typeface="KoPubWorldDotum Light" pitchFamily="2" charset="-127"/>
                <a:cs typeface="KoPubWorldDotum Light" pitchFamily="2" charset="-127"/>
              </a:rPr>
              <a:t>는 우리가 사용한 그대로 </a:t>
            </a:r>
            <a:r>
              <a:rPr lang="en-US" altLang="ko-KR" sz="1400" dirty="0">
                <a:solidFill>
                  <a:srgbClr val="000000"/>
                </a:solidFill>
                <a:latin typeface="KoPubWorldDotum Light" pitchFamily="2" charset="-127"/>
                <a:ea typeface="KoPubWorldDotum Light" pitchFamily="2" charset="-127"/>
                <a:cs typeface="KoPubWorldDotum Light" pitchFamily="2" charset="-127"/>
              </a:rPr>
              <a:t>binary classification</a:t>
            </a:r>
            <a:r>
              <a:rPr lang="ko-KR" altLang="en-US" sz="1400" dirty="0">
                <a:solidFill>
                  <a:srgbClr val="000000"/>
                </a:solidFill>
                <a:latin typeface="KoPubWorldDotum Light" pitchFamily="2" charset="-127"/>
                <a:ea typeface="KoPubWorldDotum Light" pitchFamily="2" charset="-127"/>
                <a:cs typeface="KoPubWorldDotum Light" pitchFamily="2" charset="-127"/>
              </a:rPr>
              <a:t>이고</a:t>
            </a:r>
            <a:r>
              <a:rPr lang="en-US" altLang="ko-KR" sz="1400" dirty="0">
                <a:solidFill>
                  <a:srgbClr val="000000"/>
                </a:solidFill>
                <a:latin typeface="KoPubWorldDotum Light" pitchFamily="2" charset="-127"/>
                <a:ea typeface="KoPubWorldDotum Light" pitchFamily="2" charset="-127"/>
                <a:cs typeface="KoPubWorldDotum Light" pitchFamily="2" charset="-127"/>
              </a:rPr>
              <a:t>, classify</a:t>
            </a:r>
            <a:r>
              <a:rPr lang="ko-KR" altLang="en-US" sz="1400" dirty="0">
                <a:solidFill>
                  <a:srgbClr val="000000"/>
                </a:solidFill>
                <a:latin typeface="KoPubWorldDotum Light" pitchFamily="2" charset="-127"/>
                <a:ea typeface="KoPubWorldDotum Light" pitchFamily="2" charset="-127"/>
                <a:cs typeface="KoPubWorldDotum Light" pitchFamily="2" charset="-127"/>
              </a:rPr>
              <a:t>는 우리 방법의 </a:t>
            </a:r>
            <a:r>
              <a:rPr lang="en-US" altLang="ko-KR" sz="1400" dirty="0">
                <a:solidFill>
                  <a:srgbClr val="000000"/>
                </a:solidFill>
                <a:latin typeface="KoPubWorldDotum Light" pitchFamily="2" charset="-127"/>
                <a:ea typeface="KoPubWorldDotum Light" pitchFamily="2" charset="-127"/>
                <a:cs typeface="KoPubWorldDotum Light" pitchFamily="2" charset="-127"/>
              </a:rPr>
              <a:t>multi-class classification</a:t>
            </a:r>
            <a:r>
              <a:rPr lang="ko-KR" altLang="en-US" sz="1400" dirty="0">
                <a:solidFill>
                  <a:srgbClr val="000000"/>
                </a:solidFill>
                <a:latin typeface="KoPubWorldDotum Light" pitchFamily="2" charset="-127"/>
                <a:ea typeface="KoPubWorldDotum Light" pitchFamily="2" charset="-127"/>
                <a:cs typeface="KoPubWorldDotum Light" pitchFamily="2" charset="-127"/>
              </a:rPr>
              <a:t>인데 차이점은</a:t>
            </a:r>
            <a:r>
              <a:rPr lang="en-US" altLang="ko-KR" sz="1400" dirty="0">
                <a:solidFill>
                  <a:srgbClr val="000000"/>
                </a:solidFill>
                <a:latin typeface="KoPubWorldDotum Light" pitchFamily="2" charset="-127"/>
                <a:ea typeface="KoPubWorldDotum Light" pitchFamily="2" charset="-127"/>
                <a:cs typeface="KoPubWorldDotum Light" pitchFamily="2" charset="-127"/>
              </a:rPr>
              <a:t>, class</a:t>
            </a:r>
            <a:r>
              <a:rPr lang="ko-KR" altLang="en-US" sz="1400" dirty="0">
                <a:solidFill>
                  <a:srgbClr val="000000"/>
                </a:solidFill>
                <a:latin typeface="KoPubWorldDotum Light" pitchFamily="2" charset="-127"/>
                <a:ea typeface="KoPubWorldDotum Light" pitchFamily="2" charset="-127"/>
                <a:cs typeface="KoPubWorldDotum Light" pitchFamily="2" charset="-127"/>
              </a:rPr>
              <a:t> </a:t>
            </a:r>
            <a:r>
              <a:rPr lang="en-US" altLang="ko-KR" sz="1400" dirty="0">
                <a:solidFill>
                  <a:srgbClr val="000000"/>
                </a:solidFill>
                <a:latin typeface="KoPubWorldDotum Light" pitchFamily="2" charset="-127"/>
                <a:ea typeface="KoPubWorldDotum Light" pitchFamily="2" charset="-127"/>
                <a:cs typeface="KoPubWorldDotum Light" pitchFamily="2" charset="-127"/>
              </a:rPr>
              <a:t>label</a:t>
            </a:r>
            <a:r>
              <a:rPr lang="ko-KR" altLang="en-US" sz="1400" dirty="0">
                <a:solidFill>
                  <a:srgbClr val="000000"/>
                </a:solidFill>
                <a:latin typeface="KoPubWorldDotum Light" pitchFamily="2" charset="-127"/>
                <a:ea typeface="KoPubWorldDotum Light" pitchFamily="2" charset="-127"/>
                <a:cs typeface="KoPubWorldDotum Light" pitchFamily="2" charset="-127"/>
              </a:rPr>
              <a:t>에 대한 정의를 하고 진행한다는 점이다</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en-US" altLang="ko-KR" sz="1400" b="1" dirty="0">
                <a:solidFill>
                  <a:srgbClr val="000000"/>
                </a:solidFill>
                <a:latin typeface="KoPubWorldDotum Light" pitchFamily="2" charset="-127"/>
                <a:ea typeface="KoPubWorldDotum Light" pitchFamily="2" charset="-127"/>
                <a:cs typeface="KoPubWorldDotum Light" pitchFamily="2" charset="-127"/>
              </a:rPr>
              <a:t>Class label</a:t>
            </a:r>
            <a:r>
              <a:rPr lang="ko-KR" altLang="en-US" sz="1400" b="1" dirty="0">
                <a:solidFill>
                  <a:srgbClr val="000000"/>
                </a:solidFill>
                <a:latin typeface="KoPubWorldDotum Light" pitchFamily="2" charset="-127"/>
                <a:ea typeface="KoPubWorldDotum Light" pitchFamily="2" charset="-127"/>
                <a:cs typeface="KoPubWorldDotum Light" pitchFamily="2" charset="-127"/>
              </a:rPr>
              <a:t>에 대한 정의를 내리는 방법으로 사용해서 </a:t>
            </a:r>
            <a:r>
              <a:rPr lang="en-US" altLang="ko-KR" sz="1400" b="1" dirty="0">
                <a:solidFill>
                  <a:srgbClr val="000000"/>
                </a:solidFill>
                <a:latin typeface="KoPubWorldDotum Light" pitchFamily="2" charset="-127"/>
                <a:ea typeface="KoPubWorldDotum Light" pitchFamily="2" charset="-127"/>
                <a:cs typeface="KoPubWorldDotum Light" pitchFamily="2" charset="-127"/>
              </a:rPr>
              <a:t>base experiment</a:t>
            </a:r>
            <a:r>
              <a:rPr lang="ko-KR" altLang="en-US" sz="1400" b="1" dirty="0">
                <a:solidFill>
                  <a:srgbClr val="000000"/>
                </a:solidFill>
                <a:latin typeface="KoPubWorldDotum Light" pitchFamily="2" charset="-127"/>
                <a:ea typeface="KoPubWorldDotum Light" pitchFamily="2" charset="-127"/>
                <a:cs typeface="KoPubWorldDotum Light" pitchFamily="2" charset="-127"/>
              </a:rPr>
              <a:t>로 사용해야 하나</a:t>
            </a:r>
            <a:r>
              <a:rPr lang="en-US" altLang="ko-KR" sz="1400" b="1" dirty="0">
                <a:solidFill>
                  <a:srgbClr val="000000"/>
                </a:solidFill>
                <a:latin typeface="KoPubWorldDotum Light" pitchFamily="2" charset="-127"/>
                <a:ea typeface="KoPubWorldDotum Light" pitchFamily="2" charset="-127"/>
                <a:cs typeface="KoPubWorldDotum Light" pitchFamily="2" charset="-127"/>
              </a:rPr>
              <a:t>??</a:t>
            </a:r>
          </a:p>
          <a:p>
            <a:pPr lvl="1" indent="0" algn="just">
              <a:buNone/>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pic>
        <p:nvPicPr>
          <p:cNvPr id="12" name="그림 11">
            <a:extLst>
              <a:ext uri="{FF2B5EF4-FFF2-40B4-BE49-F238E27FC236}">
                <a16:creationId xmlns:a16="http://schemas.microsoft.com/office/drawing/2014/main" id="{03F64486-5483-AE34-544B-1FBC86586122}"/>
              </a:ext>
            </a:extLst>
          </p:cNvPr>
          <p:cNvPicPr>
            <a:picLocks noChangeAspect="1"/>
          </p:cNvPicPr>
          <p:nvPr/>
        </p:nvPicPr>
        <p:blipFill>
          <a:blip r:embed="rId3"/>
          <a:stretch>
            <a:fillRect/>
          </a:stretch>
        </p:blipFill>
        <p:spPr>
          <a:xfrm>
            <a:off x="8238688" y="1985747"/>
            <a:ext cx="3886200" cy="3225800"/>
          </a:xfrm>
          <a:prstGeom prst="rect">
            <a:avLst/>
          </a:prstGeom>
        </p:spPr>
      </p:pic>
    </p:spTree>
    <p:extLst>
      <p:ext uri="{BB962C8B-B14F-4D97-AF65-F5344CB8AC3E}">
        <p14:creationId xmlns:p14="http://schemas.microsoft.com/office/powerpoint/2010/main" val="171405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420564"/>
          </a:xfrm>
          <a:prstGeom prst="rect">
            <a:avLst/>
          </a:prstGeom>
          <a:noFill/>
        </p:spPr>
        <p:txBody>
          <a:bodyPr wrap="square" rtlCol="0">
            <a:spAutoFit/>
          </a:bodyPr>
          <a:lstStyle/>
          <a:p>
            <a:r>
              <a:rPr kumimoji="1" lang="en-US" altLang="en-US" sz="2133" dirty="0" err="1"/>
              <a:t>추가적인</a:t>
            </a:r>
            <a:r>
              <a:rPr kumimoji="1" lang="en-US" altLang="en-US" sz="2133" dirty="0"/>
              <a:t> </a:t>
            </a:r>
            <a:r>
              <a:rPr kumimoji="1" lang="en-US" altLang="en-US" sz="2133" dirty="0" err="1"/>
              <a:t>보충</a:t>
            </a:r>
            <a:r>
              <a:rPr kumimoji="1" lang="en-US" altLang="en-US" sz="2133" dirty="0"/>
              <a:t> </a:t>
            </a:r>
            <a:r>
              <a:rPr kumimoji="1" lang="en-US" altLang="en-US" sz="2133" dirty="0" err="1"/>
              <a:t>내용</a:t>
            </a:r>
            <a:endParaRPr kumimoji="1" lang="ko-Kore-KR" altLang="en-US" sz="2133" dirty="0"/>
          </a:p>
        </p:txBody>
      </p:sp>
      <p:pic>
        <p:nvPicPr>
          <p:cNvPr id="4" name="그림 3">
            <a:extLst>
              <a:ext uri="{FF2B5EF4-FFF2-40B4-BE49-F238E27FC236}">
                <a16:creationId xmlns:a16="http://schemas.microsoft.com/office/drawing/2014/main" id="{FC21A57F-7B84-12C4-943D-29A199A3BAB3}"/>
              </a:ext>
            </a:extLst>
          </p:cNvPr>
          <p:cNvPicPr>
            <a:picLocks noChangeAspect="1"/>
          </p:cNvPicPr>
          <p:nvPr/>
        </p:nvPicPr>
        <p:blipFill>
          <a:blip r:embed="rId3"/>
          <a:stretch>
            <a:fillRect/>
          </a:stretch>
        </p:blipFill>
        <p:spPr>
          <a:xfrm>
            <a:off x="262467" y="1349728"/>
            <a:ext cx="7772400" cy="4386519"/>
          </a:xfrm>
          <a:prstGeom prst="rect">
            <a:avLst/>
          </a:prstGeom>
        </p:spPr>
      </p:pic>
      <p:pic>
        <p:nvPicPr>
          <p:cNvPr id="6" name="그림 5">
            <a:extLst>
              <a:ext uri="{FF2B5EF4-FFF2-40B4-BE49-F238E27FC236}">
                <a16:creationId xmlns:a16="http://schemas.microsoft.com/office/drawing/2014/main" id="{1574FCAB-EBD6-3E77-FF7D-C25AE52FA5D3}"/>
              </a:ext>
            </a:extLst>
          </p:cNvPr>
          <p:cNvPicPr>
            <a:picLocks noChangeAspect="1"/>
          </p:cNvPicPr>
          <p:nvPr/>
        </p:nvPicPr>
        <p:blipFill>
          <a:blip r:embed="rId4"/>
          <a:stretch>
            <a:fillRect/>
          </a:stretch>
        </p:blipFill>
        <p:spPr>
          <a:xfrm>
            <a:off x="7830890" y="2774637"/>
            <a:ext cx="4013200" cy="1536700"/>
          </a:xfrm>
          <a:prstGeom prst="rect">
            <a:avLst/>
          </a:prstGeom>
        </p:spPr>
      </p:pic>
    </p:spTree>
    <p:extLst>
      <p:ext uri="{BB962C8B-B14F-4D97-AF65-F5344CB8AC3E}">
        <p14:creationId xmlns:p14="http://schemas.microsoft.com/office/powerpoint/2010/main" val="391755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11418964" cy="420564"/>
          </a:xfrm>
          <a:prstGeom prst="rect">
            <a:avLst/>
          </a:prstGeom>
          <a:noFill/>
        </p:spPr>
        <p:txBody>
          <a:bodyPr wrap="square" rtlCol="0">
            <a:spAutoFit/>
          </a:bodyPr>
          <a:lstStyle/>
          <a:p>
            <a:r>
              <a:rPr kumimoji="1" lang="en-US" altLang="en-US" sz="2133" dirty="0" err="1"/>
              <a:t>추가적인</a:t>
            </a:r>
            <a:r>
              <a:rPr kumimoji="1" lang="en-US" altLang="en-US" sz="2133" dirty="0"/>
              <a:t> </a:t>
            </a:r>
            <a:r>
              <a:rPr kumimoji="1" lang="en-US" altLang="en-US" sz="2133" dirty="0" err="1"/>
              <a:t>보충</a:t>
            </a:r>
            <a:r>
              <a:rPr kumimoji="1" lang="en-US" altLang="en-US" sz="2133" dirty="0"/>
              <a:t> </a:t>
            </a:r>
            <a:r>
              <a:rPr kumimoji="1" lang="en-US" altLang="en-US" sz="2133" dirty="0" err="1"/>
              <a:t>내용</a:t>
            </a:r>
            <a:endParaRPr kumimoji="1" lang="ko-Kore-KR" altLang="en-US" sz="2133" dirty="0"/>
          </a:p>
        </p:txBody>
      </p:sp>
      <p:pic>
        <p:nvPicPr>
          <p:cNvPr id="5" name="그림 4">
            <a:extLst>
              <a:ext uri="{FF2B5EF4-FFF2-40B4-BE49-F238E27FC236}">
                <a16:creationId xmlns:a16="http://schemas.microsoft.com/office/drawing/2014/main" id="{99EFB494-39CF-5FCA-02E2-63156165EC40}"/>
              </a:ext>
            </a:extLst>
          </p:cNvPr>
          <p:cNvPicPr>
            <a:picLocks noChangeAspect="1"/>
          </p:cNvPicPr>
          <p:nvPr/>
        </p:nvPicPr>
        <p:blipFill>
          <a:blip r:embed="rId3"/>
          <a:stretch>
            <a:fillRect/>
          </a:stretch>
        </p:blipFill>
        <p:spPr>
          <a:xfrm>
            <a:off x="389389" y="1446493"/>
            <a:ext cx="7772400" cy="4451573"/>
          </a:xfrm>
          <a:prstGeom prst="rect">
            <a:avLst/>
          </a:prstGeom>
        </p:spPr>
      </p:pic>
      <p:pic>
        <p:nvPicPr>
          <p:cNvPr id="7" name="그림 6">
            <a:extLst>
              <a:ext uri="{FF2B5EF4-FFF2-40B4-BE49-F238E27FC236}">
                <a16:creationId xmlns:a16="http://schemas.microsoft.com/office/drawing/2014/main" id="{B04C5177-397D-00D3-FC7B-E6ADEA49C240}"/>
              </a:ext>
            </a:extLst>
          </p:cNvPr>
          <p:cNvPicPr>
            <a:picLocks noChangeAspect="1"/>
          </p:cNvPicPr>
          <p:nvPr/>
        </p:nvPicPr>
        <p:blipFill>
          <a:blip r:embed="rId4"/>
          <a:stretch>
            <a:fillRect/>
          </a:stretch>
        </p:blipFill>
        <p:spPr>
          <a:xfrm>
            <a:off x="8077200" y="1735529"/>
            <a:ext cx="4114800" cy="3873500"/>
          </a:xfrm>
          <a:prstGeom prst="rect">
            <a:avLst/>
          </a:prstGeom>
        </p:spPr>
      </p:pic>
    </p:spTree>
    <p:extLst>
      <p:ext uri="{BB962C8B-B14F-4D97-AF65-F5344CB8AC3E}">
        <p14:creationId xmlns:p14="http://schemas.microsoft.com/office/powerpoint/2010/main" val="247806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ko-KR" altLang="en-US" sz="2133" dirty="0" err="1"/>
              <a:t>본심사</a:t>
            </a:r>
            <a:r>
              <a:rPr kumimoji="1" lang="ko-KR" altLang="en-US" sz="2133" dirty="0"/>
              <a:t> 일정</a:t>
            </a:r>
            <a:endParaRPr kumimoji="1" lang="ko-Kore-KR" altLang="en-US" sz="2133" dirty="0"/>
          </a:p>
        </p:txBody>
      </p:sp>
      <p:pic>
        <p:nvPicPr>
          <p:cNvPr id="12" name="그림 11">
            <a:extLst>
              <a:ext uri="{FF2B5EF4-FFF2-40B4-BE49-F238E27FC236}">
                <a16:creationId xmlns:a16="http://schemas.microsoft.com/office/drawing/2014/main" id="{7DAC6B74-95EF-F5E8-E842-7A1A9804A316}"/>
              </a:ext>
            </a:extLst>
          </p:cNvPr>
          <p:cNvPicPr>
            <a:picLocks noChangeAspect="1"/>
          </p:cNvPicPr>
          <p:nvPr/>
        </p:nvPicPr>
        <p:blipFill>
          <a:blip r:embed="rId3"/>
          <a:stretch>
            <a:fillRect/>
          </a:stretch>
        </p:blipFill>
        <p:spPr>
          <a:xfrm>
            <a:off x="1119352" y="1522228"/>
            <a:ext cx="7772400" cy="4590169"/>
          </a:xfrm>
          <a:prstGeom prst="rect">
            <a:avLst/>
          </a:prstGeom>
        </p:spPr>
      </p:pic>
      <p:sp>
        <p:nvSpPr>
          <p:cNvPr id="13" name="TextBox 12">
            <a:extLst>
              <a:ext uri="{FF2B5EF4-FFF2-40B4-BE49-F238E27FC236}">
                <a16:creationId xmlns:a16="http://schemas.microsoft.com/office/drawing/2014/main" id="{2B52C71F-D16D-996B-6D2A-3C0CC79B24E7}"/>
              </a:ext>
            </a:extLst>
          </p:cNvPr>
          <p:cNvSpPr txBox="1"/>
          <p:nvPr/>
        </p:nvSpPr>
        <p:spPr>
          <a:xfrm>
            <a:off x="8758106" y="4152549"/>
            <a:ext cx="3246539" cy="369332"/>
          </a:xfrm>
          <a:prstGeom prst="rect">
            <a:avLst/>
          </a:prstGeom>
          <a:noFill/>
        </p:spPr>
        <p:txBody>
          <a:bodyPr wrap="square" rtlCol="0">
            <a:spAutoFit/>
          </a:bodyPr>
          <a:lstStyle/>
          <a:p>
            <a:r>
              <a:rPr kumimoji="1" lang="en-US" altLang="ko-KR" dirty="0"/>
              <a:t>EMNLP : 6</a:t>
            </a:r>
            <a:r>
              <a:rPr kumimoji="1" lang="ko-KR" altLang="en-US" dirty="0"/>
              <a:t>월 </a:t>
            </a:r>
            <a:r>
              <a:rPr kumimoji="1" lang="en-US" altLang="ko-KR" dirty="0"/>
              <a:t>16</a:t>
            </a:r>
            <a:r>
              <a:rPr kumimoji="1" lang="ko-KR" altLang="en-US" dirty="0"/>
              <a:t>일 </a:t>
            </a:r>
            <a:r>
              <a:rPr kumimoji="1" lang="en-US" altLang="ko-KR" dirty="0"/>
              <a:t>20:59:00</a:t>
            </a:r>
            <a:endParaRPr kumimoji="1" lang="ko-KR" altLang="en-US" dirty="0"/>
          </a:p>
        </p:txBody>
      </p:sp>
    </p:spTree>
    <p:extLst>
      <p:ext uri="{BB962C8B-B14F-4D97-AF65-F5344CB8AC3E}">
        <p14:creationId xmlns:p14="http://schemas.microsoft.com/office/powerpoint/2010/main" val="368760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Plan</a:t>
            </a:r>
            <a:endParaRPr kumimoji="1" lang="ko-Kore-KR" altLang="en-US" sz="2133" dirty="0"/>
          </a:p>
        </p:txBody>
      </p:sp>
      <p:graphicFrame>
        <p:nvGraphicFramePr>
          <p:cNvPr id="4" name="표 5">
            <a:extLst>
              <a:ext uri="{FF2B5EF4-FFF2-40B4-BE49-F238E27FC236}">
                <a16:creationId xmlns:a16="http://schemas.microsoft.com/office/drawing/2014/main" id="{19BF2AA6-9378-6D49-A81E-C1D910B11D58}"/>
              </a:ext>
            </a:extLst>
          </p:cNvPr>
          <p:cNvGraphicFramePr>
            <a:graphicFrameLocks noGrp="1"/>
          </p:cNvGraphicFramePr>
          <p:nvPr>
            <p:extLst>
              <p:ext uri="{D42A27DB-BD31-4B8C-83A1-F6EECF244321}">
                <p14:modId xmlns:p14="http://schemas.microsoft.com/office/powerpoint/2010/main" val="3936025343"/>
              </p:ext>
            </p:extLst>
          </p:nvPr>
        </p:nvGraphicFramePr>
        <p:xfrm>
          <a:off x="1298195" y="829493"/>
          <a:ext cx="9448103" cy="5881894"/>
        </p:xfrm>
        <a:graphic>
          <a:graphicData uri="http://schemas.openxmlformats.org/drawingml/2006/table">
            <a:tbl>
              <a:tblPr firstRow="1" bandRow="1">
                <a:tableStyleId>{7DF18680-E054-41AD-8BC1-D1AEF772440D}</a:tableStyleId>
              </a:tblPr>
              <a:tblGrid>
                <a:gridCol w="1349729">
                  <a:extLst>
                    <a:ext uri="{9D8B030D-6E8A-4147-A177-3AD203B41FA5}">
                      <a16:colId xmlns:a16="http://schemas.microsoft.com/office/drawing/2014/main" val="1982948393"/>
                    </a:ext>
                  </a:extLst>
                </a:gridCol>
                <a:gridCol w="1349729">
                  <a:extLst>
                    <a:ext uri="{9D8B030D-6E8A-4147-A177-3AD203B41FA5}">
                      <a16:colId xmlns:a16="http://schemas.microsoft.com/office/drawing/2014/main" val="1673760036"/>
                    </a:ext>
                  </a:extLst>
                </a:gridCol>
                <a:gridCol w="1349729">
                  <a:extLst>
                    <a:ext uri="{9D8B030D-6E8A-4147-A177-3AD203B41FA5}">
                      <a16:colId xmlns:a16="http://schemas.microsoft.com/office/drawing/2014/main" val="4267842700"/>
                    </a:ext>
                  </a:extLst>
                </a:gridCol>
                <a:gridCol w="1349729">
                  <a:extLst>
                    <a:ext uri="{9D8B030D-6E8A-4147-A177-3AD203B41FA5}">
                      <a16:colId xmlns:a16="http://schemas.microsoft.com/office/drawing/2014/main" val="892090355"/>
                    </a:ext>
                  </a:extLst>
                </a:gridCol>
                <a:gridCol w="1349729">
                  <a:extLst>
                    <a:ext uri="{9D8B030D-6E8A-4147-A177-3AD203B41FA5}">
                      <a16:colId xmlns:a16="http://schemas.microsoft.com/office/drawing/2014/main" val="248032911"/>
                    </a:ext>
                  </a:extLst>
                </a:gridCol>
                <a:gridCol w="1349729">
                  <a:extLst>
                    <a:ext uri="{9D8B030D-6E8A-4147-A177-3AD203B41FA5}">
                      <a16:colId xmlns:a16="http://schemas.microsoft.com/office/drawing/2014/main" val="3521417992"/>
                    </a:ext>
                  </a:extLst>
                </a:gridCol>
                <a:gridCol w="1349729">
                  <a:extLst>
                    <a:ext uri="{9D8B030D-6E8A-4147-A177-3AD203B41FA5}">
                      <a16:colId xmlns:a16="http://schemas.microsoft.com/office/drawing/2014/main" val="3073668096"/>
                    </a:ext>
                  </a:extLst>
                </a:gridCol>
              </a:tblGrid>
              <a:tr h="298152">
                <a:tc>
                  <a:txBody>
                    <a:bodyPr/>
                    <a:lstStyle/>
                    <a:p>
                      <a:pPr algn="ctr"/>
                      <a:r>
                        <a:rPr lang="ko-Kore-KR" altLang="en-US" dirty="0"/>
                        <a:t>월</a:t>
                      </a:r>
                    </a:p>
                  </a:txBody>
                  <a:tcPr/>
                </a:tc>
                <a:tc>
                  <a:txBody>
                    <a:bodyPr/>
                    <a:lstStyle/>
                    <a:p>
                      <a:pPr algn="ctr"/>
                      <a:r>
                        <a:rPr lang="ko-Kore-KR" altLang="en-US" dirty="0"/>
                        <a:t>화</a:t>
                      </a:r>
                    </a:p>
                  </a:txBody>
                  <a:tcPr/>
                </a:tc>
                <a:tc>
                  <a:txBody>
                    <a:bodyPr/>
                    <a:lstStyle/>
                    <a:p>
                      <a:pPr algn="ctr"/>
                      <a:r>
                        <a:rPr lang="ko-Kore-KR" altLang="en-US" dirty="0"/>
                        <a:t>수</a:t>
                      </a:r>
                    </a:p>
                  </a:txBody>
                  <a:tcPr/>
                </a:tc>
                <a:tc>
                  <a:txBody>
                    <a:bodyPr/>
                    <a:lstStyle/>
                    <a:p>
                      <a:pPr algn="ctr"/>
                      <a:r>
                        <a:rPr lang="ko-Kore-KR" altLang="en-US" dirty="0"/>
                        <a:t>목</a:t>
                      </a:r>
                    </a:p>
                  </a:txBody>
                  <a:tcPr/>
                </a:tc>
                <a:tc>
                  <a:txBody>
                    <a:bodyPr/>
                    <a:lstStyle/>
                    <a:p>
                      <a:pPr algn="ctr"/>
                      <a:r>
                        <a:rPr lang="ko-Kore-KR" altLang="en-US" dirty="0"/>
                        <a:t>금</a:t>
                      </a:r>
                    </a:p>
                  </a:txBody>
                  <a:tcPr/>
                </a:tc>
                <a:tc>
                  <a:txBody>
                    <a:bodyPr/>
                    <a:lstStyle/>
                    <a:p>
                      <a:pPr algn="ctr"/>
                      <a:r>
                        <a:rPr lang="ko-Kore-KR" altLang="en-US" dirty="0"/>
                        <a:t>토</a:t>
                      </a:r>
                    </a:p>
                  </a:txBody>
                  <a:tcPr/>
                </a:tc>
                <a:tc>
                  <a:txBody>
                    <a:bodyPr/>
                    <a:lstStyle/>
                    <a:p>
                      <a:pPr algn="ctr"/>
                      <a:r>
                        <a:rPr lang="ko-Kore-KR" altLang="en-US" dirty="0"/>
                        <a:t>일</a:t>
                      </a:r>
                    </a:p>
                  </a:txBody>
                  <a:tcPr/>
                </a:tc>
                <a:extLst>
                  <a:ext uri="{0D108BD9-81ED-4DB2-BD59-A6C34878D82A}">
                    <a16:rowId xmlns:a16="http://schemas.microsoft.com/office/drawing/2014/main" val="2816779843"/>
                  </a:ext>
                </a:extLst>
              </a:tr>
              <a:tr h="416308">
                <a:tc>
                  <a:txBody>
                    <a:bodyPr/>
                    <a:lstStyle/>
                    <a:p>
                      <a:pPr algn="ctr"/>
                      <a:endParaRPr lang="ko-Kore-KR" altLang="en-US" dirty="0"/>
                    </a:p>
                  </a:txBody>
                  <a:tcPr/>
                </a:tc>
                <a:tc>
                  <a:txBody>
                    <a:bodyPr/>
                    <a:lstStyle/>
                    <a:p>
                      <a:pPr algn="ctr"/>
                      <a:endParaRPr lang="ko-Kore-KR" altLang="en-US" dirty="0"/>
                    </a:p>
                  </a:txBody>
                  <a:tcPr/>
                </a:tc>
                <a:tc>
                  <a:txBody>
                    <a:bodyPr/>
                    <a:lstStyle/>
                    <a:p>
                      <a:pPr algn="ctr"/>
                      <a:r>
                        <a:rPr lang="en-US" altLang="en-US" dirty="0"/>
                        <a:t>1</a:t>
                      </a:r>
                      <a:endParaRPr lang="ko-Kore-KR" altLang="en-US" dirty="0"/>
                    </a:p>
                  </a:txBody>
                  <a:tcPr/>
                </a:tc>
                <a:tc>
                  <a:txBody>
                    <a:bodyPr/>
                    <a:lstStyle/>
                    <a:p>
                      <a:pPr algn="ctr"/>
                      <a:r>
                        <a:rPr lang="en-US" altLang="ko-Kore-KR" dirty="0"/>
                        <a:t>2</a:t>
                      </a:r>
                      <a:endParaRPr lang="ko-Kore-KR" altLang="en-US" dirty="0"/>
                    </a:p>
                  </a:txBody>
                  <a:tcPr/>
                </a:tc>
                <a:tc>
                  <a:txBody>
                    <a:bodyPr/>
                    <a:lstStyle/>
                    <a:p>
                      <a:pPr algn="ctr"/>
                      <a:r>
                        <a:rPr lang="en-US" altLang="ko-Kore-KR" dirty="0"/>
                        <a:t>3</a:t>
                      </a:r>
                      <a:endParaRPr lang="ko-Kore-KR" altLang="en-US" dirty="0"/>
                    </a:p>
                  </a:txBody>
                  <a:tcPr/>
                </a:tc>
                <a:tc>
                  <a:txBody>
                    <a:bodyPr/>
                    <a:lstStyle/>
                    <a:p>
                      <a:pPr algn="ctr"/>
                      <a:r>
                        <a:rPr lang="en-US" altLang="ko-Kore-KR" dirty="0"/>
                        <a:t>4</a:t>
                      </a:r>
                      <a:endParaRPr lang="ko-Kore-KR" altLang="en-US" dirty="0"/>
                    </a:p>
                  </a:txBody>
                  <a:tcPr/>
                </a:tc>
                <a:tc>
                  <a:txBody>
                    <a:bodyPr/>
                    <a:lstStyle/>
                    <a:p>
                      <a:pPr algn="ctr"/>
                      <a:r>
                        <a:rPr lang="en-US" altLang="ko-Kore-KR" dirty="0"/>
                        <a:t>5</a:t>
                      </a:r>
                      <a:endParaRPr lang="ko-Kore-KR" altLang="en-US" dirty="0"/>
                    </a:p>
                  </a:txBody>
                  <a:tcPr/>
                </a:tc>
                <a:extLst>
                  <a:ext uri="{0D108BD9-81ED-4DB2-BD59-A6C34878D82A}">
                    <a16:rowId xmlns:a16="http://schemas.microsoft.com/office/drawing/2014/main" val="3541797240"/>
                  </a:ext>
                </a:extLst>
              </a:tr>
              <a:tr h="416308">
                <a:tc>
                  <a:txBody>
                    <a:bodyPr/>
                    <a:lstStyle/>
                    <a:p>
                      <a:pPr algn="ctr"/>
                      <a:r>
                        <a:rPr lang="en-US" altLang="ko-Kore-KR" dirty="0"/>
                        <a:t>6</a:t>
                      </a:r>
                      <a:endParaRPr lang="ko-Kore-KR" altLang="en-US" dirty="0"/>
                    </a:p>
                  </a:txBody>
                  <a:tcPr/>
                </a:tc>
                <a:tc>
                  <a:txBody>
                    <a:bodyPr/>
                    <a:lstStyle/>
                    <a:p>
                      <a:pPr algn="ctr"/>
                      <a:r>
                        <a:rPr lang="en-US" altLang="ko-Kore-KR" dirty="0"/>
                        <a:t>7</a:t>
                      </a:r>
                      <a:endParaRPr lang="ko-Kore-KR" altLang="en-US" dirty="0"/>
                    </a:p>
                  </a:txBody>
                  <a:tcPr/>
                </a:tc>
                <a:tc>
                  <a:txBody>
                    <a:bodyPr/>
                    <a:lstStyle/>
                    <a:p>
                      <a:pPr algn="ctr"/>
                      <a:r>
                        <a:rPr lang="en-US" altLang="ko-Kore-KR" dirty="0"/>
                        <a:t>8</a:t>
                      </a:r>
                      <a:endParaRPr lang="ko-Kore-KR" altLang="en-US" dirty="0"/>
                    </a:p>
                  </a:txBody>
                  <a:tcPr/>
                </a:tc>
                <a:tc>
                  <a:txBody>
                    <a:bodyPr/>
                    <a:lstStyle/>
                    <a:p>
                      <a:pPr algn="ctr"/>
                      <a:r>
                        <a:rPr lang="en-US" altLang="ko-Kore-KR" sz="1050" b="1" dirty="0"/>
                        <a:t>9</a:t>
                      </a:r>
                    </a:p>
                    <a:p>
                      <a:pPr algn="ctr"/>
                      <a:r>
                        <a:rPr lang="en-US" altLang="ko-KR" sz="1050" b="1" dirty="0"/>
                        <a:t>(</a:t>
                      </a:r>
                      <a:r>
                        <a:rPr lang="ko-KR" altLang="en-US" sz="1050" b="1" dirty="0"/>
                        <a:t>금일 미팅 내용 기반으로 논문 작성 시작하기</a:t>
                      </a:r>
                      <a:r>
                        <a:rPr lang="en-US" altLang="ko-KR" sz="1050" b="1" dirty="0"/>
                        <a:t>)</a:t>
                      </a:r>
                      <a:endParaRPr lang="ko-Kore-KR" altLang="en-US" sz="1050" b="1" dirty="0"/>
                    </a:p>
                  </a:txBody>
                  <a:tcPr/>
                </a:tc>
                <a:tc>
                  <a:txBody>
                    <a:bodyPr/>
                    <a:lstStyle/>
                    <a:p>
                      <a:pPr algn="ctr"/>
                      <a:r>
                        <a:rPr lang="en-US" altLang="ko-Kore-KR" dirty="0"/>
                        <a:t>10</a:t>
                      </a:r>
                      <a:endParaRPr lang="ko-Kore-KR" altLang="en-US" dirty="0"/>
                    </a:p>
                  </a:txBody>
                  <a:tcPr/>
                </a:tc>
                <a:tc>
                  <a:txBody>
                    <a:bodyPr/>
                    <a:lstStyle/>
                    <a:p>
                      <a:pPr algn="ctr"/>
                      <a:r>
                        <a:rPr lang="en-US" altLang="ko-Kore-KR" dirty="0"/>
                        <a:t>11</a:t>
                      </a:r>
                      <a:endParaRPr lang="ko-Kore-KR" altLang="en-US" dirty="0"/>
                    </a:p>
                  </a:txBody>
                  <a:tcPr/>
                </a:tc>
                <a:tc>
                  <a:txBody>
                    <a:bodyPr/>
                    <a:lstStyle/>
                    <a:p>
                      <a:pPr algn="ctr"/>
                      <a:r>
                        <a:rPr lang="en-US" altLang="ko-Kore-KR" dirty="0"/>
                        <a:t>12</a:t>
                      </a:r>
                      <a:endParaRPr lang="ko-Kore-KR" altLang="en-US" dirty="0"/>
                    </a:p>
                  </a:txBody>
                  <a:tcPr/>
                </a:tc>
                <a:extLst>
                  <a:ext uri="{0D108BD9-81ED-4DB2-BD59-A6C34878D82A}">
                    <a16:rowId xmlns:a16="http://schemas.microsoft.com/office/drawing/2014/main" val="2128365545"/>
                  </a:ext>
                </a:extLst>
              </a:tr>
              <a:tr h="416308">
                <a:tc>
                  <a:txBody>
                    <a:bodyPr/>
                    <a:lstStyle/>
                    <a:p>
                      <a:pPr algn="ctr"/>
                      <a:r>
                        <a:rPr lang="en-US" altLang="ko-Kore-KR" dirty="0"/>
                        <a:t>13</a:t>
                      </a:r>
                      <a:endParaRPr lang="ko-Kore-KR" altLang="en-US" dirty="0"/>
                    </a:p>
                  </a:txBody>
                  <a:tcPr/>
                </a:tc>
                <a:tc>
                  <a:txBody>
                    <a:bodyPr/>
                    <a:lstStyle/>
                    <a:p>
                      <a:pPr algn="ctr"/>
                      <a:r>
                        <a:rPr lang="en-US" altLang="ko-Kore-KR" dirty="0"/>
                        <a:t>14</a:t>
                      </a:r>
                      <a:endParaRPr lang="ko-Kore-KR" altLang="en-US" dirty="0"/>
                    </a:p>
                  </a:txBody>
                  <a:tcPr/>
                </a:tc>
                <a:tc>
                  <a:txBody>
                    <a:bodyPr/>
                    <a:lstStyle/>
                    <a:p>
                      <a:pPr algn="ctr"/>
                      <a:r>
                        <a:rPr lang="en-US" altLang="ko-Kore-KR" dirty="0"/>
                        <a:t>15</a:t>
                      </a:r>
                      <a:endParaRPr lang="ko-Kore-KR" altLang="en-US" dirty="0"/>
                    </a:p>
                  </a:txBody>
                  <a:tcPr/>
                </a:tc>
                <a:tc>
                  <a:txBody>
                    <a:bodyPr/>
                    <a:lstStyle/>
                    <a:p>
                      <a:pPr algn="ctr"/>
                      <a:r>
                        <a:rPr lang="en-US" altLang="ko-Kore-KR" dirty="0"/>
                        <a:t>16</a:t>
                      </a:r>
                      <a:endParaRPr lang="ko-Kore-KR" altLang="en-US" dirty="0"/>
                    </a:p>
                  </a:txBody>
                  <a:tcPr/>
                </a:tc>
                <a:tc>
                  <a:txBody>
                    <a:bodyPr/>
                    <a:lstStyle/>
                    <a:p>
                      <a:pPr algn="ctr"/>
                      <a:r>
                        <a:rPr lang="en-US" altLang="ko-KR" sz="1600" b="0" dirty="0">
                          <a:solidFill>
                            <a:srgbClr val="FF0000"/>
                          </a:solidFill>
                        </a:rPr>
                        <a:t>17</a:t>
                      </a:r>
                    </a:p>
                    <a:p>
                      <a:pPr algn="ctr"/>
                      <a:r>
                        <a:rPr lang="en-US" altLang="ko-KR" sz="1600" b="0" dirty="0">
                          <a:solidFill>
                            <a:srgbClr val="FF0000"/>
                          </a:solidFill>
                        </a:rPr>
                        <a:t>(</a:t>
                      </a:r>
                      <a:r>
                        <a:rPr lang="ko-KR" altLang="en-US" sz="1600" b="0" dirty="0">
                          <a:solidFill>
                            <a:srgbClr val="FF0000"/>
                          </a:solidFill>
                        </a:rPr>
                        <a:t>졸업논문 업로드</a:t>
                      </a:r>
                      <a:r>
                        <a:rPr lang="en-US" altLang="ko-KR" sz="1600" b="0" dirty="0">
                          <a:solidFill>
                            <a:srgbClr val="FF0000"/>
                          </a:solidFill>
                        </a:rPr>
                        <a:t>)</a:t>
                      </a:r>
                      <a:endParaRPr lang="ko-Kore-KR" altLang="en-US" sz="1600" b="0" dirty="0">
                        <a:solidFill>
                          <a:srgbClr val="FF0000"/>
                        </a:solidFill>
                      </a:endParaRPr>
                    </a:p>
                  </a:txBody>
                  <a:tcPr/>
                </a:tc>
                <a:tc>
                  <a:txBody>
                    <a:bodyPr/>
                    <a:lstStyle/>
                    <a:p>
                      <a:pPr algn="ctr"/>
                      <a:r>
                        <a:rPr lang="en-US" altLang="ko-Kore-KR" dirty="0"/>
                        <a:t>18</a:t>
                      </a:r>
                    </a:p>
                  </a:txBody>
                  <a:tcPr/>
                </a:tc>
                <a:tc>
                  <a:txBody>
                    <a:bodyPr/>
                    <a:lstStyle/>
                    <a:p>
                      <a:pPr algn="ctr"/>
                      <a:r>
                        <a:rPr lang="en-US" altLang="ko-Kore-KR" dirty="0"/>
                        <a:t>19</a:t>
                      </a:r>
                      <a:endParaRPr lang="ko-Kore-KR" altLang="en-US" dirty="0"/>
                    </a:p>
                  </a:txBody>
                  <a:tcPr/>
                </a:tc>
                <a:extLst>
                  <a:ext uri="{0D108BD9-81ED-4DB2-BD59-A6C34878D82A}">
                    <a16:rowId xmlns:a16="http://schemas.microsoft.com/office/drawing/2014/main" val="681405727"/>
                  </a:ext>
                </a:extLst>
              </a:tr>
              <a:tr h="416308">
                <a:tc>
                  <a:txBody>
                    <a:bodyPr/>
                    <a:lstStyle/>
                    <a:p>
                      <a:pPr algn="ctr"/>
                      <a:r>
                        <a:rPr lang="en-US" altLang="ko-Kore-KR" dirty="0"/>
                        <a:t>20</a:t>
                      </a:r>
                      <a:endParaRPr lang="ko-Kore-KR" altLang="en-US" dirty="0"/>
                    </a:p>
                  </a:txBody>
                  <a:tcPr/>
                </a:tc>
                <a:tc>
                  <a:txBody>
                    <a:bodyPr/>
                    <a:lstStyle/>
                    <a:p>
                      <a:pPr algn="ctr"/>
                      <a:r>
                        <a:rPr lang="en-US" altLang="ko-Kore-KR" dirty="0"/>
                        <a:t>21</a:t>
                      </a:r>
                      <a:endParaRPr lang="ko-Kore-KR" altLang="en-US" dirty="0"/>
                    </a:p>
                  </a:txBody>
                  <a:tcPr/>
                </a:tc>
                <a:tc>
                  <a:txBody>
                    <a:bodyPr/>
                    <a:lstStyle/>
                    <a:p>
                      <a:pPr algn="ctr"/>
                      <a:r>
                        <a:rPr lang="en-US" altLang="ko-Kore-KR" dirty="0"/>
                        <a:t>22</a:t>
                      </a:r>
                      <a:endParaRPr lang="ko-Kore-KR" altLang="en-US" dirty="0"/>
                    </a:p>
                  </a:txBody>
                  <a:tcPr/>
                </a:tc>
                <a:tc>
                  <a:txBody>
                    <a:bodyPr/>
                    <a:lstStyle/>
                    <a:p>
                      <a:pPr algn="ctr"/>
                      <a:r>
                        <a:rPr lang="en-US" altLang="ko-Kore-KR" dirty="0"/>
                        <a:t>23</a:t>
                      </a:r>
                      <a:endParaRPr lang="ko-Kore-KR" altLang="en-US" dirty="0"/>
                    </a:p>
                  </a:txBody>
                  <a:tcPr/>
                </a:tc>
                <a:tc>
                  <a:txBody>
                    <a:bodyPr/>
                    <a:lstStyle/>
                    <a:p>
                      <a:pPr algn="ctr"/>
                      <a:r>
                        <a:rPr lang="en-US" altLang="ko-Kore-KR" b="0" dirty="0">
                          <a:solidFill>
                            <a:schemeClr val="tx1"/>
                          </a:solidFill>
                        </a:rPr>
                        <a:t>24</a:t>
                      </a:r>
                      <a:endParaRPr lang="ko-Kore-KR" altLang="en-US" b="0" dirty="0">
                        <a:solidFill>
                          <a:schemeClr val="tx1"/>
                        </a:solidFill>
                      </a:endParaRPr>
                    </a:p>
                  </a:txBody>
                  <a:tcPr/>
                </a:tc>
                <a:tc>
                  <a:txBody>
                    <a:bodyPr/>
                    <a:lstStyle/>
                    <a:p>
                      <a:pPr algn="ctr"/>
                      <a:r>
                        <a:rPr lang="en-US" altLang="ko-Kore-KR" b="0" dirty="0">
                          <a:solidFill>
                            <a:schemeClr val="tx1"/>
                          </a:solidFill>
                        </a:rPr>
                        <a:t>25</a:t>
                      </a:r>
                      <a:endParaRPr lang="ko-Kore-KR" altLang="en-US" b="0" dirty="0">
                        <a:solidFill>
                          <a:schemeClr val="tx1"/>
                        </a:solidFill>
                      </a:endParaRPr>
                    </a:p>
                  </a:txBody>
                  <a:tcPr/>
                </a:tc>
                <a:tc>
                  <a:txBody>
                    <a:bodyPr/>
                    <a:lstStyle/>
                    <a:p>
                      <a:pPr algn="ctr"/>
                      <a:r>
                        <a:rPr lang="en-US" altLang="ko-Kore-KR" dirty="0"/>
                        <a:t>26</a:t>
                      </a:r>
                      <a:endParaRPr lang="ko-Kore-KR" altLang="en-US" dirty="0"/>
                    </a:p>
                  </a:txBody>
                  <a:tcPr/>
                </a:tc>
                <a:extLst>
                  <a:ext uri="{0D108BD9-81ED-4DB2-BD59-A6C34878D82A}">
                    <a16:rowId xmlns:a16="http://schemas.microsoft.com/office/drawing/2014/main" val="401458337"/>
                  </a:ext>
                </a:extLst>
              </a:tr>
              <a:tr h="416308">
                <a:tc>
                  <a:txBody>
                    <a:bodyPr/>
                    <a:lstStyle/>
                    <a:p>
                      <a:pPr algn="ctr"/>
                      <a:r>
                        <a:rPr lang="en-US" altLang="ko-Kore-KR" dirty="0"/>
                        <a:t>27</a:t>
                      </a:r>
                      <a:endParaRPr lang="ko-Kore-KR" altLang="en-US" dirty="0"/>
                    </a:p>
                  </a:txBody>
                  <a:tcPr/>
                </a:tc>
                <a:tc>
                  <a:txBody>
                    <a:bodyPr/>
                    <a:lstStyle/>
                    <a:p>
                      <a:pPr algn="ctr"/>
                      <a:r>
                        <a:rPr lang="en-US" altLang="ko-KR" b="0" dirty="0">
                          <a:solidFill>
                            <a:schemeClr val="tx1"/>
                          </a:solidFill>
                        </a:rPr>
                        <a:t>28</a:t>
                      </a:r>
                      <a:endParaRPr lang="ko-Kore-KR" altLang="en-US" b="0" dirty="0">
                        <a:solidFill>
                          <a:schemeClr val="tx1"/>
                        </a:solidFill>
                      </a:endParaRPr>
                    </a:p>
                  </a:txBody>
                  <a:tcPr/>
                </a:tc>
                <a:tc>
                  <a:txBody>
                    <a:bodyPr/>
                    <a:lstStyle/>
                    <a:p>
                      <a:pPr algn="ctr"/>
                      <a:r>
                        <a:rPr lang="en-US" altLang="ko-Kore-KR" dirty="0"/>
                        <a:t>29</a:t>
                      </a:r>
                      <a:endParaRPr lang="ko-Kore-KR" altLang="en-US" dirty="0"/>
                    </a:p>
                  </a:txBody>
                  <a:tcPr/>
                </a:tc>
                <a:tc>
                  <a:txBody>
                    <a:bodyPr/>
                    <a:lstStyle/>
                    <a:p>
                      <a:pPr algn="ctr"/>
                      <a:r>
                        <a:rPr lang="en-US" altLang="ko-Kore-KR" dirty="0"/>
                        <a:t>30</a:t>
                      </a:r>
                      <a:endParaRPr lang="ko-Kore-KR" altLang="en-US" dirty="0"/>
                    </a:p>
                  </a:txBody>
                  <a:tcPr/>
                </a:tc>
                <a:tc>
                  <a:txBody>
                    <a:bodyPr/>
                    <a:lstStyle/>
                    <a:p>
                      <a:pPr algn="ctr"/>
                      <a:r>
                        <a:rPr lang="en-US" altLang="ko-KR" b="0" dirty="0">
                          <a:solidFill>
                            <a:schemeClr val="tx1"/>
                          </a:solidFill>
                        </a:rPr>
                        <a:t>31</a:t>
                      </a:r>
                      <a:endParaRPr lang="ko-Kore-KR" altLang="en-US" b="0" dirty="0">
                        <a:solidFill>
                          <a:srgbClr val="FF0000"/>
                        </a:solidFill>
                      </a:endParaRPr>
                    </a:p>
                  </a:txBody>
                  <a:tcPr/>
                </a:tc>
                <a:tc>
                  <a:txBody>
                    <a:bodyPr/>
                    <a:lstStyle/>
                    <a:p>
                      <a:pPr algn="ctr"/>
                      <a:r>
                        <a:rPr lang="en-US" altLang="ko-Kore-KR" dirty="0"/>
                        <a:t>6/1</a:t>
                      </a:r>
                      <a:endParaRPr lang="ko-Kore-KR" altLang="en-US" dirty="0"/>
                    </a:p>
                  </a:txBody>
                  <a:tcPr/>
                </a:tc>
                <a:tc>
                  <a:txBody>
                    <a:bodyPr/>
                    <a:lstStyle/>
                    <a:p>
                      <a:pPr algn="ctr"/>
                      <a:r>
                        <a:rPr lang="en-US" altLang="ko-Kore-KR" dirty="0"/>
                        <a:t>6/2</a:t>
                      </a:r>
                      <a:endParaRPr lang="ko-Kore-KR" altLang="en-US" dirty="0"/>
                    </a:p>
                  </a:txBody>
                  <a:tcPr/>
                </a:tc>
                <a:extLst>
                  <a:ext uri="{0D108BD9-81ED-4DB2-BD59-A6C34878D82A}">
                    <a16:rowId xmlns:a16="http://schemas.microsoft.com/office/drawing/2014/main" val="819856242"/>
                  </a:ext>
                </a:extLst>
              </a:tr>
              <a:tr h="416308">
                <a:tc>
                  <a:txBody>
                    <a:bodyPr/>
                    <a:lstStyle/>
                    <a:p>
                      <a:pPr algn="ctr"/>
                      <a:r>
                        <a:rPr lang="en-US" altLang="en-US" dirty="0"/>
                        <a:t>6/3</a:t>
                      </a:r>
                      <a:endParaRPr lang="ko-Kore-KR" altLang="en-US" dirty="0"/>
                    </a:p>
                  </a:txBody>
                  <a:tcPr/>
                </a:tc>
                <a:tc>
                  <a:txBody>
                    <a:bodyPr/>
                    <a:lstStyle/>
                    <a:p>
                      <a:pPr algn="ctr"/>
                      <a:r>
                        <a:rPr lang="en-US" altLang="ko-Kore-KR" b="0" dirty="0">
                          <a:solidFill>
                            <a:schemeClr val="tx1"/>
                          </a:solidFill>
                        </a:rPr>
                        <a:t>6/4</a:t>
                      </a:r>
                      <a:endParaRPr lang="ko-Kore-KR" altLang="en-US" b="0" dirty="0">
                        <a:solidFill>
                          <a:schemeClr val="tx1"/>
                        </a:solidFill>
                      </a:endParaRPr>
                    </a:p>
                  </a:txBody>
                  <a:tcPr/>
                </a:tc>
                <a:tc>
                  <a:txBody>
                    <a:bodyPr/>
                    <a:lstStyle/>
                    <a:p>
                      <a:pPr algn="ctr"/>
                      <a:r>
                        <a:rPr lang="en-US" altLang="ko-Kore-KR" dirty="0"/>
                        <a:t>6/5</a:t>
                      </a:r>
                      <a:endParaRPr lang="ko-Kore-KR" altLang="en-US" dirty="0"/>
                    </a:p>
                  </a:txBody>
                  <a:tcPr/>
                </a:tc>
                <a:tc>
                  <a:txBody>
                    <a:bodyPr/>
                    <a:lstStyle/>
                    <a:p>
                      <a:pPr algn="ctr"/>
                      <a:r>
                        <a:rPr lang="en-US" altLang="ko-Kore-KR" dirty="0"/>
                        <a:t>6/6</a:t>
                      </a:r>
                      <a:endParaRPr lang="ko-Kore-KR" altLang="en-US" dirty="0"/>
                    </a:p>
                  </a:txBody>
                  <a:tcPr/>
                </a:tc>
                <a:tc>
                  <a:txBody>
                    <a:bodyPr/>
                    <a:lstStyle/>
                    <a:p>
                      <a:pPr algn="ctr"/>
                      <a:r>
                        <a:rPr lang="en-US" altLang="ko-Kore-KR" b="0" dirty="0">
                          <a:solidFill>
                            <a:srgbClr val="FF0000"/>
                          </a:solidFill>
                        </a:rPr>
                        <a:t>6/7</a:t>
                      </a:r>
                    </a:p>
                    <a:p>
                      <a:pPr algn="ctr"/>
                      <a:r>
                        <a:rPr lang="en-US" altLang="ko-KR" b="0" dirty="0">
                          <a:solidFill>
                            <a:srgbClr val="FF0000"/>
                          </a:solidFill>
                        </a:rPr>
                        <a:t>(</a:t>
                      </a:r>
                      <a:r>
                        <a:rPr lang="ko-KR" altLang="en-US" b="0" dirty="0">
                          <a:solidFill>
                            <a:srgbClr val="FF0000"/>
                          </a:solidFill>
                        </a:rPr>
                        <a:t>졸업논문 </a:t>
                      </a:r>
                      <a:r>
                        <a:rPr lang="ko-KR" altLang="en-US" b="0" dirty="0" err="1">
                          <a:solidFill>
                            <a:srgbClr val="FF0000"/>
                          </a:solidFill>
                        </a:rPr>
                        <a:t>팔표</a:t>
                      </a:r>
                      <a:r>
                        <a:rPr lang="en-US" altLang="ko-KR" b="0" dirty="0">
                          <a:solidFill>
                            <a:srgbClr val="FF0000"/>
                          </a:solidFill>
                        </a:rPr>
                        <a:t>)</a:t>
                      </a:r>
                      <a:endParaRPr lang="en-US" altLang="ko-Kore-KR" b="0" dirty="0">
                        <a:solidFill>
                          <a:srgbClr val="FF0000"/>
                        </a:solidFill>
                      </a:endParaRPr>
                    </a:p>
                    <a:p>
                      <a:pPr algn="ctr"/>
                      <a:endParaRPr lang="ko-Kore-KR" altLang="en-US" b="0" dirty="0">
                        <a:solidFill>
                          <a:srgbClr val="FF0000"/>
                        </a:solidFill>
                      </a:endParaRPr>
                    </a:p>
                  </a:txBody>
                  <a:tcPr/>
                </a:tc>
                <a:tc>
                  <a:txBody>
                    <a:bodyPr/>
                    <a:lstStyle/>
                    <a:p>
                      <a:pPr algn="ctr"/>
                      <a:r>
                        <a:rPr lang="en-US" altLang="ko-Kore-KR" dirty="0"/>
                        <a:t>6/8</a:t>
                      </a:r>
                      <a:endParaRPr lang="ko-Kore-KR" altLang="en-US" dirty="0"/>
                    </a:p>
                  </a:txBody>
                  <a:tcPr/>
                </a:tc>
                <a:tc>
                  <a:txBody>
                    <a:bodyPr/>
                    <a:lstStyle/>
                    <a:p>
                      <a:pPr algn="ctr"/>
                      <a:r>
                        <a:rPr lang="en-US" altLang="ko-Kore-KR" dirty="0"/>
                        <a:t>6/9</a:t>
                      </a:r>
                      <a:endParaRPr lang="ko-Kore-KR" altLang="en-US" dirty="0"/>
                    </a:p>
                  </a:txBody>
                  <a:tcPr/>
                </a:tc>
                <a:extLst>
                  <a:ext uri="{0D108BD9-81ED-4DB2-BD59-A6C34878D82A}">
                    <a16:rowId xmlns:a16="http://schemas.microsoft.com/office/drawing/2014/main" val="3986900614"/>
                  </a:ext>
                </a:extLst>
              </a:tr>
              <a:tr h="416308">
                <a:tc>
                  <a:txBody>
                    <a:bodyPr/>
                    <a:lstStyle/>
                    <a:p>
                      <a:pPr algn="ctr"/>
                      <a:r>
                        <a:rPr lang="en-US" altLang="ko-Kore-KR" dirty="0"/>
                        <a:t>6/10</a:t>
                      </a:r>
                      <a:endParaRPr lang="ko-Kore-KR" altLang="en-US" dirty="0"/>
                    </a:p>
                  </a:txBody>
                  <a:tcPr/>
                </a:tc>
                <a:tc>
                  <a:txBody>
                    <a:bodyPr/>
                    <a:lstStyle/>
                    <a:p>
                      <a:pPr algn="ctr"/>
                      <a:r>
                        <a:rPr lang="en-US" altLang="ko-Kore-KR" b="0" dirty="0">
                          <a:solidFill>
                            <a:schemeClr val="tx1"/>
                          </a:solidFill>
                        </a:rPr>
                        <a:t>6/11</a:t>
                      </a:r>
                      <a:endParaRPr lang="ko-Kore-KR" altLang="en-US" b="0" dirty="0">
                        <a:solidFill>
                          <a:schemeClr val="tx1"/>
                        </a:solidFill>
                      </a:endParaRPr>
                    </a:p>
                  </a:txBody>
                  <a:tcPr/>
                </a:tc>
                <a:tc>
                  <a:txBody>
                    <a:bodyPr/>
                    <a:lstStyle/>
                    <a:p>
                      <a:pPr algn="ctr"/>
                      <a:r>
                        <a:rPr lang="en-US" altLang="ko-Kore-KR" dirty="0"/>
                        <a:t>6/12</a:t>
                      </a:r>
                      <a:endParaRPr lang="ko-Kore-KR" altLang="en-US" dirty="0"/>
                    </a:p>
                  </a:txBody>
                  <a:tcPr/>
                </a:tc>
                <a:tc>
                  <a:txBody>
                    <a:bodyPr/>
                    <a:lstStyle/>
                    <a:p>
                      <a:pPr algn="ctr"/>
                      <a:r>
                        <a:rPr lang="en-US" altLang="ko-Kore-KR" dirty="0"/>
                        <a:t>6/13</a:t>
                      </a:r>
                      <a:endParaRPr lang="ko-Kore-KR" altLang="en-US" dirty="0"/>
                    </a:p>
                  </a:txBody>
                  <a:tcPr/>
                </a:tc>
                <a:tc>
                  <a:txBody>
                    <a:bodyPr/>
                    <a:lstStyle/>
                    <a:p>
                      <a:pPr algn="ctr"/>
                      <a:r>
                        <a:rPr lang="en-US" altLang="ko-Kore-KR" b="0" dirty="0">
                          <a:solidFill>
                            <a:schemeClr val="tx1"/>
                          </a:solidFill>
                        </a:rPr>
                        <a:t>6/14</a:t>
                      </a:r>
                      <a:endParaRPr lang="ko-Kore-KR" altLang="en-US" b="0" dirty="0">
                        <a:solidFill>
                          <a:schemeClr val="tx1"/>
                        </a:solidFill>
                      </a:endParaRPr>
                    </a:p>
                  </a:txBody>
                  <a:tcPr/>
                </a:tc>
                <a:tc>
                  <a:txBody>
                    <a:bodyPr/>
                    <a:lstStyle/>
                    <a:p>
                      <a:pPr algn="ctr"/>
                      <a:r>
                        <a:rPr lang="en-US" altLang="ko-Kore-KR" dirty="0"/>
                        <a:t>6/15</a:t>
                      </a:r>
                      <a:endParaRPr lang="ko-Kore-KR" altLang="en-US" dirty="0"/>
                    </a:p>
                  </a:txBody>
                  <a:tcPr/>
                </a:tc>
                <a:tc>
                  <a:txBody>
                    <a:bodyPr/>
                    <a:lstStyle/>
                    <a:p>
                      <a:pPr algn="ctr"/>
                      <a:r>
                        <a:rPr lang="en-US" altLang="ko-Kore-KR" b="1" dirty="0">
                          <a:solidFill>
                            <a:srgbClr val="FF0000"/>
                          </a:solidFill>
                        </a:rPr>
                        <a:t>6/16</a:t>
                      </a:r>
                    </a:p>
                    <a:p>
                      <a:pPr algn="ctr"/>
                      <a:r>
                        <a:rPr lang="en-US" altLang="ko-KR" b="1" dirty="0">
                          <a:solidFill>
                            <a:srgbClr val="FF0000"/>
                          </a:solidFill>
                        </a:rPr>
                        <a:t>(EMNLP)</a:t>
                      </a:r>
                      <a:endParaRPr lang="ko-Kore-KR" altLang="en-US" b="1" dirty="0">
                        <a:solidFill>
                          <a:srgbClr val="FF0000"/>
                        </a:solidFill>
                      </a:endParaRPr>
                    </a:p>
                  </a:txBody>
                  <a:tcPr/>
                </a:tc>
                <a:extLst>
                  <a:ext uri="{0D108BD9-81ED-4DB2-BD59-A6C34878D82A}">
                    <a16:rowId xmlns:a16="http://schemas.microsoft.com/office/drawing/2014/main" val="948654909"/>
                  </a:ext>
                </a:extLst>
              </a:tr>
              <a:tr h="441965">
                <a:tc>
                  <a:txBody>
                    <a:bodyPr/>
                    <a:lstStyle/>
                    <a:p>
                      <a:pPr algn="ctr"/>
                      <a:r>
                        <a:rPr lang="en-US" altLang="en-US" dirty="0"/>
                        <a:t>6/17</a:t>
                      </a:r>
                      <a:endParaRPr lang="ko-Kore-KR" altLang="en-US" dirty="0"/>
                    </a:p>
                  </a:txBody>
                  <a:tcPr/>
                </a:tc>
                <a:tc>
                  <a:txBody>
                    <a:bodyPr/>
                    <a:lstStyle/>
                    <a:p>
                      <a:pPr algn="ctr"/>
                      <a:r>
                        <a:rPr lang="en-US" altLang="en-US" b="0" dirty="0">
                          <a:solidFill>
                            <a:schemeClr val="tx1"/>
                          </a:solidFill>
                        </a:rPr>
                        <a:t>6/18</a:t>
                      </a:r>
                      <a:endParaRPr lang="ko-Kore-KR" altLang="en-US" b="0" dirty="0">
                        <a:solidFill>
                          <a:schemeClr val="tx1"/>
                        </a:solidFill>
                      </a:endParaRPr>
                    </a:p>
                  </a:txBody>
                  <a:tcPr/>
                </a:tc>
                <a:tc>
                  <a:txBody>
                    <a:bodyPr/>
                    <a:lstStyle/>
                    <a:p>
                      <a:pPr algn="ctr"/>
                      <a:r>
                        <a:rPr lang="en-US" altLang="ko-Kore-KR" dirty="0"/>
                        <a:t>6/19</a:t>
                      </a:r>
                      <a:endParaRPr lang="ko-Kore-KR" altLang="en-US" dirty="0"/>
                    </a:p>
                  </a:txBody>
                  <a:tcPr/>
                </a:tc>
                <a:tc>
                  <a:txBody>
                    <a:bodyPr/>
                    <a:lstStyle/>
                    <a:p>
                      <a:pPr algn="ctr"/>
                      <a:r>
                        <a:rPr lang="en-US" altLang="ko-Kore-KR" dirty="0"/>
                        <a:t>6/20</a:t>
                      </a:r>
                      <a:endParaRPr lang="ko-Kore-KR" altLang="en-US" dirty="0"/>
                    </a:p>
                  </a:txBody>
                  <a:tcPr/>
                </a:tc>
                <a:tc>
                  <a:txBody>
                    <a:bodyPr/>
                    <a:lstStyle/>
                    <a:p>
                      <a:pPr algn="ctr"/>
                      <a:r>
                        <a:rPr lang="en-US" altLang="ko-Kore-KR" b="0" dirty="0">
                          <a:solidFill>
                            <a:schemeClr val="tx1"/>
                          </a:solidFill>
                        </a:rPr>
                        <a:t>6/21</a:t>
                      </a:r>
                      <a:endParaRPr lang="ko-Kore-KR" altLang="en-US" b="0" dirty="0">
                        <a:solidFill>
                          <a:schemeClr val="tx1"/>
                        </a:solidFill>
                      </a:endParaRPr>
                    </a:p>
                  </a:txBody>
                  <a:tcPr/>
                </a:tc>
                <a:tc>
                  <a:txBody>
                    <a:bodyPr/>
                    <a:lstStyle/>
                    <a:p>
                      <a:pPr algn="ctr"/>
                      <a:r>
                        <a:rPr lang="en-US" altLang="ko-Kore-KR" dirty="0"/>
                        <a:t>6/22</a:t>
                      </a:r>
                      <a:endParaRPr lang="ko-Kore-KR" altLang="en-US" dirty="0"/>
                    </a:p>
                  </a:txBody>
                  <a:tcPr/>
                </a:tc>
                <a:tc>
                  <a:txBody>
                    <a:bodyPr/>
                    <a:lstStyle/>
                    <a:p>
                      <a:pPr algn="ctr"/>
                      <a:r>
                        <a:rPr lang="en-US" altLang="ko-Kore-KR" dirty="0"/>
                        <a:t>6/23</a:t>
                      </a:r>
                      <a:endParaRPr lang="ko-Kore-KR" altLang="en-US" dirty="0"/>
                    </a:p>
                  </a:txBody>
                  <a:tcPr/>
                </a:tc>
                <a:extLst>
                  <a:ext uri="{0D108BD9-81ED-4DB2-BD59-A6C34878D82A}">
                    <a16:rowId xmlns:a16="http://schemas.microsoft.com/office/drawing/2014/main" val="381952413"/>
                  </a:ext>
                </a:extLst>
              </a:tr>
              <a:tr h="441965">
                <a:tc>
                  <a:txBody>
                    <a:bodyPr/>
                    <a:lstStyle/>
                    <a:p>
                      <a:pPr algn="ctr"/>
                      <a:r>
                        <a:rPr lang="en-US" altLang="en-US" dirty="0"/>
                        <a:t>6/24</a:t>
                      </a:r>
                      <a:endParaRPr lang="ko-Kore-KR" altLang="en-US" dirty="0"/>
                    </a:p>
                  </a:txBody>
                  <a:tcPr/>
                </a:tc>
                <a:tc>
                  <a:txBody>
                    <a:bodyPr/>
                    <a:lstStyle/>
                    <a:p>
                      <a:pPr algn="ctr"/>
                      <a:r>
                        <a:rPr lang="en-US" altLang="en-US" b="0" dirty="0">
                          <a:solidFill>
                            <a:schemeClr val="tx1"/>
                          </a:solidFill>
                        </a:rPr>
                        <a:t>6/25</a:t>
                      </a:r>
                      <a:endParaRPr lang="ko-Kore-KR" altLang="en-US" b="0" dirty="0">
                        <a:solidFill>
                          <a:schemeClr val="tx1"/>
                        </a:solidFill>
                      </a:endParaRPr>
                    </a:p>
                  </a:txBody>
                  <a:tcPr/>
                </a:tc>
                <a:tc>
                  <a:txBody>
                    <a:bodyPr/>
                    <a:lstStyle/>
                    <a:p>
                      <a:pPr algn="ctr"/>
                      <a:r>
                        <a:rPr lang="en-US" altLang="ko-Kore-KR" dirty="0"/>
                        <a:t>6/26</a:t>
                      </a:r>
                      <a:endParaRPr lang="ko-Kore-KR" altLang="en-US" dirty="0"/>
                    </a:p>
                  </a:txBody>
                  <a:tcPr/>
                </a:tc>
                <a:tc>
                  <a:txBody>
                    <a:bodyPr/>
                    <a:lstStyle/>
                    <a:p>
                      <a:pPr algn="ctr"/>
                      <a:r>
                        <a:rPr lang="en-US" altLang="ko-Kore-KR" dirty="0"/>
                        <a:t>6/27</a:t>
                      </a:r>
                      <a:endParaRPr lang="ko-Kore-KR" altLang="en-US" dirty="0"/>
                    </a:p>
                  </a:txBody>
                  <a:tcPr/>
                </a:tc>
                <a:tc>
                  <a:txBody>
                    <a:bodyPr/>
                    <a:lstStyle/>
                    <a:p>
                      <a:pPr algn="ctr"/>
                      <a:r>
                        <a:rPr lang="en-US" altLang="ko-Kore-KR" b="0" dirty="0">
                          <a:solidFill>
                            <a:schemeClr val="tx1"/>
                          </a:solidFill>
                        </a:rPr>
                        <a:t>6/28</a:t>
                      </a:r>
                      <a:endParaRPr lang="ko-Kore-KR" altLang="en-US" b="0" dirty="0">
                        <a:solidFill>
                          <a:schemeClr val="tx1"/>
                        </a:solidFill>
                      </a:endParaRPr>
                    </a:p>
                  </a:txBody>
                  <a:tcPr/>
                </a:tc>
                <a:tc>
                  <a:txBody>
                    <a:bodyPr/>
                    <a:lstStyle/>
                    <a:p>
                      <a:pPr algn="ctr"/>
                      <a:r>
                        <a:rPr lang="en-US" altLang="ko-Kore-KR" dirty="0"/>
                        <a:t>6/29</a:t>
                      </a:r>
                      <a:endParaRPr lang="ko-Kore-KR" altLang="en-US" dirty="0"/>
                    </a:p>
                  </a:txBody>
                  <a:tcPr/>
                </a:tc>
                <a:tc>
                  <a:txBody>
                    <a:bodyPr/>
                    <a:lstStyle/>
                    <a:p>
                      <a:pPr algn="ctr"/>
                      <a:r>
                        <a:rPr lang="en-US" altLang="ko-Kore-KR" dirty="0"/>
                        <a:t>6/30</a:t>
                      </a:r>
                      <a:endParaRPr lang="ko-Kore-KR" altLang="en-US" dirty="0"/>
                    </a:p>
                  </a:txBody>
                  <a:tcPr/>
                </a:tc>
                <a:extLst>
                  <a:ext uri="{0D108BD9-81ED-4DB2-BD59-A6C34878D82A}">
                    <a16:rowId xmlns:a16="http://schemas.microsoft.com/office/drawing/2014/main" val="2293913035"/>
                  </a:ext>
                </a:extLst>
              </a:tr>
            </a:tbl>
          </a:graphicData>
        </a:graphic>
      </p:graphicFrame>
    </p:spTree>
    <p:extLst>
      <p:ext uri="{BB962C8B-B14F-4D97-AF65-F5344CB8AC3E}">
        <p14:creationId xmlns:p14="http://schemas.microsoft.com/office/powerpoint/2010/main" val="28250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이전 방법론의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제한점</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New Method(Query Ranking)</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추가적인 보충 내용</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ko-KR" altLang="en-US" sz="2133" dirty="0"/>
              <a:t>진행 내용 </a:t>
            </a:r>
            <a:r>
              <a:rPr kumimoji="1" lang="en-US" altLang="ko-KR" sz="2133" dirty="0"/>
              <a:t>Overview</a:t>
            </a:r>
            <a:endParaRPr kumimoji="1" lang="ko-Kore-KR" altLang="en-US" sz="2133" dirty="0"/>
          </a:p>
        </p:txBody>
      </p:sp>
    </p:spTree>
    <p:extLst>
      <p:ext uri="{BB962C8B-B14F-4D97-AF65-F5344CB8AC3E}">
        <p14:creationId xmlns:p14="http://schemas.microsoft.com/office/powerpoint/2010/main" val="77897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923924" y="1268413"/>
            <a:ext cx="4806311" cy="1427310"/>
            <a:chOff x="4798254" y="1172610"/>
            <a:chExt cx="4806311" cy="1427310"/>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1015663"/>
            </a:xfrm>
            <a:prstGeom prst="rect">
              <a:avLst/>
            </a:prstGeom>
            <a:noFill/>
          </p:spPr>
          <p:txBody>
            <a:bodyPr wrap="square" rtlCol="0">
              <a:spAutoFit/>
            </a:bodyPr>
            <a:lstStyle/>
            <a:p>
              <a:r>
                <a:rPr lang="ko-KR" altLang="en-US" sz="6000" spc="-15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400110"/>
            </a:xfrm>
            <a:prstGeom prst="rect">
              <a:avLst/>
            </a:prstGeom>
            <a:noFill/>
          </p:spPr>
          <p:txBody>
            <a:bodyPr wrap="square" rtlCol="0">
              <a:spAutoFit/>
            </a:bodyPr>
            <a:lstStyle/>
            <a:p>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012506" y="4785166"/>
            <a:ext cx="4291015" cy="646331"/>
          </a:xfrm>
          <a:prstGeom prst="rect">
            <a:avLst/>
          </a:prstGeom>
          <a:noFill/>
        </p:spPr>
        <p:txBody>
          <a:bodyPr wrap="square" rtlCol="0">
            <a:spAutoFit/>
          </a:bodyPr>
          <a:lstStyle/>
          <a:p>
            <a:r>
              <a:rPr lang="ko-KR" altLang="en-US"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정지원</a:t>
            </a:r>
            <a:r>
              <a:rPr lang="en-US" altLang="ko-KR"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1400" dirty="0">
                <a:latin typeface="KoPubWorld바탕체 Bold" panose="00000800000000000000" pitchFamily="2" charset="-127"/>
                <a:ea typeface="KoPubWorld바탕체 Medium" panose="00000600000000000000" pitchFamily="2" charset="-127"/>
                <a:cs typeface="KoPubWorld바탕체 Bold" panose="00000800000000000000" pitchFamily="2" charset="-127"/>
              </a:rPr>
              <a:t>성균관대학교</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인공지능학과</a:t>
            </a:r>
            <a:r>
              <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석사 과정</a:t>
            </a:r>
            <a:endPar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r>
              <a:rPr lang="en-US" altLang="ko-Kore-KR" kern="100" dirty="0">
                <a:solidFill>
                  <a:srgbClr val="000000"/>
                </a:solidFill>
                <a:latin typeface="굴림" panose="020B0600000101010101" pitchFamily="34" charset="-127"/>
                <a:cs typeface="바탕" panose="02030600000101010101" pitchFamily="18" charset="-127"/>
              </a:rPr>
              <a:t>jwjw9603@g.skku.edu</a:t>
            </a:r>
            <a:endPar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766763" y="1268414"/>
            <a:ext cx="0" cy="142731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E26A2269-3273-0679-4232-FDE3EDC58661}"/>
              </a:ext>
            </a:extLst>
          </p:cNvPr>
          <p:cNvPicPr>
            <a:picLocks noChangeAspect="1"/>
          </p:cNvPicPr>
          <p:nvPr/>
        </p:nvPicPr>
        <p:blipFill>
          <a:blip r:embed="rId3"/>
          <a:stretch>
            <a:fillRect/>
          </a:stretch>
        </p:blipFill>
        <p:spPr>
          <a:xfrm>
            <a:off x="9539445" y="5839097"/>
            <a:ext cx="2177707" cy="575623"/>
          </a:xfrm>
          <a:prstGeom prst="rect">
            <a:avLst/>
          </a:prstGeom>
          <a:solidFill>
            <a:schemeClr val="tx1"/>
          </a:solidFill>
        </p:spPr>
      </p:pic>
    </p:spTree>
    <p:extLst>
      <p:ext uri="{BB962C8B-B14F-4D97-AF65-F5344CB8AC3E}">
        <p14:creationId xmlns:p14="http://schemas.microsoft.com/office/powerpoint/2010/main" val="347553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mc:AlternateContent xmlns:mc="http://schemas.openxmlformats.org/markup-compatibility/2006" xmlns:a14="http://schemas.microsoft.com/office/drawing/2010/main">
        <mc:Choice Requires="a14">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552880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Prompt Aggregation </a:t>
                </a:r>
                <a:r>
                  <a:rPr lang="ko-KR" altLang="en-US" sz="1800" dirty="0">
                    <a:solidFill>
                      <a:srgbClr val="000000"/>
                    </a:solidFill>
                    <a:latin typeface="KoPubWorldDotum Light" pitchFamily="2" charset="-127"/>
                    <a:ea typeface="KoPubWorldDotum Light" pitchFamily="2" charset="-127"/>
                    <a:cs typeface="KoPubWorldDotum Light" pitchFamily="2" charset="-127"/>
                  </a:rPr>
                  <a:t>과정에서 </a:t>
                </a:r>
                <a:r>
                  <a:rPr lang="en-US" altLang="ko-KR" sz="1800" dirty="0">
                    <a:solidFill>
                      <a:srgbClr val="000000"/>
                    </a:solidFill>
                    <a:latin typeface="KoPubWorldDotum Light" pitchFamily="2" charset="-127"/>
                    <a:ea typeface="KoPubWorldDotum Light" pitchFamily="2" charset="-127"/>
                    <a:cs typeface="KoPubWorldDotum Light" pitchFamily="2" charset="-127"/>
                  </a:rPr>
                  <a:t>Verifier(SLM)</a:t>
                </a:r>
                <a:r>
                  <a:rPr lang="ko-KR" altLang="en-US" sz="1800" dirty="0">
                    <a:solidFill>
                      <a:srgbClr val="000000"/>
                    </a:solidFill>
                    <a:latin typeface="KoPubWorldDotum Light" pitchFamily="2" charset="-127"/>
                    <a:ea typeface="KoPubWorldDotum Light" pitchFamily="2" charset="-127"/>
                    <a:cs typeface="KoPubWorldDotum Light" pitchFamily="2" charset="-127"/>
                  </a:rPr>
                  <a:t>을 사용하는 과정에서 </a:t>
                </a:r>
                <a:r>
                  <a:rPr lang="en-US" altLang="ko-KR" sz="1800" dirty="0">
                    <a:solidFill>
                      <a:srgbClr val="000000"/>
                    </a:solidFill>
                    <a:latin typeface="KoPubWorldDotum Light" pitchFamily="2" charset="-127"/>
                    <a:ea typeface="KoPubWorldDotum Light" pitchFamily="2" charset="-127"/>
                    <a:cs typeface="KoPubWorldDotum Light" pitchFamily="2" charset="-127"/>
                  </a:rPr>
                  <a:t>Fine-tuned Model</a:t>
                </a:r>
                <a:r>
                  <a:rPr lang="ko-KR" altLang="en-US" sz="1800" dirty="0">
                    <a:solidFill>
                      <a:srgbClr val="000000"/>
                    </a:solidFill>
                    <a:latin typeface="KoPubWorldDotum Light" pitchFamily="2" charset="-127"/>
                    <a:ea typeface="KoPubWorldDotum Light" pitchFamily="2" charset="-127"/>
                    <a:cs typeface="KoPubWorldDotum Light" pitchFamily="2" charset="-127"/>
                  </a:rPr>
                  <a:t>을 사용하게 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buFont typeface="Wingdings" pitchFamily="2" charset="2"/>
                  <a:buChar char="Ø"/>
                </a:pPr>
                <a14:m>
                  <m:oMath xmlns:m="http://schemas.openxmlformats.org/officeDocument/2006/math">
                    <m:r>
                      <a:rPr kumimoji="1" lang="en-US" altLang="ko-KR" sz="1600" b="0" i="1" smtClean="0">
                        <a:latin typeface="Cambria Math" panose="02040503050406030204" pitchFamily="18" charset="0"/>
                      </a:rPr>
                      <m:t>𝑃</m:t>
                    </m:r>
                    <m:d>
                      <m:dPr>
                        <m:ctrlPr>
                          <a:rPr kumimoji="1" lang="en-US" altLang="ko-KR" sz="1600" b="0" i="1" smtClean="0">
                            <a:latin typeface="Cambria Math" panose="02040503050406030204" pitchFamily="18" charset="0"/>
                          </a:rPr>
                        </m:ctrlPr>
                      </m:dPr>
                      <m:e>
                        <m:r>
                          <a:rPr kumimoji="1" lang="en-US" altLang="ko-KR" sz="1600" b="0" i="1" smtClean="0">
                            <a:latin typeface="Cambria Math" panose="02040503050406030204" pitchFamily="18" charset="0"/>
                          </a:rPr>
                          <m:t>𝑦</m:t>
                        </m:r>
                      </m:e>
                    </m:d>
                    <m:r>
                      <a:rPr kumimoji="1" lang="en-US" altLang="ko-KR" sz="1600" b="0" i="1" smtClean="0">
                        <a:latin typeface="Cambria Math" panose="02040503050406030204" pitchFamily="18" charset="0"/>
                      </a:rPr>
                      <m:t>= </m:t>
                    </m:r>
                    <m:f>
                      <m:fPr>
                        <m:ctrlPr>
                          <a:rPr kumimoji="1" lang="en-US" altLang="ko-KR" sz="1600" b="0" i="1" smtClean="0">
                            <a:latin typeface="Cambria Math" panose="02040503050406030204" pitchFamily="18" charset="0"/>
                          </a:rPr>
                        </m:ctrlPr>
                      </m:fPr>
                      <m:num>
                        <m:nary>
                          <m:naryPr>
                            <m:chr m:val="∑"/>
                            <m:ctrlPr>
                              <a:rPr kumimoji="1" lang="en-US" altLang="ko-KR" sz="1600" b="0" i="1" smtClean="0">
                                <a:latin typeface="Cambria Math" panose="02040503050406030204" pitchFamily="18" charset="0"/>
                              </a:rPr>
                            </m:ctrlPr>
                          </m:naryPr>
                          <m:sub>
                            <m:r>
                              <m:rPr>
                                <m:brk m:alnAt="23"/>
                              </m:rPr>
                              <a:rPr kumimoji="1" lang="en-US" altLang="ko-KR" sz="1600" b="0" i="1" smtClean="0">
                                <a:latin typeface="Cambria Math" panose="02040503050406030204" pitchFamily="18" charset="0"/>
                              </a:rPr>
                              <m:t>𝑞</m:t>
                            </m:r>
                            <m:r>
                              <a:rPr kumimoji="1" lang="en-US" altLang="ko-KR" sz="1600" b="0" i="1" smtClean="0">
                                <a:latin typeface="Cambria Math" panose="02040503050406030204" pitchFamily="18" charset="0"/>
                              </a:rPr>
                              <m:t>=1</m:t>
                            </m:r>
                          </m:sub>
                          <m:sup>
                            <m:r>
                              <a:rPr kumimoji="1" lang="en-US" altLang="ko-KR" sz="1600" b="0" i="1" smtClean="0">
                                <a:latin typeface="Cambria Math" panose="02040503050406030204" pitchFamily="18" charset="0"/>
                              </a:rPr>
                              <m:t>𝑄</m:t>
                            </m:r>
                          </m:sup>
                          <m:e>
                            <m:r>
                              <a:rPr kumimoji="1" lang="en-US" altLang="ko-KR" sz="1600" b="0" i="1" smtClean="0">
                                <a:latin typeface="Cambria Math" panose="02040503050406030204" pitchFamily="18" charset="0"/>
                              </a:rPr>
                              <m:t>𝑆𝑐𝑜𝑟𝑒</m:t>
                            </m:r>
                            <m:r>
                              <a:rPr kumimoji="1" lang="en-US" altLang="ko-KR" sz="1600" b="0" i="1" smtClean="0">
                                <a:latin typeface="Cambria Math" panose="02040503050406030204" pitchFamily="18" charset="0"/>
                              </a:rPr>
                              <m:t>(</m:t>
                            </m:r>
                            <m:sSub>
                              <m:sSubPr>
                                <m:ctrlPr>
                                  <a:rPr kumimoji="1" lang="en-US" altLang="ko-KR" sz="1600" b="0" i="1" smtClean="0">
                                    <a:latin typeface="Cambria Math" panose="02040503050406030204" pitchFamily="18" charset="0"/>
                                  </a:rPr>
                                </m:ctrlPr>
                              </m:sSubPr>
                              <m:e>
                                <m:r>
                                  <a:rPr kumimoji="1" lang="en-US" altLang="ko-KR" sz="1600" b="0" i="1" smtClean="0">
                                    <a:latin typeface="Cambria Math" panose="02040503050406030204" pitchFamily="18" charset="0"/>
                                  </a:rPr>
                                  <m:t>𝑝</m:t>
                                </m:r>
                              </m:e>
                              <m:sub>
                                <m:r>
                                  <a:rPr kumimoji="1" lang="en-US" altLang="ko-KR" sz="1600" b="0" i="1" smtClean="0">
                                    <a:latin typeface="Cambria Math" panose="02040503050406030204" pitchFamily="18" charset="0"/>
                                  </a:rPr>
                                  <m:t>𝑞</m:t>
                                </m:r>
                              </m:sub>
                            </m:sSub>
                            <m:r>
                              <a:rPr kumimoji="1" lang="en-US" altLang="ko-KR" sz="1600" b="0" i="1" smtClean="0">
                                <a:latin typeface="Cambria Math" panose="02040503050406030204" pitchFamily="18" charset="0"/>
                              </a:rPr>
                              <m:t>)</m:t>
                            </m:r>
                          </m:e>
                        </m:nary>
                        <m:r>
                          <a:rPr kumimoji="1" lang="en-US" altLang="ko-KR" sz="1600" b="0" i="1" smtClean="0">
                            <a:latin typeface="Cambria Math" panose="02040503050406030204" pitchFamily="18" charset="0"/>
                          </a:rPr>
                          <m:t>∗</m:t>
                        </m:r>
                        <m:sSub>
                          <m:sSubPr>
                            <m:ctrlPr>
                              <a:rPr kumimoji="1" lang="en-US" altLang="ko-KR" sz="1600" b="0" i="1" smtClean="0">
                                <a:latin typeface="Cambria Math" panose="02040503050406030204" pitchFamily="18" charset="0"/>
                              </a:rPr>
                            </m:ctrlPr>
                          </m:sSubPr>
                          <m:e>
                            <m:r>
                              <a:rPr kumimoji="1" lang="en-US" altLang="ko-KR" sz="1600" b="0" i="1" smtClean="0">
                                <a:latin typeface="Cambria Math" panose="02040503050406030204" pitchFamily="18" charset="0"/>
                              </a:rPr>
                              <m:t>𝑝</m:t>
                            </m:r>
                          </m:e>
                          <m:sub>
                            <m:r>
                              <a:rPr kumimoji="1" lang="en-US" altLang="ko-KR" sz="1600" b="0" i="1" smtClean="0">
                                <a:latin typeface="Cambria Math" panose="02040503050406030204" pitchFamily="18" charset="0"/>
                              </a:rPr>
                              <m:t>𝑞</m:t>
                            </m:r>
                          </m:sub>
                        </m:sSub>
                        <m:r>
                          <a:rPr kumimoji="1" lang="en-US" altLang="ko-KR" sz="1600" b="0" i="1" smtClean="0">
                            <a:latin typeface="Cambria Math" panose="02040503050406030204" pitchFamily="18" charset="0"/>
                          </a:rPr>
                          <m:t>(</m:t>
                        </m:r>
                        <m:r>
                          <a:rPr kumimoji="1" lang="en-US" altLang="ko-KR" sz="1600" b="0" i="1" smtClean="0">
                            <a:latin typeface="Cambria Math" panose="02040503050406030204" pitchFamily="18" charset="0"/>
                          </a:rPr>
                          <m:t>𝑦</m:t>
                        </m:r>
                        <m:r>
                          <a:rPr kumimoji="1" lang="en-US" altLang="ko-KR" sz="1600" b="0" i="1" smtClean="0">
                            <a:latin typeface="Cambria Math" panose="02040503050406030204" pitchFamily="18" charset="0"/>
                          </a:rPr>
                          <m:t>)</m:t>
                        </m:r>
                      </m:num>
                      <m:den>
                        <m:nary>
                          <m:naryPr>
                            <m:chr m:val="∑"/>
                            <m:ctrlPr>
                              <a:rPr kumimoji="1" lang="en-US" altLang="ko-KR" sz="1600" i="1">
                                <a:latin typeface="Cambria Math" panose="02040503050406030204" pitchFamily="18" charset="0"/>
                              </a:rPr>
                            </m:ctrlPr>
                          </m:naryPr>
                          <m:sub>
                            <m:r>
                              <m:rPr>
                                <m:brk m:alnAt="23"/>
                              </m:rPr>
                              <a:rPr kumimoji="1" lang="en-US" altLang="ko-KR" sz="1600" i="1">
                                <a:latin typeface="Cambria Math" panose="02040503050406030204" pitchFamily="18" charset="0"/>
                              </a:rPr>
                              <m:t>𝑞</m:t>
                            </m:r>
                            <m:r>
                              <a:rPr kumimoji="1" lang="en-US" altLang="ko-KR" sz="1600" i="1">
                                <a:latin typeface="Cambria Math" panose="02040503050406030204" pitchFamily="18" charset="0"/>
                              </a:rPr>
                              <m:t>=1</m:t>
                            </m:r>
                          </m:sub>
                          <m:sup>
                            <m:r>
                              <a:rPr kumimoji="1" lang="en-US" altLang="ko-KR" sz="1600" i="1">
                                <a:latin typeface="Cambria Math" panose="02040503050406030204" pitchFamily="18" charset="0"/>
                              </a:rPr>
                              <m:t>𝑄</m:t>
                            </m:r>
                          </m:sup>
                          <m:e>
                            <m:r>
                              <a:rPr kumimoji="1" lang="en-US" altLang="ko-KR" sz="1600" i="1">
                                <a:latin typeface="Cambria Math" panose="02040503050406030204" pitchFamily="18" charset="0"/>
                              </a:rPr>
                              <m:t>𝑆𝑐𝑜𝑟𝑒</m:t>
                            </m:r>
                            <m:r>
                              <a:rPr kumimoji="1" lang="en-US" altLang="ko-KR" sz="1600" i="1">
                                <a:latin typeface="Cambria Math" panose="02040503050406030204" pitchFamily="18" charset="0"/>
                              </a:rPr>
                              <m:t>(</m:t>
                            </m:r>
                            <m:sSub>
                              <m:sSubPr>
                                <m:ctrlPr>
                                  <a:rPr kumimoji="1" lang="en-US" altLang="ko-KR" sz="1600" i="1" smtClean="0">
                                    <a:latin typeface="Cambria Math" panose="02040503050406030204" pitchFamily="18" charset="0"/>
                                  </a:rPr>
                                </m:ctrlPr>
                              </m:sSubPr>
                              <m:e>
                                <m:r>
                                  <a:rPr kumimoji="1" lang="en-US" altLang="ko-KR" sz="1600" b="0" i="1" smtClean="0">
                                    <a:latin typeface="Cambria Math" panose="02040503050406030204" pitchFamily="18" charset="0"/>
                                  </a:rPr>
                                  <m:t>𝑝</m:t>
                                </m:r>
                              </m:e>
                              <m:sub>
                                <m:r>
                                  <a:rPr kumimoji="1" lang="en-US" altLang="ko-KR" sz="1600" b="0" i="1" smtClean="0">
                                    <a:latin typeface="Cambria Math" panose="02040503050406030204" pitchFamily="18" charset="0"/>
                                  </a:rPr>
                                  <m:t>𝑞</m:t>
                                </m:r>
                              </m:sub>
                            </m:sSub>
                            <m:r>
                              <a:rPr kumimoji="1" lang="en-US" altLang="ko-KR" sz="1600" i="1">
                                <a:latin typeface="Cambria Math" panose="02040503050406030204" pitchFamily="18" charset="0"/>
                              </a:rPr>
                              <m:t>)</m:t>
                            </m:r>
                          </m:e>
                        </m:nary>
                      </m:den>
                    </m:f>
                    <m:r>
                      <a:rPr kumimoji="1" lang="en-US" altLang="ko-KR" sz="1600" b="0" i="1" smtClean="0">
                        <a:latin typeface="Cambria Math" panose="02040503050406030204" pitchFamily="18" charset="0"/>
                      </a:rPr>
                      <m:t>, </m:t>
                    </m:r>
                    <m:r>
                      <a:rPr kumimoji="1" lang="en-US" altLang="ko-KR" sz="1600" b="0" i="1" smtClean="0">
                        <a:latin typeface="Cambria Math" panose="02040503050406030204" pitchFamily="18" charset="0"/>
                      </a:rPr>
                      <m:t>𝑞</m:t>
                    </m:r>
                    <m:r>
                      <a:rPr kumimoji="1" lang="en-US" altLang="ko-KR" sz="1600" b="0" i="1" smtClean="0">
                        <a:latin typeface="Cambria Math" panose="02040503050406030204" pitchFamily="18" charset="0"/>
                      </a:rPr>
                      <m:t> ∈{</m:t>
                    </m:r>
                    <m:r>
                      <a:rPr kumimoji="1" lang="en-US" altLang="ko-KR" sz="1600" b="0" i="1" smtClean="0">
                        <a:latin typeface="Cambria Math" panose="02040503050406030204" pitchFamily="18" charset="0"/>
                        <a:ea typeface="Cambria Math" panose="02040503050406030204" pitchFamily="18" charset="0"/>
                      </a:rPr>
                      <m:t>𝑐𝑔</m:t>
                    </m:r>
                    <m:r>
                      <a:rPr kumimoji="1" lang="en-US" altLang="ko-KR" sz="1600" b="0" i="1" smtClean="0">
                        <a:latin typeface="Cambria Math" panose="02040503050406030204" pitchFamily="18" charset="0"/>
                        <a:ea typeface="Cambria Math" panose="02040503050406030204" pitchFamily="18" charset="0"/>
                      </a:rPr>
                      <m:t>, </m:t>
                    </m:r>
                    <m:r>
                      <a:rPr kumimoji="1" lang="en-US" altLang="ko-KR" sz="1600" b="0" i="1" smtClean="0">
                        <a:latin typeface="Cambria Math" panose="02040503050406030204" pitchFamily="18" charset="0"/>
                        <a:ea typeface="Cambria Math" panose="02040503050406030204" pitchFamily="18" charset="0"/>
                      </a:rPr>
                      <m:t>𝑒𝑥</m:t>
                    </m:r>
                    <m:r>
                      <a:rPr kumimoji="1" lang="en-US" altLang="ko-KR" sz="1600" b="0" i="1" smtClean="0">
                        <a:latin typeface="Cambria Math" panose="02040503050406030204" pitchFamily="18" charset="0"/>
                        <a:ea typeface="Cambria Math" panose="02040503050406030204" pitchFamily="18" charset="0"/>
                      </a:rPr>
                      <m:t>, </m:t>
                    </m:r>
                    <m:r>
                      <a:rPr kumimoji="1" lang="en-US" altLang="ko-KR" sz="1600" b="0" i="1" smtClean="0">
                        <a:latin typeface="Cambria Math" panose="02040503050406030204" pitchFamily="18" charset="0"/>
                        <a:ea typeface="Cambria Math" panose="02040503050406030204" pitchFamily="18" charset="0"/>
                      </a:rPr>
                      <m:t>𝑔𝑜</m:t>
                    </m:r>
                    <m:r>
                      <a:rPr kumimoji="1" lang="en-US" altLang="ko-KR" sz="1600" b="0" i="1" smtClean="0">
                        <a:latin typeface="Cambria Math" panose="02040503050406030204" pitchFamily="18" charset="0"/>
                        <a:ea typeface="Cambria Math" panose="02040503050406030204" pitchFamily="18" charset="0"/>
                      </a:rPr>
                      <m:t>}</m:t>
                    </m:r>
                  </m:oMath>
                </a14:m>
                <a:r>
                  <a:rPr kumimoji="1" lang="en-US" altLang="ko-KR" sz="1600" dirty="0"/>
                  <a:t>, Q=3 </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Query Prompt(cg, ex, go)</a:t>
                </a:r>
                <a:r>
                  <a:rPr lang="ko-KR" altLang="en-US" sz="1600" dirty="0">
                    <a:solidFill>
                      <a:srgbClr val="000000"/>
                    </a:solidFill>
                    <a:latin typeface="KoPubWorldDotum Light" pitchFamily="2" charset="-127"/>
                    <a:ea typeface="KoPubWorldDotum Light" pitchFamily="2" charset="-127"/>
                    <a:cs typeface="KoPubWorldDotum Light" pitchFamily="2" charset="-127"/>
                  </a:rPr>
                  <a:t>의 </a:t>
                </a:r>
                <a:r>
                  <a:rPr lang="en-US" altLang="ko-KR" sz="1600" dirty="0">
                    <a:solidFill>
                      <a:srgbClr val="000000"/>
                    </a:solidFill>
                    <a:latin typeface="KoPubWorldDotum Light" pitchFamily="2" charset="-127"/>
                    <a:ea typeface="KoPubWorldDotum Light" pitchFamily="2" charset="-127"/>
                    <a:cs typeface="KoPubWorldDotum Light" pitchFamily="2" charset="-127"/>
                  </a:rPr>
                  <a:t>combination(aggregation)</a:t>
                </a:r>
                <a:r>
                  <a:rPr lang="ko-KR" altLang="en-US" sz="1600" dirty="0">
                    <a:solidFill>
                      <a:srgbClr val="000000"/>
                    </a:solidFill>
                    <a:latin typeface="KoPubWorldDotum Light" pitchFamily="2" charset="-127"/>
                    <a:ea typeface="KoPubWorldDotum Light" pitchFamily="2" charset="-127"/>
                    <a:cs typeface="KoPubWorldDotum Light" pitchFamily="2" charset="-127"/>
                  </a:rPr>
                  <a:t>에 집중하다 보니 가중치와 각 </a:t>
                </a:r>
                <a:r>
                  <a:rPr lang="en-US" altLang="ko-KR" sz="16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600" dirty="0">
                    <a:solidFill>
                      <a:srgbClr val="000000"/>
                    </a:solidFill>
                    <a:latin typeface="KoPubWorldDotum Light" pitchFamily="2" charset="-127"/>
                    <a:ea typeface="KoPubWorldDotum Light" pitchFamily="2" charset="-127"/>
                    <a:cs typeface="KoPubWorldDotum Light" pitchFamily="2" charset="-127"/>
                  </a:rPr>
                  <a:t> 나타내는 수치적인 값</a:t>
                </a:r>
                <a:r>
                  <a:rPr lang="en-US" altLang="ko-KR" sz="1600" dirty="0">
                    <a:solidFill>
                      <a:srgbClr val="000000"/>
                    </a:solidFill>
                    <a:latin typeface="KoPubWorldDotum Light" pitchFamily="2" charset="-127"/>
                    <a:ea typeface="KoPubWorldDotum Light" pitchFamily="2" charset="-127"/>
                    <a:cs typeface="KoPubWorldDotum Light" pitchFamily="2" charset="-127"/>
                  </a:rPr>
                  <a:t>(verifier)</a:t>
                </a:r>
                <a:r>
                  <a:rPr lang="ko-KR" altLang="en-US" sz="1600" dirty="0">
                    <a:solidFill>
                      <a:srgbClr val="000000"/>
                    </a:solidFill>
                    <a:latin typeface="KoPubWorldDotum Light" pitchFamily="2" charset="-127"/>
                    <a:ea typeface="KoPubWorldDotum Light" pitchFamily="2" charset="-127"/>
                    <a:cs typeface="KoPubWorldDotum Light" pitchFamily="2" charset="-127"/>
                  </a:rPr>
                  <a:t>을 생각하게 되었다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endParaRPr lang="en-US" altLang="ko-KR" sz="1600" b="1" dirty="0">
                  <a:solidFill>
                    <a:srgbClr val="FF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buFont typeface="Wingdings" pitchFamily="2" charset="2"/>
                  <a:buChar char="Ø"/>
                </a:pPr>
                <a:r>
                  <a:rPr lang="en-US" altLang="ko-KR" sz="1600" b="1" dirty="0">
                    <a:solidFill>
                      <a:srgbClr val="FF0000"/>
                    </a:solidFill>
                    <a:latin typeface="KoPubWorldDotum Light" pitchFamily="2" charset="-127"/>
                    <a:ea typeface="KoPubWorldDotum Light" pitchFamily="2" charset="-127"/>
                    <a:cs typeface="KoPubWorldDotum Light" pitchFamily="2" charset="-127"/>
                  </a:rPr>
                  <a:t>Zero-shot</a:t>
                </a:r>
                <a:r>
                  <a:rPr lang="ko-KR" altLang="en-US" sz="1600" b="1" dirty="0">
                    <a:solidFill>
                      <a:srgbClr val="FF0000"/>
                    </a:solidFill>
                    <a:latin typeface="KoPubWorldDotum Light" pitchFamily="2" charset="-127"/>
                    <a:ea typeface="KoPubWorldDotum Light" pitchFamily="2" charset="-127"/>
                    <a:cs typeface="KoPubWorldDotum Light" pitchFamily="2" charset="-127"/>
                  </a:rPr>
                  <a:t> 컨셉</a:t>
                </a:r>
                <a:r>
                  <a:rPr lang="ko-KR" altLang="en-US" sz="1600" dirty="0">
                    <a:latin typeface="KoPubWorldDotum Light" pitchFamily="2" charset="-127"/>
                    <a:ea typeface="KoPubWorldDotum Light" pitchFamily="2" charset="-127"/>
                    <a:cs typeface="KoPubWorldDotum Light" pitchFamily="2" charset="-127"/>
                  </a:rPr>
                  <a:t>에서</a:t>
                </a:r>
                <a:r>
                  <a:rPr lang="ko-KR" altLang="en-US" sz="1600" b="1" dirty="0">
                    <a:solidFill>
                      <a:srgbClr val="FF0000"/>
                    </a:solidFill>
                    <a:latin typeface="KoPubWorldDotum Light" pitchFamily="2" charset="-127"/>
                    <a:ea typeface="KoPubWorldDotum Light" pitchFamily="2" charset="-127"/>
                    <a:cs typeface="KoPubWorldDotum Light" pitchFamily="2" charset="-127"/>
                  </a:rPr>
                  <a:t> </a:t>
                </a:r>
                <a:r>
                  <a:rPr lang="ko-KR" altLang="en-US" sz="1600" dirty="0">
                    <a:solidFill>
                      <a:srgbClr val="000000"/>
                    </a:solidFill>
                    <a:latin typeface="KoPubWorldDotum Light" pitchFamily="2" charset="-127"/>
                    <a:ea typeface="KoPubWorldDotum Light" pitchFamily="2" charset="-127"/>
                    <a:cs typeface="KoPubWorldDotum Light" pitchFamily="2" charset="-127"/>
                  </a:rPr>
                  <a:t>벗어나게 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Learning based Model</a:t>
                </a:r>
                <a:r>
                  <a:rPr lang="ko-KR" altLang="en-US" sz="1600" dirty="0">
                    <a:solidFill>
                      <a:srgbClr val="000000"/>
                    </a:solidFill>
                    <a:latin typeface="KoPubWorldDotum Light" pitchFamily="2" charset="-127"/>
                    <a:ea typeface="KoPubWorldDotum Light" pitchFamily="2" charset="-127"/>
                    <a:cs typeface="KoPubWorldDotum Light" pitchFamily="2" charset="-127"/>
                  </a:rPr>
                  <a:t>을 사용하지 않고 </a:t>
                </a:r>
                <a:r>
                  <a:rPr lang="en-US" altLang="ko-KR" sz="1600" dirty="0">
                    <a:solidFill>
                      <a:srgbClr val="000000"/>
                    </a:solidFill>
                    <a:latin typeface="KoPubWorldDotum Light" pitchFamily="2" charset="-127"/>
                    <a:ea typeface="KoPubWorldDotum Light" pitchFamily="2" charset="-127"/>
                    <a:cs typeface="KoPubWorldDotum Light" pitchFamily="2" charset="-127"/>
                  </a:rPr>
                  <a:t>Prompt Aggregation</a:t>
                </a:r>
                <a:r>
                  <a:rPr lang="ko-KR" altLang="en-US" sz="1600" dirty="0">
                    <a:solidFill>
                      <a:srgbClr val="000000"/>
                    </a:solidFill>
                    <a:latin typeface="KoPubWorldDotum Light" pitchFamily="2" charset="-127"/>
                    <a:ea typeface="KoPubWorldDotum Light" pitchFamily="2" charset="-127"/>
                    <a:cs typeface="KoPubWorldDotum Light" pitchFamily="2" charset="-127"/>
                  </a:rPr>
                  <a:t>을 하는 방법이 없을까</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현재 </a:t>
                </a:r>
                <a:r>
                  <a:rPr lang="en-US" altLang="ko-KR" sz="1800" dirty="0">
                    <a:solidFill>
                      <a:srgbClr val="000000"/>
                    </a:solidFill>
                    <a:latin typeface="KoPubWorldDotum Light" pitchFamily="2" charset="-127"/>
                    <a:ea typeface="KoPubWorldDotum Light" pitchFamily="2" charset="-127"/>
                    <a:cs typeface="KoPubWorldDotum Light" pitchFamily="2" charset="-127"/>
                  </a:rPr>
                  <a:t>Score</a:t>
                </a:r>
                <a:r>
                  <a:rPr lang="ko-KR" altLang="en-US" sz="1800" dirty="0">
                    <a:solidFill>
                      <a:srgbClr val="000000"/>
                    </a:solidFill>
                    <a:latin typeface="KoPubWorldDotum Light" pitchFamily="2" charset="-127"/>
                    <a:ea typeface="KoPubWorldDotum Light" pitchFamily="2" charset="-127"/>
                    <a:cs typeface="KoPubWorldDotum Light" pitchFamily="2" charset="-127"/>
                  </a:rPr>
                  <a:t>에는 </a:t>
                </a:r>
                <a:r>
                  <a:rPr lang="en-US" altLang="ko-KR" sz="1800" dirty="0">
                    <a:solidFill>
                      <a:srgbClr val="000000"/>
                    </a:solidFill>
                    <a:latin typeface="KoPubWorldDotum Light" pitchFamily="2" charset="-127"/>
                    <a:ea typeface="KoPubWorldDotum Light" pitchFamily="2" charset="-127"/>
                    <a:cs typeface="KoPubWorldDotum Light" pitchFamily="2" charset="-127"/>
                  </a:rPr>
                  <a:t>Sensitivity</a:t>
                </a:r>
                <a:r>
                  <a:rPr lang="ko-KR" altLang="en-US" sz="1800" dirty="0">
                    <a:solidFill>
                      <a:srgbClr val="000000"/>
                    </a:solidFill>
                    <a:latin typeface="KoPubWorldDotum Light" pitchFamily="2" charset="-127"/>
                    <a:ea typeface="KoPubWorldDotum Light" pitchFamily="2" charset="-127"/>
                    <a:cs typeface="KoPubWorldDotum Light" pitchFamily="2" charset="-127"/>
                  </a:rPr>
                  <a:t>와 </a:t>
                </a:r>
                <a:r>
                  <a:rPr lang="en-US" altLang="ko-KR" sz="1800" dirty="0">
                    <a:solidFill>
                      <a:srgbClr val="000000"/>
                    </a:solidFill>
                    <a:latin typeface="KoPubWorldDotum Light" pitchFamily="2" charset="-127"/>
                    <a:ea typeface="KoPubWorldDotum Light" pitchFamily="2" charset="-127"/>
                    <a:cs typeface="KoPubWorldDotum Light" pitchFamily="2" charset="-127"/>
                  </a:rPr>
                  <a:t>Similarity</a:t>
                </a:r>
                <a:r>
                  <a:rPr lang="ko-KR" altLang="en-US" sz="1800" dirty="0">
                    <a:solidFill>
                      <a:srgbClr val="000000"/>
                    </a:solidFill>
                    <a:latin typeface="KoPubWorldDotum Light" pitchFamily="2" charset="-127"/>
                    <a:ea typeface="KoPubWorldDotum Light" pitchFamily="2" charset="-127"/>
                    <a:cs typeface="KoPubWorldDotum Light" pitchFamily="2" charset="-127"/>
                  </a:rPr>
                  <a:t>가 있다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이 </a:t>
                </a:r>
                <a:r>
                  <a:rPr lang="en-US" altLang="ko-KR" sz="1800" dirty="0">
                    <a:solidFill>
                      <a:srgbClr val="000000"/>
                    </a:solidFill>
                    <a:latin typeface="KoPubWorldDotum Light" pitchFamily="2" charset="-127"/>
                    <a:ea typeface="KoPubWorldDotum Light" pitchFamily="2" charset="-127"/>
                    <a:cs typeface="KoPubWorldDotum Light" pitchFamily="2" charset="-127"/>
                  </a:rPr>
                  <a:t>metric</a:t>
                </a:r>
                <a:r>
                  <a:rPr lang="ko-KR" altLang="en-US" sz="1800" dirty="0">
                    <a:solidFill>
                      <a:srgbClr val="000000"/>
                    </a:solidFill>
                    <a:latin typeface="KoPubWorldDotum Light" pitchFamily="2" charset="-127"/>
                    <a:ea typeface="KoPubWorldDotum Light" pitchFamily="2" charset="-127"/>
                    <a:cs typeface="KoPubWorldDotum Light" pitchFamily="2" charset="-127"/>
                  </a:rPr>
                  <a:t>이 도움이 되는지에 대한 증명이 필요하다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buFont typeface="Wingdings" pitchFamily="2" charset="2"/>
                  <a:buChar char="Ø"/>
                </a:pPr>
                <a14:m>
                  <m:oMath xmlns:m="http://schemas.openxmlformats.org/officeDocument/2006/math">
                    <m:r>
                      <m:rPr>
                        <m:sty m:val="p"/>
                      </m:rPr>
                      <a:rPr kumimoji="1" lang="en-US" altLang="ko-KR" sz="1600" i="1" smtClean="0">
                        <a:latin typeface="Cambria Math" panose="02040503050406030204" pitchFamily="18" charset="0"/>
                      </a:rPr>
                      <m:t>S</m:t>
                    </m:r>
                    <m:r>
                      <a:rPr kumimoji="1" lang="en-US" altLang="ko-KR" sz="1600" b="0" i="1" smtClean="0">
                        <a:latin typeface="Cambria Math" panose="02040503050406030204" pitchFamily="18" charset="0"/>
                      </a:rPr>
                      <m:t>𝑐𝑜𝑟𝑒</m:t>
                    </m:r>
                    <m:d>
                      <m:dPr>
                        <m:ctrlPr>
                          <a:rPr kumimoji="1" lang="en-US" altLang="ko-KR" sz="1600" b="0" i="1" smtClean="0">
                            <a:latin typeface="Cambria Math" panose="02040503050406030204" pitchFamily="18" charset="0"/>
                          </a:rPr>
                        </m:ctrlPr>
                      </m:dPr>
                      <m:e>
                        <m:sSub>
                          <m:sSubPr>
                            <m:ctrlPr>
                              <a:rPr kumimoji="1" lang="en-US" altLang="ko-KR" sz="1600" b="0" i="1" smtClean="0">
                                <a:latin typeface="Cambria Math" panose="02040503050406030204" pitchFamily="18" charset="0"/>
                              </a:rPr>
                            </m:ctrlPr>
                          </m:sSubPr>
                          <m:e>
                            <m:r>
                              <a:rPr kumimoji="1" lang="en-US" altLang="ko-KR" sz="1600" b="0" i="1" smtClean="0">
                                <a:latin typeface="Cambria Math" panose="02040503050406030204" pitchFamily="18" charset="0"/>
                              </a:rPr>
                              <m:t>𝑝</m:t>
                            </m:r>
                          </m:e>
                          <m:sub>
                            <m:r>
                              <a:rPr kumimoji="1" lang="en-US" altLang="ko-KR" sz="1600" b="0" i="1" smtClean="0">
                                <a:latin typeface="Cambria Math" panose="02040503050406030204" pitchFamily="18" charset="0"/>
                              </a:rPr>
                              <m:t>𝑞</m:t>
                            </m:r>
                          </m:sub>
                        </m:sSub>
                      </m:e>
                    </m:d>
                    <m:r>
                      <a:rPr kumimoji="1" lang="en-US" altLang="ko-KR" sz="1600" b="0" i="1" smtClean="0">
                        <a:latin typeface="Cambria Math" panose="02040503050406030204" pitchFamily="18" charset="0"/>
                      </a:rPr>
                      <m:t>=</m:t>
                    </m:r>
                    <m:sSub>
                      <m:sSubPr>
                        <m:ctrlPr>
                          <a:rPr kumimoji="1" lang="en-US" altLang="ko-KR" sz="1600" b="0" i="1" smtClean="0">
                            <a:latin typeface="Cambria Math" panose="02040503050406030204" pitchFamily="18" charset="0"/>
                          </a:rPr>
                        </m:ctrlPr>
                      </m:sSubPr>
                      <m:e>
                        <m:r>
                          <a:rPr kumimoji="1" lang="en-US" altLang="ko-KR" sz="1600" b="0" i="1" smtClean="0">
                            <a:latin typeface="Cambria Math" panose="02040503050406030204" pitchFamily="18" charset="0"/>
                            <a:ea typeface="Cambria Math" panose="02040503050406030204" pitchFamily="18" charset="0"/>
                          </a:rPr>
                          <m:t>𝜆</m:t>
                        </m:r>
                      </m:e>
                      <m:sub>
                        <m:r>
                          <a:rPr kumimoji="1" lang="en-US" altLang="ko-KR" sz="1600" b="0" i="1" smtClean="0">
                            <a:latin typeface="Cambria Math" panose="02040503050406030204" pitchFamily="18" charset="0"/>
                          </a:rPr>
                          <m:t>𝑞</m:t>
                        </m:r>
                      </m:sub>
                    </m:sSub>
                    <m:r>
                      <a:rPr kumimoji="1" lang="ko-KR" altLang="en-US" sz="1600" b="0" i="1" smtClean="0">
                        <a:latin typeface="Cambria Math" panose="02040503050406030204" pitchFamily="18" charset="0"/>
                        <a:ea typeface="Cambria Math" panose="02040503050406030204" pitchFamily="18" charset="0"/>
                      </a:rPr>
                      <m:t>∗</m:t>
                    </m:r>
                    <m:nary>
                      <m:naryPr>
                        <m:chr m:val="∑"/>
                        <m:limLoc m:val="subSup"/>
                        <m:ctrlPr>
                          <a:rPr kumimoji="1" lang="en-US" altLang="ko-KR" sz="1600" i="1">
                            <a:latin typeface="Cambria Math" panose="02040503050406030204" pitchFamily="18" charset="0"/>
                          </a:rPr>
                        </m:ctrlPr>
                      </m:naryPr>
                      <m:sub>
                        <m:r>
                          <m:rPr>
                            <m:brk m:alnAt="25"/>
                          </m:rPr>
                          <a:rPr kumimoji="1" lang="en-US" altLang="ko-KR" sz="1600" i="1">
                            <a:latin typeface="Cambria Math" panose="02040503050406030204" pitchFamily="18" charset="0"/>
                          </a:rPr>
                          <m:t>𝑖</m:t>
                        </m:r>
                        <m:r>
                          <a:rPr kumimoji="1" lang="en-US" altLang="ko-KR" sz="1600" i="1">
                            <a:latin typeface="Cambria Math" panose="02040503050406030204" pitchFamily="18" charset="0"/>
                          </a:rPr>
                          <m:t>=1</m:t>
                        </m:r>
                      </m:sub>
                      <m:sup>
                        <m:r>
                          <a:rPr kumimoji="1" lang="en-US" altLang="ko-KR" sz="1600" i="1">
                            <a:latin typeface="Cambria Math" panose="02040503050406030204" pitchFamily="18" charset="0"/>
                          </a:rPr>
                          <m:t>𝑁</m:t>
                        </m:r>
                      </m:sup>
                      <m:e>
                        <m:sSubSup>
                          <m:sSubSupPr>
                            <m:ctrlPr>
                              <a:rPr kumimoji="1" lang="en-US" altLang="ko-KR" sz="1600" i="1">
                                <a:latin typeface="Cambria Math" panose="02040503050406030204" pitchFamily="18" charset="0"/>
                              </a:rPr>
                            </m:ctrlPr>
                          </m:sSubSupPr>
                          <m:e>
                            <m:r>
                              <a:rPr kumimoji="1" lang="en-US" altLang="ko-KR" sz="1600" i="1">
                                <a:latin typeface="Cambria Math" panose="02040503050406030204" pitchFamily="18" charset="0"/>
                                <a:ea typeface="Cambria Math" panose="02040503050406030204" pitchFamily="18" charset="0"/>
                              </a:rPr>
                              <m:t>𝛿</m:t>
                            </m:r>
                          </m:e>
                          <m:sub>
                            <m:r>
                              <a:rPr kumimoji="1" lang="en-US" altLang="ko-KR" sz="1600" i="1">
                                <a:latin typeface="Cambria Math" panose="02040503050406030204" pitchFamily="18" charset="0"/>
                              </a:rPr>
                              <m:t>𝑖</m:t>
                            </m:r>
                          </m:sub>
                          <m:sup>
                            <m:r>
                              <a:rPr kumimoji="1" lang="en-US" altLang="ko-KR" sz="1600" i="1">
                                <a:latin typeface="Cambria Math" panose="02040503050406030204" pitchFamily="18" charset="0"/>
                              </a:rPr>
                              <m:t>𝑞</m:t>
                            </m:r>
                          </m:sup>
                        </m:sSubSup>
                      </m:e>
                    </m:nary>
                    <m:r>
                      <a:rPr kumimoji="1" lang="en-US" altLang="ko-KR" sz="1600" b="0" i="1" smtClean="0">
                        <a:latin typeface="Cambria Math" panose="02040503050406030204" pitchFamily="18" charset="0"/>
                      </a:rPr>
                      <m:t>+</m:t>
                    </m:r>
                    <m:d>
                      <m:dPr>
                        <m:ctrlPr>
                          <a:rPr kumimoji="1" lang="en-US" altLang="ko-KR" sz="1600" b="0" i="1" smtClean="0">
                            <a:latin typeface="Cambria Math" panose="02040503050406030204" pitchFamily="18" charset="0"/>
                          </a:rPr>
                        </m:ctrlPr>
                      </m:dPr>
                      <m:e>
                        <m:r>
                          <a:rPr kumimoji="1" lang="en-US" altLang="ko-KR" sz="1600" b="0" i="1" smtClean="0">
                            <a:latin typeface="Cambria Math" panose="02040503050406030204" pitchFamily="18" charset="0"/>
                          </a:rPr>
                          <m:t>1−</m:t>
                        </m:r>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ea typeface="Cambria Math" panose="02040503050406030204" pitchFamily="18" charset="0"/>
                              </a:rPr>
                              <m:t>𝜆</m:t>
                            </m:r>
                          </m:e>
                          <m:sub>
                            <m:r>
                              <a:rPr kumimoji="1" lang="en-US" altLang="ko-KR" sz="1600" i="1">
                                <a:latin typeface="Cambria Math" panose="02040503050406030204" pitchFamily="18" charset="0"/>
                              </a:rPr>
                              <m:t>𝑞</m:t>
                            </m:r>
                          </m:sub>
                        </m:sSub>
                      </m:e>
                    </m:d>
                    <m:r>
                      <a:rPr kumimoji="1" lang="ko-KR" altLang="en-US" sz="1600" b="0" i="1" smtClean="0">
                        <a:latin typeface="Cambria Math" panose="02040503050406030204" pitchFamily="18" charset="0"/>
                        <a:ea typeface="Cambria Math" panose="02040503050406030204" pitchFamily="18" charset="0"/>
                      </a:rPr>
                      <m:t>∗</m:t>
                    </m:r>
                    <m:r>
                      <a:rPr kumimoji="1" lang="en-US" altLang="ko-KR" sz="1600" i="1" smtClean="0">
                        <a:latin typeface="Cambria Math" panose="02040503050406030204" pitchFamily="18" charset="0"/>
                      </a:rPr>
                      <m:t>𝑠</m:t>
                    </m:r>
                    <m:r>
                      <a:rPr kumimoji="1" lang="en-US" altLang="ko-KR" sz="1600" b="0" i="1" smtClean="0">
                        <a:latin typeface="Cambria Math" panose="02040503050406030204" pitchFamily="18" charset="0"/>
                      </a:rPr>
                      <m:t>𝑖𝑚</m:t>
                    </m:r>
                    <m:d>
                      <m:dPr>
                        <m:ctrlPr>
                          <a:rPr kumimoji="1" lang="en-US" altLang="ko-KR" sz="1600" b="0" i="1" smtClean="0">
                            <a:latin typeface="Cambria Math" panose="02040503050406030204" pitchFamily="18" charset="0"/>
                          </a:rPr>
                        </m:ctrlPr>
                      </m:dPr>
                      <m:e>
                        <m:sSub>
                          <m:sSubPr>
                            <m:ctrlPr>
                              <a:rPr kumimoji="1" lang="en-US" altLang="ko-KR" sz="1600" b="0" i="1" smtClean="0">
                                <a:latin typeface="Cambria Math" panose="02040503050406030204" pitchFamily="18" charset="0"/>
                              </a:rPr>
                            </m:ctrlPr>
                          </m:sSubPr>
                          <m:e>
                            <m:r>
                              <a:rPr kumimoji="1" lang="en-US" altLang="ko-KR" sz="1600" b="0" i="1" smtClean="0">
                                <a:latin typeface="Cambria Math" panose="02040503050406030204" pitchFamily="18" charset="0"/>
                              </a:rPr>
                              <m:t>𝑥</m:t>
                            </m:r>
                          </m:e>
                          <m:sub>
                            <m:r>
                              <a:rPr kumimoji="1" lang="en-US" altLang="ko-KR" sz="1600" b="0" i="1" smtClean="0">
                                <a:latin typeface="Cambria Math" panose="02040503050406030204" pitchFamily="18" charset="0"/>
                              </a:rPr>
                              <m:t>𝑖</m:t>
                            </m:r>
                          </m:sub>
                        </m:sSub>
                        <m:r>
                          <a:rPr kumimoji="1" lang="en-US" altLang="ko-KR" sz="1600" b="0" i="1" smtClean="0">
                            <a:latin typeface="Cambria Math" panose="02040503050406030204" pitchFamily="18" charset="0"/>
                          </a:rPr>
                          <m:t>, </m:t>
                        </m:r>
                        <m:sSub>
                          <m:sSubPr>
                            <m:ctrlPr>
                              <a:rPr kumimoji="1" lang="en-US" altLang="ko-KR" sz="1600" b="0" i="1" smtClean="0">
                                <a:latin typeface="Cambria Math" panose="02040503050406030204" pitchFamily="18" charset="0"/>
                              </a:rPr>
                            </m:ctrlPr>
                          </m:sSubPr>
                          <m:e>
                            <m:r>
                              <a:rPr kumimoji="1" lang="en-US" altLang="ko-KR" sz="1600" b="0" i="1" smtClean="0">
                                <a:latin typeface="Cambria Math" panose="02040503050406030204" pitchFamily="18" charset="0"/>
                              </a:rPr>
                              <m:t>𝑝</m:t>
                            </m:r>
                          </m:e>
                          <m:sub>
                            <m:r>
                              <a:rPr kumimoji="1" lang="en-US" altLang="ko-KR" sz="1600" b="0" i="1" smtClean="0">
                                <a:latin typeface="Cambria Math" panose="02040503050406030204" pitchFamily="18" charset="0"/>
                              </a:rPr>
                              <m:t>𝑞</m:t>
                            </m:r>
                          </m:sub>
                        </m:sSub>
                      </m:e>
                    </m:d>
                    <m:r>
                      <a:rPr kumimoji="1" lang="en-US" altLang="ko-KR" sz="1600" b="0" i="1" smtClean="0">
                        <a:latin typeface="Cambria Math" panose="02040503050406030204" pitchFamily="18" charset="0"/>
                      </a:rPr>
                      <m:t>, </m:t>
                    </m:r>
                    <m:r>
                      <a:rPr kumimoji="1" lang="en-US" altLang="ko-KR" sz="1600" b="0" i="1" smtClean="0">
                        <a:latin typeface="Cambria Math" panose="02040503050406030204" pitchFamily="18" charset="0"/>
                      </a:rPr>
                      <m:t>𝑞</m:t>
                    </m:r>
                    <m:r>
                      <a:rPr kumimoji="1" lang="en-US" altLang="ko-KR" sz="1600" b="0" i="1" smtClean="0">
                        <a:latin typeface="Cambria Math" panose="02040503050406030204" pitchFamily="18" charset="0"/>
                      </a:rPr>
                      <m:t> ∈{</m:t>
                    </m:r>
                    <m:r>
                      <a:rPr kumimoji="1" lang="en-US" altLang="ko-KR" sz="1600" b="0" i="1" smtClean="0">
                        <a:latin typeface="Cambria Math" panose="02040503050406030204" pitchFamily="18" charset="0"/>
                        <a:ea typeface="Cambria Math" panose="02040503050406030204" pitchFamily="18" charset="0"/>
                      </a:rPr>
                      <m:t>𝑐𝑔</m:t>
                    </m:r>
                    <m:r>
                      <a:rPr kumimoji="1" lang="en-US" altLang="ko-KR" sz="1600" b="0" i="1" smtClean="0">
                        <a:latin typeface="Cambria Math" panose="02040503050406030204" pitchFamily="18" charset="0"/>
                        <a:ea typeface="Cambria Math" panose="02040503050406030204" pitchFamily="18" charset="0"/>
                      </a:rPr>
                      <m:t>, </m:t>
                    </m:r>
                    <m:r>
                      <a:rPr kumimoji="1" lang="en-US" altLang="ko-KR" sz="1600" b="0" i="1" smtClean="0">
                        <a:latin typeface="Cambria Math" panose="02040503050406030204" pitchFamily="18" charset="0"/>
                        <a:ea typeface="Cambria Math" panose="02040503050406030204" pitchFamily="18" charset="0"/>
                      </a:rPr>
                      <m:t>𝑒𝑥</m:t>
                    </m:r>
                    <m:r>
                      <a:rPr kumimoji="1" lang="en-US" altLang="ko-KR" sz="1600" b="0" i="1" smtClean="0">
                        <a:latin typeface="Cambria Math" panose="02040503050406030204" pitchFamily="18" charset="0"/>
                        <a:ea typeface="Cambria Math" panose="02040503050406030204" pitchFamily="18" charset="0"/>
                      </a:rPr>
                      <m:t>, </m:t>
                    </m:r>
                    <m:r>
                      <a:rPr kumimoji="1" lang="en-US" altLang="ko-KR" sz="1600" b="0" i="1" smtClean="0">
                        <a:latin typeface="Cambria Math" panose="02040503050406030204" pitchFamily="18" charset="0"/>
                        <a:ea typeface="Cambria Math" panose="02040503050406030204" pitchFamily="18" charset="0"/>
                      </a:rPr>
                      <m:t>𝑔𝑜</m:t>
                    </m:r>
                    <m:r>
                      <a:rPr kumimoji="1" lang="en-US" altLang="ko-KR" sz="1600" b="0" i="1" smtClean="0">
                        <a:latin typeface="Cambria Math" panose="02040503050406030204" pitchFamily="18" charset="0"/>
                        <a:ea typeface="Cambria Math" panose="02040503050406030204" pitchFamily="18" charset="0"/>
                      </a:rPr>
                      <m:t>}</m:t>
                    </m:r>
                  </m:oMath>
                </a14:m>
                <a:endParaRPr kumimoji="1" lang="en-US" altLang="ko-KR" sz="1600" dirty="0"/>
              </a:p>
              <a:p>
                <a:pPr marL="1143000" lvl="1" indent="-457200" algn="just">
                  <a:lnSpc>
                    <a:spcPct val="150000"/>
                  </a:lnSpc>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Sensitivity : indicator of complexity of the task</a:t>
                </a:r>
              </a:p>
              <a:p>
                <a:pPr marL="1143000" lvl="1" indent="-457200" algn="just">
                  <a:lnSpc>
                    <a:spcPct val="150000"/>
                  </a:lnSpc>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Similarity : indicator of complexity of the data</a:t>
                </a:r>
                <a:r>
                  <a:rPr kumimoji="1" lang="en-US" altLang="ko-KR" sz="1600" dirty="0"/>
                  <a:t> </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Sensitivity</a:t>
                </a:r>
                <a:r>
                  <a:rPr lang="ko-KR" altLang="en-US" sz="1600" dirty="0">
                    <a:solidFill>
                      <a:srgbClr val="000000"/>
                    </a:solidFill>
                    <a:latin typeface="KoPubWorldDotum Light" pitchFamily="2" charset="-127"/>
                    <a:ea typeface="KoPubWorldDotum Light" pitchFamily="2" charset="-127"/>
                    <a:cs typeface="KoPubWorldDotum Light" pitchFamily="2" charset="-127"/>
                  </a:rPr>
                  <a:t>와 </a:t>
                </a:r>
                <a:r>
                  <a:rPr lang="en-US" altLang="ko-KR" sz="1600" dirty="0">
                    <a:solidFill>
                      <a:srgbClr val="000000"/>
                    </a:solidFill>
                    <a:latin typeface="KoPubWorldDotum Light" pitchFamily="2" charset="-127"/>
                    <a:ea typeface="KoPubWorldDotum Light" pitchFamily="2" charset="-127"/>
                    <a:cs typeface="KoPubWorldDotum Light" pitchFamily="2" charset="-127"/>
                  </a:rPr>
                  <a:t>Similarity</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600" dirty="0">
                    <a:solidFill>
                      <a:srgbClr val="000000"/>
                    </a:solidFill>
                    <a:latin typeface="KoPubWorldDotum Light" pitchFamily="2" charset="-127"/>
                    <a:ea typeface="KoPubWorldDotum Light" pitchFamily="2" charset="-127"/>
                    <a:cs typeface="KoPubWorldDotum Light" pitchFamily="2" charset="-127"/>
                  </a:rPr>
                  <a:t> 선택한 이유는 있지만</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이것의 값에 따른 영향력을 파악하는 추가적인 실험이 필요하게 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endParaRPr lang="en-US" altLang="ko-KR" sz="1200" dirty="0">
                  <a:solidFill>
                    <a:srgbClr val="000000"/>
                  </a:solidFill>
                  <a:latin typeface="KoPubWorldDotum Light" pitchFamily="2" charset="-127"/>
                  <a:ea typeface="KoPubWorldDotum Light" pitchFamily="2" charset="-127"/>
                  <a:cs typeface="KoPubWorldDotum Light" pitchFamily="2" charset="-127"/>
                </a:endParaRPr>
              </a:p>
              <a:p>
                <a:pPr algn="just"/>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buFont typeface="+mj-lt"/>
                  <a:buAutoNum type="arabicParenR"/>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mc:Choice>
        <mc:Fallback xmlns="">
          <p:sp>
            <p:nvSpPr>
              <p:cNvPr id="4" name="텍스트 개체 틀 6">
                <a:extLst>
                  <a:ext uri="{FF2B5EF4-FFF2-40B4-BE49-F238E27FC236}">
                    <a16:creationId xmlns:a16="http://schemas.microsoft.com/office/drawing/2014/main" id="{5AEC606A-3A5C-87D0-6EE2-C78F3E0B7236}"/>
                  </a:ext>
                </a:extLst>
              </p:cNvPr>
              <p:cNvSpPr txBox="1">
                <a:spLocks noRot="1" noChangeAspect="1" noMove="1" noResize="1" noEditPoints="1" noAdjustHandles="1" noChangeArrowheads="1" noChangeShapeType="1" noTextEdit="1"/>
              </p:cNvSpPr>
              <p:nvPr/>
            </p:nvSpPr>
            <p:spPr>
              <a:xfrm>
                <a:off x="417436" y="1224332"/>
                <a:ext cx="11774564" cy="5528806"/>
              </a:xfrm>
              <a:prstGeom prst="rect">
                <a:avLst/>
              </a:prstGeom>
              <a:blipFill>
                <a:blip r:embed="rId3"/>
                <a:stretch>
                  <a:fillRect l="-753" r="-215"/>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ko-KR" altLang="en-US" sz="2133" dirty="0"/>
              <a:t>이전 방법론의 </a:t>
            </a:r>
            <a:r>
              <a:rPr kumimoji="1" lang="ko-KR" altLang="en-US" sz="2133" dirty="0" err="1"/>
              <a:t>제한점</a:t>
            </a:r>
            <a:endParaRPr kumimoji="1" lang="ko-Kore-KR" altLang="en-US" sz="2133" dirty="0"/>
          </a:p>
        </p:txBody>
      </p:sp>
    </p:spTree>
    <p:extLst>
      <p:ext uri="{BB962C8B-B14F-4D97-AF65-F5344CB8AC3E}">
        <p14:creationId xmlns:p14="http://schemas.microsoft.com/office/powerpoint/2010/main" val="349644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632576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startAt="3"/>
            </a:pPr>
            <a:r>
              <a:rPr lang="en-US" altLang="ko-KR" sz="1800" dirty="0">
                <a:solidFill>
                  <a:srgbClr val="000000"/>
                </a:solidFill>
                <a:latin typeface="KoPubWorldDotum Light" pitchFamily="2" charset="-127"/>
                <a:ea typeface="KoPubWorldDotum Light" pitchFamily="2" charset="-127"/>
                <a:cs typeface="KoPubWorldDotum Light" pitchFamily="2" charset="-127"/>
              </a:rPr>
              <a:t>Zero-shot </a:t>
            </a:r>
            <a:r>
              <a:rPr lang="ko-KR" altLang="en-US" sz="1800" dirty="0">
                <a:solidFill>
                  <a:srgbClr val="000000"/>
                </a:solidFill>
                <a:latin typeface="KoPubWorldDotum Light" pitchFamily="2" charset="-127"/>
                <a:ea typeface="KoPubWorldDotum Light" pitchFamily="2" charset="-127"/>
                <a:cs typeface="KoPubWorldDotum Light" pitchFamily="2" charset="-127"/>
              </a:rPr>
              <a:t>컨셉을 유지하면서</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들을 잘 조합할 수 있을까</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endParaRPr lang="en-US" altLang="ko-KR" sz="260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pP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Zero-shot</a:t>
            </a:r>
            <a:r>
              <a:rPr lang="ko-KR" altLang="en-US" sz="1600" dirty="0">
                <a:solidFill>
                  <a:srgbClr val="000000"/>
                </a:solidFill>
                <a:latin typeface="KoPubWorldDotum Light" pitchFamily="2" charset="-127"/>
                <a:ea typeface="KoPubWorldDotum Light" pitchFamily="2" charset="-127"/>
                <a:cs typeface="KoPubWorldDotum Light" pitchFamily="2" charset="-127"/>
              </a:rPr>
              <a:t> 컨셉을 유지한다는 것은 </a:t>
            </a:r>
            <a:r>
              <a:rPr lang="en-US" altLang="ko-KR" sz="1600" dirty="0">
                <a:solidFill>
                  <a:srgbClr val="000000"/>
                </a:solidFill>
                <a:latin typeface="KoPubWorldDotum Light" pitchFamily="2" charset="-127"/>
                <a:ea typeface="KoPubWorldDotum Light" pitchFamily="2" charset="-127"/>
                <a:cs typeface="KoPubWorldDotum Light" pitchFamily="2" charset="-127"/>
              </a:rPr>
              <a:t>prompting</a:t>
            </a:r>
            <a:r>
              <a:rPr lang="ko-KR" altLang="en-US" sz="1600" dirty="0">
                <a:solidFill>
                  <a:srgbClr val="000000"/>
                </a:solidFill>
                <a:latin typeface="KoPubWorldDotum Light" pitchFamily="2" charset="-127"/>
                <a:ea typeface="KoPubWorldDotum Light" pitchFamily="2" charset="-127"/>
                <a:cs typeface="KoPubWorldDotum Light" pitchFamily="2" charset="-127"/>
              </a:rPr>
              <a:t>을 적극적으로 활용한다는 것</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startAt="3"/>
            </a:pPr>
            <a:r>
              <a:rPr lang="en-US" altLang="ko-KR" sz="1800" b="1" dirty="0">
                <a:solidFill>
                  <a:srgbClr val="000000"/>
                </a:solidFill>
                <a:latin typeface="KoPubWorldDotum Light" pitchFamily="2" charset="-127"/>
                <a:ea typeface="KoPubWorldDotum Light" pitchFamily="2" charset="-127"/>
                <a:cs typeface="KoPubWorldDotum Light" pitchFamily="2" charset="-127"/>
              </a:rPr>
              <a:t>Zero-shot </a:t>
            </a:r>
            <a:r>
              <a:rPr lang="ko-KR" altLang="en-US" sz="1800" b="1" dirty="0">
                <a:solidFill>
                  <a:srgbClr val="000000"/>
                </a:solidFill>
                <a:latin typeface="KoPubWorldDotum Light" pitchFamily="2" charset="-127"/>
                <a:ea typeface="KoPubWorldDotum Light" pitchFamily="2" charset="-127"/>
                <a:cs typeface="KoPubWorldDotum Light" pitchFamily="2" charset="-127"/>
              </a:rPr>
              <a:t>컨셉</a:t>
            </a:r>
            <a:r>
              <a:rPr lang="ko-KR" altLang="en-US" sz="1800" dirty="0">
                <a:solidFill>
                  <a:srgbClr val="000000"/>
                </a:solidFill>
                <a:latin typeface="KoPubWorldDotum Light" pitchFamily="2" charset="-127"/>
                <a:ea typeface="KoPubWorldDotum Light" pitchFamily="2" charset="-127"/>
                <a:cs typeface="KoPubWorldDotum Light" pitchFamily="2" charset="-127"/>
              </a:rPr>
              <a:t>에서의</a:t>
            </a:r>
            <a:r>
              <a:rPr lang="ko-KR" altLang="en-US" sz="1800" b="1"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Prompt Aggregation</a:t>
            </a:r>
            <a:r>
              <a:rPr lang="ko-KR" altLang="en-US" sz="1800" dirty="0">
                <a:solidFill>
                  <a:srgbClr val="000000"/>
                </a:solidFill>
                <a:latin typeface="KoPubWorldDotum Light" pitchFamily="2" charset="-127"/>
                <a:ea typeface="KoPubWorldDotum Light" pitchFamily="2" charset="-127"/>
                <a:cs typeface="KoPubWorldDotum Light" pitchFamily="2" charset="-127"/>
              </a:rPr>
              <a:t>과정은 주어진 </a:t>
            </a:r>
            <a:r>
              <a:rPr lang="en-US" altLang="ko-KR" sz="18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로부터 새로운 </a:t>
            </a:r>
            <a:r>
              <a:rPr lang="en-US" altLang="ko-KR" sz="18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만드는</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것 밖에 없음 </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startAt="3"/>
            </a:pPr>
            <a:r>
              <a:rPr lang="en-US" altLang="ko-KR" sz="1800" dirty="0">
                <a:solidFill>
                  <a:srgbClr val="000000"/>
                </a:solidFill>
                <a:latin typeface="KoPubWorldDotum Light" pitchFamily="2" charset="-127"/>
                <a:ea typeface="KoPubWorldDotum Light" pitchFamily="2" charset="-127"/>
                <a:cs typeface="KoPubWorldDotum Light" pitchFamily="2" charset="-127"/>
              </a:rPr>
              <a:t>Aggregation</a:t>
            </a:r>
            <a:r>
              <a:rPr lang="ko-KR" altLang="en-US" sz="1800" dirty="0">
                <a:solidFill>
                  <a:srgbClr val="000000"/>
                </a:solidFill>
                <a:latin typeface="KoPubWorldDotum Light" pitchFamily="2" charset="-127"/>
                <a:ea typeface="KoPubWorldDotum Light" pitchFamily="2" charset="-127"/>
                <a:cs typeface="KoPubWorldDotum Light" pitchFamily="2" charset="-127"/>
              </a:rPr>
              <a:t>과 같은 조합과정에서 </a:t>
            </a:r>
            <a:r>
              <a:rPr lang="ko-KR" altLang="en-US" sz="1800" b="1" dirty="0">
                <a:solidFill>
                  <a:srgbClr val="000000"/>
                </a:solidFill>
                <a:latin typeface="KoPubWorldDotum Light" pitchFamily="2" charset="-127"/>
                <a:ea typeface="KoPubWorldDotum Light" pitchFamily="2" charset="-127"/>
                <a:cs typeface="KoPubWorldDotum Light" pitchFamily="2" charset="-127"/>
              </a:rPr>
              <a:t>어떤 </a:t>
            </a:r>
            <a:r>
              <a:rPr lang="en-US" altLang="ko-KR" sz="1800" b="1"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800" b="1" dirty="0">
                <a:solidFill>
                  <a:srgbClr val="000000"/>
                </a:solidFill>
                <a:latin typeface="KoPubWorldDotum Light" pitchFamily="2" charset="-127"/>
                <a:ea typeface="KoPubWorldDotum Light" pitchFamily="2" charset="-127"/>
                <a:cs typeface="KoPubWorldDotum Light" pitchFamily="2" charset="-127"/>
              </a:rPr>
              <a:t>가 중요한지를 알고 선택하는 </a:t>
            </a:r>
            <a:r>
              <a:rPr lang="en-US" altLang="ko-KR" sz="1800" b="1" dirty="0">
                <a:solidFill>
                  <a:srgbClr val="000000"/>
                </a:solidFill>
                <a:latin typeface="KoPubWorldDotum Light" pitchFamily="2" charset="-127"/>
                <a:ea typeface="KoPubWorldDotum Light" pitchFamily="2" charset="-127"/>
                <a:cs typeface="KoPubWorldDotum Light" pitchFamily="2" charset="-127"/>
              </a:rPr>
              <a:t>Ranking</a:t>
            </a:r>
            <a:r>
              <a:rPr lang="ko-KR" altLang="en-US" sz="1800" dirty="0">
                <a:solidFill>
                  <a:srgbClr val="000000"/>
                </a:solidFill>
                <a:latin typeface="KoPubWorldDotum Light" pitchFamily="2" charset="-127"/>
                <a:ea typeface="KoPubWorldDotum Light" pitchFamily="2" charset="-127"/>
                <a:cs typeface="KoPubWorldDotum Light" pitchFamily="2" charset="-127"/>
              </a:rPr>
              <a:t>과정으로 변경한다면</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buFont typeface="+mj-lt"/>
              <a:buAutoNum type="arabicParenR"/>
            </a:pPr>
            <a:r>
              <a:rPr lang="ko-KR" altLang="en-US" sz="1600" dirty="0">
                <a:solidFill>
                  <a:srgbClr val="000000"/>
                </a:solidFill>
                <a:latin typeface="KoPubWorldDotum Light" pitchFamily="2" charset="-127"/>
                <a:ea typeface="KoPubWorldDotum Light" pitchFamily="2" charset="-127"/>
                <a:cs typeface="KoPubWorldDotum Light" pitchFamily="2" charset="-127"/>
              </a:rPr>
              <a:t>문장</a:t>
            </a:r>
            <a:r>
              <a:rPr lang="en-US" altLang="ko-KR" sz="1600" dirty="0">
                <a:solidFill>
                  <a:srgbClr val="000000"/>
                </a:solidFill>
                <a:latin typeface="KoPubWorldDotum Light" pitchFamily="2" charset="-127"/>
                <a:ea typeface="KoPubWorldDotum Light" pitchFamily="2" charset="-127"/>
                <a:cs typeface="KoPubWorldDotum Light" pitchFamily="2" charset="-127"/>
              </a:rPr>
              <a:t>(1sample)</a:t>
            </a:r>
            <a:r>
              <a:rPr lang="ko-KR" altLang="en-US" sz="1600" dirty="0">
                <a:solidFill>
                  <a:srgbClr val="000000"/>
                </a:solidFill>
                <a:latin typeface="KoPubWorldDotum Light" pitchFamily="2" charset="-127"/>
                <a:ea typeface="KoPubWorldDotum Light" pitchFamily="2" charset="-127"/>
                <a:cs typeface="KoPubWorldDotum Light" pitchFamily="2" charset="-127"/>
              </a:rPr>
              <a:t>과</a:t>
            </a:r>
            <a:r>
              <a:rPr lang="en-US" altLang="ko-KR" sz="1600" dirty="0">
                <a:solidFill>
                  <a:srgbClr val="000000"/>
                </a:solidFill>
                <a:latin typeface="KoPubWorldDotum Light" pitchFamily="2" charset="-127"/>
                <a:ea typeface="KoPubWorldDotum Light" pitchFamily="2" charset="-127"/>
                <a:cs typeface="KoPubWorldDotum Light" pitchFamily="2" charset="-127"/>
              </a:rPr>
              <a:t> Query Prompt</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600" dirty="0">
                <a:solidFill>
                  <a:srgbClr val="000000"/>
                </a:solidFill>
                <a:latin typeface="KoPubWorldDotum Light" pitchFamily="2" charset="-127"/>
                <a:ea typeface="KoPubWorldDotum Light" pitchFamily="2" charset="-127"/>
                <a:cs typeface="KoPubWorldDotum Light" pitchFamily="2" charset="-127"/>
              </a:rPr>
              <a:t> 주고</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주어진 문장의 논리 오류를 파악하는 데 어떤 </a:t>
            </a:r>
            <a:r>
              <a:rPr lang="en-US" altLang="ko-KR" sz="16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600" dirty="0">
                <a:solidFill>
                  <a:srgbClr val="000000"/>
                </a:solidFill>
                <a:latin typeface="KoPubWorldDotum Light" pitchFamily="2" charset="-127"/>
                <a:ea typeface="KoPubWorldDotum Light" pitchFamily="2" charset="-127"/>
                <a:cs typeface="KoPubWorldDotum Light" pitchFamily="2" charset="-127"/>
              </a:rPr>
              <a:t>가 도움이 되는지를 물어보는 </a:t>
            </a:r>
            <a:r>
              <a:rPr lang="en-US" altLang="ko-KR" sz="1600" dirty="0">
                <a:solidFill>
                  <a:srgbClr val="000000"/>
                </a:solidFill>
                <a:latin typeface="KoPubWorldDotum Light" pitchFamily="2" charset="-127"/>
                <a:ea typeface="KoPubWorldDotum Light" pitchFamily="2" charset="-127"/>
                <a:cs typeface="KoPubWorldDotum Light" pitchFamily="2" charset="-127"/>
              </a:rPr>
              <a:t>Prompting -&gt; Ranking Prompting</a:t>
            </a:r>
          </a:p>
          <a:p>
            <a:pPr marL="1143000" lvl="1" indent="-4572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Ranking Prompting</a:t>
            </a:r>
            <a:r>
              <a:rPr lang="ko-KR" altLang="en-US" sz="1600" dirty="0">
                <a:solidFill>
                  <a:srgbClr val="000000"/>
                </a:solidFill>
                <a:latin typeface="KoPubWorldDotum Light" pitchFamily="2" charset="-127"/>
                <a:ea typeface="KoPubWorldDotum Light" pitchFamily="2" charset="-127"/>
                <a:cs typeface="KoPubWorldDotum Light" pitchFamily="2" charset="-127"/>
              </a:rPr>
              <a:t>을 통해 각 </a:t>
            </a:r>
            <a:r>
              <a:rPr lang="en-US" altLang="ko-KR" sz="16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600" dirty="0">
                <a:solidFill>
                  <a:srgbClr val="000000"/>
                </a:solidFill>
                <a:latin typeface="KoPubWorldDotum Light" pitchFamily="2" charset="-127"/>
                <a:ea typeface="KoPubWorldDotum Light" pitchFamily="2" charset="-127"/>
                <a:cs typeface="KoPubWorldDotum Light" pitchFamily="2" charset="-127"/>
              </a:rPr>
              <a:t>의 </a:t>
            </a:r>
            <a:r>
              <a:rPr lang="en-US" altLang="ko-KR" sz="1600" dirty="0">
                <a:solidFill>
                  <a:srgbClr val="000000"/>
                </a:solidFill>
                <a:latin typeface="KoPubWorldDotum Light" pitchFamily="2" charset="-127"/>
                <a:ea typeface="KoPubWorldDotum Light" pitchFamily="2" charset="-127"/>
                <a:cs typeface="KoPubWorldDotum Light" pitchFamily="2" charset="-127"/>
              </a:rPr>
              <a:t>ranking</a:t>
            </a:r>
            <a:r>
              <a:rPr lang="ko-KR" altLang="en-US" sz="1600" dirty="0">
                <a:solidFill>
                  <a:srgbClr val="000000"/>
                </a:solidFill>
                <a:latin typeface="KoPubWorldDotum Light" pitchFamily="2" charset="-127"/>
                <a:ea typeface="KoPubWorldDotum Light" pitchFamily="2" charset="-127"/>
                <a:cs typeface="KoPubWorldDotum Light" pitchFamily="2" charset="-127"/>
              </a:rPr>
              <a:t>을 파악한다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논리 오류 인식에 도움이 되는 쿼리 파악</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buFont typeface="+mj-lt"/>
              <a:buAutoNum type="arabicParenR"/>
            </a:pPr>
            <a:r>
              <a:rPr lang="ko-KR" altLang="en-US" sz="1600" dirty="0">
                <a:solidFill>
                  <a:srgbClr val="000000"/>
                </a:solidFill>
                <a:latin typeface="KoPubWorldDotum Light" pitchFamily="2" charset="-127"/>
                <a:ea typeface="KoPubWorldDotum Light" pitchFamily="2" charset="-127"/>
                <a:cs typeface="KoPubWorldDotum Light" pitchFamily="2" charset="-127"/>
              </a:rPr>
              <a:t>파악한 </a:t>
            </a:r>
            <a:r>
              <a:rPr lang="en-US" altLang="ko-KR" sz="1600" dirty="0">
                <a:solidFill>
                  <a:srgbClr val="000000"/>
                </a:solidFill>
                <a:latin typeface="KoPubWorldDotum Light" pitchFamily="2" charset="-127"/>
                <a:ea typeface="KoPubWorldDotum Light" pitchFamily="2" charset="-127"/>
                <a:cs typeface="KoPubWorldDotum Light" pitchFamily="2" charset="-127"/>
              </a:rPr>
              <a:t>ranking</a:t>
            </a:r>
            <a:r>
              <a:rPr lang="ko-KR" altLang="en-US" sz="1600" dirty="0">
                <a:solidFill>
                  <a:srgbClr val="000000"/>
                </a:solidFill>
                <a:latin typeface="KoPubWorldDotum Light" pitchFamily="2" charset="-127"/>
                <a:ea typeface="KoPubWorldDotum Light" pitchFamily="2" charset="-127"/>
                <a:cs typeface="KoPubWorldDotum Light" pitchFamily="2" charset="-127"/>
              </a:rPr>
              <a:t>과 세 가지의 </a:t>
            </a:r>
            <a:r>
              <a:rPr lang="en-US" altLang="ko-KR" sz="16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600" dirty="0">
                <a:solidFill>
                  <a:srgbClr val="000000"/>
                </a:solidFill>
                <a:latin typeface="KoPubWorldDotum Light" pitchFamily="2" charset="-127"/>
                <a:ea typeface="KoPubWorldDotum Light" pitchFamily="2" charset="-127"/>
                <a:cs typeface="KoPubWorldDotum Light" pitchFamily="2" charset="-127"/>
              </a:rPr>
              <a:t> 논리 오류 문장을 주고 어떤 논리 오류인지를 분류한다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ko-KR" altLang="en-US" sz="2133" dirty="0"/>
              <a:t>이전 방법론의 한계점</a:t>
            </a:r>
            <a:endParaRPr kumimoji="1" lang="ko-Kore-KR" altLang="en-US" sz="2133" dirty="0"/>
          </a:p>
        </p:txBody>
      </p:sp>
    </p:spTree>
    <p:extLst>
      <p:ext uri="{BB962C8B-B14F-4D97-AF65-F5344CB8AC3E}">
        <p14:creationId xmlns:p14="http://schemas.microsoft.com/office/powerpoint/2010/main" val="216439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New Method(Query Ranking)</a:t>
            </a:r>
            <a:endParaRPr kumimoji="1" lang="ko-Kore-KR" altLang="en-US" sz="2133" dirty="0"/>
          </a:p>
        </p:txBody>
      </p:sp>
      <p:sp>
        <p:nvSpPr>
          <p:cNvPr id="3" name="텍스트 개체 틀 6">
            <a:extLst>
              <a:ext uri="{FF2B5EF4-FFF2-40B4-BE49-F238E27FC236}">
                <a16:creationId xmlns:a16="http://schemas.microsoft.com/office/drawing/2014/main" id="{068EEC7C-F2CC-00A9-2811-0D06150E2C89}"/>
              </a:ext>
            </a:extLst>
          </p:cNvPr>
          <p:cNvSpPr txBox="1">
            <a:spLocks/>
          </p:cNvSpPr>
          <p:nvPr/>
        </p:nvSpPr>
        <p:spPr>
          <a:xfrm>
            <a:off x="417436" y="1224332"/>
            <a:ext cx="11774564" cy="632576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ko-KR" altLang="en-US" dirty="0">
                <a:solidFill>
                  <a:srgbClr val="000000"/>
                </a:solidFill>
                <a:latin typeface="KoPubWorldDotum Light" pitchFamily="2" charset="-127"/>
                <a:ea typeface="KoPubWorldDotum Light" pitchFamily="2" charset="-127"/>
                <a:cs typeface="KoPubWorldDotum Light" pitchFamily="2" charset="-127"/>
              </a:rPr>
              <a:t>기존에는 반문</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설명</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목표 쿼리들을 개별적으로 선택하여 실험을 진행했다</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즉</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각 쿼리가 결과에 미치는 영향을 개별적으로 확인했다</a:t>
            </a:r>
            <a:r>
              <a:rPr lang="en-US" altLang="ko-KR"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dirty="0">
                <a:solidFill>
                  <a:srgbClr val="000000"/>
                </a:solidFill>
                <a:latin typeface="KoPubWorldDotum Light" pitchFamily="2" charset="-127"/>
                <a:ea typeface="KoPubWorldDotum Light" pitchFamily="2" charset="-127"/>
                <a:cs typeface="KoPubWorldDotum Light" pitchFamily="2" charset="-127"/>
              </a:rPr>
              <a:t>이러한 접근에서 더 나아가</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이 세 가지 유형의 쿼리 </a:t>
            </a:r>
            <a:r>
              <a:rPr lang="en-US" altLang="ko-KR" dirty="0">
                <a:solidFill>
                  <a:srgbClr val="000000"/>
                </a:solidFill>
                <a:latin typeface="KoPubWorldDotum Light" pitchFamily="2" charset="-127"/>
                <a:ea typeface="KoPubWorldDotum Light" pitchFamily="2" charset="-127"/>
                <a:cs typeface="KoPubWorldDotum Light" pitchFamily="2" charset="-127"/>
              </a:rPr>
              <a:t>Prompt</a:t>
            </a:r>
            <a:r>
              <a:rPr lang="ko-KR" altLang="en-US" dirty="0">
                <a:solidFill>
                  <a:srgbClr val="000000"/>
                </a:solidFill>
                <a:latin typeface="KoPubWorldDotum Light" pitchFamily="2" charset="-127"/>
                <a:ea typeface="KoPubWorldDotum Light" pitchFamily="2" charset="-127"/>
                <a:cs typeface="KoPubWorldDotum Light" pitchFamily="2" charset="-127"/>
              </a:rPr>
              <a:t>가 논리적 오류를 인식하는 데 미치는 영향을 순위화</a:t>
            </a:r>
            <a:r>
              <a:rPr lang="en-US" altLang="ko-KR" dirty="0">
                <a:solidFill>
                  <a:srgbClr val="000000"/>
                </a:solidFill>
                <a:latin typeface="KoPubWorldDotum Light" pitchFamily="2" charset="-127"/>
                <a:ea typeface="KoPubWorldDotum Light" pitchFamily="2" charset="-127"/>
                <a:cs typeface="KoPubWorldDotum Light" pitchFamily="2" charset="-127"/>
              </a:rPr>
              <a:t>(ranking)</a:t>
            </a:r>
            <a:r>
              <a:rPr lang="ko-KR" altLang="en-US" dirty="0">
                <a:solidFill>
                  <a:srgbClr val="000000"/>
                </a:solidFill>
                <a:latin typeface="KoPubWorldDotum Light" pitchFamily="2" charset="-127"/>
                <a:ea typeface="KoPubWorldDotum Light" pitchFamily="2" charset="-127"/>
                <a:cs typeface="KoPubWorldDotum Light" pitchFamily="2" charset="-127"/>
              </a:rPr>
              <a:t>하고자 한다</a:t>
            </a:r>
            <a:r>
              <a:rPr lang="en-US" altLang="ko-KR"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en-US" altLang="ko-KR" dirty="0">
                <a:solidFill>
                  <a:srgbClr val="000000"/>
                </a:solidFill>
                <a:latin typeface="KoPubWorldDotum Light" pitchFamily="2" charset="-127"/>
                <a:ea typeface="KoPubWorldDotum Light" pitchFamily="2" charset="-127"/>
                <a:cs typeface="KoPubWorldDotum Light" pitchFamily="2" charset="-127"/>
              </a:rPr>
              <a:t>ranking</a:t>
            </a:r>
            <a:r>
              <a:rPr lang="ko-KR" altLang="en-US" dirty="0">
                <a:solidFill>
                  <a:srgbClr val="000000"/>
                </a:solidFill>
                <a:latin typeface="KoPubWorldDotum Light" pitchFamily="2" charset="-127"/>
                <a:ea typeface="KoPubWorldDotum Light" pitchFamily="2" charset="-127"/>
                <a:cs typeface="KoPubWorldDotum Light" pitchFamily="2" charset="-127"/>
              </a:rPr>
              <a:t>하기 위해서는 각 </a:t>
            </a:r>
            <a:r>
              <a:rPr lang="en-US" altLang="ko-KR" dirty="0">
                <a:solidFill>
                  <a:srgbClr val="000000"/>
                </a:solidFill>
                <a:latin typeface="KoPubWorldDotum Light" pitchFamily="2" charset="-127"/>
                <a:ea typeface="KoPubWorldDotum Light" pitchFamily="2" charset="-127"/>
                <a:cs typeface="KoPubWorldDotum Light" pitchFamily="2" charset="-127"/>
              </a:rPr>
              <a:t>prompt</a:t>
            </a:r>
            <a:r>
              <a:rPr lang="ko-KR" altLang="en-US" dirty="0">
                <a:solidFill>
                  <a:srgbClr val="000000"/>
                </a:solidFill>
                <a:latin typeface="KoPubWorldDotum Light" pitchFamily="2" charset="-127"/>
                <a:ea typeface="KoPubWorldDotum Light" pitchFamily="2" charset="-127"/>
                <a:cs typeface="KoPubWorldDotum Light" pitchFamily="2" charset="-127"/>
              </a:rPr>
              <a:t>의 영향력</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역할</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을 파악해야 한다</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a:t>
            </a:r>
            <a:r>
              <a:rPr lang="en-US" altLang="ko-KR" dirty="0">
                <a:solidFill>
                  <a:srgbClr val="000000"/>
                </a:solidFill>
                <a:latin typeface="KoPubWorldDotum Light" pitchFamily="2" charset="-127"/>
                <a:ea typeface="KoPubWorldDotum Light" pitchFamily="2" charset="-127"/>
                <a:cs typeface="KoPubWorldDotum Light" pitchFamily="2" charset="-127"/>
              </a:rPr>
              <a:t>-&gt;</a:t>
            </a:r>
            <a:r>
              <a:rPr lang="ko-KR" altLang="en-US" dirty="0">
                <a:solidFill>
                  <a:srgbClr val="000000"/>
                </a:solidFill>
                <a:latin typeface="KoPubWorldDotum Light" pitchFamily="2" charset="-127"/>
                <a:ea typeface="KoPubWorldDotum Light" pitchFamily="2" charset="-127"/>
                <a:cs typeface="KoPubWorldDotum Light" pitchFamily="2" charset="-127"/>
              </a:rPr>
              <a:t> </a:t>
            </a:r>
            <a:r>
              <a:rPr lang="en-US" altLang="ko-KR" dirty="0">
                <a:solidFill>
                  <a:srgbClr val="000000"/>
                </a:solidFill>
                <a:latin typeface="KoPubWorldDotum Light" pitchFamily="2" charset="-127"/>
                <a:ea typeface="KoPubWorldDotum Light" pitchFamily="2" charset="-127"/>
                <a:cs typeface="KoPubWorldDotum Light" pitchFamily="2" charset="-127"/>
              </a:rPr>
              <a:t>ranking prompting</a:t>
            </a:r>
          </a:p>
          <a:p>
            <a:pPr marL="342900" indent="-342900" algn="just">
              <a:lnSpc>
                <a:spcPct val="150000"/>
              </a:lnSpc>
              <a:buFont typeface="+mj-lt"/>
              <a:buAutoNum type="arabicPeriod"/>
            </a:pPr>
            <a:r>
              <a:rPr lang="ko-KR" altLang="en-US" dirty="0">
                <a:solidFill>
                  <a:srgbClr val="000000"/>
                </a:solidFill>
                <a:latin typeface="KoPubWorldDotum Light" pitchFamily="2" charset="-127"/>
                <a:ea typeface="KoPubWorldDotum Light" pitchFamily="2" charset="-127"/>
                <a:cs typeface="KoPubWorldDotum Light" pitchFamily="2" charset="-127"/>
              </a:rPr>
              <a:t>각 </a:t>
            </a:r>
            <a:r>
              <a:rPr lang="en-US" altLang="ko-KR" dirty="0">
                <a:solidFill>
                  <a:srgbClr val="000000"/>
                </a:solidFill>
                <a:latin typeface="KoPubWorldDotum Light" pitchFamily="2" charset="-127"/>
                <a:ea typeface="KoPubWorldDotum Light" pitchFamily="2" charset="-127"/>
                <a:cs typeface="KoPubWorldDotum Light" pitchFamily="2" charset="-127"/>
              </a:rPr>
              <a:t>Prompt</a:t>
            </a:r>
            <a:r>
              <a:rPr lang="ko-KR" altLang="en-US" dirty="0">
                <a:solidFill>
                  <a:srgbClr val="000000"/>
                </a:solidFill>
                <a:latin typeface="KoPubWorldDotum Light" pitchFamily="2" charset="-127"/>
                <a:ea typeface="KoPubWorldDotum Light" pitchFamily="2" charset="-127"/>
                <a:cs typeface="KoPubWorldDotum Light" pitchFamily="2" charset="-127"/>
              </a:rPr>
              <a:t>의 영향력을 </a:t>
            </a:r>
            <a:r>
              <a:rPr lang="en-US" altLang="ko-KR" dirty="0">
                <a:solidFill>
                  <a:srgbClr val="000000"/>
                </a:solidFill>
                <a:latin typeface="KoPubWorldDotum Light" pitchFamily="2" charset="-127"/>
                <a:ea typeface="KoPubWorldDotum Light" pitchFamily="2" charset="-127"/>
                <a:cs typeface="KoPubWorldDotum Light" pitchFamily="2" charset="-127"/>
              </a:rPr>
              <a:t>zero-shot</a:t>
            </a:r>
            <a:r>
              <a:rPr lang="ko-KR" altLang="en-US" dirty="0" err="1">
                <a:solidFill>
                  <a:srgbClr val="000000"/>
                </a:solidFill>
                <a:latin typeface="KoPubWorldDotum Light" pitchFamily="2" charset="-127"/>
                <a:ea typeface="KoPubWorldDotum Light" pitchFamily="2" charset="-127"/>
                <a:cs typeface="KoPubWorldDotum Light" pitchFamily="2" charset="-127"/>
              </a:rPr>
              <a:t>으로</a:t>
            </a:r>
            <a:r>
              <a:rPr lang="ko-KR" altLang="en-US" dirty="0">
                <a:solidFill>
                  <a:srgbClr val="000000"/>
                </a:solidFill>
                <a:latin typeface="KoPubWorldDotum Light" pitchFamily="2" charset="-127"/>
                <a:ea typeface="KoPubWorldDotum Light" pitchFamily="2" charset="-127"/>
                <a:cs typeface="KoPubWorldDotum Light" pitchFamily="2" charset="-127"/>
              </a:rPr>
              <a:t> 평가하여 직접적인 수치적 정보를 얻고 이를 기반으로 순위</a:t>
            </a:r>
            <a:r>
              <a:rPr lang="en-US" altLang="ko-KR" dirty="0">
                <a:solidFill>
                  <a:srgbClr val="000000"/>
                </a:solidFill>
                <a:latin typeface="KoPubWorldDotum Light" pitchFamily="2" charset="-127"/>
                <a:ea typeface="KoPubWorldDotum Light" pitchFamily="2" charset="-127"/>
                <a:cs typeface="KoPubWorldDotum Light" pitchFamily="2" charset="-127"/>
              </a:rPr>
              <a:t>(ranking)</a:t>
            </a:r>
            <a:r>
              <a:rPr lang="ko-KR" altLang="en-US" dirty="0" err="1">
                <a:solidFill>
                  <a:srgbClr val="000000"/>
                </a:solidFill>
                <a:latin typeface="KoPubWorldDotum Light" pitchFamily="2" charset="-127"/>
                <a:ea typeface="KoPubWorldDotum Light" pitchFamily="2" charset="-127"/>
                <a:cs typeface="KoPubWorldDotum Light" pitchFamily="2" charset="-127"/>
              </a:rPr>
              <a:t>를</a:t>
            </a:r>
            <a:r>
              <a:rPr lang="ko-KR" altLang="en-US" dirty="0">
                <a:solidFill>
                  <a:srgbClr val="000000"/>
                </a:solidFill>
                <a:latin typeface="KoPubWorldDotum Light" pitchFamily="2" charset="-127"/>
                <a:ea typeface="KoPubWorldDotum Light" pitchFamily="2" charset="-127"/>
                <a:cs typeface="KoPubWorldDotum Light" pitchFamily="2" charset="-127"/>
              </a:rPr>
              <a:t> 매기려고 한다</a:t>
            </a:r>
            <a:r>
              <a:rPr lang="en-US" altLang="ko-KR"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dirty="0">
                <a:solidFill>
                  <a:srgbClr val="000000"/>
                </a:solidFill>
                <a:latin typeface="KoPubWorldDotum Light" pitchFamily="2" charset="-127"/>
                <a:ea typeface="KoPubWorldDotum Light" pitchFamily="2" charset="-127"/>
                <a:cs typeface="KoPubWorldDotum Light" pitchFamily="2" charset="-127"/>
              </a:rPr>
              <a:t>매겨진 순위 정보를 제시해서 </a:t>
            </a:r>
            <a:r>
              <a:rPr lang="en-US" altLang="ko-KR" dirty="0">
                <a:solidFill>
                  <a:srgbClr val="000000"/>
                </a:solidFill>
                <a:latin typeface="KoPubWorldDotum Light" pitchFamily="2" charset="-127"/>
                <a:ea typeface="KoPubWorldDotum Light" pitchFamily="2" charset="-127"/>
                <a:cs typeface="KoPubWorldDotum Light" pitchFamily="2" charset="-127"/>
              </a:rPr>
              <a:t>ranking based Query Prompting</a:t>
            </a:r>
            <a:r>
              <a:rPr lang="ko-KR" altLang="en-US" dirty="0">
                <a:solidFill>
                  <a:srgbClr val="000000"/>
                </a:solidFill>
                <a:latin typeface="KoPubWorldDotum Light" pitchFamily="2" charset="-127"/>
                <a:ea typeface="KoPubWorldDotum Light" pitchFamily="2" charset="-127"/>
                <a:cs typeface="KoPubWorldDotum Light" pitchFamily="2" charset="-127"/>
              </a:rPr>
              <a:t>을 진행한다</a:t>
            </a:r>
            <a:r>
              <a:rPr lang="en-US" altLang="ko-KR" dirty="0">
                <a:solidFill>
                  <a:srgbClr val="000000"/>
                </a:solidFill>
                <a:latin typeface="KoPubWorldDotum Light" pitchFamily="2" charset="-127"/>
                <a:ea typeface="KoPubWorldDotum Light" pitchFamily="2" charset="-127"/>
                <a:cs typeface="KoPubWorldDotum Light" pitchFamily="2" charset="-127"/>
              </a:rPr>
              <a:t>.</a:t>
            </a:r>
          </a:p>
          <a:p>
            <a:pPr lvl="1" indent="0" algn="just">
              <a:buNone/>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Tree>
    <p:extLst>
      <p:ext uri="{BB962C8B-B14F-4D97-AF65-F5344CB8AC3E}">
        <p14:creationId xmlns:p14="http://schemas.microsoft.com/office/powerpoint/2010/main" val="334005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Query Ranking(Setup)</a:t>
            </a:r>
            <a:endParaRPr kumimoji="1" lang="ko-Kore-KR" altLang="en-US" sz="2133" dirty="0"/>
          </a:p>
        </p:txBody>
      </p:sp>
      <mc:AlternateContent xmlns:mc="http://schemas.openxmlformats.org/markup-compatibility/2006" xmlns:a14="http://schemas.microsoft.com/office/drawing/2010/main">
        <mc:Choice Requires="a14">
          <p:sp>
            <p:nvSpPr>
              <p:cNvPr id="3" name="텍스트 개체 틀 6">
                <a:extLst>
                  <a:ext uri="{FF2B5EF4-FFF2-40B4-BE49-F238E27FC236}">
                    <a16:creationId xmlns:a16="http://schemas.microsoft.com/office/drawing/2014/main" id="{068EEC7C-F2CC-00A9-2811-0D06150E2C89}"/>
                  </a:ext>
                </a:extLst>
              </p:cNvPr>
              <p:cNvSpPr txBox="1">
                <a:spLocks/>
              </p:cNvSpPr>
              <p:nvPr/>
            </p:nvSpPr>
            <p:spPr>
              <a:xfrm>
                <a:off x="417436" y="1224332"/>
                <a:ext cx="11774564" cy="632576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각 쿼리</a:t>
                </a:r>
                <a:r>
                  <a:rPr lang="en-US" altLang="ko-KR" sz="1800" dirty="0">
                    <a:solidFill>
                      <a:srgbClr val="000000"/>
                    </a:solidFill>
                    <a:latin typeface="KoPubWorldDotum Light" pitchFamily="2" charset="-127"/>
                    <a:ea typeface="KoPubWorldDotum Light" pitchFamily="2" charset="-127"/>
                    <a:cs typeface="KoPubWorldDotum Light" pitchFamily="2" charset="-127"/>
                  </a:rPr>
                  <a:t> 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들을 </a:t>
                </a:r>
                <a14:m>
                  <m:oMath xmlns:m="http://schemas.openxmlformats.org/officeDocument/2006/math">
                    <m:sSub>
                      <m:sSubPr>
                        <m:ctrlPr>
                          <a:rPr lang="en-US" altLang="ko-KR" sz="1800" i="1" dirty="0"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𝑄</m:t>
                        </m:r>
                      </m:e>
                      <m:sub>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𝑖</m:t>
                        </m:r>
                      </m:sub>
                    </m:sSub>
                  </m:oMath>
                </a14:m>
                <a:r>
                  <a:rPr lang="ko-KR" altLang="en-US" sz="1800" dirty="0">
                    <a:solidFill>
                      <a:srgbClr val="000000"/>
                    </a:solidFill>
                    <a:latin typeface="KoPubWorldDotum Light" pitchFamily="2" charset="-127"/>
                    <a:ea typeface="KoPubWorldDotum Light" pitchFamily="2" charset="-127"/>
                    <a:cs typeface="KoPubWorldDotum Light" pitchFamily="2" charset="-127"/>
                  </a:rPr>
                  <a:t>로 표기한다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{cg, ex, go} </a:t>
                </a:r>
                <a14:m>
                  <m:oMath xmlns:m="http://schemas.openxmlformats.org/officeDocument/2006/math">
                    <m:r>
                      <a:rPr lang="en-US" altLang="ko-KR" sz="1800" i="1">
                        <a:solidFill>
                          <a:srgbClr val="000000"/>
                        </a:solidFill>
                        <a:latin typeface="Cambria Math" panose="02040503050406030204" pitchFamily="18" charset="0"/>
                        <a:ea typeface="Cambria Math" panose="02040503050406030204" pitchFamily="18" charset="0"/>
                        <a:cs typeface="KoPubWorldDotum Light" pitchFamily="2" charset="-127"/>
                      </a:rPr>
                      <m:t>∈</m:t>
                    </m:r>
                    <m:r>
                      <a:rPr lang="en-US" altLang="ko-KR" sz="1800" b="0" i="1" smtClean="0">
                        <a:solidFill>
                          <a:srgbClr val="000000"/>
                        </a:solidFill>
                        <a:latin typeface="Cambria Math" panose="02040503050406030204" pitchFamily="18" charset="0"/>
                        <a:ea typeface="Cambria Math" panose="02040503050406030204" pitchFamily="18" charset="0"/>
                        <a:cs typeface="KoPubWorldDotum Light" pitchFamily="2" charset="-127"/>
                      </a:rPr>
                      <m:t>𝑖</m:t>
                    </m:r>
                  </m:oMath>
                </a14:m>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14:m>
                  <m:oMath xmlns:m="http://schemas.openxmlformats.org/officeDocument/2006/math">
                    <m:sSub>
                      <m:sSubPr>
                        <m:ctrlPr>
                          <a:rPr lang="en-US" altLang="ko-KR" sz="1800" i="1" dirty="0"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𝑝</m:t>
                        </m:r>
                      </m:e>
                      <m:sub>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𝑖</m:t>
                        </m:r>
                      </m:sub>
                    </m:sSub>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 : </m:t>
                    </m:r>
                  </m:oMath>
                </a14:m>
                <a:r>
                  <a:rPr lang="en-US" altLang="ko-KR" sz="1800" dirty="0">
                    <a:solidFill>
                      <a:srgbClr val="000000"/>
                    </a:solidFill>
                    <a:latin typeface="KoPubWorldDotum Light" pitchFamily="2" charset="-127"/>
                    <a:ea typeface="KoPubWorldDotum Light" pitchFamily="2" charset="-127"/>
                    <a:cs typeface="KoPubWorldDotum Light" pitchFamily="2" charset="-127"/>
                  </a:rPr>
                  <a:t> Ranking Prompting  </a:t>
                </a:r>
                <a:r>
                  <a:rPr lang="ko-KR" altLang="en-US" sz="1800" dirty="0">
                    <a:solidFill>
                      <a:srgbClr val="000000"/>
                    </a:solidFill>
                    <a:latin typeface="KoPubWorldDotum Light" pitchFamily="2" charset="-127"/>
                    <a:ea typeface="KoPubWorldDotum Light" pitchFamily="2" charset="-127"/>
                    <a:cs typeface="KoPubWorldDotum Light" pitchFamily="2" charset="-127"/>
                  </a:rPr>
                  <a:t>결과에서의 </a:t>
                </a:r>
                <a14:m>
                  <m:oMath xmlns:m="http://schemas.openxmlformats.org/officeDocument/2006/math">
                    <m:sSub>
                      <m:sSubPr>
                        <m:ctrlPr>
                          <a:rPr lang="en-US" altLang="ko-KR" sz="1800" i="1" dirty="0"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𝑄</m:t>
                        </m:r>
                      </m:e>
                      <m:sub>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𝑖</m:t>
                        </m:r>
                      </m:sub>
                    </m:sSub>
                  </m:oMath>
                </a14:m>
                <a:r>
                  <a:rPr lang="ko-KR" altLang="en-US" sz="1800" dirty="0">
                    <a:solidFill>
                      <a:srgbClr val="000000"/>
                    </a:solidFill>
                    <a:latin typeface="KoPubWorldDotum Light" pitchFamily="2" charset="-127"/>
                    <a:ea typeface="KoPubWorldDotum Light" pitchFamily="2" charset="-127"/>
                    <a:cs typeface="KoPubWorldDotum Light" pitchFamily="2" charset="-127"/>
                  </a:rPr>
                  <a:t>의 위치를 의미한다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값이 작을수록 앞에 있다는 의미</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14:m>
                  <m:oMath xmlns:m="http://schemas.openxmlformats.org/officeDocument/2006/math">
                    <m:sSub>
                      <m:sSubPr>
                        <m:ctrlPr>
                          <a:rPr lang="en-US" altLang="ko-KR" sz="1800" i="1" dirty="0" smtClean="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𝑟</m:t>
                        </m:r>
                      </m:e>
                      <m:sub>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𝑖</m:t>
                        </m:r>
                      </m:sub>
                    </m:sSub>
                    <m:r>
                      <a:rPr lang="en-US" altLang="ko-KR" sz="1800" b="0" i="1" dirty="0" smtClean="0">
                        <a:solidFill>
                          <a:srgbClr val="000000"/>
                        </a:solidFill>
                        <a:latin typeface="Cambria Math" panose="02040503050406030204" pitchFamily="18" charset="0"/>
                        <a:ea typeface="KoPubWorldDotum Light" pitchFamily="2" charset="-127"/>
                        <a:cs typeface="KoPubWorldDotum Light" pitchFamily="2" charset="-127"/>
                      </a:rPr>
                      <m:t> :</m:t>
                    </m:r>
                  </m:oMath>
                </a14:m>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err="1">
                    <a:solidFill>
                      <a:srgbClr val="000000"/>
                    </a:solidFill>
                    <a:latin typeface="KoPubWorldDotum Light" pitchFamily="2" charset="-127"/>
                    <a:ea typeface="KoPubWorldDotum Light" pitchFamily="2" charset="-127"/>
                    <a:cs typeface="KoPubWorldDotum Light" pitchFamily="2" charset="-127"/>
                  </a:rPr>
                  <a:t>위치값</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14:m>
                  <m:oMath xmlns:m="http://schemas.openxmlformats.org/officeDocument/2006/math">
                    <m:sSub>
                      <m:sSubPr>
                        <m:ctrlPr>
                          <a:rPr lang="en-US" altLang="ko-KR" sz="1800" i="1" dirty="0">
                            <a:solidFill>
                              <a:srgbClr val="000000"/>
                            </a:solidFill>
                            <a:latin typeface="Cambria Math" panose="02040503050406030204" pitchFamily="18" charset="0"/>
                            <a:ea typeface="KoPubWorldDotum Light" pitchFamily="2" charset="-127"/>
                            <a:cs typeface="KoPubWorldDotum Light" pitchFamily="2" charset="-127"/>
                          </a:rPr>
                        </m:ctrlPr>
                      </m:sSubPr>
                      <m:e>
                        <m:r>
                          <a:rPr lang="en-US" altLang="ko-KR" sz="1800" i="1" dirty="0">
                            <a:solidFill>
                              <a:srgbClr val="000000"/>
                            </a:solidFill>
                            <a:latin typeface="Cambria Math" panose="02040503050406030204" pitchFamily="18" charset="0"/>
                            <a:ea typeface="KoPubWorldDotum Light" pitchFamily="2" charset="-127"/>
                            <a:cs typeface="KoPubWorldDotum Light" pitchFamily="2" charset="-127"/>
                          </a:rPr>
                          <m:t>𝑝</m:t>
                        </m:r>
                      </m:e>
                      <m:sub>
                        <m:r>
                          <a:rPr lang="en-US" altLang="ko-KR" sz="1800" i="1" dirty="0">
                            <a:solidFill>
                              <a:srgbClr val="000000"/>
                            </a:solidFill>
                            <a:latin typeface="Cambria Math" panose="02040503050406030204" pitchFamily="18" charset="0"/>
                            <a:ea typeface="KoPubWorldDotum Light" pitchFamily="2" charset="-127"/>
                            <a:cs typeface="KoPubWorldDotum Light" pitchFamily="2" charset="-127"/>
                          </a:rPr>
                          <m:t>𝑖</m:t>
                        </m:r>
                      </m:sub>
                    </m:sSub>
                    <m:r>
                      <a:rPr lang="en-US" altLang="ko-KR" sz="1800" i="1" dirty="0">
                        <a:solidFill>
                          <a:srgbClr val="000000"/>
                        </a:solidFill>
                        <a:latin typeface="Cambria Math" panose="02040503050406030204" pitchFamily="18" charset="0"/>
                        <a:ea typeface="KoPubWorldDotum Light" pitchFamily="2" charset="-127"/>
                        <a:cs typeface="KoPubWorldDotum Light" pitchFamily="2" charset="-127"/>
                      </a:rPr>
                      <m:t> </m:t>
                    </m:r>
                  </m:oMath>
                </a14:m>
                <a:r>
                  <a:rPr lang="ko-KR" altLang="en-US" sz="1800" dirty="0">
                    <a:solidFill>
                      <a:srgbClr val="000000"/>
                    </a:solidFill>
                    <a:latin typeface="KoPubWorldDotum Light" pitchFamily="2" charset="-127"/>
                    <a:ea typeface="KoPubWorldDotum Light" pitchFamily="2" charset="-127"/>
                    <a:cs typeface="KoPubWorldDotum Light" pitchFamily="2" charset="-127"/>
                  </a:rPr>
                  <a:t>에 따른 순위 </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텍스트에서 먼저 나타날수록 순위가 높아짐</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작을수록 높은 순위</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algn="just">
                  <a:lnSpc>
                    <a:spcPct val="150000"/>
                  </a:lnSpc>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lvl="1" indent="0" algn="just">
                  <a:buNone/>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mc:Choice>
        <mc:Fallback xmlns="">
          <p:sp>
            <p:nvSpPr>
              <p:cNvPr id="3" name="텍스트 개체 틀 6">
                <a:extLst>
                  <a:ext uri="{FF2B5EF4-FFF2-40B4-BE49-F238E27FC236}">
                    <a16:creationId xmlns:a16="http://schemas.microsoft.com/office/drawing/2014/main" id="{068EEC7C-F2CC-00A9-2811-0D06150E2C89}"/>
                  </a:ext>
                </a:extLst>
              </p:cNvPr>
              <p:cNvSpPr txBox="1">
                <a:spLocks noRot="1" noChangeAspect="1" noMove="1" noResize="1" noEditPoints="1" noAdjustHandles="1" noChangeArrowheads="1" noChangeShapeType="1" noTextEdit="1"/>
              </p:cNvSpPr>
              <p:nvPr/>
            </p:nvSpPr>
            <p:spPr>
              <a:xfrm>
                <a:off x="417436" y="1224332"/>
                <a:ext cx="11774564" cy="6325760"/>
              </a:xfrm>
              <a:prstGeom prst="rect">
                <a:avLst/>
              </a:prstGeom>
              <a:blipFill>
                <a:blip r:embed="rId3"/>
                <a:stretch>
                  <a:fillRect l="-75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210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Query Ranking(Ranking Prompt)</a:t>
            </a:r>
            <a:endParaRPr kumimoji="1" lang="ko-Kore-KR" altLang="en-US" sz="2133" dirty="0"/>
          </a:p>
        </p:txBody>
      </p:sp>
      <p:sp>
        <p:nvSpPr>
          <p:cNvPr id="3" name="텍스트 개체 틀 6">
            <a:extLst>
              <a:ext uri="{FF2B5EF4-FFF2-40B4-BE49-F238E27FC236}">
                <a16:creationId xmlns:a16="http://schemas.microsoft.com/office/drawing/2014/main" id="{068EEC7C-F2CC-00A9-2811-0D06150E2C89}"/>
              </a:ext>
            </a:extLst>
          </p:cNvPr>
          <p:cNvSpPr txBox="1">
            <a:spLocks/>
          </p:cNvSpPr>
          <p:nvPr/>
        </p:nvSpPr>
        <p:spPr>
          <a:xfrm>
            <a:off x="417436" y="1224332"/>
            <a:ext cx="11774564" cy="632576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Ranking Query 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은 주어진 논리 오류 문장과 세 가지의 </a:t>
            </a:r>
            <a:r>
              <a:rPr lang="en-US" altLang="ko-KR" sz="18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가 입력으로 들어간다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논리 오류 문장의 논리 오류를 인식하는</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데 도움이 되는</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순위를 추출한다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LLM</a:t>
            </a:r>
            <a:r>
              <a:rPr lang="ko-KR" altLang="en-US" sz="1800" dirty="0">
                <a:solidFill>
                  <a:srgbClr val="000000"/>
                </a:solidFill>
                <a:latin typeface="KoPubWorldDotum Light" pitchFamily="2" charset="-127"/>
                <a:ea typeface="KoPubWorldDotum Light" pitchFamily="2" charset="-127"/>
                <a:cs typeface="KoPubWorldDotum Light" pitchFamily="2" charset="-127"/>
              </a:rPr>
              <a:t>은 </a:t>
            </a:r>
            <a:r>
              <a:rPr lang="en-US" altLang="ko-KR" sz="1800" dirty="0">
                <a:solidFill>
                  <a:srgbClr val="000000"/>
                </a:solidFill>
                <a:latin typeface="KoPubWorldDotum Light" pitchFamily="2" charset="-127"/>
                <a:ea typeface="KoPubWorldDotum Light" pitchFamily="2" charset="-127"/>
                <a:cs typeface="KoPubWorldDotum Light" pitchFamily="2" charset="-127"/>
              </a:rPr>
              <a:t>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에서 </a:t>
            </a:r>
            <a:r>
              <a:rPr lang="en-US" altLang="ko-KR" sz="1800" dirty="0">
                <a:solidFill>
                  <a:srgbClr val="FF0000"/>
                </a:solidFill>
                <a:latin typeface="KoPubWorldDotum Light" pitchFamily="2" charset="-127"/>
                <a:ea typeface="KoPubWorldDotum Light" pitchFamily="2" charset="-127"/>
                <a:cs typeface="KoPubWorldDotum Light" pitchFamily="2" charset="-127"/>
              </a:rPr>
              <a:t>text orders</a:t>
            </a:r>
            <a:r>
              <a:rPr lang="ko-KR" altLang="en-US" sz="1800" dirty="0">
                <a:solidFill>
                  <a:srgbClr val="000000"/>
                </a:solidFill>
                <a:latin typeface="KoPubWorldDotum Light" pitchFamily="2" charset="-127"/>
                <a:ea typeface="KoPubWorldDotum Light" pitchFamily="2" charset="-127"/>
                <a:cs typeface="KoPubWorldDotum Light" pitchFamily="2" charset="-127"/>
              </a:rPr>
              <a:t>에 민감한 편이므로</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세 </a:t>
            </a:r>
            <a:r>
              <a:rPr lang="en-US" altLang="ko-KR" sz="18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의 순서를 변경하면서 </a:t>
            </a:r>
            <a:r>
              <a:rPr lang="en-US" altLang="ko-KR" sz="1800" dirty="0">
                <a:solidFill>
                  <a:srgbClr val="000000"/>
                </a:solidFill>
                <a:latin typeface="KoPubWorldDotum Light" pitchFamily="2" charset="-127"/>
                <a:ea typeface="KoPubWorldDotum Light" pitchFamily="2" charset="-127"/>
                <a:cs typeface="KoPubWorldDotum Light" pitchFamily="2" charset="-127"/>
              </a:rPr>
              <a:t>prompting</a:t>
            </a:r>
            <a:r>
              <a:rPr lang="ko-KR" altLang="en-US" sz="1800" dirty="0">
                <a:solidFill>
                  <a:srgbClr val="000000"/>
                </a:solidFill>
                <a:latin typeface="KoPubWorldDotum Light" pitchFamily="2" charset="-127"/>
                <a:ea typeface="KoPubWorldDotum Light" pitchFamily="2" charset="-127"/>
                <a:cs typeface="KoPubWorldDotum Light" pitchFamily="2" charset="-127"/>
              </a:rPr>
              <a:t>을 진행한다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en-US" altLang="ko-KR" sz="1600" dirty="0">
                <a:solidFill>
                  <a:srgbClr val="000000"/>
                </a:solidFill>
                <a:latin typeface="KoPubWorldDotum Light" pitchFamily="2" charset="-127"/>
                <a:ea typeface="KoPubWorldDotum Light" pitchFamily="2" charset="-127"/>
                <a:cs typeface="KoPubWorldDotum Light" pitchFamily="2" charset="-127"/>
              </a:rPr>
              <a:t>(cg, ex, go), (cg, go, ex), (ex, cg, go), (ex, go, cg), (go, cg, ex), (go, ex, cg) </a:t>
            </a:r>
            <a:r>
              <a:rPr lang="ko-KR" altLang="en-US" sz="1600" dirty="0">
                <a:solidFill>
                  <a:srgbClr val="000000"/>
                </a:solidFill>
                <a:latin typeface="KoPubWorldDotum Light" pitchFamily="2" charset="-127"/>
                <a:ea typeface="KoPubWorldDotum Light" pitchFamily="2" charset="-127"/>
                <a:cs typeface="KoPubWorldDotum Light" pitchFamily="2" charset="-127"/>
              </a:rPr>
              <a:t>총 </a:t>
            </a:r>
            <a:r>
              <a:rPr lang="en-US" altLang="ko-KR" sz="1600" dirty="0">
                <a:solidFill>
                  <a:srgbClr val="000000"/>
                </a:solidFill>
                <a:latin typeface="KoPubWorldDotum Light" pitchFamily="2" charset="-127"/>
                <a:ea typeface="KoPubWorldDotum Light" pitchFamily="2" charset="-127"/>
                <a:cs typeface="KoPubWorldDotum Light" pitchFamily="2" charset="-127"/>
              </a:rPr>
              <a:t>6</a:t>
            </a:r>
            <a:r>
              <a:rPr lang="ko-KR" altLang="en-US" sz="1600" dirty="0">
                <a:solidFill>
                  <a:srgbClr val="000000"/>
                </a:solidFill>
                <a:latin typeface="KoPubWorldDotum Light" pitchFamily="2" charset="-127"/>
                <a:ea typeface="KoPubWorldDotum Light" pitchFamily="2" charset="-127"/>
                <a:cs typeface="KoPubWorldDotum Light" pitchFamily="2" charset="-127"/>
              </a:rPr>
              <a:t>가지로 진행한다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en" altLang="ko-KR" sz="1200" dirty="0"/>
              <a:t>Given a Sentence with a logical fallacy, there are queries base on multiple perspectives about this sentence such as counterargument, explanation, goal.\</a:t>
            </a:r>
            <a:r>
              <a:rPr lang="en" altLang="ko-KR" sz="1200" dirty="0" err="1"/>
              <a:t>n</a:t>
            </a:r>
            <a:r>
              <a:rPr lang="en" altLang="ko-KR" sz="1200" b="1" dirty="0" err="1"/>
              <a:t>Which</a:t>
            </a:r>
            <a:r>
              <a:rPr lang="en" altLang="ko-KR" sz="1200" b="1" dirty="0"/>
              <a:t> of these queries is most helpful in detecting the logical fallacy?</a:t>
            </a:r>
            <a:r>
              <a:rPr lang="en" altLang="ko-KR" sz="1200" dirty="0"/>
              <a:t>\</a:t>
            </a:r>
            <a:r>
              <a:rPr lang="en" altLang="ko-KR" sz="1200" dirty="0" err="1"/>
              <a:t>nPlease</a:t>
            </a:r>
            <a:r>
              <a:rPr lang="en" altLang="ko-KR" sz="1200" dirty="0"/>
              <a:t> let me know the order of usefulness among the Counterargument Query, Explanation Query, and Goal Query.\</a:t>
            </a:r>
            <a:r>
              <a:rPr lang="en" altLang="ko-KR" sz="1200" dirty="0" err="1"/>
              <a:t>nText</a:t>
            </a:r>
            <a:r>
              <a:rPr lang="en" altLang="ko-KR" sz="1200" dirty="0"/>
              <a:t>: {text}\</a:t>
            </a:r>
            <a:r>
              <a:rPr lang="en" altLang="ko-KR" sz="1200" dirty="0" err="1"/>
              <a:t>nCounterargument</a:t>
            </a:r>
            <a:r>
              <a:rPr lang="en" altLang="ko-KR" sz="1200" dirty="0"/>
              <a:t> Query: {query1}\</a:t>
            </a:r>
            <a:r>
              <a:rPr lang="en" altLang="ko-KR" sz="1200" dirty="0" err="1"/>
              <a:t>nExplanation</a:t>
            </a:r>
            <a:r>
              <a:rPr lang="en" altLang="ko-KR" sz="1200" dirty="0"/>
              <a:t> Query: {query2}\</a:t>
            </a:r>
            <a:r>
              <a:rPr lang="en" altLang="ko-KR" sz="1200" dirty="0" err="1"/>
              <a:t>nGoal</a:t>
            </a:r>
            <a:r>
              <a:rPr lang="en" altLang="ko-KR" sz="1200" dirty="0"/>
              <a:t> Query: {query3}\</a:t>
            </a:r>
            <a:r>
              <a:rPr lang="en" altLang="ko-KR" sz="1200" dirty="0" err="1"/>
              <a:t>nOutput</a:t>
            </a:r>
            <a:r>
              <a:rPr lang="en" altLang="ko-KR" sz="1200" dirty="0"/>
              <a:t>:</a:t>
            </a:r>
          </a:p>
          <a:p>
            <a:pPr marL="1143000" lvl="1" indent="-457200" algn="just">
              <a:lnSpc>
                <a:spcPct val="150000"/>
              </a:lnSpc>
            </a:pPr>
            <a:r>
              <a:rPr lang="en-US" altLang="ko-KR" sz="1200" dirty="0">
                <a:solidFill>
                  <a:srgbClr val="000000"/>
                </a:solidFill>
                <a:latin typeface="KoPubWorldDotum Light" pitchFamily="2" charset="-127"/>
                <a:ea typeface="KoPubWorldDotum Light" pitchFamily="2" charset="-127"/>
                <a:cs typeface="KoPubWorldDotum Light" pitchFamily="2" charset="-127"/>
              </a:rPr>
              <a:t>6</a:t>
            </a:r>
            <a:r>
              <a:rPr lang="ko-KR" altLang="en-US" sz="1200" dirty="0">
                <a:solidFill>
                  <a:srgbClr val="000000"/>
                </a:solidFill>
                <a:latin typeface="KoPubWorldDotum Light" pitchFamily="2" charset="-127"/>
                <a:ea typeface="KoPubWorldDotum Light" pitchFamily="2" charset="-127"/>
                <a:cs typeface="KoPubWorldDotum Light" pitchFamily="2" charset="-127"/>
              </a:rPr>
              <a:t>가지의 </a:t>
            </a:r>
            <a:r>
              <a:rPr lang="en-US" altLang="ko-KR" sz="12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200" dirty="0">
                <a:solidFill>
                  <a:srgbClr val="000000"/>
                </a:solidFill>
                <a:latin typeface="KoPubWorldDotum Light" pitchFamily="2" charset="-127"/>
                <a:ea typeface="KoPubWorldDotum Light" pitchFamily="2" charset="-127"/>
                <a:cs typeface="KoPubWorldDotum Light" pitchFamily="2" charset="-127"/>
              </a:rPr>
              <a:t>의 </a:t>
            </a:r>
            <a:r>
              <a:rPr lang="en-US" altLang="ko-KR" sz="1200" dirty="0">
                <a:solidFill>
                  <a:srgbClr val="000000"/>
                </a:solidFill>
                <a:latin typeface="KoPubWorldDotum Light" pitchFamily="2" charset="-127"/>
                <a:ea typeface="KoPubWorldDotum Light" pitchFamily="2" charset="-127"/>
                <a:cs typeface="KoPubWorldDotum Light" pitchFamily="2" charset="-127"/>
              </a:rPr>
              <a:t>ranking</a:t>
            </a:r>
            <a:r>
              <a:rPr lang="ko-KR" altLang="en-US" sz="1200" dirty="0">
                <a:solidFill>
                  <a:srgbClr val="000000"/>
                </a:solidFill>
                <a:latin typeface="KoPubWorldDotum Light" pitchFamily="2" charset="-127"/>
                <a:ea typeface="KoPubWorldDotum Light" pitchFamily="2" charset="-127"/>
                <a:cs typeface="KoPubWorldDotum Light" pitchFamily="2" charset="-127"/>
              </a:rPr>
              <a:t> 결과가 나오게 된다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ko-KR" altLang="en-US" sz="1200" dirty="0">
                <a:solidFill>
                  <a:srgbClr val="000000"/>
                </a:solidFill>
                <a:latin typeface="KoPubWorldDotum Light" pitchFamily="2" charset="-127"/>
                <a:ea typeface="KoPubWorldDotum Light" pitchFamily="2" charset="-127"/>
                <a:cs typeface="KoPubWorldDotum Light" pitchFamily="2" charset="-127"/>
              </a:rPr>
              <a:t>각 </a:t>
            </a:r>
            <a:r>
              <a:rPr lang="en-US" altLang="ko-KR" sz="1200" dirty="0">
                <a:solidFill>
                  <a:srgbClr val="000000"/>
                </a:solidFill>
                <a:latin typeface="KoPubWorldDotum Light" pitchFamily="2" charset="-127"/>
                <a:ea typeface="KoPubWorldDotum Light" pitchFamily="2" charset="-127"/>
                <a:cs typeface="KoPubWorldDotum Light" pitchFamily="2" charset="-127"/>
              </a:rPr>
              <a:t>ranking</a:t>
            </a:r>
            <a:r>
              <a:rPr lang="ko-KR" altLang="en-US" sz="1200" dirty="0">
                <a:solidFill>
                  <a:srgbClr val="000000"/>
                </a:solidFill>
                <a:latin typeface="KoPubWorldDotum Light" pitchFamily="2" charset="-127"/>
                <a:ea typeface="KoPubWorldDotum Light" pitchFamily="2" charset="-127"/>
                <a:cs typeface="KoPubWorldDotum Light" pitchFamily="2" charset="-127"/>
              </a:rPr>
              <a:t> 결과에서 </a:t>
            </a:r>
            <a:r>
              <a:rPr lang="en-US" altLang="ko-KR" sz="1200" dirty="0">
                <a:solidFill>
                  <a:srgbClr val="000000"/>
                </a:solidFill>
                <a:latin typeface="KoPubWorldDotum Light" pitchFamily="2" charset="-127"/>
                <a:ea typeface="KoPubWorldDotum Light" pitchFamily="2" charset="-127"/>
                <a:cs typeface="KoPubWorldDotum Light" pitchFamily="2" charset="-127"/>
              </a:rPr>
              <a:t>1</a:t>
            </a:r>
            <a:r>
              <a:rPr lang="ko-KR" altLang="en-US" sz="1200" dirty="0">
                <a:solidFill>
                  <a:srgbClr val="000000"/>
                </a:solidFill>
                <a:latin typeface="KoPubWorldDotum Light" pitchFamily="2" charset="-127"/>
                <a:ea typeface="KoPubWorldDotum Light" pitchFamily="2" charset="-127"/>
                <a:cs typeface="KoPubWorldDotum Light" pitchFamily="2" charset="-127"/>
              </a:rPr>
              <a:t>위는 </a:t>
            </a:r>
            <a:r>
              <a:rPr lang="en-US" altLang="ko-KR" sz="1200" dirty="0">
                <a:solidFill>
                  <a:srgbClr val="000000"/>
                </a:solidFill>
                <a:latin typeface="KoPubWorldDotum Light" pitchFamily="2" charset="-127"/>
                <a:ea typeface="KoPubWorldDotum Light" pitchFamily="2" charset="-127"/>
                <a:cs typeface="KoPubWorldDotum Light" pitchFamily="2" charset="-127"/>
              </a:rPr>
              <a:t>3</a:t>
            </a:r>
            <a:r>
              <a:rPr lang="ko-KR" altLang="en-US" sz="1200" dirty="0">
                <a:solidFill>
                  <a:srgbClr val="000000"/>
                </a:solidFill>
                <a:latin typeface="KoPubWorldDotum Light" pitchFamily="2" charset="-127"/>
                <a:ea typeface="KoPubWorldDotum Light" pitchFamily="2" charset="-127"/>
                <a:cs typeface="KoPubWorldDotum Light" pitchFamily="2" charset="-127"/>
              </a:rPr>
              <a:t>점</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2</a:t>
            </a:r>
            <a:r>
              <a:rPr lang="ko-KR" altLang="en-US" sz="1200" dirty="0">
                <a:solidFill>
                  <a:srgbClr val="000000"/>
                </a:solidFill>
                <a:latin typeface="KoPubWorldDotum Light" pitchFamily="2" charset="-127"/>
                <a:ea typeface="KoPubWorldDotum Light" pitchFamily="2" charset="-127"/>
                <a:cs typeface="KoPubWorldDotum Light" pitchFamily="2" charset="-127"/>
              </a:rPr>
              <a:t>위는 </a:t>
            </a:r>
            <a:r>
              <a:rPr lang="en-US" altLang="ko-KR" sz="1200" dirty="0">
                <a:solidFill>
                  <a:srgbClr val="000000"/>
                </a:solidFill>
                <a:latin typeface="KoPubWorldDotum Light" pitchFamily="2" charset="-127"/>
                <a:ea typeface="KoPubWorldDotum Light" pitchFamily="2" charset="-127"/>
                <a:cs typeface="KoPubWorldDotum Light" pitchFamily="2" charset="-127"/>
              </a:rPr>
              <a:t>2</a:t>
            </a:r>
            <a:r>
              <a:rPr lang="ko-KR" altLang="en-US" sz="1200" dirty="0">
                <a:solidFill>
                  <a:srgbClr val="000000"/>
                </a:solidFill>
                <a:latin typeface="KoPubWorldDotum Light" pitchFamily="2" charset="-127"/>
                <a:ea typeface="KoPubWorldDotum Light" pitchFamily="2" charset="-127"/>
                <a:cs typeface="KoPubWorldDotum Light" pitchFamily="2" charset="-127"/>
              </a:rPr>
              <a:t>점</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3</a:t>
            </a:r>
            <a:r>
              <a:rPr lang="ko-KR" altLang="en-US" sz="1200" dirty="0">
                <a:solidFill>
                  <a:srgbClr val="000000"/>
                </a:solidFill>
                <a:latin typeface="KoPubWorldDotum Light" pitchFamily="2" charset="-127"/>
                <a:ea typeface="KoPubWorldDotum Light" pitchFamily="2" charset="-127"/>
                <a:cs typeface="KoPubWorldDotum Light" pitchFamily="2" charset="-127"/>
              </a:rPr>
              <a:t>위는 </a:t>
            </a:r>
            <a:r>
              <a:rPr lang="en-US" altLang="ko-KR" sz="1200" dirty="0">
                <a:solidFill>
                  <a:srgbClr val="000000"/>
                </a:solidFill>
                <a:latin typeface="KoPubWorldDotum Light" pitchFamily="2" charset="-127"/>
                <a:ea typeface="KoPubWorldDotum Light" pitchFamily="2" charset="-127"/>
                <a:cs typeface="KoPubWorldDotum Light" pitchFamily="2" charset="-127"/>
              </a:rPr>
              <a:t>1</a:t>
            </a:r>
            <a:r>
              <a:rPr lang="ko-KR" altLang="en-US" sz="1200" dirty="0">
                <a:solidFill>
                  <a:srgbClr val="000000"/>
                </a:solidFill>
                <a:latin typeface="KoPubWorldDotum Light" pitchFamily="2" charset="-127"/>
                <a:ea typeface="KoPubWorldDotum Light" pitchFamily="2" charset="-127"/>
                <a:cs typeface="KoPubWorldDotum Light" pitchFamily="2" charset="-127"/>
              </a:rPr>
              <a:t>점을 준다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lnSpc>
                <a:spcPct val="150000"/>
              </a:lnSpc>
            </a:pPr>
            <a:r>
              <a:rPr lang="en-US" altLang="ko-KR" sz="1200" dirty="0">
                <a:solidFill>
                  <a:srgbClr val="000000"/>
                </a:solidFill>
                <a:latin typeface="KoPubWorldDotum Light" pitchFamily="2" charset="-127"/>
                <a:ea typeface="KoPubWorldDotum Light" pitchFamily="2" charset="-127"/>
                <a:cs typeface="KoPubWorldDotum Light" pitchFamily="2" charset="-127"/>
              </a:rPr>
              <a:t>6</a:t>
            </a:r>
            <a:r>
              <a:rPr lang="ko-KR" altLang="en-US" sz="1200" dirty="0">
                <a:solidFill>
                  <a:srgbClr val="000000"/>
                </a:solidFill>
                <a:latin typeface="KoPubWorldDotum Light" pitchFamily="2" charset="-127"/>
                <a:ea typeface="KoPubWorldDotum Light" pitchFamily="2" charset="-127"/>
                <a:cs typeface="KoPubWorldDotum Light" pitchFamily="2" charset="-127"/>
              </a:rPr>
              <a:t>가지의 </a:t>
            </a:r>
            <a:r>
              <a:rPr lang="en-US" altLang="ko-KR" sz="1200" dirty="0">
                <a:solidFill>
                  <a:srgbClr val="000000"/>
                </a:solidFill>
                <a:latin typeface="KoPubWorldDotum Light" pitchFamily="2" charset="-127"/>
                <a:ea typeface="KoPubWorldDotum Light" pitchFamily="2" charset="-127"/>
                <a:cs typeface="KoPubWorldDotum Light" pitchFamily="2" charset="-127"/>
              </a:rPr>
              <a:t>ranking </a:t>
            </a:r>
            <a:r>
              <a:rPr lang="ko-KR" altLang="en-US" sz="1200" dirty="0">
                <a:solidFill>
                  <a:srgbClr val="000000"/>
                </a:solidFill>
                <a:latin typeface="KoPubWorldDotum Light" pitchFamily="2" charset="-127"/>
                <a:ea typeface="KoPubWorldDotum Light" pitchFamily="2" charset="-127"/>
                <a:cs typeface="KoPubWorldDotum Light" pitchFamily="2" charset="-127"/>
              </a:rPr>
              <a:t>결과를 합산하여 최종 순위를 매긴다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-&gt;</a:t>
            </a:r>
            <a:r>
              <a:rPr lang="ko-KR" altLang="en-US" sz="1200" dirty="0">
                <a:solidFill>
                  <a:srgbClr val="000000"/>
                </a:solidFill>
                <a:latin typeface="KoPubWorldDotum Light" pitchFamily="2" charset="-127"/>
                <a:ea typeface="KoPubWorldDotum Light" pitchFamily="2" charset="-127"/>
                <a:cs typeface="KoPubWorldDotum Light" pitchFamily="2" charset="-127"/>
              </a:rPr>
              <a:t> </a:t>
            </a:r>
            <a:r>
              <a:rPr lang="en-US" altLang="ko-KR" sz="1200" dirty="0">
                <a:solidFill>
                  <a:srgbClr val="000000"/>
                </a:solidFill>
                <a:latin typeface="KoPubWorldDotum Light" pitchFamily="2" charset="-127"/>
                <a:ea typeface="KoPubWorldDotum Light" pitchFamily="2" charset="-127"/>
                <a:cs typeface="KoPubWorldDotum Light" pitchFamily="2" charset="-127"/>
              </a:rPr>
              <a:t>Ranking Aggregation?</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논리 오류 문장과 세가지의 </a:t>
            </a:r>
            <a:r>
              <a:rPr lang="en-US" altLang="ko-KR" sz="1800" dirty="0">
                <a:solidFill>
                  <a:srgbClr val="000000"/>
                </a:solidFill>
                <a:latin typeface="KoPubWorldDotum Light" pitchFamily="2" charset="-127"/>
                <a:ea typeface="KoPubWorldDotum Light" pitchFamily="2" charset="-127"/>
                <a:cs typeface="KoPubWorldDotum Light" pitchFamily="2" charset="-127"/>
              </a:rPr>
              <a:t>Query Prompt</a:t>
            </a:r>
            <a:r>
              <a:rPr lang="ko-KR" altLang="en-US" sz="1800" dirty="0">
                <a:solidFill>
                  <a:srgbClr val="000000"/>
                </a:solidFill>
                <a:latin typeface="KoPubWorldDotum Light" pitchFamily="2" charset="-127"/>
                <a:ea typeface="KoPubWorldDotum Light" pitchFamily="2" charset="-127"/>
                <a:cs typeface="KoPubWorldDotum Light" pitchFamily="2" charset="-127"/>
              </a:rPr>
              <a:t>와 각 </a:t>
            </a:r>
            <a:r>
              <a:rPr lang="en-US" altLang="ko-KR" sz="1800" dirty="0">
                <a:solidFill>
                  <a:srgbClr val="000000"/>
                </a:solidFill>
                <a:latin typeface="KoPubWorldDotum Light" pitchFamily="2" charset="-127"/>
                <a:ea typeface="KoPubWorldDotum Light" pitchFamily="2" charset="-127"/>
                <a:cs typeface="KoPubWorldDotum Light" pitchFamily="2" charset="-127"/>
              </a:rPr>
              <a:t>ranking</a:t>
            </a:r>
            <a:r>
              <a:rPr lang="ko-KR" altLang="en-US" sz="1800" dirty="0">
                <a:solidFill>
                  <a:srgbClr val="000000"/>
                </a:solidFill>
                <a:latin typeface="KoPubWorldDotum Light" pitchFamily="2" charset="-127"/>
                <a:ea typeface="KoPubWorldDotum Light" pitchFamily="2" charset="-127"/>
                <a:cs typeface="KoPubWorldDotum Light" pitchFamily="2" charset="-127"/>
              </a:rPr>
              <a:t>을 제시하고 논리 오류 분류를 진행한다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algn="just">
              <a:lnSpc>
                <a:spcPct val="150000"/>
              </a:lnSpc>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lvl="1" indent="0" algn="just">
              <a:buNone/>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Tree>
    <p:extLst>
      <p:ext uri="{BB962C8B-B14F-4D97-AF65-F5344CB8AC3E}">
        <p14:creationId xmlns:p14="http://schemas.microsoft.com/office/powerpoint/2010/main" val="83196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8" y="1349728"/>
            <a:ext cx="11399108" cy="5393514"/>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8997366" cy="2769989"/>
          </a:xfrm>
          <a:prstGeom prst="rect">
            <a:avLst/>
          </a:prstGeom>
          <a:noFill/>
        </p:spPr>
        <p:txBody>
          <a:bodyPr wrap="square" rtlCol="0">
            <a:spAutoFit/>
          </a:bodyPr>
          <a:lstStyle/>
          <a:p>
            <a:r>
              <a:rPr kumimoji="1" lang="en-US" altLang="ko-KR" sz="1200" dirty="0">
                <a:latin typeface="Söhne"/>
              </a:rPr>
              <a:t>Given a Sentence with a logical fallacy, there are queries based on multiple perspectives about this sentence such as counterargument, explanation, goal.</a:t>
            </a:r>
          </a:p>
          <a:p>
            <a:r>
              <a:rPr kumimoji="1" lang="en-US" altLang="ko-KR" sz="1200" dirty="0">
                <a:latin typeface="Söhne"/>
              </a:rPr>
              <a:t>Which of these queries is most helpful in detecting the logical fallacy?</a:t>
            </a:r>
          </a:p>
          <a:p>
            <a:r>
              <a:rPr kumimoji="1" lang="en-US" altLang="ko-KR" sz="1200" dirty="0">
                <a:latin typeface="Söhne"/>
              </a:rPr>
              <a:t>Please let me know the order of usefulness among the Counterargument Query ,Explanation Query, and the Goal Query.</a:t>
            </a:r>
          </a:p>
          <a:p>
            <a:r>
              <a:rPr kumimoji="1" lang="en-US" altLang="ko-KR" sz="1200" dirty="0">
                <a:latin typeface="Söhne"/>
              </a:rPr>
              <a:t>Sentence: </a:t>
            </a:r>
            <a:r>
              <a:rPr lang="en" altLang="ko-KR" sz="1200" b="1" dirty="0" err="1"/>
              <a:t>question:Is</a:t>
            </a:r>
            <a:r>
              <a:rPr lang="en" altLang="ko-KR" sz="1200" b="1" dirty="0"/>
              <a:t> the grading system used in high school effective?, </a:t>
            </a:r>
            <a:r>
              <a:rPr lang="en" altLang="ko-KR" sz="1200" b="1" dirty="0" err="1"/>
              <a:t>answer:All</a:t>
            </a:r>
            <a:r>
              <a:rPr lang="en" altLang="ko-KR" sz="1200" b="1" dirty="0"/>
              <a:t> these children who cry because they get bad marks. Stop this!</a:t>
            </a:r>
            <a:endParaRPr kumimoji="1" lang="en-US" altLang="ko-KR" sz="1200" b="1" dirty="0">
              <a:latin typeface="Söhne"/>
            </a:endParaRPr>
          </a:p>
          <a:p>
            <a:r>
              <a:rPr kumimoji="1" lang="en-US" altLang="ko-KR" sz="1200" dirty="0">
                <a:latin typeface="Söhne"/>
              </a:rPr>
              <a:t>Counterargument Query : {query1}</a:t>
            </a:r>
          </a:p>
          <a:p>
            <a:r>
              <a:rPr kumimoji="1" lang="en-US" altLang="ko-KR" sz="1200" dirty="0">
                <a:latin typeface="Söhne"/>
              </a:rPr>
              <a:t>Explanation Query: {query2}</a:t>
            </a:r>
          </a:p>
          <a:p>
            <a:r>
              <a:rPr kumimoji="1" lang="en-US" altLang="ko-KR" sz="1200" dirty="0">
                <a:latin typeface="Söhne"/>
              </a:rPr>
              <a:t>Goal Query: {query3}</a:t>
            </a:r>
          </a:p>
          <a:p>
            <a:r>
              <a:rPr kumimoji="1" lang="en-US" altLang="ko-KR" sz="1200" dirty="0">
                <a:latin typeface="Söhne"/>
              </a:rPr>
              <a:t>Output:</a:t>
            </a:r>
            <a:endParaRPr lang="en" altLang="ko-KR" sz="1200" dirty="0"/>
          </a:p>
          <a:p>
            <a:endParaRPr lang="en" altLang="ko-KR" sz="1800" dirty="0">
              <a:latin typeface="KoPubWorldDotum Light" pitchFamily="2" charset="-127"/>
              <a:ea typeface="KoPubWorldDotum Light" pitchFamily="2" charset="-127"/>
              <a:cs typeface="KoPubWorldDotum Light" pitchFamily="2" charset="-127"/>
            </a:endParaRPr>
          </a:p>
          <a:p>
            <a:endParaRPr kumimoji="1" lang="en-US" altLang="ko-KR" dirty="0">
              <a:latin typeface="Söhne"/>
            </a:endParaRPr>
          </a:p>
          <a:p>
            <a:endParaRPr kumimoji="1" lang="ko-KR" altLang="en-US" dirty="0"/>
          </a:p>
        </p:txBody>
      </p:sp>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50"/>
            <a:ext cx="9161330" cy="2072605"/>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21" name="그래픽 20" descr="로봇 윤곽선">
            <a:extLst>
              <a:ext uri="{FF2B5EF4-FFF2-40B4-BE49-F238E27FC236}">
                <a16:creationId xmlns:a16="http://schemas.microsoft.com/office/drawing/2014/main" id="{D60B9548-45FE-23FE-9E7B-6281792140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84574" y="4375020"/>
            <a:ext cx="916349" cy="916349"/>
          </a:xfrm>
          <a:prstGeom prst="rect">
            <a:avLst/>
          </a:prstGeom>
        </p:spPr>
      </p:pic>
      <p:sp>
        <p:nvSpPr>
          <p:cNvPr id="22" name="TextBox 21">
            <a:extLst>
              <a:ext uri="{FF2B5EF4-FFF2-40B4-BE49-F238E27FC236}">
                <a16:creationId xmlns:a16="http://schemas.microsoft.com/office/drawing/2014/main" id="{BA158758-F707-E1B6-1C4A-7EFD2CC915CB}"/>
              </a:ext>
            </a:extLst>
          </p:cNvPr>
          <p:cNvSpPr txBox="1"/>
          <p:nvPr/>
        </p:nvSpPr>
        <p:spPr>
          <a:xfrm>
            <a:off x="10741838" y="5163125"/>
            <a:ext cx="801823" cy="276999"/>
          </a:xfrm>
          <a:prstGeom prst="rect">
            <a:avLst/>
          </a:prstGeom>
          <a:noFill/>
        </p:spPr>
        <p:txBody>
          <a:bodyPr wrap="none" rtlCol="0">
            <a:spAutoFit/>
          </a:bodyPr>
          <a:lstStyle/>
          <a:p>
            <a:r>
              <a:rPr kumimoji="1" lang="en-US" altLang="ko-KR" sz="1200" dirty="0"/>
              <a:t>Assistant</a:t>
            </a:r>
            <a:endParaRPr kumimoji="1" lang="ko-KR" altLang="en-US" sz="1200" dirty="0"/>
          </a:p>
        </p:txBody>
      </p:sp>
      <p:sp>
        <p:nvSpPr>
          <p:cNvPr id="23" name="모서리가 둥근 직사각형 22">
            <a:extLst>
              <a:ext uri="{FF2B5EF4-FFF2-40B4-BE49-F238E27FC236}">
                <a16:creationId xmlns:a16="http://schemas.microsoft.com/office/drawing/2014/main" id="{04A6E19A-A7E7-6E21-31EB-84168FE8BDEA}"/>
              </a:ext>
            </a:extLst>
          </p:cNvPr>
          <p:cNvSpPr/>
          <p:nvPr/>
        </p:nvSpPr>
        <p:spPr>
          <a:xfrm>
            <a:off x="1449520" y="3726943"/>
            <a:ext cx="9235056" cy="3016299"/>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TextBox 24">
            <a:extLst>
              <a:ext uri="{FF2B5EF4-FFF2-40B4-BE49-F238E27FC236}">
                <a16:creationId xmlns:a16="http://schemas.microsoft.com/office/drawing/2014/main" id="{113A4E4A-89E2-803B-47CF-40FD35772B36}"/>
              </a:ext>
            </a:extLst>
          </p:cNvPr>
          <p:cNvSpPr txBox="1"/>
          <p:nvPr/>
        </p:nvSpPr>
        <p:spPr>
          <a:xfrm>
            <a:off x="1653618" y="3808977"/>
            <a:ext cx="9030956" cy="2623795"/>
          </a:xfrm>
          <a:prstGeom prst="rect">
            <a:avLst/>
          </a:prstGeom>
          <a:noFill/>
        </p:spPr>
        <p:txBody>
          <a:bodyPr wrap="square" rtlCol="0">
            <a:spAutoFit/>
          </a:bodyPr>
          <a:lstStyle/>
          <a:p>
            <a:r>
              <a:rPr lang="en" altLang="ko-KR" sz="800" dirty="0"/>
              <a:t>The Explanation Query is most helpful in detecting the logical fallacy as it directly addresses the use of emotional language, which can be a red herring or appeal to emotion fallacy. The Counterargument Query may also be helpful in evaluating the credibility of the argument based on the reaction of students, but it is not as directly related to identifying the logical fallacy. The Goal Query may help in identifying the underlying intent or goal of the text, but it may not address the specific logical fallacy present.</a:t>
            </a:r>
          </a:p>
          <a:p>
            <a:endParaRPr kumimoji="1" lang="en" altLang="ko-KR" sz="800" dirty="0"/>
          </a:p>
          <a:p>
            <a:r>
              <a:rPr lang="en" altLang="ko-KR" sz="800" dirty="0"/>
              <a:t>"Explanation Query, Counterargument Query, Goal Query.</a:t>
            </a:r>
            <a:endParaRPr kumimoji="1" lang="en" altLang="ko-KR" sz="800" dirty="0"/>
          </a:p>
          <a:p>
            <a:endParaRPr kumimoji="1" lang="en" altLang="ko-KR" sz="800" dirty="0"/>
          </a:p>
          <a:p>
            <a:r>
              <a:rPr lang="en" altLang="ko-KR" sz="800" dirty="0"/>
              <a:t>The most helpful query in detecting the logical fallacy in this sentence is likely the Explanation Query, as it specifically addresses the use of emotional language and its effect on the argument. However, the other queries could also be useful in further analyzing the sentence and identifying the logical fallacy present (such as the Counterargument Query addressing the accuracy of the grading system and the Goal Query addressing the presence of a fallacy and the writer's goal</a:t>
            </a:r>
            <a:r>
              <a:rPr lang="en-US" altLang="ko-KR" sz="800" dirty="0"/>
              <a:t>.</a:t>
            </a:r>
          </a:p>
          <a:p>
            <a:endParaRPr kumimoji="1" lang="en-US" altLang="ko-KR" sz="800" dirty="0"/>
          </a:p>
          <a:p>
            <a:r>
              <a:rPr lang="en" altLang="ko-KR" sz="800" dirty="0"/>
              <a:t>The most helpful query in detecting the logical fallacy is the Explanation Query. It helps to identify how the use of emotional language affects the argument and can potentially reveal any flaws in the reasoning. The Goal Query would come next, as it can help to pinpoint the specific logical fallacy present in the text and the overall goal of the author. The Counterargument Query would be the least helpful, as it focuses more on a specific aspect of the argument rather than the argument as a whole.</a:t>
            </a:r>
            <a:endParaRPr kumimoji="1" lang="en-US" altLang="ko-KR" sz="800" dirty="0"/>
          </a:p>
          <a:p>
            <a:endParaRPr kumimoji="1" lang="en-US" altLang="ko-KR" sz="800" dirty="0"/>
          </a:p>
          <a:p>
            <a:r>
              <a:rPr lang="en" altLang="ko-KR" sz="800" dirty="0"/>
              <a:t>The most helpful query in detecting the logical fallacy in this sentence would be the Counterargument Query, followed by the Goal Query and Explanation Query. The Counterargument Query directly addresses the main argument and challenges it, while the Explanation Query delves into the use of language to understand how it affects the argument. The Goal Query provides context and helps identify the underlying goal behind the text, which can also contribute to uncovering the logical fallacy.</a:t>
            </a:r>
          </a:p>
          <a:p>
            <a:endParaRPr kumimoji="1" lang="en" altLang="ko-KR" sz="800" dirty="0"/>
          </a:p>
          <a:p>
            <a:r>
              <a:rPr lang="en" altLang="ko-KR" sz="900" dirty="0"/>
              <a:t>Explanation Query, Goal Query, Counterargument Query.</a:t>
            </a:r>
            <a:endParaRPr kumimoji="1" lang="en-US" altLang="ko-KR" sz="800" dirty="0"/>
          </a:p>
          <a:p>
            <a:endParaRPr kumimoji="1" lang="ko-KR" altLang="en-US" sz="1050" dirty="0"/>
          </a:p>
        </p:txBody>
      </p:sp>
      <p:sp>
        <p:nvSpPr>
          <p:cNvPr id="4" name="TextBox 3">
            <a:extLst>
              <a:ext uri="{FF2B5EF4-FFF2-40B4-BE49-F238E27FC236}">
                <a16:creationId xmlns:a16="http://schemas.microsoft.com/office/drawing/2014/main" id="{99835CCE-F77B-5B3F-87F3-669E9CC664F6}"/>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Query Ranking(Ranking Prompt-</a:t>
            </a:r>
            <a:r>
              <a:rPr kumimoji="1" lang="ko-KR" altLang="en-US" sz="2133" dirty="0"/>
              <a:t>예시</a:t>
            </a:r>
            <a:r>
              <a:rPr kumimoji="1" lang="en-US" altLang="ko-KR" sz="2133" dirty="0"/>
              <a:t>)</a:t>
            </a:r>
            <a:endParaRPr kumimoji="1" lang="ko-Kore-KR" altLang="en-US" sz="2133" dirty="0"/>
          </a:p>
        </p:txBody>
      </p:sp>
      <p:sp>
        <p:nvSpPr>
          <p:cNvPr id="5" name="오른쪽 중괄호[R] 4">
            <a:extLst>
              <a:ext uri="{FF2B5EF4-FFF2-40B4-BE49-F238E27FC236}">
                <a16:creationId xmlns:a16="http://schemas.microsoft.com/office/drawing/2014/main" id="{1FED3928-C29C-F2AB-9847-1A8FA4477E20}"/>
              </a:ext>
            </a:extLst>
          </p:cNvPr>
          <p:cNvSpPr/>
          <p:nvPr/>
        </p:nvSpPr>
        <p:spPr>
          <a:xfrm>
            <a:off x="3917659" y="2872361"/>
            <a:ext cx="201335" cy="436228"/>
          </a:xfrm>
          <a:prstGeom prst="righ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9" name="TextBox 8">
            <a:extLst>
              <a:ext uri="{FF2B5EF4-FFF2-40B4-BE49-F238E27FC236}">
                <a16:creationId xmlns:a16="http://schemas.microsoft.com/office/drawing/2014/main" id="{6770D5A3-75FC-5324-AB4F-308C48F550BF}"/>
              </a:ext>
            </a:extLst>
          </p:cNvPr>
          <p:cNvSpPr txBox="1"/>
          <p:nvPr/>
        </p:nvSpPr>
        <p:spPr>
          <a:xfrm>
            <a:off x="4170380" y="2939257"/>
            <a:ext cx="1859805" cy="369332"/>
          </a:xfrm>
          <a:prstGeom prst="rect">
            <a:avLst/>
          </a:prstGeom>
          <a:noFill/>
        </p:spPr>
        <p:txBody>
          <a:bodyPr wrap="none" rtlCol="0">
            <a:spAutoFit/>
          </a:bodyPr>
          <a:lstStyle/>
          <a:p>
            <a:r>
              <a:rPr kumimoji="1" lang="ko-KR" altLang="en-US" dirty="0"/>
              <a:t>총 </a:t>
            </a:r>
            <a:r>
              <a:rPr kumimoji="1" lang="en-US" altLang="ko-KR" dirty="0"/>
              <a:t>6</a:t>
            </a:r>
            <a:r>
              <a:rPr kumimoji="1" lang="ko-KR" altLang="en-US" dirty="0"/>
              <a:t>가지의 순서</a:t>
            </a:r>
          </a:p>
        </p:txBody>
      </p:sp>
      <p:sp>
        <p:nvSpPr>
          <p:cNvPr id="11" name="오른쪽 중괄호[R] 10">
            <a:extLst>
              <a:ext uri="{FF2B5EF4-FFF2-40B4-BE49-F238E27FC236}">
                <a16:creationId xmlns:a16="http://schemas.microsoft.com/office/drawing/2014/main" id="{EB2B5F7E-443D-331B-65AF-3A4A87885A01}"/>
              </a:ext>
            </a:extLst>
          </p:cNvPr>
          <p:cNvSpPr/>
          <p:nvPr/>
        </p:nvSpPr>
        <p:spPr>
          <a:xfrm rot="10800000">
            <a:off x="1111284" y="3881107"/>
            <a:ext cx="201909" cy="2231290"/>
          </a:xfrm>
          <a:prstGeom prst="righ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E2CEA242-3E94-FEBC-93A7-D815F20987D1}"/>
              </a:ext>
            </a:extLst>
          </p:cNvPr>
          <p:cNvSpPr txBox="1"/>
          <p:nvPr/>
        </p:nvSpPr>
        <p:spPr>
          <a:xfrm>
            <a:off x="190016" y="4647074"/>
            <a:ext cx="1093569" cy="276999"/>
          </a:xfrm>
          <a:prstGeom prst="rect">
            <a:avLst/>
          </a:prstGeom>
          <a:noFill/>
        </p:spPr>
        <p:txBody>
          <a:bodyPr wrap="none" rtlCol="0">
            <a:spAutoFit/>
          </a:bodyPr>
          <a:lstStyle/>
          <a:p>
            <a:r>
              <a:rPr kumimoji="1" lang="en-US" altLang="ko-KR" sz="1200" dirty="0"/>
              <a:t>6</a:t>
            </a:r>
            <a:r>
              <a:rPr kumimoji="1" lang="ko-KR" altLang="en-US" sz="1200" dirty="0"/>
              <a:t>가지의 결과</a:t>
            </a:r>
          </a:p>
        </p:txBody>
      </p:sp>
    </p:spTree>
    <p:extLst>
      <p:ext uri="{BB962C8B-B14F-4D97-AF65-F5344CB8AC3E}">
        <p14:creationId xmlns:p14="http://schemas.microsoft.com/office/powerpoint/2010/main" val="377790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37768" y="1166166"/>
            <a:ext cx="11700233" cy="5562805"/>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3" name="모서리가 둥근 직사각형 22">
            <a:extLst>
              <a:ext uri="{FF2B5EF4-FFF2-40B4-BE49-F238E27FC236}">
                <a16:creationId xmlns:a16="http://schemas.microsoft.com/office/drawing/2014/main" id="{04A6E19A-A7E7-6E21-31EB-84168FE8BDEA}"/>
              </a:ext>
            </a:extLst>
          </p:cNvPr>
          <p:cNvSpPr/>
          <p:nvPr/>
        </p:nvSpPr>
        <p:spPr>
          <a:xfrm>
            <a:off x="420085" y="1305035"/>
            <a:ext cx="11400471" cy="5423936"/>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13A4E4A-89E2-803B-47CF-40FD35772B36}"/>
                  </a:ext>
                </a:extLst>
              </p:cNvPr>
              <p:cNvSpPr txBox="1"/>
              <p:nvPr/>
            </p:nvSpPr>
            <p:spPr>
              <a:xfrm>
                <a:off x="654810" y="1473305"/>
                <a:ext cx="11067708" cy="5685787"/>
              </a:xfrm>
              <a:prstGeom prst="rect">
                <a:avLst/>
              </a:prstGeom>
              <a:noFill/>
            </p:spPr>
            <p:txBody>
              <a:bodyPr wrap="square" rtlCol="0">
                <a:spAutoFit/>
              </a:bodyPr>
              <a:lstStyle/>
              <a:p>
                <a:r>
                  <a:rPr lang="en" altLang="ko-KR" sz="1100" dirty="0"/>
                  <a:t>The </a:t>
                </a:r>
                <a:r>
                  <a:rPr lang="en" altLang="ko-KR" sz="1100" dirty="0">
                    <a:solidFill>
                      <a:srgbClr val="FF0000"/>
                    </a:solidFill>
                  </a:rPr>
                  <a:t>Explanation Query </a:t>
                </a:r>
                <a:r>
                  <a:rPr lang="en" altLang="ko-KR" sz="1100" dirty="0"/>
                  <a:t>is most helpful in detecting the logical fallacy as it directly addresses the use of emotional language, which can be a red herring or appeal to emotion fallacy. The </a:t>
                </a:r>
                <a:r>
                  <a:rPr lang="en" altLang="ko-KR" sz="1100" dirty="0">
                    <a:solidFill>
                      <a:srgbClr val="FF0000"/>
                    </a:solidFill>
                  </a:rPr>
                  <a:t>Counterargument Query </a:t>
                </a:r>
                <a:r>
                  <a:rPr lang="en" altLang="ko-KR" sz="1100" dirty="0"/>
                  <a:t>may also be helpful in evaluating the credibility of the argument based on the reaction of students, but it is not as directly related to identifying the logical fallacy. The </a:t>
                </a:r>
                <a:r>
                  <a:rPr lang="en" altLang="ko-KR" sz="1100" dirty="0">
                    <a:solidFill>
                      <a:srgbClr val="FF0000"/>
                    </a:solidFill>
                  </a:rPr>
                  <a:t>Goal Query </a:t>
                </a:r>
                <a:r>
                  <a:rPr lang="en" altLang="ko-KR" sz="1100" dirty="0"/>
                  <a:t>may help in identifying the underlying intent or goal of the text, but it may not address the specific logical fallacy present.</a:t>
                </a:r>
              </a:p>
              <a:p>
                <a:r>
                  <a:rPr lang="en-US" altLang="ko-KR" sz="1100" b="1" dirty="0"/>
                  <a:t>(Cg, Ex, Go) -&gt; </a:t>
                </a:r>
                <a14:m>
                  <m:oMath xmlns:m="http://schemas.openxmlformats.org/officeDocument/2006/math">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𝒑</m:t>
                        </m:r>
                      </m:e>
                      <m:sub>
                        <m:r>
                          <a:rPr lang="en-US" altLang="ko-KR" sz="1100" b="1" i="1" smtClean="0">
                            <a:latin typeface="Cambria Math" panose="02040503050406030204" pitchFamily="18" charset="0"/>
                          </a:rPr>
                          <m:t>𝒄𝒈</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𝟏</m:t>
                        </m:r>
                      </m:sub>
                    </m:sSub>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𝟏𝟖𝟗</m:t>
                    </m:r>
                    <m:r>
                      <a:rPr lang="en-US" altLang="ko-KR" sz="1100" b="1" i="1" smtClean="0">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𝒆𝒙</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𝟓</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𝒈𝒐</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𝟑𝟖𝟔</m:t>
                    </m:r>
                  </m:oMath>
                </a14:m>
                <a:r>
                  <a:rPr lang="en" altLang="ko-KR" sz="1100" b="1" dirty="0"/>
                  <a:t> -&gt;</a:t>
                </a:r>
                <a:r>
                  <a:rPr lang="en-US"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smtClean="0">
                            <a:latin typeface="Cambria Math" panose="02040503050406030204" pitchFamily="18" charset="0"/>
                          </a:rPr>
                          <m:t>𝒓</m:t>
                        </m:r>
                      </m:e>
                      <m:sub>
                        <m:r>
                          <a:rPr lang="en-US" altLang="ko-KR" sz="1100" b="1" i="1">
                            <a:latin typeface="Cambria Math" panose="02040503050406030204" pitchFamily="18" charset="0"/>
                          </a:rPr>
                          <m:t>𝒄𝒈</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𝟐</m:t>
                    </m:r>
                    <m:r>
                      <a:rPr lang="en-US" altLang="ko-KR" sz="1100" b="1" i="1">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smtClean="0">
                            <a:latin typeface="Cambria Math" panose="02040503050406030204" pitchFamily="18" charset="0"/>
                          </a:rPr>
                          <m:t>𝒓</m:t>
                        </m:r>
                      </m:e>
                      <m:sub>
                        <m:r>
                          <a:rPr lang="en-US" altLang="ko-KR" sz="1100" b="1" i="1">
                            <a:latin typeface="Cambria Math" panose="02040503050406030204" pitchFamily="18" charset="0"/>
                          </a:rPr>
                          <m:t>𝒆𝒙</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smtClean="0">
                            <a:latin typeface="Cambria Math" panose="02040503050406030204" pitchFamily="18" charset="0"/>
                          </a:rPr>
                          <m:t>𝒓</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a:latin typeface="Cambria Math" panose="02040503050406030204" pitchFamily="18" charset="0"/>
                          </a:rPr>
                          <m:t>𝟏</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oMath>
                </a14:m>
                <a:r>
                  <a:rPr lang="en" altLang="ko-KR" sz="1100" b="1" dirty="0"/>
                  <a:t> -&gt; </a:t>
                </a:r>
                <a14:m>
                  <m:oMath xmlns:m="http://schemas.openxmlformats.org/officeDocument/2006/math">
                    <m:sSub>
                      <m:sSubPr>
                        <m:ctrlPr>
                          <a:rPr lang="en" altLang="ko-KR" sz="1100" b="1" i="1" smtClean="0">
                            <a:latin typeface="Cambria Math" panose="02040503050406030204" pitchFamily="18" charset="0"/>
                          </a:rPr>
                        </m:ctrlPr>
                      </m:sSubPr>
                      <m:e>
                        <m:r>
                          <a:rPr lang="en-US" altLang="ko-KR" sz="1100" b="1" i="1" smtClean="0">
                            <a:latin typeface="Cambria Math" panose="02040503050406030204" pitchFamily="18" charset="0"/>
                          </a:rPr>
                          <m:t>𝑺</m:t>
                        </m:r>
                      </m:e>
                      <m:sub>
                        <m:r>
                          <a:rPr lang="en-US" altLang="ko-KR" sz="1100" b="1" i="1" smtClean="0">
                            <a:latin typeface="Cambria Math" panose="02040503050406030204" pitchFamily="18" charset="0"/>
                          </a:rPr>
                          <m:t>𝟏</m:t>
                        </m:r>
                      </m:sub>
                    </m:sSub>
                    <m:d>
                      <m:dPr>
                        <m:ctrlPr>
                          <a:rPr lang="en-US" altLang="ko-KR" sz="1100" b="1" i="1" smtClean="0">
                            <a:latin typeface="Cambria Math" panose="02040503050406030204" pitchFamily="18" charset="0"/>
                          </a:rPr>
                        </m:ctrlPr>
                      </m:dPr>
                      <m:e>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𝑸</m:t>
                            </m:r>
                          </m:e>
                          <m:sub>
                            <m:r>
                              <a:rPr lang="en-US" altLang="ko-KR" sz="1100" b="1" i="1" smtClean="0">
                                <a:latin typeface="Cambria Math" panose="02040503050406030204" pitchFamily="18" charset="0"/>
                              </a:rPr>
                              <m:t>𝒄𝒈</m:t>
                            </m:r>
                          </m:sub>
                        </m:sSub>
                      </m:e>
                    </m:d>
                    <m:r>
                      <a:rPr lang="en-US" altLang="ko-KR" sz="1100" b="1" i="1" smtClean="0">
                        <a:latin typeface="Cambria Math" panose="02040503050406030204" pitchFamily="18" charset="0"/>
                      </a:rPr>
                      <m:t>= </m:t>
                    </m:r>
                  </m:oMath>
                </a14:m>
                <a:r>
                  <a:rPr lang="en" altLang="ko-KR" sz="1100" b="1" dirty="0"/>
                  <a:t>2,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a:latin typeface="Cambria Math" panose="02040503050406030204" pitchFamily="18" charset="0"/>
                          </a:rPr>
                          <m:t>𝟏</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smtClean="0">
                                <a:latin typeface="Cambria Math" panose="02040503050406030204" pitchFamily="18" charset="0"/>
                              </a:rPr>
                              <m:t>𝒆𝒙</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𝟑</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a:latin typeface="Cambria Math" panose="02040503050406030204" pitchFamily="18" charset="0"/>
                          </a:rPr>
                          <m:t>𝟏</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smtClean="0">
                                <a:latin typeface="Cambria Math" panose="02040503050406030204" pitchFamily="18" charset="0"/>
                              </a:rPr>
                              <m:t>𝒈𝒐</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𝟏</m:t>
                    </m:r>
                  </m:oMath>
                </a14:m>
                <a:endParaRPr lang="en" altLang="ko-KR" sz="1100" b="1" dirty="0"/>
              </a:p>
              <a:p>
                <a:endParaRPr kumimoji="1" lang="en" altLang="ko-KR" sz="1100" dirty="0"/>
              </a:p>
              <a:p>
                <a:r>
                  <a:rPr lang="en" altLang="ko-KR" sz="1100" dirty="0"/>
                  <a:t>"</a:t>
                </a:r>
                <a:r>
                  <a:rPr lang="en" altLang="ko-KR" sz="1100" dirty="0">
                    <a:solidFill>
                      <a:srgbClr val="FF0000"/>
                    </a:solidFill>
                  </a:rPr>
                  <a:t>Explanation</a:t>
                </a:r>
                <a:r>
                  <a:rPr lang="en" altLang="ko-KR" sz="1100" dirty="0"/>
                  <a:t> Query, </a:t>
                </a:r>
                <a:r>
                  <a:rPr lang="en" altLang="ko-KR" sz="1100" dirty="0">
                    <a:solidFill>
                      <a:srgbClr val="FF0000"/>
                    </a:solidFill>
                  </a:rPr>
                  <a:t>Counterargument</a:t>
                </a:r>
                <a:r>
                  <a:rPr lang="en" altLang="ko-KR" sz="1100" dirty="0"/>
                  <a:t> Query, </a:t>
                </a:r>
                <a:r>
                  <a:rPr lang="en" altLang="ko-KR" sz="1100" dirty="0">
                    <a:solidFill>
                      <a:srgbClr val="FF0000"/>
                    </a:solidFill>
                  </a:rPr>
                  <a:t>Goal</a:t>
                </a:r>
                <a:r>
                  <a:rPr lang="en" altLang="ko-KR" sz="1100" dirty="0"/>
                  <a:t> Query. </a:t>
                </a:r>
              </a:p>
              <a:p>
                <a:r>
                  <a:rPr lang="en" altLang="ko-KR" sz="1100" b="1" dirty="0"/>
                  <a:t>(Cg, Go, Ex)</a:t>
                </a:r>
                <a:r>
                  <a:rPr lang="en-US" altLang="ko-KR" sz="1100" b="1" dirty="0"/>
                  <a:t> -&gt; </a:t>
                </a:r>
                <a14:m>
                  <m:oMath xmlns:m="http://schemas.openxmlformats.org/officeDocument/2006/math">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𝒑</m:t>
                        </m:r>
                      </m:e>
                      <m:sub>
                        <m:r>
                          <a:rPr lang="en-US" altLang="ko-KR" sz="1100" b="1" i="1" smtClean="0">
                            <a:latin typeface="Cambria Math" panose="02040503050406030204" pitchFamily="18" charset="0"/>
                          </a:rPr>
                          <m:t>𝒄𝒈</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𝟐</m:t>
                        </m:r>
                      </m:sub>
                    </m:sSub>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𝟐𝟎</m:t>
                    </m:r>
                    <m:r>
                      <a:rPr lang="en-US" altLang="ko-KR" sz="1100" b="1" i="1" smtClean="0">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𝟐</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𝟐</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𝟒𝟑</m:t>
                    </m:r>
                  </m:oMath>
                </a14:m>
                <a:r>
                  <a:rPr kumimoji="1" lang="en" altLang="ko-KR" sz="1100" b="1" dirty="0"/>
                  <a:t> -&gt;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𝒄𝒈</m:t>
                        </m:r>
                        <m:r>
                          <a:rPr lang="en-US" altLang="ko-KR" sz="1100" b="1" i="1">
                            <a:latin typeface="Cambria Math" panose="02040503050406030204" pitchFamily="18" charset="0"/>
                          </a:rPr>
                          <m:t>,</m:t>
                        </m:r>
                        <m:r>
                          <a:rPr lang="en-US" altLang="ko-KR" sz="1100" b="1" i="1" smtClean="0">
                            <a:latin typeface="Cambria Math" panose="02040503050406030204" pitchFamily="18" charset="0"/>
                          </a:rPr>
                          <m:t>𝟐</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𝟐</m:t>
                    </m:r>
                    <m:r>
                      <a:rPr lang="en-US" altLang="ko-KR" sz="1100" b="1" i="1">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𝟐</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𝟐</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𝟑</m:t>
                    </m:r>
                  </m:oMath>
                </a14:m>
                <a:r>
                  <a:rPr lang="en" altLang="ko-KR" sz="1100" b="1" dirty="0"/>
                  <a:t> -&gt;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𝟐</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𝒄𝒈</m:t>
                            </m:r>
                          </m:sub>
                        </m:sSub>
                      </m:e>
                    </m:d>
                    <m:r>
                      <a:rPr lang="en-US" altLang="ko-KR" sz="1100" b="1" i="1">
                        <a:latin typeface="Cambria Math" panose="02040503050406030204" pitchFamily="18" charset="0"/>
                      </a:rPr>
                      <m:t>= </m:t>
                    </m:r>
                  </m:oMath>
                </a14:m>
                <a:r>
                  <a:rPr lang="en" altLang="ko-KR" sz="1100" b="1" dirty="0"/>
                  <a:t>2,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𝟐</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𝒆𝒙</m:t>
                            </m:r>
                          </m:sub>
                        </m:sSub>
                      </m:e>
                    </m:d>
                    <m:r>
                      <a:rPr lang="en-US" altLang="ko-KR" sz="1100" b="1" i="1">
                        <a:latin typeface="Cambria Math" panose="02040503050406030204" pitchFamily="18" charset="0"/>
                      </a:rPr>
                      <m:t>=</m:t>
                    </m:r>
                    <m:r>
                      <a:rPr lang="en-US" altLang="ko-KR" sz="1100" b="1" i="1">
                        <a:latin typeface="Cambria Math" panose="02040503050406030204" pitchFamily="18" charset="0"/>
                      </a:rPr>
                      <m:t>𝟑</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𝟐</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𝒈𝒐</m:t>
                            </m:r>
                          </m:sub>
                        </m:sSub>
                      </m:e>
                    </m:d>
                    <m:r>
                      <a:rPr lang="en-US" altLang="ko-KR" sz="1100" b="1" i="1">
                        <a:latin typeface="Cambria Math" panose="02040503050406030204" pitchFamily="18" charset="0"/>
                      </a:rPr>
                      <m:t>=</m:t>
                    </m:r>
                    <m:r>
                      <a:rPr lang="en-US" altLang="ko-KR" sz="1100" b="1" i="1">
                        <a:latin typeface="Cambria Math" panose="02040503050406030204" pitchFamily="18" charset="0"/>
                      </a:rPr>
                      <m:t>𝟏</m:t>
                    </m:r>
                  </m:oMath>
                </a14:m>
                <a:endParaRPr lang="en" altLang="ko-KR" sz="1100" b="1" dirty="0"/>
              </a:p>
              <a:p>
                <a:endParaRPr kumimoji="1" lang="en" altLang="ko-KR" sz="1100" dirty="0"/>
              </a:p>
              <a:p>
                <a:r>
                  <a:rPr lang="en" altLang="ko-KR" sz="1100" dirty="0"/>
                  <a:t>The most helpful query in detecting the logical fallacy in this sentence is likely the </a:t>
                </a:r>
                <a:r>
                  <a:rPr lang="en" altLang="ko-KR" sz="1100" dirty="0">
                    <a:solidFill>
                      <a:srgbClr val="FF0000"/>
                    </a:solidFill>
                  </a:rPr>
                  <a:t>Explanation </a:t>
                </a:r>
                <a:r>
                  <a:rPr lang="en" altLang="ko-KR" sz="1100" dirty="0"/>
                  <a:t>Query, as it specifically addresses the use of emotional language and its effect on the argument. However, the other queries could also be useful in further analyzing the sentence and identifying the logical fallacy present (such as the </a:t>
                </a:r>
                <a:r>
                  <a:rPr lang="en" altLang="ko-KR" sz="1100" dirty="0">
                    <a:solidFill>
                      <a:srgbClr val="FF0000"/>
                    </a:solidFill>
                  </a:rPr>
                  <a:t>Counterargument</a:t>
                </a:r>
                <a:r>
                  <a:rPr lang="en" altLang="ko-KR" sz="1100" dirty="0"/>
                  <a:t> Query addressing the accuracy of the grading system and </a:t>
                </a:r>
                <a:r>
                  <a:rPr lang="en-US" altLang="ko-KR" sz="1100" dirty="0"/>
                  <a:t>next </a:t>
                </a:r>
                <a:r>
                  <a:rPr lang="en" altLang="ko-KR" sz="1100" dirty="0"/>
                  <a:t>the </a:t>
                </a:r>
                <a:r>
                  <a:rPr lang="en" altLang="ko-KR" sz="1100" dirty="0">
                    <a:solidFill>
                      <a:srgbClr val="FF0000"/>
                    </a:solidFill>
                  </a:rPr>
                  <a:t>Goal</a:t>
                </a:r>
                <a:r>
                  <a:rPr lang="en" altLang="ko-KR" sz="1100" dirty="0"/>
                  <a:t> Query addressing the presence of a fallacy and the writer's goal</a:t>
                </a:r>
                <a:r>
                  <a:rPr lang="en-US" altLang="ko-KR" sz="1100" dirty="0"/>
                  <a:t>. </a:t>
                </a:r>
              </a:p>
              <a:p>
                <a:r>
                  <a:rPr lang="en-US" altLang="ko-KR" sz="1100" b="1" dirty="0"/>
                  <a:t>(Ex, Cg, Go) -&gt; </a:t>
                </a:r>
                <a14:m>
                  <m:oMath xmlns:m="http://schemas.openxmlformats.org/officeDocument/2006/math">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𝒑</m:t>
                        </m:r>
                      </m:e>
                      <m:sub>
                        <m:r>
                          <a:rPr lang="en-US" altLang="ko-KR" sz="1100" b="1" i="1" smtClean="0">
                            <a:latin typeface="Cambria Math" panose="02040503050406030204" pitchFamily="18" charset="0"/>
                          </a:rPr>
                          <m:t>𝒄𝒈</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𝟑</m:t>
                        </m:r>
                      </m:sub>
                    </m:sSub>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𝟑𝟑𝟕</m:t>
                    </m:r>
                    <m:r>
                      <a:rPr lang="en-US" altLang="ko-KR" sz="1100" b="1" i="1" smtClean="0">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𝟖𝟖</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𝟒𝟏𝟑</m:t>
                    </m:r>
                  </m:oMath>
                </a14:m>
                <a:r>
                  <a:rPr kumimoji="1" lang="en" altLang="ko-KR" sz="1100" b="1" dirty="0"/>
                  <a:t> -&gt;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𝒄𝒈</m:t>
                        </m:r>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𝟐</m:t>
                    </m:r>
                    <m:r>
                      <a:rPr lang="en-US" altLang="ko-KR" sz="1100" b="1" i="1">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𝟑</m:t>
                    </m:r>
                    <m:r>
                      <a:rPr lang="en-US" altLang="ko-KR" sz="1100" b="1" i="1" smtClean="0">
                        <a:latin typeface="Cambria Math" panose="02040503050406030204" pitchFamily="18" charset="0"/>
                      </a:rPr>
                      <m:t> </m:t>
                    </m:r>
                  </m:oMath>
                </a14:m>
                <a:r>
                  <a:rPr lang="en" altLang="ko-KR" sz="1100" b="1" dirty="0"/>
                  <a:t>-&gt;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𝟑</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𝒄𝒈</m:t>
                            </m:r>
                          </m:sub>
                        </m:sSub>
                      </m:e>
                    </m:d>
                    <m:r>
                      <a:rPr lang="en-US" altLang="ko-KR" sz="1100" b="1" i="1">
                        <a:latin typeface="Cambria Math" panose="02040503050406030204" pitchFamily="18" charset="0"/>
                      </a:rPr>
                      <m:t>= </m:t>
                    </m:r>
                  </m:oMath>
                </a14:m>
                <a:r>
                  <a:rPr lang="en" altLang="ko-KR" sz="1100" b="1" dirty="0"/>
                  <a:t>2,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𝟑</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𝒆𝒙</m:t>
                            </m:r>
                          </m:sub>
                        </m:sSub>
                      </m:e>
                    </m:d>
                    <m:r>
                      <a:rPr lang="en-US" altLang="ko-KR" sz="1100" b="1" i="1">
                        <a:latin typeface="Cambria Math" panose="02040503050406030204" pitchFamily="18" charset="0"/>
                      </a:rPr>
                      <m:t>=</m:t>
                    </m:r>
                    <m:r>
                      <a:rPr lang="en-US" altLang="ko-KR" sz="1100" b="1" i="1">
                        <a:latin typeface="Cambria Math" panose="02040503050406030204" pitchFamily="18" charset="0"/>
                      </a:rPr>
                      <m:t>𝟑</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𝟑</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𝒈𝒐</m:t>
                            </m:r>
                          </m:sub>
                        </m:sSub>
                      </m:e>
                    </m:d>
                    <m:r>
                      <a:rPr lang="en-US" altLang="ko-KR" sz="1100" b="1" i="1">
                        <a:latin typeface="Cambria Math" panose="02040503050406030204" pitchFamily="18" charset="0"/>
                      </a:rPr>
                      <m:t>=</m:t>
                    </m:r>
                    <m:r>
                      <a:rPr lang="en-US" altLang="ko-KR" sz="1100" b="1" i="1">
                        <a:latin typeface="Cambria Math" panose="02040503050406030204" pitchFamily="18" charset="0"/>
                      </a:rPr>
                      <m:t>𝟏</m:t>
                    </m:r>
                  </m:oMath>
                </a14:m>
                <a:endParaRPr lang="en-US" altLang="ko-KR" sz="1100" b="1" dirty="0"/>
              </a:p>
              <a:p>
                <a:endParaRPr kumimoji="1" lang="en-US" altLang="ko-KR" sz="1100" dirty="0"/>
              </a:p>
              <a:p>
                <a:r>
                  <a:rPr lang="en" altLang="ko-KR" sz="1100" dirty="0"/>
                  <a:t>The most helpful query in detecting the logical fallacy is the </a:t>
                </a:r>
                <a:r>
                  <a:rPr lang="en" altLang="ko-KR" sz="1100" dirty="0">
                    <a:solidFill>
                      <a:srgbClr val="FF0000"/>
                    </a:solidFill>
                  </a:rPr>
                  <a:t>Explanation</a:t>
                </a:r>
                <a:r>
                  <a:rPr lang="en" altLang="ko-KR" sz="1100" dirty="0"/>
                  <a:t> Query. It helps to identify how the use of emotional language affects the argument and can potentially reveal any flaws in the reasoning. The </a:t>
                </a:r>
                <a:r>
                  <a:rPr lang="en" altLang="ko-KR" sz="1100" dirty="0">
                    <a:solidFill>
                      <a:srgbClr val="FF0000"/>
                    </a:solidFill>
                  </a:rPr>
                  <a:t>Goal</a:t>
                </a:r>
                <a:r>
                  <a:rPr lang="en" altLang="ko-KR" sz="1100" dirty="0"/>
                  <a:t> Query would come next, as it can help to pinpoint the specific logical fallacy present in the text and the overall goal of the author. The </a:t>
                </a:r>
                <a:r>
                  <a:rPr lang="en" altLang="ko-KR" sz="1100" dirty="0">
                    <a:solidFill>
                      <a:srgbClr val="FF0000"/>
                    </a:solidFill>
                  </a:rPr>
                  <a:t>Counterargument</a:t>
                </a:r>
                <a:r>
                  <a:rPr lang="en" altLang="ko-KR" sz="1100" dirty="0"/>
                  <a:t> Query would be the least helpful, as it focuses more on a specific aspect of the argument rather than the argument as a whole. </a:t>
                </a:r>
                <a:r>
                  <a:rPr lang="en" altLang="ko-KR" sz="1100" b="1" dirty="0"/>
                  <a:t>(Ex, Go, Cg)</a:t>
                </a:r>
                <a:r>
                  <a:rPr lang="en-US" altLang="ko-KR" sz="1100" b="1" dirty="0"/>
                  <a:t> -&gt; </a:t>
                </a:r>
                <a14:m>
                  <m:oMath xmlns:m="http://schemas.openxmlformats.org/officeDocument/2006/math">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𝒑</m:t>
                        </m:r>
                      </m:e>
                      <m:sub>
                        <m:r>
                          <a:rPr lang="en-US" altLang="ko-KR" sz="1100" b="1" i="1" smtClean="0">
                            <a:latin typeface="Cambria Math" panose="02040503050406030204" pitchFamily="18" charset="0"/>
                          </a:rPr>
                          <m:t>𝒄𝒈</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𝟒</m:t>
                        </m:r>
                      </m:sub>
                    </m:sSub>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𝟑𝟔𝟐</m:t>
                    </m:r>
                    <m:r>
                      <a:rPr lang="en-US" altLang="ko-KR" sz="1100" b="1" i="1" smtClean="0">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𝟒</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𝟔𝟒</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𝟒</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𝟐𝟏𝟖</m:t>
                    </m:r>
                  </m:oMath>
                </a14:m>
                <a:r>
                  <a:rPr kumimoji="1" lang="en" altLang="ko-KR" sz="1100" b="1" dirty="0"/>
                  <a:t> -&gt;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𝒄𝒈</m:t>
                        </m:r>
                        <m:r>
                          <a:rPr lang="en-US" altLang="ko-KR" sz="1100" b="1" i="1">
                            <a:latin typeface="Cambria Math" panose="02040503050406030204" pitchFamily="18" charset="0"/>
                          </a:rPr>
                          <m:t>,</m:t>
                        </m:r>
                        <m:r>
                          <a:rPr lang="en-US" altLang="ko-KR" sz="1100" b="1" i="1" smtClean="0">
                            <a:latin typeface="Cambria Math" panose="02040503050406030204" pitchFamily="18" charset="0"/>
                          </a:rPr>
                          <m:t>𝟒</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r>
                      <a:rPr lang="en-US" altLang="ko-KR" sz="1100" b="1" i="1">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𝟒</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𝟒</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𝟐</m:t>
                    </m:r>
                  </m:oMath>
                </a14:m>
                <a:r>
                  <a:rPr kumimoji="1" lang="en-US" altLang="ko-KR" sz="1100" b="1" dirty="0"/>
                  <a:t> </a:t>
                </a:r>
                <a:r>
                  <a:rPr lang="en" altLang="ko-KR" sz="1100" b="1" dirty="0"/>
                  <a:t>-&gt;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𝟒</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𝒄𝒈</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𝟏</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𝟒</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𝒆𝒙</m:t>
                            </m:r>
                          </m:sub>
                        </m:sSub>
                      </m:e>
                    </m:d>
                    <m:r>
                      <a:rPr lang="en-US" altLang="ko-KR" sz="1100" b="1" i="1">
                        <a:latin typeface="Cambria Math" panose="02040503050406030204" pitchFamily="18" charset="0"/>
                      </a:rPr>
                      <m:t>=</m:t>
                    </m:r>
                    <m:r>
                      <a:rPr lang="en-US" altLang="ko-KR" sz="1100" b="1" i="1">
                        <a:latin typeface="Cambria Math" panose="02040503050406030204" pitchFamily="18" charset="0"/>
                      </a:rPr>
                      <m:t>𝟑</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𝟒</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𝒈𝒐</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𝟐</m:t>
                    </m:r>
                  </m:oMath>
                </a14:m>
                <a:endParaRPr kumimoji="1" lang="en-US" altLang="ko-KR" sz="1100" b="1" dirty="0"/>
              </a:p>
              <a:p>
                <a:endParaRPr kumimoji="1" lang="en-US" altLang="ko-KR" sz="1100" dirty="0"/>
              </a:p>
              <a:p>
                <a:r>
                  <a:rPr lang="en" altLang="ko-KR" sz="1100" dirty="0"/>
                  <a:t>The most helpful query in detecting the logical fallacy in this sentence would be the </a:t>
                </a:r>
                <a:r>
                  <a:rPr lang="en" altLang="ko-KR" sz="1100" dirty="0">
                    <a:solidFill>
                      <a:srgbClr val="FF0000"/>
                    </a:solidFill>
                  </a:rPr>
                  <a:t>Counterargument</a:t>
                </a:r>
                <a:r>
                  <a:rPr lang="en" altLang="ko-KR" sz="1100" dirty="0"/>
                  <a:t> Query, followed by the </a:t>
                </a:r>
                <a:r>
                  <a:rPr lang="en" altLang="ko-KR" sz="1100" dirty="0">
                    <a:solidFill>
                      <a:srgbClr val="FF0000"/>
                    </a:solidFill>
                  </a:rPr>
                  <a:t>Goal</a:t>
                </a:r>
                <a:r>
                  <a:rPr lang="en" altLang="ko-KR" sz="1100" dirty="0"/>
                  <a:t> Query and </a:t>
                </a:r>
                <a:r>
                  <a:rPr lang="en" altLang="ko-KR" sz="1100" dirty="0">
                    <a:solidFill>
                      <a:srgbClr val="FF0000"/>
                    </a:solidFill>
                  </a:rPr>
                  <a:t>Explanation</a:t>
                </a:r>
                <a:r>
                  <a:rPr lang="en" altLang="ko-KR" sz="1100" dirty="0"/>
                  <a:t> Query. The Counterargument Query directly addresses the main argument and challenges it, while the Explanation Query delves into the use of language to understand how it affects the argument. The Goal Query provides context and helps identify the underlying goal behind the text, which can also contribute to uncovering the logical fallacy. </a:t>
                </a:r>
                <a:r>
                  <a:rPr lang="en" altLang="ko-KR" sz="1100" b="1" dirty="0"/>
                  <a:t>(Go, Cg, Ex) </a:t>
                </a:r>
                <a:r>
                  <a:rPr lang="en-US" altLang="ko-KR" sz="1100" b="1" dirty="0"/>
                  <a:t>-&gt; </a:t>
                </a:r>
                <a14:m>
                  <m:oMath xmlns:m="http://schemas.openxmlformats.org/officeDocument/2006/math">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𝒑</m:t>
                        </m:r>
                      </m:e>
                      <m:sub>
                        <m:r>
                          <a:rPr lang="en-US" altLang="ko-KR" sz="1100" b="1" i="1" smtClean="0">
                            <a:latin typeface="Cambria Math" panose="02040503050406030204" pitchFamily="18" charset="0"/>
                          </a:rPr>
                          <m:t>𝒄𝒈</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𝟓</m:t>
                        </m:r>
                      </m:sub>
                    </m:sSub>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𝟖𝟕</m:t>
                    </m:r>
                    <m:r>
                      <a:rPr lang="en-US" altLang="ko-KR" sz="1100" b="1" i="1" smtClean="0">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𝟓</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𝟏𝟒𝟏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𝟓</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𝟏𝟐𝟔</m:t>
                    </m:r>
                  </m:oMath>
                </a14:m>
                <a:r>
                  <a:rPr lang="en" altLang="ko-KR" sz="1100" b="1" dirty="0"/>
                  <a:t> </a:t>
                </a:r>
                <a:r>
                  <a:rPr kumimoji="1" lang="en" altLang="ko-KR" sz="1100" b="1" dirty="0"/>
                  <a:t>-&gt;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𝒄𝒈</m:t>
                        </m:r>
                        <m:r>
                          <a:rPr lang="en-US" altLang="ko-KR" sz="1100" b="1" i="1">
                            <a:latin typeface="Cambria Math" panose="02040503050406030204" pitchFamily="18" charset="0"/>
                          </a:rPr>
                          <m:t>,</m:t>
                        </m:r>
                        <m:r>
                          <a:rPr lang="en-US" altLang="ko-KR" sz="1100" b="1" i="1" smtClean="0">
                            <a:latin typeface="Cambria Math" panose="02040503050406030204" pitchFamily="18" charset="0"/>
                          </a:rPr>
                          <m:t>𝟓</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𝟏</m:t>
                    </m:r>
                    <m:r>
                      <a:rPr lang="en-US" altLang="ko-KR" sz="1100" b="1" i="1">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𝟓</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𝟓</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𝟐</m:t>
                    </m:r>
                  </m:oMath>
                </a14:m>
                <a:r>
                  <a:rPr lang="en" altLang="ko-KR" sz="1100" b="1" dirty="0"/>
                  <a:t> -&gt;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𝟓</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𝒄𝒈</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𝟑</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𝟓</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𝒆𝒙</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𝟏</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𝟓</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𝒈𝒐</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𝟐</m:t>
                    </m:r>
                  </m:oMath>
                </a14:m>
                <a:endParaRPr lang="en" altLang="ko-KR" sz="1100" b="1" dirty="0"/>
              </a:p>
              <a:p>
                <a:endParaRPr kumimoji="1" lang="en" altLang="ko-KR" sz="700" dirty="0"/>
              </a:p>
              <a:p>
                <a:r>
                  <a:rPr lang="en" altLang="ko-KR" sz="1100" dirty="0">
                    <a:solidFill>
                      <a:srgbClr val="FF0000"/>
                    </a:solidFill>
                  </a:rPr>
                  <a:t>Explanation</a:t>
                </a:r>
                <a:r>
                  <a:rPr lang="en" altLang="ko-KR" sz="1100" dirty="0"/>
                  <a:t> Query, </a:t>
                </a:r>
                <a:r>
                  <a:rPr lang="en" altLang="ko-KR" sz="1100" dirty="0">
                    <a:solidFill>
                      <a:srgbClr val="FF0000"/>
                    </a:solidFill>
                  </a:rPr>
                  <a:t>Goal</a:t>
                </a:r>
                <a:r>
                  <a:rPr lang="en" altLang="ko-KR" sz="1100" dirty="0"/>
                  <a:t> Query, </a:t>
                </a:r>
                <a:r>
                  <a:rPr lang="en" altLang="ko-KR" sz="1100" dirty="0">
                    <a:solidFill>
                      <a:srgbClr val="FF0000"/>
                    </a:solidFill>
                  </a:rPr>
                  <a:t>Counterargument</a:t>
                </a:r>
                <a:r>
                  <a:rPr lang="en" altLang="ko-KR" sz="1100" dirty="0"/>
                  <a:t> Query. </a:t>
                </a:r>
              </a:p>
              <a:p>
                <a:r>
                  <a:rPr lang="en" altLang="ko-KR" sz="1100" b="1" dirty="0"/>
                  <a:t>(Go, Ex, Cg)</a:t>
                </a:r>
                <a:r>
                  <a:rPr lang="en-US" altLang="ko-KR" sz="1100" b="1" dirty="0"/>
                  <a:t> -&gt; </a:t>
                </a:r>
                <a14:m>
                  <m:oMath xmlns:m="http://schemas.openxmlformats.org/officeDocument/2006/math">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𝒑</m:t>
                        </m:r>
                      </m:e>
                      <m:sub>
                        <m:r>
                          <a:rPr lang="en-US" altLang="ko-KR" sz="1100" b="1" i="1" smtClean="0">
                            <a:latin typeface="Cambria Math" panose="02040503050406030204" pitchFamily="18" charset="0"/>
                          </a:rPr>
                          <m:t>𝒄𝒈</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𝟔</m:t>
                        </m:r>
                      </m:sub>
                    </m:sSub>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𝟑𝟐</m:t>
                    </m:r>
                    <m:r>
                      <a:rPr lang="en-US" altLang="ko-KR" sz="1100" b="1" i="1" smtClean="0">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smtClean="0">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𝟔</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𝒑</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𝟔</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𝟐𝟎</m:t>
                    </m:r>
                  </m:oMath>
                </a14:m>
                <a:r>
                  <a:rPr kumimoji="1" lang="en-US" altLang="ko-KR" sz="1100" b="1" dirty="0"/>
                  <a:t> </a:t>
                </a:r>
                <a:r>
                  <a:rPr kumimoji="1" lang="en" altLang="ko-KR" sz="1100" b="1" dirty="0"/>
                  <a:t>-&gt;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𝒄𝒈</m:t>
                        </m:r>
                        <m:r>
                          <a:rPr lang="en-US" altLang="ko-KR" sz="1100" b="1" i="1">
                            <a:latin typeface="Cambria Math" panose="02040503050406030204" pitchFamily="18" charset="0"/>
                          </a:rPr>
                          <m:t>,</m:t>
                        </m:r>
                        <m:r>
                          <a:rPr lang="en-US" altLang="ko-KR" sz="1100" b="1" i="1" smtClean="0">
                            <a:latin typeface="Cambria Math" panose="02040503050406030204" pitchFamily="18" charset="0"/>
                          </a:rPr>
                          <m:t>𝟔</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𝟑</m:t>
                    </m:r>
                    <m:r>
                      <a:rPr lang="en-US" altLang="ko-KR" sz="1100" b="1" i="1">
                        <a:latin typeface="Cambria Math" panose="02040503050406030204" pitchFamily="18" charset="0"/>
                      </a:rPr>
                      <m:t>,  </m:t>
                    </m:r>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𝒆𝒙</m:t>
                        </m:r>
                        <m:r>
                          <a:rPr lang="en-US" altLang="ko-KR" sz="1100" b="1" i="1">
                            <a:latin typeface="Cambria Math" panose="02040503050406030204" pitchFamily="18" charset="0"/>
                          </a:rPr>
                          <m:t>,</m:t>
                        </m:r>
                        <m:r>
                          <a:rPr lang="en-US" altLang="ko-KR" sz="1100" b="1" i="1" smtClean="0">
                            <a:latin typeface="Cambria Math" panose="02040503050406030204" pitchFamily="18" charset="0"/>
                          </a:rPr>
                          <m:t>𝟔</m:t>
                        </m:r>
                      </m:sub>
                    </m:sSub>
                    <m:r>
                      <a:rPr lang="en-US" altLang="ko-KR" sz="1100" b="1" i="1">
                        <a:latin typeface="Cambria Math" panose="02040503050406030204" pitchFamily="18" charset="0"/>
                      </a:rPr>
                      <m:t>=</m:t>
                    </m:r>
                    <m:r>
                      <a:rPr lang="en-US" altLang="ko-KR" sz="1100" b="1" i="1" smtClean="0">
                        <a:latin typeface="Cambria Math" panose="02040503050406030204" pitchFamily="18" charset="0"/>
                      </a:rPr>
                      <m:t>𝟏</m:t>
                    </m:r>
                  </m:oMath>
                </a14:m>
                <a:r>
                  <a:rPr lang="en" altLang="ko-KR" sz="1100" b="1" dirty="0"/>
                  <a:t>, </a:t>
                </a:r>
                <a14:m>
                  <m:oMath xmlns:m="http://schemas.openxmlformats.org/officeDocument/2006/math">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b="1" i="1">
                            <a:latin typeface="Cambria Math" panose="02040503050406030204" pitchFamily="18" charset="0"/>
                          </a:rPr>
                          <m:t>𝒈𝒐</m:t>
                        </m:r>
                        <m:r>
                          <a:rPr lang="en-US" altLang="ko-KR" sz="1100" b="1" i="1">
                            <a:latin typeface="Cambria Math" panose="02040503050406030204" pitchFamily="18" charset="0"/>
                          </a:rPr>
                          <m:t>,</m:t>
                        </m:r>
                        <m:r>
                          <a:rPr lang="en-US" altLang="ko-KR" sz="1100" b="1" i="1" smtClean="0">
                            <a:latin typeface="Cambria Math" panose="02040503050406030204" pitchFamily="18" charset="0"/>
                          </a:rPr>
                          <m:t>𝟔</m:t>
                        </m:r>
                      </m:sub>
                    </m:sSub>
                    <m:r>
                      <a:rPr lang="en-US" altLang="ko-KR" sz="1100" b="1" i="1">
                        <a:latin typeface="Cambria Math" panose="02040503050406030204" pitchFamily="18" charset="0"/>
                      </a:rPr>
                      <m:t>=</m:t>
                    </m:r>
                    <m:r>
                      <a:rPr lang="en-US" altLang="ko-KR" sz="1100" b="1" i="1">
                        <a:latin typeface="Cambria Math" panose="02040503050406030204" pitchFamily="18" charset="0"/>
                      </a:rPr>
                      <m:t>𝟐</m:t>
                    </m:r>
                  </m:oMath>
                </a14:m>
                <a:r>
                  <a:rPr lang="en" altLang="ko-KR" sz="1100" b="1" dirty="0"/>
                  <a:t> -&gt;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𝟔</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𝒄𝒈</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𝟏</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𝟔</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𝒆𝒙</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𝟑</m:t>
                    </m:r>
                  </m:oMath>
                </a14:m>
                <a:r>
                  <a:rPr lang="en" altLang="ko-KR" sz="1100" b="1" dirty="0"/>
                  <a:t>, </a:t>
                </a:r>
                <a14:m>
                  <m:oMath xmlns:m="http://schemas.openxmlformats.org/officeDocument/2006/math">
                    <m:sSub>
                      <m:sSubPr>
                        <m:ctrlPr>
                          <a:rPr lang="en" altLang="ko-KR" sz="1100" b="1" i="1">
                            <a:latin typeface="Cambria Math" panose="02040503050406030204" pitchFamily="18" charset="0"/>
                          </a:rPr>
                        </m:ctrlPr>
                      </m:sSubPr>
                      <m:e>
                        <m:r>
                          <a:rPr lang="en-US" altLang="ko-KR" sz="1100" b="1" i="1">
                            <a:latin typeface="Cambria Math" panose="02040503050406030204" pitchFamily="18" charset="0"/>
                          </a:rPr>
                          <m:t>𝑺</m:t>
                        </m:r>
                      </m:e>
                      <m:sub>
                        <m:r>
                          <a:rPr lang="en-US" altLang="ko-KR" sz="1100" b="1" i="1" smtClean="0">
                            <a:latin typeface="Cambria Math" panose="02040503050406030204" pitchFamily="18" charset="0"/>
                          </a:rPr>
                          <m:t>𝟔</m:t>
                        </m:r>
                      </m:sub>
                    </m:sSub>
                    <m:d>
                      <m:dPr>
                        <m:ctrlPr>
                          <a:rPr lang="en-US" altLang="ko-KR" sz="1100" b="1" i="1">
                            <a:latin typeface="Cambria Math" panose="02040503050406030204" pitchFamily="18" charset="0"/>
                          </a:rPr>
                        </m:ctrlPr>
                      </m:dPr>
                      <m:e>
                        <m:sSub>
                          <m:sSubPr>
                            <m:ctrlPr>
                              <a:rPr lang="en-US" altLang="ko-KR" sz="1100" b="1" i="1">
                                <a:latin typeface="Cambria Math" panose="02040503050406030204" pitchFamily="18" charset="0"/>
                              </a:rPr>
                            </m:ctrlPr>
                          </m:sSubPr>
                          <m:e>
                            <m:r>
                              <a:rPr lang="en-US" altLang="ko-KR" sz="1100" b="1" i="1">
                                <a:latin typeface="Cambria Math" panose="02040503050406030204" pitchFamily="18" charset="0"/>
                              </a:rPr>
                              <m:t>𝑸</m:t>
                            </m:r>
                          </m:e>
                          <m:sub>
                            <m:r>
                              <a:rPr lang="en-US" altLang="ko-KR" sz="1100" b="1" i="1">
                                <a:latin typeface="Cambria Math" panose="02040503050406030204" pitchFamily="18" charset="0"/>
                              </a:rPr>
                              <m:t>𝒈𝒐</m:t>
                            </m:r>
                          </m:sub>
                        </m:sSub>
                      </m:e>
                    </m:d>
                    <m:r>
                      <a:rPr lang="en-US" altLang="ko-KR" sz="1100" b="1" i="1">
                        <a:latin typeface="Cambria Math" panose="02040503050406030204" pitchFamily="18" charset="0"/>
                      </a:rPr>
                      <m:t>=</m:t>
                    </m:r>
                    <m:r>
                      <a:rPr lang="en-US" altLang="ko-KR" sz="1100" b="1" i="0" smtClean="0">
                        <a:latin typeface="Cambria Math" panose="02040503050406030204" pitchFamily="18" charset="0"/>
                      </a:rPr>
                      <m:t>𝟐</m:t>
                    </m:r>
                  </m:oMath>
                </a14:m>
                <a:endParaRPr lang="en" altLang="ko-KR" sz="1100" b="1" dirty="0"/>
              </a:p>
              <a:p>
                <a:endParaRPr lang="en" altLang="ko-KR" sz="1100" b="1" dirty="0"/>
              </a:p>
              <a:p>
                <a:endParaRPr lang="en" altLang="ko-KR" sz="1100" b="1" dirty="0"/>
              </a:p>
              <a:p>
                <a:pPr algn="ctr"/>
                <a:r>
                  <a:rPr lang="en" altLang="ko-KR" sz="1200" b="1" dirty="0"/>
                  <a:t> </a:t>
                </a:r>
                <a14:m>
                  <m:oMath xmlns:m="http://schemas.openxmlformats.org/officeDocument/2006/math">
                    <m:sSub>
                      <m:sSubPr>
                        <m:ctrlPr>
                          <a:rPr lang="en" altLang="ko-KR" sz="1400" b="1" i="1">
                            <a:latin typeface="Cambria Math" panose="02040503050406030204" pitchFamily="18" charset="0"/>
                          </a:rPr>
                        </m:ctrlPr>
                      </m:sSubPr>
                      <m:e>
                        <m:r>
                          <a:rPr lang="en-US" altLang="ko-KR" sz="1400" b="1" i="1">
                            <a:latin typeface="Cambria Math" panose="02040503050406030204" pitchFamily="18" charset="0"/>
                          </a:rPr>
                          <m:t>𝑺</m:t>
                        </m:r>
                      </m:e>
                      <m:sub>
                        <m:r>
                          <a:rPr lang="en-US" altLang="ko-KR" sz="1400" b="1" i="1" smtClean="0">
                            <a:latin typeface="Cambria Math" panose="02040503050406030204" pitchFamily="18" charset="0"/>
                          </a:rPr>
                          <m:t>𝒕𝒐𝒕𝒂𝒍</m:t>
                        </m:r>
                      </m:sub>
                    </m:sSub>
                    <m:d>
                      <m:dPr>
                        <m:ctrlPr>
                          <a:rPr lang="en-US" altLang="ko-KR" sz="1400" b="1" i="1">
                            <a:latin typeface="Cambria Math" panose="02040503050406030204" pitchFamily="18" charset="0"/>
                          </a:rPr>
                        </m:ctrlPr>
                      </m:dPr>
                      <m:e>
                        <m:sSub>
                          <m:sSubPr>
                            <m:ctrlPr>
                              <a:rPr lang="en-US" altLang="ko-KR" sz="1400" b="1" i="1">
                                <a:latin typeface="Cambria Math" panose="02040503050406030204" pitchFamily="18" charset="0"/>
                              </a:rPr>
                            </m:ctrlPr>
                          </m:sSubPr>
                          <m:e>
                            <m:r>
                              <a:rPr lang="en-US" altLang="ko-KR" sz="1400" b="1" i="1">
                                <a:latin typeface="Cambria Math" panose="02040503050406030204" pitchFamily="18" charset="0"/>
                              </a:rPr>
                              <m:t>𝑸</m:t>
                            </m:r>
                          </m:e>
                          <m:sub>
                            <m:r>
                              <a:rPr lang="en-US" altLang="ko-KR" sz="1400" b="1" i="1">
                                <a:latin typeface="Cambria Math" panose="02040503050406030204" pitchFamily="18" charset="0"/>
                              </a:rPr>
                              <m:t>𝒄𝒈</m:t>
                            </m:r>
                          </m:sub>
                        </m:sSub>
                      </m:e>
                    </m:d>
                    <m:r>
                      <a:rPr lang="en-US" altLang="ko-KR" sz="1400" b="1" i="1">
                        <a:latin typeface="Cambria Math" panose="02040503050406030204" pitchFamily="18" charset="0"/>
                      </a:rPr>
                      <m:t>=</m:t>
                    </m:r>
                    <m:r>
                      <a:rPr lang="en-US" altLang="ko-KR" sz="1400" b="1" i="0" smtClean="0">
                        <a:latin typeface="Cambria Math" panose="02040503050406030204" pitchFamily="18" charset="0"/>
                      </a:rPr>
                      <m:t>𝟏𝟏</m:t>
                    </m:r>
                  </m:oMath>
                </a14:m>
                <a:r>
                  <a:rPr lang="en" altLang="ko-KR" sz="1400" b="1" dirty="0"/>
                  <a:t>, </a:t>
                </a:r>
                <a14:m>
                  <m:oMath xmlns:m="http://schemas.openxmlformats.org/officeDocument/2006/math">
                    <m:sSub>
                      <m:sSubPr>
                        <m:ctrlPr>
                          <a:rPr lang="en" altLang="ko-KR" sz="1400" b="1" i="1">
                            <a:latin typeface="Cambria Math" panose="02040503050406030204" pitchFamily="18" charset="0"/>
                          </a:rPr>
                        </m:ctrlPr>
                      </m:sSubPr>
                      <m:e>
                        <m:r>
                          <a:rPr lang="en-US" altLang="ko-KR" sz="1400" b="1" i="1">
                            <a:latin typeface="Cambria Math" panose="02040503050406030204" pitchFamily="18" charset="0"/>
                          </a:rPr>
                          <m:t>𝑺</m:t>
                        </m:r>
                      </m:e>
                      <m:sub>
                        <m:r>
                          <a:rPr lang="en-US" altLang="ko-KR" sz="1400" b="1" i="1" smtClean="0">
                            <a:latin typeface="Cambria Math" panose="02040503050406030204" pitchFamily="18" charset="0"/>
                          </a:rPr>
                          <m:t>𝒕𝒐𝒕𝒂𝒍</m:t>
                        </m:r>
                      </m:sub>
                    </m:sSub>
                    <m:d>
                      <m:dPr>
                        <m:ctrlPr>
                          <a:rPr lang="en-US" altLang="ko-KR" sz="1400" b="1" i="1">
                            <a:latin typeface="Cambria Math" panose="02040503050406030204" pitchFamily="18" charset="0"/>
                          </a:rPr>
                        </m:ctrlPr>
                      </m:dPr>
                      <m:e>
                        <m:sSub>
                          <m:sSubPr>
                            <m:ctrlPr>
                              <a:rPr lang="en-US" altLang="ko-KR" sz="1400" b="1" i="1">
                                <a:latin typeface="Cambria Math" panose="02040503050406030204" pitchFamily="18" charset="0"/>
                              </a:rPr>
                            </m:ctrlPr>
                          </m:sSubPr>
                          <m:e>
                            <m:r>
                              <a:rPr lang="en-US" altLang="ko-KR" sz="1400" b="1" i="1">
                                <a:latin typeface="Cambria Math" panose="02040503050406030204" pitchFamily="18" charset="0"/>
                              </a:rPr>
                              <m:t>𝑸</m:t>
                            </m:r>
                          </m:e>
                          <m:sub>
                            <m:r>
                              <a:rPr lang="en-US" altLang="ko-KR" sz="1400" b="1" i="1">
                                <a:latin typeface="Cambria Math" panose="02040503050406030204" pitchFamily="18" charset="0"/>
                              </a:rPr>
                              <m:t>𝒆𝒙</m:t>
                            </m:r>
                          </m:sub>
                        </m:sSub>
                      </m:e>
                    </m:d>
                    <m:r>
                      <a:rPr lang="en-US" altLang="ko-KR" sz="1400" b="1" i="1">
                        <a:latin typeface="Cambria Math" panose="02040503050406030204" pitchFamily="18" charset="0"/>
                      </a:rPr>
                      <m:t>=</m:t>
                    </m:r>
                    <m:r>
                      <a:rPr lang="en-US" altLang="ko-KR" sz="1400" b="1" i="1" smtClean="0">
                        <a:latin typeface="Cambria Math" panose="02040503050406030204" pitchFamily="18" charset="0"/>
                      </a:rPr>
                      <m:t>𝟏𝟔</m:t>
                    </m:r>
                  </m:oMath>
                </a14:m>
                <a:r>
                  <a:rPr lang="en" altLang="ko-KR" sz="1400" b="1" dirty="0"/>
                  <a:t>, </a:t>
                </a:r>
                <a14:m>
                  <m:oMath xmlns:m="http://schemas.openxmlformats.org/officeDocument/2006/math">
                    <m:sSub>
                      <m:sSubPr>
                        <m:ctrlPr>
                          <a:rPr lang="en" altLang="ko-KR" sz="1400" b="1" i="1">
                            <a:latin typeface="Cambria Math" panose="02040503050406030204" pitchFamily="18" charset="0"/>
                          </a:rPr>
                        </m:ctrlPr>
                      </m:sSubPr>
                      <m:e>
                        <m:r>
                          <a:rPr lang="en-US" altLang="ko-KR" sz="1400" b="1" i="1">
                            <a:latin typeface="Cambria Math" panose="02040503050406030204" pitchFamily="18" charset="0"/>
                          </a:rPr>
                          <m:t>𝑺</m:t>
                        </m:r>
                      </m:e>
                      <m:sub>
                        <m:r>
                          <a:rPr lang="en-US" altLang="ko-KR" sz="1400" b="1" i="1" smtClean="0">
                            <a:latin typeface="Cambria Math" panose="02040503050406030204" pitchFamily="18" charset="0"/>
                          </a:rPr>
                          <m:t>𝒕𝒐𝒕𝒂𝒍</m:t>
                        </m:r>
                      </m:sub>
                    </m:sSub>
                    <m:d>
                      <m:dPr>
                        <m:ctrlPr>
                          <a:rPr lang="en-US" altLang="ko-KR" sz="1400" b="1" i="1">
                            <a:latin typeface="Cambria Math" panose="02040503050406030204" pitchFamily="18" charset="0"/>
                          </a:rPr>
                        </m:ctrlPr>
                      </m:dPr>
                      <m:e>
                        <m:sSub>
                          <m:sSubPr>
                            <m:ctrlPr>
                              <a:rPr lang="en-US" altLang="ko-KR" sz="1400" b="1" i="1">
                                <a:latin typeface="Cambria Math" panose="02040503050406030204" pitchFamily="18" charset="0"/>
                              </a:rPr>
                            </m:ctrlPr>
                          </m:sSubPr>
                          <m:e>
                            <m:r>
                              <a:rPr lang="en-US" altLang="ko-KR" sz="1400" b="1" i="1">
                                <a:latin typeface="Cambria Math" panose="02040503050406030204" pitchFamily="18" charset="0"/>
                              </a:rPr>
                              <m:t>𝑸</m:t>
                            </m:r>
                          </m:e>
                          <m:sub>
                            <m:r>
                              <a:rPr lang="en-US" altLang="ko-KR" sz="1400" b="1" i="1">
                                <a:latin typeface="Cambria Math" panose="02040503050406030204" pitchFamily="18" charset="0"/>
                              </a:rPr>
                              <m:t>𝒈𝒐</m:t>
                            </m:r>
                          </m:sub>
                        </m:sSub>
                      </m:e>
                    </m:d>
                    <m:r>
                      <a:rPr lang="en-US" altLang="ko-KR" sz="1400" b="1" i="1">
                        <a:latin typeface="Cambria Math" panose="02040503050406030204" pitchFamily="18" charset="0"/>
                      </a:rPr>
                      <m:t>=</m:t>
                    </m:r>
                    <m:r>
                      <a:rPr lang="en-US" altLang="ko-KR" sz="1400" b="1" i="1" smtClean="0">
                        <a:latin typeface="Cambria Math" panose="02040503050406030204" pitchFamily="18" charset="0"/>
                      </a:rPr>
                      <m:t>𝟗</m:t>
                    </m:r>
                  </m:oMath>
                </a14:m>
                <a:r>
                  <a:rPr lang="en" altLang="ko-KR" sz="1400" b="1" dirty="0"/>
                  <a:t> -&gt; ranking : Explanation Query, Counterargument Query, Goal Query</a:t>
                </a:r>
              </a:p>
              <a:p>
                <a:endParaRPr lang="en" altLang="ko-KR" sz="1200" dirty="0"/>
              </a:p>
              <a:p>
                <a:endParaRPr kumimoji="1" lang="en-US" altLang="ko-KR" sz="1200" dirty="0"/>
              </a:p>
              <a:p>
                <a:endParaRPr kumimoji="1" lang="ko-KR" altLang="en-US" sz="1050" dirty="0"/>
              </a:p>
            </p:txBody>
          </p:sp>
        </mc:Choice>
        <mc:Fallback xmlns="">
          <p:sp>
            <p:nvSpPr>
              <p:cNvPr id="25" name="TextBox 24">
                <a:extLst>
                  <a:ext uri="{FF2B5EF4-FFF2-40B4-BE49-F238E27FC236}">
                    <a16:creationId xmlns:a16="http://schemas.microsoft.com/office/drawing/2014/main" id="{113A4E4A-89E2-803B-47CF-40FD35772B36}"/>
                  </a:ext>
                </a:extLst>
              </p:cNvPr>
              <p:cNvSpPr txBox="1">
                <a:spLocks noRot="1" noChangeAspect="1" noMove="1" noResize="1" noEditPoints="1" noAdjustHandles="1" noChangeArrowheads="1" noChangeShapeType="1" noTextEdit="1"/>
              </p:cNvSpPr>
              <p:nvPr/>
            </p:nvSpPr>
            <p:spPr>
              <a:xfrm>
                <a:off x="654810" y="1473305"/>
                <a:ext cx="11067708" cy="5685787"/>
              </a:xfrm>
              <a:prstGeom prst="rect">
                <a:avLst/>
              </a:prstGeom>
              <a:blipFill>
                <a:blip r:embed="rId3"/>
                <a:stretch>
                  <a:fillRect r="-229"/>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99835CCE-F77B-5B3F-87F3-669E9CC664F6}"/>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Query Ranking(Ranking Prompt-</a:t>
            </a:r>
            <a:r>
              <a:rPr kumimoji="1" lang="ko-KR" altLang="en-US" sz="2133" dirty="0"/>
              <a:t>예시</a:t>
            </a:r>
            <a:r>
              <a:rPr kumimoji="1" lang="en-US" altLang="ko-KR" sz="2133" dirty="0"/>
              <a:t>)</a:t>
            </a:r>
            <a:endParaRPr kumimoji="1" lang="ko-Kore-KR" altLang="en-US" sz="2133" dirty="0"/>
          </a:p>
        </p:txBody>
      </p:sp>
    </p:spTree>
    <p:extLst>
      <p:ext uri="{BB962C8B-B14F-4D97-AF65-F5344CB8AC3E}">
        <p14:creationId xmlns:p14="http://schemas.microsoft.com/office/powerpoint/2010/main" val="7717943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23449</TotalTime>
  <Words>2818</Words>
  <Application>Microsoft Macintosh PowerPoint</Application>
  <PresentationFormat>와이드스크린</PresentationFormat>
  <Paragraphs>306</Paragraphs>
  <Slides>20</Slides>
  <Notes>20</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20</vt:i4>
      </vt:variant>
    </vt:vector>
  </HeadingPairs>
  <TitlesOfParts>
    <vt:vector size="33" baseType="lpstr">
      <vt:lpstr>굴림</vt:lpstr>
      <vt:lpstr>맑은 고딕</vt:lpstr>
      <vt:lpstr>KoPubWorld돋움체 Light</vt:lpstr>
      <vt:lpstr>KoPubWorld바탕체 Bold</vt:lpstr>
      <vt:lpstr>KoPubWorld바탕체 Light</vt:lpstr>
      <vt:lpstr>KoPubWorld바탕체 Medium</vt:lpstr>
      <vt:lpstr>KoPubWorldDotum Light</vt:lpstr>
      <vt:lpstr>Söhne</vt:lpstr>
      <vt:lpstr>Arial</vt:lpstr>
      <vt:lpstr>Cambria Math</vt:lpstr>
      <vt:lpstr>Menlo</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정지원</dc:creator>
  <cp:lastModifiedBy>정지원</cp:lastModifiedBy>
  <cp:revision>194</cp:revision>
  <dcterms:created xsi:type="dcterms:W3CDTF">2023-11-14T02:56:31Z</dcterms:created>
  <dcterms:modified xsi:type="dcterms:W3CDTF">2024-05-08T12:00:46Z</dcterms:modified>
</cp:coreProperties>
</file>