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1" r:id="rId2"/>
    <p:sldId id="684" r:id="rId3"/>
    <p:sldId id="858" r:id="rId4"/>
    <p:sldId id="859" r:id="rId5"/>
    <p:sldId id="860" r:id="rId6"/>
    <p:sldId id="861" r:id="rId7"/>
    <p:sldId id="862" r:id="rId8"/>
    <p:sldId id="863" r:id="rId9"/>
    <p:sldId id="855" r:id="rId10"/>
    <p:sldId id="856" r:id="rId11"/>
    <p:sldId id="857" r:id="rId12"/>
    <p:sldId id="689" r:id="rId13"/>
    <p:sldId id="690" r:id="rId14"/>
    <p:sldId id="864" r:id="rId15"/>
    <p:sldId id="865" r:id="rId16"/>
    <p:sldId id="853" r:id="rId17"/>
    <p:sldId id="866" r:id="rId18"/>
    <p:sldId id="854" r:id="rId19"/>
    <p:sldId id="39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89"/>
    <p:restoredTop sz="94719"/>
  </p:normalViewPr>
  <p:slideViewPr>
    <p:cSldViewPr snapToGrid="0">
      <p:cViewPr>
        <p:scale>
          <a:sx n="150" d="100"/>
          <a:sy n="150" d="100"/>
        </p:scale>
        <p:origin x="1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80916-93B7-2C46-BF6C-B65D3F40B990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94862-BCAC-5845-BDF1-379A0EC6265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738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42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23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0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61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94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6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249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4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25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643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558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87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77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5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793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18AC-1625-AB64-41D3-9DA89008D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1C19D9-8701-EA0E-9988-F77B62A1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B94C2C-B7B7-4546-723F-361CDE69C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0D20-47BE-0F41-A8C3-02AE7331D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211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F1D0-64AF-7C05-6FAF-3726005B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960B69-E49E-0FB9-E432-F3CF05FFC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7C2D-CA49-025A-983C-A56E1F1E2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DCC79-5856-3BEC-21C4-2B5652ACD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43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AB89B2-94FB-4B60-3122-CD6D3ED5B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4E6FDF-2CC5-2615-FDB7-9C738BE55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4DB2F-FE66-D42E-5759-213810BD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BBB7A-25EC-A0FB-86E0-1B1C9E16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F67CC-0CFC-682B-EF13-98FA0180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076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90A19-312D-BE85-B02E-66DCC6F3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A97FDA-7F79-022C-D558-4491510D8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D3E771-83EE-00DC-B956-0F43BC35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F378B5-5C54-32B2-4F45-2C79694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6A464C-ED37-8140-75F7-12E2CF0C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26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A2BE3D-41A5-F08E-A686-AFFC39F42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9F614E-64A1-AD25-B5F5-3D1922DD7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AD4F14-03DF-81BA-FD86-CEF24CA8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2CDEA7-26E3-3015-9F70-AF770E34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D5EA61-EBF3-DAE6-CAF6-CA554989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205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5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sz="1800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9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슬라이드제목을 입력하세요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6543040" y="197320"/>
            <a:ext cx="5256527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r" defTabSz="91444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b="0" i="0" u="none" spc="-15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KoPubWorld바탕체 Medium" panose="00000600000000000000" pitchFamily="2" charset="-127"/>
                <a:ea typeface="KoPubWorld바탕체 Bold" panose="00000800000000000000" pitchFamily="2" charset="-127"/>
                <a:cs typeface="KoPubWorld바탕체 Medium" panose="00000600000000000000" pitchFamily="2" charset="-127"/>
              </a:rPr>
              <a:t>Logical Fallacy with Knowledge graph and LLM</a:t>
            </a:r>
            <a:endParaRPr lang="ko-KR" altLang="en-US" sz="1400" b="0" i="0" u="none" spc="-15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898107-799E-410B-AF83-87F1CA3F8062}"/>
              </a:ext>
            </a:extLst>
          </p:cNvPr>
          <p:cNvSpPr/>
          <p:nvPr userDrawn="1"/>
        </p:nvSpPr>
        <p:spPr>
          <a:xfrm>
            <a:off x="0" y="621614"/>
            <a:ext cx="12192000" cy="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052A1E0-A3DC-0F23-8C73-FEA6C5D1569C}"/>
              </a:ext>
            </a:extLst>
          </p:cNvPr>
          <p:cNvCxnSpPr>
            <a:cxnSpLocks/>
          </p:cNvCxnSpPr>
          <p:nvPr userDrawn="1"/>
        </p:nvCxnSpPr>
        <p:spPr>
          <a:xfrm>
            <a:off x="161060" y="621614"/>
            <a:ext cx="11869882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2428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그래픽 4">
            <a:extLst>
              <a:ext uri="{FF2B5EF4-FFF2-40B4-BE49-F238E27FC236}">
                <a16:creationId xmlns:a16="http://schemas.microsoft.com/office/drawing/2014/main" id="{0B32A4B1-FC8D-6869-0EE6-F0916671F7D9}"/>
              </a:ext>
            </a:extLst>
          </p:cNvPr>
          <p:cNvGrpSpPr/>
          <p:nvPr userDrawn="1"/>
        </p:nvGrpSpPr>
        <p:grpSpPr>
          <a:xfrm>
            <a:off x="7199087" y="2142488"/>
            <a:ext cx="3905779" cy="2573025"/>
            <a:chOff x="6126431" y="1916635"/>
            <a:chExt cx="5167120" cy="3403964"/>
          </a:xfrm>
          <a:solidFill>
            <a:schemeClr val="bg1">
              <a:lumMod val="95000"/>
            </a:schemeClr>
          </a:solidFill>
        </p:grpSpPr>
        <p:grpSp>
          <p:nvGrpSpPr>
            <p:cNvPr id="39" name="그래픽 4">
              <a:extLst>
                <a:ext uri="{FF2B5EF4-FFF2-40B4-BE49-F238E27FC236}">
                  <a16:creationId xmlns:a16="http://schemas.microsoft.com/office/drawing/2014/main" id="{3D1A0107-75F9-274F-D602-51169F02F7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9F8599F4-589E-3C2B-5EDE-3CFAC4B597C4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BC3C6DE6-88C4-867D-CF47-E84D8DAF2166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8" name="자유형: 도형 57">
                <a:extLst>
                  <a:ext uri="{FF2B5EF4-FFF2-40B4-BE49-F238E27FC236}">
                    <a16:creationId xmlns:a16="http://schemas.microsoft.com/office/drawing/2014/main" id="{4FB78018-635D-BF95-BE10-B93AC5421434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3790B010-F1B5-2A16-4DD7-017D781FC8E8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01060B4F-A989-9228-3063-514DD6F13F48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83EC786A-A7E0-DB60-5177-C6677850564A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83F83FE3-F6D3-4867-6EE8-5BD4E309D8A7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3" name="자유형: 도형 62">
                <a:extLst>
                  <a:ext uri="{FF2B5EF4-FFF2-40B4-BE49-F238E27FC236}">
                    <a16:creationId xmlns:a16="http://schemas.microsoft.com/office/drawing/2014/main" id="{D150B02D-EDA9-DCD0-1996-371602C34F20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98C37D9C-7CFF-EB4E-87E9-7211730493BD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045509A7-CF85-C44C-D96C-27ECC6DBB1F4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4F773BAC-47A4-2249-3451-8CB930CF634C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A2221F02-5670-17EC-0F0E-E9138E25496A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8" name="자유형: 도형 67">
                <a:extLst>
                  <a:ext uri="{FF2B5EF4-FFF2-40B4-BE49-F238E27FC236}">
                    <a16:creationId xmlns:a16="http://schemas.microsoft.com/office/drawing/2014/main" id="{712F94D5-2CEF-1139-2C96-2E932D50CA4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D52D7E29-4F16-25AB-8892-7EDDDCBC9571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489D4605-9527-8F75-7C15-F565BA507B25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40" name="그래픽 4">
              <a:extLst>
                <a:ext uri="{FF2B5EF4-FFF2-40B4-BE49-F238E27FC236}">
                  <a16:creationId xmlns:a16="http://schemas.microsoft.com/office/drawing/2014/main" id="{574B98D3-4A4A-A254-4A15-2203F7C01DB9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4DCE82E9-97F3-2A24-09DA-1E8174916FD4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AE6D3FC8-9C75-BF6C-F675-AC7C2D4DC537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4079E6E6-79E4-C764-714D-8F3F0F2896F9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AED07D62-273D-E071-F6FC-14F46D5E8AB6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5" name="자유형: 도형 44">
                <a:extLst>
                  <a:ext uri="{FF2B5EF4-FFF2-40B4-BE49-F238E27FC236}">
                    <a16:creationId xmlns:a16="http://schemas.microsoft.com/office/drawing/2014/main" id="{EC77F818-3D0C-970D-7D2F-0E23BA9D299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6" name="자유형: 도형 45">
                <a:extLst>
                  <a:ext uri="{FF2B5EF4-FFF2-40B4-BE49-F238E27FC236}">
                    <a16:creationId xmlns:a16="http://schemas.microsoft.com/office/drawing/2014/main" id="{A7F97A52-8687-1F7F-FAC5-CFF7BB84A6A2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72CF9800-70B7-722E-F80A-AABFC659A471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8" name="자유형: 도형 47">
                <a:extLst>
                  <a:ext uri="{FF2B5EF4-FFF2-40B4-BE49-F238E27FC236}">
                    <a16:creationId xmlns:a16="http://schemas.microsoft.com/office/drawing/2014/main" id="{BFDDA41D-D9FE-C4BC-4533-763E8EBB05DA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49" name="자유형: 도형 48">
                <a:extLst>
                  <a:ext uri="{FF2B5EF4-FFF2-40B4-BE49-F238E27FC236}">
                    <a16:creationId xmlns:a16="http://schemas.microsoft.com/office/drawing/2014/main" id="{A813AB55-3F5E-FF31-8879-F16D536908E5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0" name="자유형: 도형 49">
                <a:extLst>
                  <a:ext uri="{FF2B5EF4-FFF2-40B4-BE49-F238E27FC236}">
                    <a16:creationId xmlns:a16="http://schemas.microsoft.com/office/drawing/2014/main" id="{088FF622-D46D-C27D-E9E7-532BB52F9E13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7722D996-8223-E52B-3B03-8827783917C3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2" name="자유형: 도형 51">
                <a:extLst>
                  <a:ext uri="{FF2B5EF4-FFF2-40B4-BE49-F238E27FC236}">
                    <a16:creationId xmlns:a16="http://schemas.microsoft.com/office/drawing/2014/main" id="{B168D64E-EA9F-80B4-F988-6E4C82CCA402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48260AA1-506C-5068-6F21-F374DCE86F20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01DD9CF2-20F3-C09B-57E9-696D0209A34E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DD562C64-B01C-0E4D-BB27-037F1A56537D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B68963"/>
                  </a:gs>
                  <a:gs pos="55000">
                    <a:srgbClr val="D8B58A"/>
                  </a:gs>
                  <a:gs pos="100000">
                    <a:srgbClr val="B78B65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8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246EF3C-10EF-DA3F-A744-33E47598F6E0}"/>
              </a:ext>
            </a:extLst>
          </p:cNvPr>
          <p:cNvSpPr/>
          <p:nvPr userDrawn="1"/>
        </p:nvSpPr>
        <p:spPr>
          <a:xfrm>
            <a:off x="426720" y="426720"/>
            <a:ext cx="11357740" cy="6004560"/>
          </a:xfrm>
          <a:prstGeom prst="rect">
            <a:avLst/>
          </a:prstGeom>
          <a:noFill/>
          <a:ln>
            <a:gradFill>
              <a:gsLst>
                <a:gs pos="0">
                  <a:srgbClr val="D7B489"/>
                </a:gs>
                <a:gs pos="100000">
                  <a:srgbClr val="BC916A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04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엔딩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9546338-4D2C-4F76-B82A-430922B0D4EB}"/>
              </a:ext>
            </a:extLst>
          </p:cNvPr>
          <p:cNvSpPr/>
          <p:nvPr userDrawn="1"/>
        </p:nvSpPr>
        <p:spPr>
          <a:xfrm>
            <a:off x="0" y="55314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2" name="그래픽 4">
            <a:extLst>
              <a:ext uri="{FF2B5EF4-FFF2-40B4-BE49-F238E27FC236}">
                <a16:creationId xmlns:a16="http://schemas.microsoft.com/office/drawing/2014/main" id="{DF79BA81-078C-3F31-E569-E149F79217B6}"/>
              </a:ext>
            </a:extLst>
          </p:cNvPr>
          <p:cNvGrpSpPr/>
          <p:nvPr userDrawn="1"/>
        </p:nvGrpSpPr>
        <p:grpSpPr>
          <a:xfrm>
            <a:off x="7206345" y="1791968"/>
            <a:ext cx="3905779" cy="2573025"/>
            <a:chOff x="6126431" y="1916635"/>
            <a:chExt cx="5167120" cy="3403964"/>
          </a:xfrm>
          <a:solidFill>
            <a:schemeClr val="tx1"/>
          </a:solidFill>
        </p:grpSpPr>
        <p:grpSp>
          <p:nvGrpSpPr>
            <p:cNvPr id="3" name="그래픽 4">
              <a:extLst>
                <a:ext uri="{FF2B5EF4-FFF2-40B4-BE49-F238E27FC236}">
                  <a16:creationId xmlns:a16="http://schemas.microsoft.com/office/drawing/2014/main" id="{AAAB80D0-2509-2095-371B-EC3B57E9D809}"/>
                </a:ext>
              </a:extLst>
            </p:cNvPr>
            <p:cNvGrpSpPr/>
            <p:nvPr/>
          </p:nvGrpSpPr>
          <p:grpSpPr>
            <a:xfrm>
              <a:off x="6126431" y="1916635"/>
              <a:ext cx="3532521" cy="3403964"/>
              <a:chOff x="6126431" y="1916635"/>
              <a:chExt cx="3532521" cy="3403964"/>
            </a:xfrm>
            <a:grpFill/>
          </p:grpSpPr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D79FD4DF-48B3-FC9A-B30E-5E8817895467}"/>
                  </a:ext>
                </a:extLst>
              </p:cNvPr>
              <p:cNvSpPr/>
              <p:nvPr/>
            </p:nvSpPr>
            <p:spPr>
              <a:xfrm>
                <a:off x="7120729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306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B6221243-FDCA-8EFF-C4F6-1F71D4BD68FA}"/>
                  </a:ext>
                </a:extLst>
              </p:cNvPr>
              <p:cNvSpPr/>
              <p:nvPr/>
            </p:nvSpPr>
            <p:spPr>
              <a:xfrm>
                <a:off x="6753689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1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1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094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810953B-FCA6-C173-FAB9-06B704B1F55C}"/>
                  </a:ext>
                </a:extLst>
              </p:cNvPr>
              <p:cNvSpPr/>
              <p:nvPr/>
            </p:nvSpPr>
            <p:spPr>
              <a:xfrm>
                <a:off x="6520175" y="2379937"/>
                <a:ext cx="2722674" cy="124209"/>
              </a:xfrm>
              <a:custGeom>
                <a:avLst/>
                <a:gdLst>
                  <a:gd name="connsiteX0" fmla="*/ 0 w 2722674"/>
                  <a:gd name="connsiteY0" fmla="*/ 124210 h 124209"/>
                  <a:gd name="connsiteX1" fmla="*/ 2722675 w 2722674"/>
                  <a:gd name="connsiteY1" fmla="*/ 96884 h 124209"/>
                  <a:gd name="connsiteX2" fmla="*/ 2658707 w 2722674"/>
                  <a:gd name="connsiteY2" fmla="*/ 25463 h 124209"/>
                  <a:gd name="connsiteX3" fmla="*/ 111789 w 2722674"/>
                  <a:gd name="connsiteY3" fmla="*/ 0 h 124209"/>
                  <a:gd name="connsiteX4" fmla="*/ 0 w 2722674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4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789" y="0"/>
                    </a:lnTo>
                    <a:cubicBezTo>
                      <a:pt x="72663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4E8B16A2-C4FF-546A-821A-8A26AB946583}"/>
                  </a:ext>
                </a:extLst>
              </p:cNvPr>
              <p:cNvSpPr/>
              <p:nvPr/>
            </p:nvSpPr>
            <p:spPr>
              <a:xfrm>
                <a:off x="6358082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8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5463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8F436DBC-4E90-56D8-5CF6-445D3EB3E8C4}"/>
                  </a:ext>
                </a:extLst>
              </p:cNvPr>
              <p:cNvSpPr/>
              <p:nvPr/>
            </p:nvSpPr>
            <p:spPr>
              <a:xfrm>
                <a:off x="6245672" y="2846965"/>
                <a:ext cx="3281618" cy="131041"/>
              </a:xfrm>
              <a:custGeom>
                <a:avLst/>
                <a:gdLst>
                  <a:gd name="connsiteX0" fmla="*/ 0 w 3281618"/>
                  <a:gd name="connsiteY0" fmla="*/ 131041 h 131041"/>
                  <a:gd name="connsiteX1" fmla="*/ 3281618 w 3281618"/>
                  <a:gd name="connsiteY1" fmla="*/ 98126 h 131041"/>
                  <a:gd name="connsiteX2" fmla="*/ 3253050 w 3281618"/>
                  <a:gd name="connsiteY2" fmla="*/ 32295 h 131041"/>
                  <a:gd name="connsiteX3" fmla="*/ 56515 w 3281618"/>
                  <a:gd name="connsiteY3" fmla="*/ 0 h 131041"/>
                  <a:gd name="connsiteX4" fmla="*/ 0 w 3281618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8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3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021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C36C71C8-C9F0-E0F9-BC70-231EEFB1DB9B}"/>
                  </a:ext>
                </a:extLst>
              </p:cNvPr>
              <p:cNvSpPr/>
              <p:nvPr/>
            </p:nvSpPr>
            <p:spPr>
              <a:xfrm>
                <a:off x="6172388" y="3081721"/>
                <a:ext cx="3432532" cy="132283"/>
              </a:xfrm>
              <a:custGeom>
                <a:avLst/>
                <a:gdLst>
                  <a:gd name="connsiteX0" fmla="*/ 0 w 3432532"/>
                  <a:gd name="connsiteY0" fmla="*/ 132283 h 132283"/>
                  <a:gd name="connsiteX1" fmla="*/ 3432533 w 3432532"/>
                  <a:gd name="connsiteY1" fmla="*/ 98126 h 132283"/>
                  <a:gd name="connsiteX2" fmla="*/ 3415144 w 3432532"/>
                  <a:gd name="connsiteY2" fmla="*/ 34158 h 132283"/>
                  <a:gd name="connsiteX3" fmla="*/ 36642 w 3432532"/>
                  <a:gd name="connsiteY3" fmla="*/ 0 h 132283"/>
                  <a:gd name="connsiteX4" fmla="*/ 0 w 3432532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283">
                    <a:moveTo>
                      <a:pt x="0" y="132283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979" y="43473"/>
                      <a:pt x="10558" y="87568"/>
                      <a:pt x="0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9" name="자유형: 도형 28">
                <a:extLst>
                  <a:ext uri="{FF2B5EF4-FFF2-40B4-BE49-F238E27FC236}">
                    <a16:creationId xmlns:a16="http://schemas.microsoft.com/office/drawing/2014/main" id="{1B9BB636-1F1A-FE78-3466-86D0B55662FF}"/>
                  </a:ext>
                </a:extLst>
              </p:cNvPr>
              <p:cNvSpPr/>
              <p:nvPr/>
            </p:nvSpPr>
            <p:spPr>
              <a:xfrm>
                <a:off x="6134504" y="3316477"/>
                <a:ext cx="3513269" cy="133525"/>
              </a:xfrm>
              <a:custGeom>
                <a:avLst/>
                <a:gdLst>
                  <a:gd name="connsiteX0" fmla="*/ 0 w 3513269"/>
                  <a:gd name="connsiteY0" fmla="*/ 133525 h 133525"/>
                  <a:gd name="connsiteX1" fmla="*/ 3513269 w 3513269"/>
                  <a:gd name="connsiteY1" fmla="*/ 98126 h 133525"/>
                  <a:gd name="connsiteX2" fmla="*/ 3505195 w 3513269"/>
                  <a:gd name="connsiteY2" fmla="*/ 35400 h 133525"/>
                  <a:gd name="connsiteX3" fmla="*/ 17389 w 3513269"/>
                  <a:gd name="connsiteY3" fmla="*/ 0 h 133525"/>
                  <a:gd name="connsiteX4" fmla="*/ 0 w 3513269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9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5" y="35400"/>
                    </a:cubicBezTo>
                    <a:lnTo>
                      <a:pt x="17389" y="0"/>
                    </a:lnTo>
                    <a:cubicBezTo>
                      <a:pt x="9937" y="44094"/>
                      <a:pt x="4347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718F2E3-C0F0-AECD-5AC5-60CE5F9C97EE}"/>
                  </a:ext>
                </a:extLst>
              </p:cNvPr>
              <p:cNvSpPr/>
              <p:nvPr/>
            </p:nvSpPr>
            <p:spPr>
              <a:xfrm>
                <a:off x="6126431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1863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1863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1" name="자유형: 도형 30">
                <a:extLst>
                  <a:ext uri="{FF2B5EF4-FFF2-40B4-BE49-F238E27FC236}">
                    <a16:creationId xmlns:a16="http://schemas.microsoft.com/office/drawing/2014/main" id="{603A857A-4E0F-31EC-1F32-22EE36691838}"/>
                  </a:ext>
                </a:extLst>
              </p:cNvPr>
              <p:cNvSpPr/>
              <p:nvPr/>
            </p:nvSpPr>
            <p:spPr>
              <a:xfrm>
                <a:off x="6135126" y="3787232"/>
                <a:ext cx="3512026" cy="133525"/>
              </a:xfrm>
              <a:custGeom>
                <a:avLst/>
                <a:gdLst>
                  <a:gd name="connsiteX0" fmla="*/ 18010 w 3512026"/>
                  <a:gd name="connsiteY0" fmla="*/ 133525 h 133525"/>
                  <a:gd name="connsiteX1" fmla="*/ 3503954 w 3512026"/>
                  <a:gd name="connsiteY1" fmla="*/ 98747 h 133525"/>
                  <a:gd name="connsiteX2" fmla="*/ 3512027 w 3512026"/>
                  <a:gd name="connsiteY2" fmla="*/ 36021 h 133525"/>
                  <a:gd name="connsiteX3" fmla="*/ 0 w 3512026"/>
                  <a:gd name="connsiteY3" fmla="*/ 0 h 133525"/>
                  <a:gd name="connsiteX4" fmla="*/ 18010 w 3512026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026" h="133525">
                    <a:moveTo>
                      <a:pt x="18010" y="133525"/>
                    </a:moveTo>
                    <a:lnTo>
                      <a:pt x="3503954" y="98747"/>
                    </a:lnTo>
                    <a:cubicBezTo>
                      <a:pt x="3507059" y="77631"/>
                      <a:pt x="3510164" y="57136"/>
                      <a:pt x="3512027" y="36021"/>
                    </a:cubicBezTo>
                    <a:lnTo>
                      <a:pt x="0" y="0"/>
                    </a:lnTo>
                    <a:cubicBezTo>
                      <a:pt x="4347" y="45337"/>
                      <a:pt x="9937" y="89431"/>
                      <a:pt x="1801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CD205CD3-C9BB-3DAF-AA78-13C54E85E776}"/>
                  </a:ext>
                </a:extLst>
              </p:cNvPr>
              <p:cNvSpPr/>
              <p:nvPr/>
            </p:nvSpPr>
            <p:spPr>
              <a:xfrm>
                <a:off x="6174252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358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3" name="자유형: 도형 32">
                <a:extLst>
                  <a:ext uri="{FF2B5EF4-FFF2-40B4-BE49-F238E27FC236}">
                    <a16:creationId xmlns:a16="http://schemas.microsoft.com/office/drawing/2014/main" id="{9B887A36-2FD5-B13C-05FA-AE6B793CD9CF}"/>
                  </a:ext>
                </a:extLst>
              </p:cNvPr>
              <p:cNvSpPr/>
              <p:nvPr/>
            </p:nvSpPr>
            <p:spPr>
              <a:xfrm>
                <a:off x="6247535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1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7389" y="44716"/>
                      <a:pt x="36642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074A7650-BD63-8CBD-B4DB-8A5B2CDC4109}"/>
                  </a:ext>
                </a:extLst>
              </p:cNvPr>
              <p:cNvSpPr/>
              <p:nvPr/>
            </p:nvSpPr>
            <p:spPr>
              <a:xfrm>
                <a:off x="6361187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6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6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5463" y="44094"/>
                      <a:pt x="52789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4400184-5D75-39C7-562D-85ACF1F3B3B5}"/>
                  </a:ext>
                </a:extLst>
              </p:cNvPr>
              <p:cNvSpPr/>
              <p:nvPr/>
            </p:nvSpPr>
            <p:spPr>
              <a:xfrm>
                <a:off x="6525144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4779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1A55190-8C81-982E-8CC8-BA6476A83A08}"/>
                  </a:ext>
                </a:extLst>
              </p:cNvPr>
              <p:cNvSpPr/>
              <p:nvPr/>
            </p:nvSpPr>
            <p:spPr>
              <a:xfrm>
                <a:off x="6759900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4 w 2238878"/>
                  <a:gd name="connsiteY1" fmla="*/ 99368 h 119240"/>
                  <a:gd name="connsiteX2" fmla="*/ 2238878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4" y="99368"/>
                    </a:lnTo>
                    <a:cubicBezTo>
                      <a:pt x="2171184" y="75147"/>
                      <a:pt x="2205342" y="49063"/>
                      <a:pt x="2238878" y="22358"/>
                    </a:cubicBezTo>
                    <a:lnTo>
                      <a:pt x="0" y="0"/>
                    </a:lnTo>
                    <a:cubicBezTo>
                      <a:pt x="50926" y="42852"/>
                      <a:pt x="104336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37" name="자유형: 도형 36">
                <a:extLst>
                  <a:ext uri="{FF2B5EF4-FFF2-40B4-BE49-F238E27FC236}">
                    <a16:creationId xmlns:a16="http://schemas.microsoft.com/office/drawing/2014/main" id="{5FA92FAC-FBB2-1A62-A070-E97E48B97FBB}"/>
                  </a:ext>
                </a:extLst>
              </p:cNvPr>
              <p:cNvSpPr/>
              <p:nvPr/>
            </p:nvSpPr>
            <p:spPr>
              <a:xfrm>
                <a:off x="7131287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4399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  <p:grpSp>
          <p:nvGrpSpPr>
            <p:cNvPr id="4" name="그래픽 4">
              <a:extLst>
                <a:ext uri="{FF2B5EF4-FFF2-40B4-BE49-F238E27FC236}">
                  <a16:creationId xmlns:a16="http://schemas.microsoft.com/office/drawing/2014/main" id="{22A8E44F-037C-F47A-5AA6-C08CBAB0FFE8}"/>
                </a:ext>
              </a:extLst>
            </p:cNvPr>
            <p:cNvGrpSpPr/>
            <p:nvPr/>
          </p:nvGrpSpPr>
          <p:grpSpPr>
            <a:xfrm>
              <a:off x="7761029" y="1916635"/>
              <a:ext cx="3532521" cy="3403964"/>
              <a:chOff x="7761029" y="1916635"/>
              <a:chExt cx="3532521" cy="3403964"/>
            </a:xfrm>
            <a:grpFill/>
          </p:grpSpPr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9E287291-4120-1D85-C65D-841E0DA99580}"/>
                  </a:ext>
                </a:extLst>
              </p:cNvPr>
              <p:cNvSpPr/>
              <p:nvPr/>
            </p:nvSpPr>
            <p:spPr>
              <a:xfrm>
                <a:off x="8754706" y="1916635"/>
                <a:ext cx="1513494" cy="110546"/>
              </a:xfrm>
              <a:custGeom>
                <a:avLst/>
                <a:gdLst>
                  <a:gd name="connsiteX0" fmla="*/ 1289917 w 1513494"/>
                  <a:gd name="connsiteY0" fmla="*/ 9937 h 110546"/>
                  <a:gd name="connsiteX1" fmla="*/ 289408 w 1513494"/>
                  <a:gd name="connsiteY1" fmla="*/ 0 h 110546"/>
                  <a:gd name="connsiteX2" fmla="*/ 0 w 1513494"/>
                  <a:gd name="connsiteY2" fmla="*/ 110547 h 110546"/>
                  <a:gd name="connsiteX3" fmla="*/ 1513494 w 1513494"/>
                  <a:gd name="connsiteY3" fmla="*/ 95641 h 110546"/>
                  <a:gd name="connsiteX4" fmla="*/ 1289917 w 1513494"/>
                  <a:gd name="connsiteY4" fmla="*/ 9937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3494" h="110546">
                    <a:moveTo>
                      <a:pt x="1289917" y="9937"/>
                    </a:moveTo>
                    <a:lnTo>
                      <a:pt x="289408" y="0"/>
                    </a:lnTo>
                    <a:cubicBezTo>
                      <a:pt x="188799" y="28568"/>
                      <a:pt x="91915" y="65831"/>
                      <a:pt x="0" y="110547"/>
                    </a:cubicBezTo>
                    <a:lnTo>
                      <a:pt x="1513494" y="95641"/>
                    </a:lnTo>
                    <a:cubicBezTo>
                      <a:pt x="1441453" y="62105"/>
                      <a:pt x="1366927" y="33537"/>
                      <a:pt x="1289917" y="9937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1A2ECDAF-948F-7C70-3BC5-095507EEBB26}"/>
                  </a:ext>
                </a:extLst>
              </p:cNvPr>
              <p:cNvSpPr/>
              <p:nvPr/>
            </p:nvSpPr>
            <p:spPr>
              <a:xfrm>
                <a:off x="8387667" y="2147044"/>
                <a:ext cx="2251920" cy="119241"/>
              </a:xfrm>
              <a:custGeom>
                <a:avLst/>
                <a:gdLst>
                  <a:gd name="connsiteX0" fmla="*/ 0 w 2251920"/>
                  <a:gd name="connsiteY0" fmla="*/ 119241 h 119241"/>
                  <a:gd name="connsiteX1" fmla="*/ 2251920 w 2251920"/>
                  <a:gd name="connsiteY1" fmla="*/ 96884 h 119241"/>
                  <a:gd name="connsiteX2" fmla="*/ 2150069 w 2251920"/>
                  <a:gd name="connsiteY2" fmla="*/ 19874 h 119241"/>
                  <a:gd name="connsiteX3" fmla="*/ 158367 w 2251920"/>
                  <a:gd name="connsiteY3" fmla="*/ 0 h 119241"/>
                  <a:gd name="connsiteX4" fmla="*/ 0 w 2251920"/>
                  <a:gd name="connsiteY4" fmla="*/ 119241 h 119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1920" h="119241">
                    <a:moveTo>
                      <a:pt x="0" y="119241"/>
                    </a:moveTo>
                    <a:lnTo>
                      <a:pt x="2251920" y="96884"/>
                    </a:lnTo>
                    <a:cubicBezTo>
                      <a:pt x="2219005" y="70178"/>
                      <a:pt x="2184847" y="44715"/>
                      <a:pt x="2150069" y="19874"/>
                    </a:cubicBezTo>
                    <a:lnTo>
                      <a:pt x="158367" y="0"/>
                    </a:lnTo>
                    <a:cubicBezTo>
                      <a:pt x="103715" y="36642"/>
                      <a:pt x="50305" y="77010"/>
                      <a:pt x="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C72C678C-9D69-68E1-A268-31A6A14A62A0}"/>
                  </a:ext>
                </a:extLst>
              </p:cNvPr>
              <p:cNvSpPr/>
              <p:nvPr/>
            </p:nvSpPr>
            <p:spPr>
              <a:xfrm>
                <a:off x="8154774" y="2379937"/>
                <a:ext cx="2722675" cy="124209"/>
              </a:xfrm>
              <a:custGeom>
                <a:avLst/>
                <a:gdLst>
                  <a:gd name="connsiteX0" fmla="*/ 0 w 2722675"/>
                  <a:gd name="connsiteY0" fmla="*/ 124210 h 124209"/>
                  <a:gd name="connsiteX1" fmla="*/ 2722675 w 2722675"/>
                  <a:gd name="connsiteY1" fmla="*/ 96884 h 124209"/>
                  <a:gd name="connsiteX2" fmla="*/ 2658707 w 2722675"/>
                  <a:gd name="connsiteY2" fmla="*/ 25463 h 124209"/>
                  <a:gd name="connsiteX3" fmla="*/ 111168 w 2722675"/>
                  <a:gd name="connsiteY3" fmla="*/ 0 h 124209"/>
                  <a:gd name="connsiteX4" fmla="*/ 0 w 2722675"/>
                  <a:gd name="connsiteY4" fmla="*/ 124210 h 124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22675" h="124209">
                    <a:moveTo>
                      <a:pt x="0" y="124210"/>
                    </a:moveTo>
                    <a:lnTo>
                      <a:pt x="2722675" y="96884"/>
                    </a:lnTo>
                    <a:cubicBezTo>
                      <a:pt x="2702180" y="72663"/>
                      <a:pt x="2680444" y="48442"/>
                      <a:pt x="2658707" y="25463"/>
                    </a:cubicBezTo>
                    <a:lnTo>
                      <a:pt x="111168" y="0"/>
                    </a:lnTo>
                    <a:cubicBezTo>
                      <a:pt x="72042" y="39747"/>
                      <a:pt x="35400" y="81357"/>
                      <a:pt x="0" y="124210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71B835F4-6460-2A0D-3173-EFDFF6AEFC49}"/>
                  </a:ext>
                </a:extLst>
              </p:cNvPr>
              <p:cNvSpPr/>
              <p:nvPr/>
            </p:nvSpPr>
            <p:spPr>
              <a:xfrm>
                <a:off x="7992680" y="2613451"/>
                <a:ext cx="3051830" cy="127935"/>
              </a:xfrm>
              <a:custGeom>
                <a:avLst/>
                <a:gdLst>
                  <a:gd name="connsiteX0" fmla="*/ 0 w 3051830"/>
                  <a:gd name="connsiteY0" fmla="*/ 127936 h 127935"/>
                  <a:gd name="connsiteX1" fmla="*/ 3051830 w 3051830"/>
                  <a:gd name="connsiteY1" fmla="*/ 97505 h 127935"/>
                  <a:gd name="connsiteX2" fmla="*/ 3008978 w 3051830"/>
                  <a:gd name="connsiteY2" fmla="*/ 29189 h 127935"/>
                  <a:gd name="connsiteX3" fmla="*/ 80736 w 3051830"/>
                  <a:gd name="connsiteY3" fmla="*/ 0 h 127935"/>
                  <a:gd name="connsiteX4" fmla="*/ 0 w 3051830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1830" h="127935">
                    <a:moveTo>
                      <a:pt x="0" y="127936"/>
                    </a:moveTo>
                    <a:lnTo>
                      <a:pt x="3051830" y="97505"/>
                    </a:lnTo>
                    <a:cubicBezTo>
                      <a:pt x="3038167" y="74526"/>
                      <a:pt x="3023883" y="51547"/>
                      <a:pt x="3008978" y="29189"/>
                    </a:cubicBezTo>
                    <a:lnTo>
                      <a:pt x="80736" y="0"/>
                    </a:lnTo>
                    <a:cubicBezTo>
                      <a:pt x="52168" y="40989"/>
                      <a:pt x="24842" y="83841"/>
                      <a:pt x="0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BB7EC662-0639-A869-CB23-DD6E2B5794CE}"/>
                  </a:ext>
                </a:extLst>
              </p:cNvPr>
              <p:cNvSpPr/>
              <p:nvPr/>
            </p:nvSpPr>
            <p:spPr>
              <a:xfrm>
                <a:off x="7879650" y="2846965"/>
                <a:ext cx="3281617" cy="131041"/>
              </a:xfrm>
              <a:custGeom>
                <a:avLst/>
                <a:gdLst>
                  <a:gd name="connsiteX0" fmla="*/ 0 w 3281617"/>
                  <a:gd name="connsiteY0" fmla="*/ 131041 h 131041"/>
                  <a:gd name="connsiteX1" fmla="*/ 3281618 w 3281617"/>
                  <a:gd name="connsiteY1" fmla="*/ 98126 h 131041"/>
                  <a:gd name="connsiteX2" fmla="*/ 3253050 w 3281617"/>
                  <a:gd name="connsiteY2" fmla="*/ 32295 h 131041"/>
                  <a:gd name="connsiteX3" fmla="*/ 56515 w 3281617"/>
                  <a:gd name="connsiteY3" fmla="*/ 0 h 131041"/>
                  <a:gd name="connsiteX4" fmla="*/ 0 w 3281617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81617" h="131041">
                    <a:moveTo>
                      <a:pt x="0" y="131041"/>
                    </a:moveTo>
                    <a:lnTo>
                      <a:pt x="3281618" y="98126"/>
                    </a:lnTo>
                    <a:cubicBezTo>
                      <a:pt x="3272302" y="75768"/>
                      <a:pt x="3262987" y="54031"/>
                      <a:pt x="3253050" y="32295"/>
                    </a:cubicBezTo>
                    <a:lnTo>
                      <a:pt x="56515" y="0"/>
                    </a:lnTo>
                    <a:cubicBezTo>
                      <a:pt x="36642" y="42852"/>
                      <a:pt x="17389" y="86326"/>
                      <a:pt x="0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3" name="자유형: 도형 12">
                <a:extLst>
                  <a:ext uri="{FF2B5EF4-FFF2-40B4-BE49-F238E27FC236}">
                    <a16:creationId xmlns:a16="http://schemas.microsoft.com/office/drawing/2014/main" id="{F03DCD63-D67A-25AF-06EB-9BE3ECAE5246}"/>
                  </a:ext>
                </a:extLst>
              </p:cNvPr>
              <p:cNvSpPr/>
              <p:nvPr/>
            </p:nvSpPr>
            <p:spPr>
              <a:xfrm>
                <a:off x="7806987" y="3081100"/>
                <a:ext cx="3432532" cy="132904"/>
              </a:xfrm>
              <a:custGeom>
                <a:avLst/>
                <a:gdLst>
                  <a:gd name="connsiteX0" fmla="*/ 0 w 3432532"/>
                  <a:gd name="connsiteY0" fmla="*/ 132904 h 132904"/>
                  <a:gd name="connsiteX1" fmla="*/ 3432533 w 3432532"/>
                  <a:gd name="connsiteY1" fmla="*/ 98126 h 132904"/>
                  <a:gd name="connsiteX2" fmla="*/ 3415144 w 3432532"/>
                  <a:gd name="connsiteY2" fmla="*/ 34158 h 132904"/>
                  <a:gd name="connsiteX3" fmla="*/ 36642 w 3432532"/>
                  <a:gd name="connsiteY3" fmla="*/ 0 h 132904"/>
                  <a:gd name="connsiteX4" fmla="*/ 0 w 3432532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2532" h="132904">
                    <a:moveTo>
                      <a:pt x="0" y="132904"/>
                    </a:moveTo>
                    <a:lnTo>
                      <a:pt x="3432533" y="98126"/>
                    </a:lnTo>
                    <a:cubicBezTo>
                      <a:pt x="3426943" y="76389"/>
                      <a:pt x="3421354" y="55273"/>
                      <a:pt x="3415144" y="34158"/>
                    </a:cubicBezTo>
                    <a:lnTo>
                      <a:pt x="36642" y="0"/>
                    </a:lnTo>
                    <a:cubicBezTo>
                      <a:pt x="22358" y="44094"/>
                      <a:pt x="10558" y="88189"/>
                      <a:pt x="0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4" name="자유형: 도형 13">
                <a:extLst>
                  <a:ext uri="{FF2B5EF4-FFF2-40B4-BE49-F238E27FC236}">
                    <a16:creationId xmlns:a16="http://schemas.microsoft.com/office/drawing/2014/main" id="{85E6E9F4-7172-328B-DC8B-08DA4076232B}"/>
                  </a:ext>
                </a:extLst>
              </p:cNvPr>
              <p:cNvSpPr/>
              <p:nvPr/>
            </p:nvSpPr>
            <p:spPr>
              <a:xfrm>
                <a:off x="7769103" y="3316477"/>
                <a:ext cx="3513268" cy="133525"/>
              </a:xfrm>
              <a:custGeom>
                <a:avLst/>
                <a:gdLst>
                  <a:gd name="connsiteX0" fmla="*/ 0 w 3513268"/>
                  <a:gd name="connsiteY0" fmla="*/ 133525 h 133525"/>
                  <a:gd name="connsiteX1" fmla="*/ 3513269 w 3513268"/>
                  <a:gd name="connsiteY1" fmla="*/ 98126 h 133525"/>
                  <a:gd name="connsiteX2" fmla="*/ 3505196 w 3513268"/>
                  <a:gd name="connsiteY2" fmla="*/ 35400 h 133525"/>
                  <a:gd name="connsiteX3" fmla="*/ 17389 w 3513268"/>
                  <a:gd name="connsiteY3" fmla="*/ 0 h 133525"/>
                  <a:gd name="connsiteX4" fmla="*/ 0 w 3513268"/>
                  <a:gd name="connsiteY4" fmla="*/ 133525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3268" h="133525">
                    <a:moveTo>
                      <a:pt x="0" y="133525"/>
                    </a:moveTo>
                    <a:lnTo>
                      <a:pt x="3513269" y="98126"/>
                    </a:lnTo>
                    <a:cubicBezTo>
                      <a:pt x="3510785" y="77010"/>
                      <a:pt x="3508301" y="55894"/>
                      <a:pt x="3505196" y="35400"/>
                    </a:cubicBezTo>
                    <a:lnTo>
                      <a:pt x="17389" y="0"/>
                    </a:lnTo>
                    <a:cubicBezTo>
                      <a:pt x="9937" y="44094"/>
                      <a:pt x="3726" y="88810"/>
                      <a:pt x="0" y="133525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D3A6D71C-EFEE-6F78-6EF0-844A8EE456B2}"/>
                  </a:ext>
                </a:extLst>
              </p:cNvPr>
              <p:cNvSpPr/>
              <p:nvPr/>
            </p:nvSpPr>
            <p:spPr>
              <a:xfrm>
                <a:off x="7761029" y="3551854"/>
                <a:ext cx="3532521" cy="133525"/>
              </a:xfrm>
              <a:custGeom>
                <a:avLst/>
                <a:gdLst>
                  <a:gd name="connsiteX0" fmla="*/ 0 w 3532521"/>
                  <a:gd name="connsiteY0" fmla="*/ 63968 h 133525"/>
                  <a:gd name="connsiteX1" fmla="*/ 1242 w 3532521"/>
                  <a:gd name="connsiteY1" fmla="*/ 133525 h 133525"/>
                  <a:gd name="connsiteX2" fmla="*/ 3531901 w 3532521"/>
                  <a:gd name="connsiteY2" fmla="*/ 98126 h 133525"/>
                  <a:gd name="connsiteX3" fmla="*/ 3532522 w 3532521"/>
                  <a:gd name="connsiteY3" fmla="*/ 63968 h 133525"/>
                  <a:gd name="connsiteX4" fmla="*/ 3531901 w 3532521"/>
                  <a:gd name="connsiteY4" fmla="*/ 35400 h 133525"/>
                  <a:gd name="connsiteX5" fmla="*/ 621 w 3532521"/>
                  <a:gd name="connsiteY5" fmla="*/ 0 h 133525"/>
                  <a:gd name="connsiteX6" fmla="*/ 0 w 3532521"/>
                  <a:gd name="connsiteY6" fmla="*/ 63968 h 13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2521" h="133525">
                    <a:moveTo>
                      <a:pt x="0" y="63968"/>
                    </a:moveTo>
                    <a:cubicBezTo>
                      <a:pt x="0" y="86947"/>
                      <a:pt x="621" y="110547"/>
                      <a:pt x="1242" y="133525"/>
                    </a:cubicBezTo>
                    <a:lnTo>
                      <a:pt x="3531901" y="98126"/>
                    </a:lnTo>
                    <a:cubicBezTo>
                      <a:pt x="3531901" y="86947"/>
                      <a:pt x="3532522" y="75768"/>
                      <a:pt x="3532522" y="63968"/>
                    </a:cubicBezTo>
                    <a:cubicBezTo>
                      <a:pt x="3532522" y="54652"/>
                      <a:pt x="3532522" y="44716"/>
                      <a:pt x="3531901" y="35400"/>
                    </a:cubicBezTo>
                    <a:lnTo>
                      <a:pt x="621" y="0"/>
                    </a:lnTo>
                    <a:cubicBezTo>
                      <a:pt x="621" y="21116"/>
                      <a:pt x="0" y="42852"/>
                      <a:pt x="0" y="63968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DCBD090-2FA8-AF16-0162-56EF0871D408}"/>
                  </a:ext>
                </a:extLst>
              </p:cNvPr>
              <p:cNvSpPr/>
              <p:nvPr/>
            </p:nvSpPr>
            <p:spPr>
              <a:xfrm>
                <a:off x="7768482" y="3787853"/>
                <a:ext cx="3512648" cy="132904"/>
              </a:xfrm>
              <a:custGeom>
                <a:avLst/>
                <a:gdLst>
                  <a:gd name="connsiteX0" fmla="*/ 18631 w 3512648"/>
                  <a:gd name="connsiteY0" fmla="*/ 132904 h 132904"/>
                  <a:gd name="connsiteX1" fmla="*/ 3504574 w 3512648"/>
                  <a:gd name="connsiteY1" fmla="*/ 98126 h 132904"/>
                  <a:gd name="connsiteX2" fmla="*/ 3512648 w 3512648"/>
                  <a:gd name="connsiteY2" fmla="*/ 35400 h 132904"/>
                  <a:gd name="connsiteX3" fmla="*/ 0 w 3512648"/>
                  <a:gd name="connsiteY3" fmla="*/ 0 h 132904"/>
                  <a:gd name="connsiteX4" fmla="*/ 18631 w 3512648"/>
                  <a:gd name="connsiteY4" fmla="*/ 132904 h 132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2648" h="132904">
                    <a:moveTo>
                      <a:pt x="18631" y="132904"/>
                    </a:moveTo>
                    <a:lnTo>
                      <a:pt x="3504574" y="98126"/>
                    </a:lnTo>
                    <a:cubicBezTo>
                      <a:pt x="3507680" y="77010"/>
                      <a:pt x="3510785" y="56515"/>
                      <a:pt x="3512648" y="35400"/>
                    </a:cubicBezTo>
                    <a:lnTo>
                      <a:pt x="0" y="0"/>
                    </a:lnTo>
                    <a:cubicBezTo>
                      <a:pt x="4968" y="44716"/>
                      <a:pt x="11179" y="88810"/>
                      <a:pt x="18631" y="132904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id="{904EFDDD-4D8F-6A28-D631-E5845758C9AD}"/>
                  </a:ext>
                </a:extLst>
              </p:cNvPr>
              <p:cNvSpPr/>
              <p:nvPr/>
            </p:nvSpPr>
            <p:spPr>
              <a:xfrm>
                <a:off x="7808229" y="4023230"/>
                <a:ext cx="3430048" cy="132283"/>
              </a:xfrm>
              <a:custGeom>
                <a:avLst/>
                <a:gdLst>
                  <a:gd name="connsiteX0" fmla="*/ 36642 w 3430048"/>
                  <a:gd name="connsiteY0" fmla="*/ 132283 h 132283"/>
                  <a:gd name="connsiteX1" fmla="*/ 3412038 w 3430048"/>
                  <a:gd name="connsiteY1" fmla="*/ 98126 h 132283"/>
                  <a:gd name="connsiteX2" fmla="*/ 3430049 w 3430048"/>
                  <a:gd name="connsiteY2" fmla="*/ 34158 h 132283"/>
                  <a:gd name="connsiteX3" fmla="*/ 0 w 3430048"/>
                  <a:gd name="connsiteY3" fmla="*/ 0 h 132283"/>
                  <a:gd name="connsiteX4" fmla="*/ 36642 w 3430048"/>
                  <a:gd name="connsiteY4" fmla="*/ 132283 h 132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30048" h="132283">
                    <a:moveTo>
                      <a:pt x="36642" y="132283"/>
                    </a:moveTo>
                    <a:lnTo>
                      <a:pt x="3412038" y="98126"/>
                    </a:lnTo>
                    <a:cubicBezTo>
                      <a:pt x="3418249" y="77010"/>
                      <a:pt x="3424459" y="55894"/>
                      <a:pt x="3430049" y="34158"/>
                    </a:cubicBezTo>
                    <a:lnTo>
                      <a:pt x="0" y="0"/>
                    </a:lnTo>
                    <a:cubicBezTo>
                      <a:pt x="10558" y="44716"/>
                      <a:pt x="22979" y="88810"/>
                      <a:pt x="36642" y="132283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757985AD-7E27-A66A-8982-CB4216EADC00}"/>
                  </a:ext>
                </a:extLst>
              </p:cNvPr>
              <p:cNvSpPr/>
              <p:nvPr/>
            </p:nvSpPr>
            <p:spPr>
              <a:xfrm>
                <a:off x="7881513" y="4259228"/>
                <a:ext cx="3277891" cy="131041"/>
              </a:xfrm>
              <a:custGeom>
                <a:avLst/>
                <a:gdLst>
                  <a:gd name="connsiteX0" fmla="*/ 57757 w 3277891"/>
                  <a:gd name="connsiteY0" fmla="*/ 131041 h 131041"/>
                  <a:gd name="connsiteX1" fmla="*/ 3249324 w 3277891"/>
                  <a:gd name="connsiteY1" fmla="*/ 98747 h 131041"/>
                  <a:gd name="connsiteX2" fmla="*/ 3277892 w 3277891"/>
                  <a:gd name="connsiteY2" fmla="*/ 32916 h 131041"/>
                  <a:gd name="connsiteX3" fmla="*/ 0 w 3277891"/>
                  <a:gd name="connsiteY3" fmla="*/ 0 h 131041"/>
                  <a:gd name="connsiteX4" fmla="*/ 57757 w 3277891"/>
                  <a:gd name="connsiteY4" fmla="*/ 131041 h 131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7891" h="131041">
                    <a:moveTo>
                      <a:pt x="57757" y="131041"/>
                    </a:moveTo>
                    <a:lnTo>
                      <a:pt x="3249324" y="98747"/>
                    </a:lnTo>
                    <a:cubicBezTo>
                      <a:pt x="3259260" y="77010"/>
                      <a:pt x="3269197" y="55273"/>
                      <a:pt x="3277892" y="32916"/>
                    </a:cubicBezTo>
                    <a:lnTo>
                      <a:pt x="0" y="0"/>
                    </a:lnTo>
                    <a:cubicBezTo>
                      <a:pt x="18010" y="44716"/>
                      <a:pt x="37263" y="88189"/>
                      <a:pt x="57757" y="1310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3A3A76F4-A3CF-E2BB-03DF-B01DF8C60644}"/>
                  </a:ext>
                </a:extLst>
              </p:cNvPr>
              <p:cNvSpPr/>
              <p:nvPr/>
            </p:nvSpPr>
            <p:spPr>
              <a:xfrm>
                <a:off x="7995786" y="4495847"/>
                <a:ext cx="3045619" cy="127935"/>
              </a:xfrm>
              <a:custGeom>
                <a:avLst/>
                <a:gdLst>
                  <a:gd name="connsiteX0" fmla="*/ 81357 w 3045619"/>
                  <a:gd name="connsiteY0" fmla="*/ 127936 h 127935"/>
                  <a:gd name="connsiteX1" fmla="*/ 3002147 w 3045619"/>
                  <a:gd name="connsiteY1" fmla="*/ 98747 h 127935"/>
                  <a:gd name="connsiteX2" fmla="*/ 3045620 w 3045619"/>
                  <a:gd name="connsiteY2" fmla="*/ 30431 h 127935"/>
                  <a:gd name="connsiteX3" fmla="*/ 0 w 3045619"/>
                  <a:gd name="connsiteY3" fmla="*/ 0 h 127935"/>
                  <a:gd name="connsiteX4" fmla="*/ 81357 w 3045619"/>
                  <a:gd name="connsiteY4" fmla="*/ 127936 h 127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45619" h="127935">
                    <a:moveTo>
                      <a:pt x="81357" y="127936"/>
                    </a:moveTo>
                    <a:lnTo>
                      <a:pt x="3002147" y="98747"/>
                    </a:lnTo>
                    <a:cubicBezTo>
                      <a:pt x="3017052" y="76389"/>
                      <a:pt x="3031336" y="53410"/>
                      <a:pt x="3045620" y="30431"/>
                    </a:cubicBezTo>
                    <a:lnTo>
                      <a:pt x="0" y="0"/>
                    </a:lnTo>
                    <a:cubicBezTo>
                      <a:pt x="24842" y="44094"/>
                      <a:pt x="52168" y="86947"/>
                      <a:pt x="81357" y="12793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00D7C63C-4E74-85DF-A065-106FC27DBBD6}"/>
                  </a:ext>
                </a:extLst>
              </p:cNvPr>
              <p:cNvSpPr/>
              <p:nvPr/>
            </p:nvSpPr>
            <p:spPr>
              <a:xfrm>
                <a:off x="8159121" y="4732467"/>
                <a:ext cx="2713980" cy="124830"/>
              </a:xfrm>
              <a:custGeom>
                <a:avLst/>
                <a:gdLst>
                  <a:gd name="connsiteX0" fmla="*/ 111789 w 2713980"/>
                  <a:gd name="connsiteY0" fmla="*/ 124831 h 124830"/>
                  <a:gd name="connsiteX1" fmla="*/ 2649391 w 2713980"/>
                  <a:gd name="connsiteY1" fmla="*/ 99368 h 124830"/>
                  <a:gd name="connsiteX2" fmla="*/ 2713980 w 2713980"/>
                  <a:gd name="connsiteY2" fmla="*/ 27326 h 124830"/>
                  <a:gd name="connsiteX3" fmla="*/ 0 w 2713980"/>
                  <a:gd name="connsiteY3" fmla="*/ 0 h 124830"/>
                  <a:gd name="connsiteX4" fmla="*/ 111789 w 2713980"/>
                  <a:gd name="connsiteY4" fmla="*/ 124831 h 124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3980" h="124830">
                    <a:moveTo>
                      <a:pt x="111789" y="124831"/>
                    </a:moveTo>
                    <a:lnTo>
                      <a:pt x="2649391" y="99368"/>
                    </a:lnTo>
                    <a:cubicBezTo>
                      <a:pt x="2671749" y="75768"/>
                      <a:pt x="2692865" y="52168"/>
                      <a:pt x="2713980" y="27326"/>
                    </a:cubicBezTo>
                    <a:lnTo>
                      <a:pt x="0" y="0"/>
                    </a:lnTo>
                    <a:cubicBezTo>
                      <a:pt x="35400" y="44094"/>
                      <a:pt x="72663" y="85084"/>
                      <a:pt x="111789" y="12483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B490E0B2-E733-ABCA-75F2-611C90F2FDD1}"/>
                  </a:ext>
                </a:extLst>
              </p:cNvPr>
              <p:cNvSpPr/>
              <p:nvPr/>
            </p:nvSpPr>
            <p:spPr>
              <a:xfrm>
                <a:off x="8393877" y="4970949"/>
                <a:ext cx="2238878" cy="119240"/>
              </a:xfrm>
              <a:custGeom>
                <a:avLst/>
                <a:gdLst>
                  <a:gd name="connsiteX0" fmla="*/ 160230 w 2238878"/>
                  <a:gd name="connsiteY0" fmla="*/ 119241 h 119240"/>
                  <a:gd name="connsiteX1" fmla="*/ 2135785 w 2238878"/>
                  <a:gd name="connsiteY1" fmla="*/ 99368 h 119240"/>
                  <a:gd name="connsiteX2" fmla="*/ 2238879 w 2238878"/>
                  <a:gd name="connsiteY2" fmla="*/ 22358 h 119240"/>
                  <a:gd name="connsiteX3" fmla="*/ 0 w 2238878"/>
                  <a:gd name="connsiteY3" fmla="*/ 0 h 119240"/>
                  <a:gd name="connsiteX4" fmla="*/ 160230 w 2238878"/>
                  <a:gd name="connsiteY4" fmla="*/ 119241 h 1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878" h="119240">
                    <a:moveTo>
                      <a:pt x="160230" y="119241"/>
                    </a:moveTo>
                    <a:lnTo>
                      <a:pt x="2135785" y="99368"/>
                    </a:lnTo>
                    <a:cubicBezTo>
                      <a:pt x="2171184" y="75147"/>
                      <a:pt x="2205342" y="49063"/>
                      <a:pt x="2238879" y="22358"/>
                    </a:cubicBezTo>
                    <a:lnTo>
                      <a:pt x="0" y="0"/>
                    </a:lnTo>
                    <a:cubicBezTo>
                      <a:pt x="51547" y="42852"/>
                      <a:pt x="104957" y="82599"/>
                      <a:pt x="160230" y="119241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ACB21CD6-56AC-00D3-DD24-F7786ADC19CB}"/>
                  </a:ext>
                </a:extLst>
              </p:cNvPr>
              <p:cNvSpPr/>
              <p:nvPr/>
            </p:nvSpPr>
            <p:spPr>
              <a:xfrm>
                <a:off x="8765264" y="5210053"/>
                <a:ext cx="1491757" cy="110546"/>
              </a:xfrm>
              <a:custGeom>
                <a:avLst/>
                <a:gdLst>
                  <a:gd name="connsiteX0" fmla="*/ 297482 w 1491757"/>
                  <a:gd name="connsiteY0" fmla="*/ 110546 h 110546"/>
                  <a:gd name="connsiteX1" fmla="*/ 1260728 w 1491757"/>
                  <a:gd name="connsiteY1" fmla="*/ 100609 h 110546"/>
                  <a:gd name="connsiteX2" fmla="*/ 1491758 w 1491757"/>
                  <a:gd name="connsiteY2" fmla="*/ 14905 h 110546"/>
                  <a:gd name="connsiteX3" fmla="*/ 0 w 1491757"/>
                  <a:gd name="connsiteY3" fmla="*/ 0 h 110546"/>
                  <a:gd name="connsiteX4" fmla="*/ 297482 w 1491757"/>
                  <a:gd name="connsiteY4" fmla="*/ 110546 h 110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1757" h="110546">
                    <a:moveTo>
                      <a:pt x="297482" y="110546"/>
                    </a:moveTo>
                    <a:lnTo>
                      <a:pt x="1260728" y="100609"/>
                    </a:lnTo>
                    <a:cubicBezTo>
                      <a:pt x="1340222" y="77010"/>
                      <a:pt x="1417232" y="48442"/>
                      <a:pt x="1491758" y="14905"/>
                    </a:cubicBezTo>
                    <a:lnTo>
                      <a:pt x="0" y="0"/>
                    </a:lnTo>
                    <a:cubicBezTo>
                      <a:pt x="95020" y="45336"/>
                      <a:pt x="194388" y="82599"/>
                      <a:pt x="297482" y="110546"/>
                    </a:cubicBezTo>
                    <a:close/>
                  </a:path>
                </a:pathLst>
              </a:custGeom>
              <a:grpFill/>
              <a:ln w="6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9066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D8F20-E9E2-892A-D0F7-4D946429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57AE1-7B0F-838C-BD7A-82CC45451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81A48-24CA-0644-A738-E8041600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0DBEAB-8C61-6B5E-9608-7C3AB66A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FA3CD-A444-D63B-82A1-02F443E1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9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34284-B01E-0936-CB3C-9A8003A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F1D976-32DB-3A16-53A5-BC69826C9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2369A-0649-B51E-95F4-C5FB1A84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CA5F0-8B80-CFA8-EA19-6BCA6581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0317F-C176-FBCF-33D1-ADDC8CCE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40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6C17E-4639-177E-ACAA-61F2ECD0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369669-BE26-61D4-D135-1953810C82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2B6019-A432-73F8-0F7B-F2999F1E8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9235-EB06-E8C0-1061-6E5D6BC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4F6C-4F17-FF70-5A52-0896CAA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F85556-669A-9616-1D4A-1F228CB3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69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EB10B-390A-3625-8E04-40C888219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98583-AD8C-D50F-5B92-04A7437B2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406748-A3E1-F061-2A1C-55C66D383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27F91F-592D-946D-E647-58D82A1C1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D32D6B-2ACE-A582-08AA-1CFF45A52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FCED63-622B-BC96-B8FF-99F3D6E6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568EF0-46A6-90B8-BFA2-8D551296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993344B-5234-6489-DC81-B6534852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41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2539E-3FD5-3272-BA53-973D4169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7C7260-3A12-0F37-6E7C-B67C27FB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12FA0E-D109-020B-B0C8-D7F5A2A8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EE086E-A9A5-4B4A-C1A3-A0B0058A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5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FD5D1C-F3E1-EC67-9B72-C04CE715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F763D-7D38-F627-B960-0E4C1537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E28489-51D3-21A5-1B6F-59F81CD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591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BC100-4457-2013-22F7-A7BACA74E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6DFF8-FAA7-713D-E6C8-177965E68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ABA43-951C-0D50-93D7-09BAFF009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8F8D61-BB6B-7864-4437-99473964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25F52-5A2D-E093-A85F-037CB81C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F6D5D9-4E5A-C38B-8827-6E17E12A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98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B7D6E-D132-1A20-0043-D74BBF31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FD9433-B050-94E6-93DA-AE8ACEB30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E102F1-6D15-2000-2EB6-A5F734648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B88E1A-35B2-81D4-5FA8-F4AA5EBA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6741D-00D7-7A11-09BD-897B6F3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1FA1D-0007-EB44-4B28-88899691A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812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CC75A6-DF09-DC8A-0118-A37393B5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C085F3-5E9C-B192-6775-95CFE31D9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FE690E-3C84-3212-CF50-D5B03E24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D8FB3-470B-7542-AE21-40103D3B7707}" type="datetimeFigureOut">
              <a:rPr kumimoji="1" lang="ko-KR" altLang="en-US" smtClean="0"/>
              <a:t>2024. 5. 15.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DE56F5-3E72-4D6E-ECC0-0D9390D3C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1E3348-A7C7-5184-FCA7-4E1D918EC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29F97-E6EB-944A-94D4-638FDFBDCB8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681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8C70A3-232D-BCF6-E19F-93520814064D}"/>
              </a:ext>
            </a:extLst>
          </p:cNvPr>
          <p:cNvSpPr txBox="1"/>
          <p:nvPr/>
        </p:nvSpPr>
        <p:spPr>
          <a:xfrm>
            <a:off x="1029083" y="1141380"/>
            <a:ext cx="4069080" cy="305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2024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년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16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일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Study Meeting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2A707-5D8F-81D0-4112-0B5E33B7D991}"/>
              </a:ext>
            </a:extLst>
          </p:cNvPr>
          <p:cNvSpPr txBox="1"/>
          <p:nvPr/>
        </p:nvSpPr>
        <p:spPr>
          <a:xfrm>
            <a:off x="923951" y="1493580"/>
            <a:ext cx="96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논리 오류 감지</a:t>
            </a:r>
            <a:endParaRPr lang="ko-KR" altLang="en-US" sz="36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2BDB-413E-BF58-4D95-CE101899B77E}"/>
              </a:ext>
            </a:extLst>
          </p:cNvPr>
          <p:cNvSpPr txBox="1"/>
          <p:nvPr/>
        </p:nvSpPr>
        <p:spPr>
          <a:xfrm>
            <a:off x="923953" y="2063080"/>
            <a:ext cx="7932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Logical Fallacy detection</a:t>
            </a:r>
            <a:endParaRPr lang="ko-KR" altLang="en-US" sz="1400" spc="-150" dirty="0">
              <a:solidFill>
                <a:schemeClr val="tx1">
                  <a:lumMod val="85000"/>
                  <a:lumOff val="1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77888A-657E-1EAF-DD8E-213338D1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/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>
                  <a:defRPr>
                    <a:solidFill>
                      <a:srgbClr val="000000"/>
                    </a:solidFill>
                    <a:latin typeface="KoPubWorld돋움체 Medium" panose="00000600000000000000" pitchFamily="2" charset="-127"/>
                    <a:ea typeface="KoPubWorld돋움체 Medium" panose="00000600000000000000" pitchFamily="2" charset="-127"/>
                    <a:cs typeface="KoPubWorld돋움체 Medium" panose="00000600000000000000" pitchFamily="2" charset="-127"/>
                  </a:defRPr>
                </a:lvl1pPr>
              </a:lstStyle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바탕체 Light" panose="00000300000000000000" pitchFamily="2" charset="-127"/>
                    <a:ea typeface="KoPubWorld바탕체 Light" panose="00000300000000000000" pitchFamily="2" charset="-127"/>
                    <a:cs typeface="KoPubWorld바탕체 Light" panose="00000300000000000000" pitchFamily="2" charset="-127"/>
                  </a:rPr>
                  <a:t>정지</a:t>
                </a:r>
                <a14:m>
                  <m:oMath xmlns:m="http://schemas.openxmlformats.org/officeDocument/2006/math">
                    <m:r>
                      <a:rPr lang="ko-KR" alt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KoPubWorld바탕체 Light" panose="00000300000000000000" pitchFamily="2" charset="-127"/>
                      </a:rPr>
                      <m:t>원</m:t>
                    </m:r>
                  </m:oMath>
                </a14:m>
                <a:endPara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ko-Kore-KR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성균관대학교 인공지능학과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ko-KR" altLang="en-US" sz="1400" dirty="0">
                    <a:latin typeface="굴림" panose="020B0600000101010101" pitchFamily="34" charset="-127"/>
                    <a:ea typeface="굴림" panose="020B0600000101010101" pitchFamily="34" charset="-127"/>
                    <a:cs typeface="굴림" panose="020B0600000101010101" pitchFamily="34" charset="-127"/>
                  </a:rPr>
                  <a:t>석사과정</a:t>
                </a:r>
                <a:endParaRPr lang="en-US" altLang="ko-KR" sz="1400" dirty="0">
                  <a:latin typeface="굴림" panose="020B0600000101010101" pitchFamily="34" charset="-127"/>
                  <a:ea typeface="굴림" panose="020B0600000101010101" pitchFamily="34" charset="-127"/>
                  <a:cs typeface="굴림" panose="020B0600000101010101" pitchFamily="34" charset="-127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altLang="ko-Kore-KR" sz="1400" kern="100" dirty="0">
                    <a:latin typeface="굴림" panose="020B0600000101010101" pitchFamily="34" charset="-127"/>
                    <a:cs typeface="바탕" panose="02030600000101010101" pitchFamily="18" charset="-127"/>
                  </a:rPr>
                  <a:t>jwjw9603@g.skku.edu</a:t>
                </a:r>
                <a:endParaRPr lang="ko-Kore-KR" altLang="en-US" sz="1400" dirty="0"/>
              </a:p>
              <a:p>
                <a:pPr algn="ctr">
                  <a:lnSpc>
                    <a:spcPct val="130000"/>
                  </a:lnSpc>
                </a:pPr>
                <a:endPara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</a:endParaRPr>
              </a:p>
              <a:p>
                <a:pPr>
                  <a:lnSpc>
                    <a:spcPct val="130000"/>
                  </a:lnSpc>
                </a:pPr>
                <a:endPara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6BF3C7-156E-994B-C60B-CE6C8231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3" y="3429001"/>
                <a:ext cx="5981299" cy="1671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0002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366365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추가적인 보충 내용</a:t>
            </a:r>
            <a:r>
              <a:rPr kumimoji="1" lang="en-US" altLang="ko-KR" sz="2133" dirty="0"/>
              <a:t>(baseline)</a:t>
            </a:r>
            <a:endParaRPr kumimoji="1" lang="ko-Kore-KR" altLang="en-US" sz="2133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8910E7BD-E1A1-2939-E3B2-7069FA4C6A1C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0773478" cy="31882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단일 데이터셋을 사용한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CBR, LOGIC paper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아닌 우리가 사용했던 데이터셋들을 실험한 두 개의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실험결과를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하면 어떨까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</a:pPr>
            <a:r>
              <a:rPr lang="en" altLang="ko-KR" sz="1600" dirty="0"/>
              <a:t>Multitask Instruction-based Prompting for Fallacy Recognition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50000"/>
              </a:lnSpc>
            </a:pPr>
            <a:r>
              <a:rPr lang="en" altLang="ko-KR" sz="1600" dirty="0"/>
              <a:t>Large Language Models are Few-Shot Training Example Generators: A Case Study in Fallacy Recognition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CBR, LOGIC paper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의 실험은 다른 데이터셋에 대한 실험이 없어서 제외했다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이유를 대면 되지 않을까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마지막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 experiment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</a:t>
            </a:r>
            <a:r>
              <a:rPr lang="en-US" altLang="ko-KR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ZCoT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(zero-shot Chain of Thought)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추가하면 어떨까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u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데이터셋 별 클래스별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accuracy 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측정을 이진분류로 진행했는데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이것을 바꿔야 하나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Multi-class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각 클래스의 성능을 독립적으로 평가하고자 진행했음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하지만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앞선 두 논문에서는 그렇게 진행하지 않음</a:t>
            </a: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12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추가적인 보충 내용</a:t>
            </a:r>
            <a:r>
              <a:rPr kumimoji="1" lang="en-US" altLang="ko-KR" sz="2133" dirty="0"/>
              <a:t>(baseline)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37F4AB5B-5AEE-8A35-776F-2074FBC90653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7711496" cy="31882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 Closer Look at the Self-Verification Abilities of Large Language Models in Logical Reasoning(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Hong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et al., 2023)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 fallacy detection/classification task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사용한 논문이며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우리 논문의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related work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언급했다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그래서 이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 experiment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필요하지 않을까 해서 찾아보았다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하지만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 experiment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넣기에 어색한 점이 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제안한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FALLACIES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라는 데이터셋으로 실험을 진행했는데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데이터셋은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232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클래스가 있으며 클래스 당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20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개로 총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4640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개가 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데이터셋을 만들 때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데이터셋 내에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[]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사용해서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전제와 결론을 표시한다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앞쪽이 전제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뒤쪽이 결론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</a:p>
          <a:p>
            <a:pPr marL="1028700" lvl="1" indent="-342900" algn="just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이렇게 진행함으로써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logical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fallacy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text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아닌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reasoning step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이라 지칭한 것이다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Reasoning step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identify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하고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classify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하는 과정을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self-verification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이라 한다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번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(question)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identify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또는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classify</a:t>
            </a:r>
            <a:r>
              <a:rPr lang="ko-KR" altLang="en-US" sz="12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하라는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prompt, 2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번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(reasoning steps)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fallacy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문장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(data), 3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번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(verification feedback)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은 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내놓는 답변이다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Identify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우리가 사용한 그대로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binary classification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이고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classify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우리 방법의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multi-class classification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인데 차이점은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class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label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정의를 하고 진행한다는 점이다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Class label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정의를 내리는 방법으로 사용해서 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 experiment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사용해야 하나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??</a:t>
            </a: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F64486-5483-AE34-544B-1FBC8658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688" y="1985747"/>
            <a:ext cx="3886200" cy="32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05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추가적인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보충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내용</a:t>
            </a:r>
            <a:r>
              <a:rPr kumimoji="1" lang="en-US" altLang="en-US" sz="2133" dirty="0"/>
              <a:t>(baseline)</a:t>
            </a:r>
            <a:endParaRPr kumimoji="1" lang="ko-Kore-KR" altLang="en-US" sz="2133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21A57F-7B84-12C4-943D-29A199A3B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67" y="1349728"/>
            <a:ext cx="7772400" cy="43865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74FCAB-EBD6-3E77-FF7D-C25AE52FA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890" y="2774637"/>
            <a:ext cx="40132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5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추가적인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보충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내용</a:t>
            </a:r>
            <a:r>
              <a:rPr kumimoji="1" lang="en-US" altLang="en-US" sz="2133" dirty="0"/>
              <a:t>(baseline)</a:t>
            </a:r>
            <a:endParaRPr kumimoji="1" lang="ko-Kore-KR" altLang="en-US" sz="2133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494-39CF-5FCA-02E2-63156165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9" y="1446493"/>
            <a:ext cx="7772400" cy="4451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4C5177-397D-00D3-FC7B-E6ADEA49C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1735529"/>
            <a:ext cx="41148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3D9D95-6102-2905-9515-CDF59FC95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699" y="745603"/>
            <a:ext cx="2259421" cy="5982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C31E8-A6C4-E1AE-9190-9E8700124D7C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추가적인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보충</a:t>
            </a:r>
            <a:r>
              <a:rPr kumimoji="1" lang="ko-KR" altLang="en-US" sz="2133" dirty="0"/>
              <a:t> </a:t>
            </a:r>
            <a:r>
              <a:rPr kumimoji="1" lang="en-US" altLang="en-US" sz="2133" dirty="0" err="1"/>
              <a:t>내용</a:t>
            </a:r>
            <a:r>
              <a:rPr kumimoji="1" lang="en-US" altLang="en-US" sz="2133" dirty="0"/>
              <a:t>(Analysis)</a:t>
            </a:r>
            <a:endParaRPr kumimoji="1" lang="ko-Kore-KR" altLang="en-US" sz="2133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B7508AC-017A-B545-C612-B52D3D4CF844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7711496" cy="31882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error analysis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단편적인 예시를 보여준다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기존에는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all correct predictions, all incorrect predictions, not all correct predictions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쿼리 타입이 모두 맞춘 데이터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모든 쿼리들이 틀린 데이터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일부는 맞추고 일부는 틀린 데이터를 의미한다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실제 모델이 예측한 결과를 대상으로 했다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test data,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여기에 앞서 보인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 Evaluation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진행한 것을 추가적으로 넣는 것을 어떨까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5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이것은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 evaluation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이라 칭하고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2~3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명의 논리 오류 분류 일치도 검사 및 각 쿼리들의 특징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예시 몇개 보여주기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그리고 가장 떨어지는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쿼리의 특징 검증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(binary classification)?</a:t>
            </a:r>
          </a:p>
          <a:p>
            <a:pPr marL="1485900" lvl="2" indent="-342900" algn="just">
              <a:lnSpc>
                <a:spcPct val="1500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 하는 이유는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다른 쿼리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(ex,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go)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애초에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detection, multi class classification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좋은 성능을 보이고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evaluation</a:t>
            </a:r>
            <a:r>
              <a:rPr lang="ko-KR" altLang="en-US" sz="105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에서도 좋다는 것을 검증함</a:t>
            </a:r>
            <a:endParaRPr lang="en-US" altLang="ko-KR" sz="105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7988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C31E8-A6C4-E1AE-9190-9E8700124D7C}"/>
              </a:ext>
            </a:extLst>
          </p:cNvPr>
          <p:cNvSpPr txBox="1"/>
          <p:nvPr/>
        </p:nvSpPr>
        <p:spPr>
          <a:xfrm>
            <a:off x="254000" y="745603"/>
            <a:ext cx="1141896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 err="1"/>
              <a:t>추가적인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보충</a:t>
            </a:r>
            <a:r>
              <a:rPr kumimoji="1" lang="en-US" altLang="en-US" sz="2133" dirty="0"/>
              <a:t> </a:t>
            </a:r>
            <a:r>
              <a:rPr kumimoji="1" lang="en-US" altLang="en-US" sz="2133" dirty="0" err="1"/>
              <a:t>내용</a:t>
            </a:r>
            <a:r>
              <a:rPr kumimoji="1" lang="en-US" altLang="en-US" sz="2133" dirty="0"/>
              <a:t>(</a:t>
            </a:r>
            <a:r>
              <a:rPr kumimoji="1" lang="ko-KR" altLang="en-US" sz="2133" dirty="0"/>
              <a:t>결론</a:t>
            </a:r>
            <a:r>
              <a:rPr kumimoji="1" lang="en-US" altLang="en-US" sz="2133" dirty="0"/>
              <a:t>)</a:t>
            </a:r>
            <a:endParaRPr kumimoji="1" lang="ko-Kore-KR" altLang="en-US" sz="2133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B7508AC-017A-B545-C612-B52D3D4CF844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7711496" cy="31882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Baselline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(-)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되어있는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것 교체하기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Zero-shot </a:t>
            </a:r>
            <a:r>
              <a:rPr lang="en-US" altLang="ko-KR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CoT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추가하기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Hong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paper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실험 추가 유무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Query Evaluation(Human Evaluation)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추가 유무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7723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졸업논문 내용</a:t>
            </a:r>
            <a:endParaRPr kumimoji="1" lang="ko-Kore-KR" altLang="en-US" sz="2133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FE969DE5-EC04-EDF3-DE97-4F50787A4D90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7711496" cy="318827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Critical Thinking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관련해서 내용작성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앞선 보충내용 넣기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기존에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appendix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있던 것 본문으로 옮기기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Cg, Ex, Go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선택 이유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critical thinking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연관지어서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Confidence</a:t>
            </a:r>
          </a:p>
          <a:p>
            <a:pPr marL="1143000" lvl="1" indent="-457200" algn="just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Error analysis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lvl="1" indent="0" algn="just">
              <a:buNone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601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 err="1"/>
              <a:t>본심사</a:t>
            </a:r>
            <a:r>
              <a:rPr kumimoji="1" lang="ko-KR" altLang="en-US" sz="2133" dirty="0"/>
              <a:t> 일정</a:t>
            </a:r>
            <a:endParaRPr kumimoji="1" lang="ko-Kore-KR" altLang="en-US" sz="2133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DAC6B74-95EF-F5E8-E842-7A1A9804A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52" y="1522228"/>
            <a:ext cx="7772400" cy="45901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52C71F-D16D-996B-6D2A-3C0CC79B24E7}"/>
              </a:ext>
            </a:extLst>
          </p:cNvPr>
          <p:cNvSpPr txBox="1"/>
          <p:nvPr/>
        </p:nvSpPr>
        <p:spPr>
          <a:xfrm>
            <a:off x="8758106" y="4152549"/>
            <a:ext cx="3246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EMNLP : 6</a:t>
            </a:r>
            <a:r>
              <a:rPr kumimoji="1" lang="ko-KR" altLang="en-US" dirty="0"/>
              <a:t>월 </a:t>
            </a:r>
            <a:r>
              <a:rPr kumimoji="1" lang="en-US" altLang="ko-KR" dirty="0"/>
              <a:t>16</a:t>
            </a:r>
            <a:r>
              <a:rPr kumimoji="1" lang="ko-KR" altLang="en-US" dirty="0"/>
              <a:t>일 </a:t>
            </a:r>
            <a:r>
              <a:rPr kumimoji="1" lang="en-US" altLang="ko-KR" dirty="0"/>
              <a:t>20:59:00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3870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Plan</a:t>
            </a:r>
            <a:endParaRPr kumimoji="1" lang="ko-Kore-KR" altLang="en-US" sz="2133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9BF2AA6-9378-6D49-A81E-C1D910B11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985768"/>
              </p:ext>
            </p:extLst>
          </p:nvPr>
        </p:nvGraphicFramePr>
        <p:xfrm>
          <a:off x="1298195" y="829493"/>
          <a:ext cx="9448103" cy="556668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9729">
                  <a:extLst>
                    <a:ext uri="{9D8B030D-6E8A-4147-A177-3AD203B41FA5}">
                      <a16:colId xmlns:a16="http://schemas.microsoft.com/office/drawing/2014/main" val="1982948393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1673760036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4267842700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892090355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248032911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521417992"/>
                    </a:ext>
                  </a:extLst>
                </a:gridCol>
                <a:gridCol w="1349729">
                  <a:extLst>
                    <a:ext uri="{9D8B030D-6E8A-4147-A177-3AD203B41FA5}">
                      <a16:colId xmlns:a16="http://schemas.microsoft.com/office/drawing/2014/main" val="3073668096"/>
                    </a:ext>
                  </a:extLst>
                </a:gridCol>
              </a:tblGrid>
              <a:tr h="298152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79843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97240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dirty="0"/>
                        <a:t>9</a:t>
                      </a:r>
                      <a:endParaRPr lang="en-US" altLang="ko-Kore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5545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  <a:p>
                      <a:pPr algn="ctr"/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졸업논문 업로드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ko-Kore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572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337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6242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00B0F0"/>
                          </a:solidFill>
                        </a:rPr>
                        <a:t>6/4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(</a:t>
                      </a:r>
                      <a:r>
                        <a:rPr lang="ko-KR" altLang="en-US" b="1" dirty="0" err="1">
                          <a:solidFill>
                            <a:srgbClr val="00B0F0"/>
                          </a:solidFill>
                        </a:rPr>
                        <a:t>본심사</a:t>
                      </a:r>
                      <a:r>
                        <a:rPr lang="en-US" altLang="ko-KR" b="1" dirty="0">
                          <a:solidFill>
                            <a:srgbClr val="00B0F0"/>
                          </a:solidFill>
                        </a:rPr>
                        <a:t>)</a:t>
                      </a:r>
                      <a:endParaRPr lang="ko-Kore-KR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rgbClr val="FF0000"/>
                          </a:solidFill>
                        </a:rPr>
                        <a:t>6/7</a:t>
                      </a:r>
                    </a:p>
                    <a:p>
                      <a:pPr algn="ctr"/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졸업논문 </a:t>
                      </a:r>
                      <a:r>
                        <a:rPr lang="ko-KR" altLang="en-US" b="0" dirty="0" err="1">
                          <a:solidFill>
                            <a:srgbClr val="FF0000"/>
                          </a:solidFill>
                        </a:rPr>
                        <a:t>팔표</a:t>
                      </a:r>
                      <a:r>
                        <a:rPr lang="ko-KR" altLang="en-US" b="0" dirty="0">
                          <a:solidFill>
                            <a:srgbClr val="FF0000"/>
                          </a:solidFill>
                        </a:rPr>
                        <a:t> 마감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ore-KR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0614"/>
                  </a:ext>
                </a:extLst>
              </a:tr>
              <a:tr h="416308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6/14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6/16</a:t>
                      </a:r>
                    </a:p>
                    <a:p>
                      <a:pPr algn="ctr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(EMNLP)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4909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6/17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6/18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6/19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6/23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413"/>
                  </a:ext>
                </a:extLst>
              </a:tr>
              <a:tr h="441965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6/24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b="0" dirty="0">
                          <a:solidFill>
                            <a:schemeClr val="tx1"/>
                          </a:solidFill>
                        </a:rPr>
                        <a:t>6/25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6/28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6/29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6/30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13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0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CD516AA-7E35-4FC4-963B-440A862CBCA7}"/>
              </a:ext>
            </a:extLst>
          </p:cNvPr>
          <p:cNvGrpSpPr/>
          <p:nvPr/>
        </p:nvGrpSpPr>
        <p:grpSpPr>
          <a:xfrm>
            <a:off x="923924" y="1268413"/>
            <a:ext cx="4806311" cy="1427310"/>
            <a:chOff x="4798254" y="1172610"/>
            <a:chExt cx="4806311" cy="14273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26CF94-B0ED-4D04-AAAE-0C67E9743A61}"/>
                </a:ext>
              </a:extLst>
            </p:cNvPr>
            <p:cNvSpPr txBox="1"/>
            <p:nvPr/>
          </p:nvSpPr>
          <p:spPr>
            <a:xfrm>
              <a:off x="4798255" y="1172610"/>
              <a:ext cx="427291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spc="-150" dirty="0"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감사합니다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B67009-C371-4E0C-852D-389CC43735E2}"/>
                </a:ext>
              </a:extLst>
            </p:cNvPr>
            <p:cNvSpPr txBox="1"/>
            <p:nvPr/>
          </p:nvSpPr>
          <p:spPr>
            <a:xfrm>
              <a:off x="4798254" y="2199810"/>
              <a:ext cx="48063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KoPubWorld바탕체 Light" panose="00000300000000000000" pitchFamily="2" charset="-127"/>
                  <a:ea typeface="KoPubWorld바탕체 Light" panose="00000300000000000000" pitchFamily="2" charset="-127"/>
                  <a:cs typeface="KoPubWorld바탕체 Light" panose="00000300000000000000" pitchFamily="2" charset="-127"/>
                </a:rPr>
                <a:t>발표 경청해 주셔서 감사합니다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0F195D-0D30-4B74-897D-62A231DF5245}"/>
              </a:ext>
            </a:extLst>
          </p:cNvPr>
          <p:cNvSpPr txBox="1"/>
          <p:nvPr/>
        </p:nvSpPr>
        <p:spPr>
          <a:xfrm>
            <a:off x="1012506" y="4785166"/>
            <a:ext cx="42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정지원</a:t>
            </a:r>
            <a:r>
              <a:rPr lang="en-US" altLang="ko-KR" dirty="0"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ko-KR" altLang="en-US" sz="1400" dirty="0">
                <a:latin typeface="KoPubWorld바탕체 Bold" panose="00000800000000000000" pitchFamily="2" charset="-127"/>
                <a:ea typeface="KoPubWorld바탕체 Medium" panose="00000600000000000000" pitchFamily="2" charset="-127"/>
                <a:cs typeface="KoPubWorld바탕체 Bold" panose="00000800000000000000" pitchFamily="2" charset="-127"/>
              </a:rPr>
              <a:t>성균관대학교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인공지능학과</a:t>
            </a:r>
            <a:r>
              <a:rPr lang="en-US" altLang="ko-KR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 </a:t>
            </a:r>
            <a:r>
              <a:rPr lang="ko-KR" altLang="en-US" sz="1400" dirty="0"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rPr>
              <a:t>석사 과정</a:t>
            </a:r>
            <a:endParaRPr lang="en-US" altLang="ko-KR" sz="1400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  <a:p>
            <a:r>
              <a:rPr lang="en-US" altLang="ko-Kore-KR" kern="100" dirty="0">
                <a:solidFill>
                  <a:srgbClr val="000000"/>
                </a:solidFill>
                <a:latin typeface="굴림" panose="020B0600000101010101" pitchFamily="34" charset="-127"/>
                <a:cs typeface="바탕" panose="02030600000101010101" pitchFamily="18" charset="-127"/>
              </a:rPr>
              <a:t>jwjw9603@g.skku.edu</a:t>
            </a:r>
            <a:endParaRPr lang="ko-KR" altLang="en-US" dirty="0">
              <a:latin typeface="KoPubWorld바탕체 Medium" panose="00000600000000000000" pitchFamily="2" charset="-127"/>
              <a:ea typeface="KoPubWorld바탕체 Medium" panose="00000600000000000000" pitchFamily="2" charset="-127"/>
              <a:cs typeface="KoPubWorld바탕체 Medium" panose="000006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A6983C3-66A9-4A28-BF6C-DEA70D4DDA52}"/>
              </a:ext>
            </a:extLst>
          </p:cNvPr>
          <p:cNvCxnSpPr>
            <a:cxnSpLocks/>
          </p:cNvCxnSpPr>
          <p:nvPr/>
        </p:nvCxnSpPr>
        <p:spPr>
          <a:xfrm>
            <a:off x="766763" y="1268414"/>
            <a:ext cx="0" cy="1427310"/>
          </a:xfrm>
          <a:prstGeom prst="line">
            <a:avLst/>
          </a:prstGeom>
          <a:ln w="63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E26A2269-3273-0679-4232-FDE3EDC58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9445" y="5839097"/>
            <a:ext cx="2177707" cy="575623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75536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5549A7-DDEE-4B47-87C1-64282ED14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0720858-BC92-6A2A-FB93-A3BB84C8C58D}"/>
              </a:ext>
            </a:extLst>
          </p:cNvPr>
          <p:cNvSpPr txBox="1">
            <a:spLocks/>
          </p:cNvSpPr>
          <p:nvPr/>
        </p:nvSpPr>
        <p:spPr>
          <a:xfrm>
            <a:off x="519036" y="1112728"/>
            <a:ext cx="11520564" cy="299316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Query Evaluation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Remind</a:t>
            </a: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졸업 논문 내용</a:t>
            </a: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190510" indent="-19051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C375B-ACD3-1280-5031-79AE1CB44AD1}"/>
              </a:ext>
            </a:extLst>
          </p:cNvPr>
          <p:cNvSpPr txBox="1"/>
          <p:nvPr/>
        </p:nvSpPr>
        <p:spPr>
          <a:xfrm>
            <a:off x="254000" y="745603"/>
            <a:ext cx="4442525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133" dirty="0"/>
              <a:t>진행 내용 </a:t>
            </a:r>
            <a:r>
              <a:rPr kumimoji="1" lang="en-US" altLang="ko-KR" sz="2133" dirty="0"/>
              <a:t>Overview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778971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 데이터셋의 검증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(dev)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데이터셋으로부터 총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100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데이터를 랜덤 샘플링 함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100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 중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52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개의 샘플을 직접 관찰 함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3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가지의 쿼리 중 어떤 쿼리가 논리 오류를 파악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detect&amp;classify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하는데 도움이 되는지 확인하고자 함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과정에서 각 쿼리들의 특징을 발견하게 됨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Evaluation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1450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/>
              <a:t>Progress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/>
              <a:t>Query Evaluation</a:t>
            </a:r>
            <a:r>
              <a:rPr kumimoji="1" lang="en-US" altLang="ko-KR" sz="2133"/>
              <a:t>(Example)</a:t>
            </a:r>
            <a:endParaRPr kumimoji="1" lang="ko-Kore-KR" altLang="en-US" sz="2133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7591F3-4E7E-4F5E-0AAE-7D2553E86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" y="1237431"/>
            <a:ext cx="4202536" cy="56205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37534F-43BC-33E0-6005-FC66CC04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21" y="1272765"/>
            <a:ext cx="4064000" cy="5549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E7C15F6-1420-41C5-AAFA-8633B7618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012" y="1272765"/>
            <a:ext cx="40640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9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Query</a:t>
            </a:r>
          </a:p>
          <a:p>
            <a:pPr marL="1143000" lvl="1" indent="-4572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목적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추가 정보 또는 증거를 요청하여 주장이나 논증의 깊이를 확장한다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143000" lvl="1" indent="-4572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특징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주로 더 많은 데이터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또는 설명을 요구하여 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주장의 완전성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평가하거나 지원한다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이는 보다 탄탄한 논거를 구축하거나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논증에 필요한 추가적인 배경을 제공하는 데 중점을 둔다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완전성 평가에 중점이다 보니 논리 오류 유무 및 종류 파악에는 약간 떨어짐</a:t>
            </a:r>
            <a:endParaRPr lang="en-US" altLang="ko-KR" sz="14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143000" lvl="1" indent="-4572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사용 느낌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내용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연구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어떤 데이터에 기반하고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있니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주장을 지지하는 다른 증거가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있니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 Query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목적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논증의 논리적 구조와 타당성을 검토한다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특징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논증에서 사용된 논리적 접근과 추론의 유효성을 평가한다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이는 오류를 식별하고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논리적 일관성을 강화하며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비합리적이거나 비논리적인 결론에 도전하는 데 사용된다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논리오류 유무 및 클래스 파악에 용이</a:t>
            </a:r>
            <a:endParaRPr lang="en-US" altLang="ko-KR" sz="14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사용 느낌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결론에 도달하기 위한 논리적 단계는 무엇이니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주장에는 어떤 논리적 오류가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있니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Goal Query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목적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논증의 맥락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함의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그리고 폭넓은 영향을 탐구한다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특징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논증의 전체적인 맥락과 함의를 고려한다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이는 논증이 갖는 의미나 영향을 폭넓게 이해하고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논증이 주장하는 바를 넘어서는 보다 깊은 통찰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제공하는 데 초점을 맞춘다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00000"/>
              </a:lnSpc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사용 느낌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: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주장이 사회에 미칠 장기적인 영향이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뭐니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?”,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“</a:t>
            </a: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논리가 주장하는 게 </a:t>
            </a:r>
            <a:r>
              <a:rPr lang="ko-KR" altLang="en-US" sz="14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뭐니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?”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 감지 및 분류에는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 Query &gt; Goal Query &gt; Counterargument Query</a:t>
            </a:r>
            <a:endParaRPr lang="en-US" altLang="ko-KR" sz="14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Evaluation</a:t>
            </a:r>
            <a:r>
              <a:rPr kumimoji="1" lang="en-US" altLang="ko-KR" sz="2133" dirty="0"/>
              <a:t>(Result)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426338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결론적으로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 오류의 클래스를 파악하고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논리적 구조를 직접적으로 평가하는 데에는 일반적으로 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가장 적합하다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논리적 일관성과 오류를 직접적으로 다루며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논증의 구조적 결함이나 논리적 타당성을 분석하는 데 초점을 맞춘다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Goal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논증의 맥락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함의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그리고 더 넒은 영향을 평가하므로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논리적 오류의 유무를 간접적으로 다룰 수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Goal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논증이 갖는 더 넓은 의미나 함의를 이해하는 데 도움을 줄 수 있으며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때로는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오류를 밝히는 데 유용한 맥락적 정보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제공할 수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추가 정보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데이터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또는 증거를 요구하여 논증의 신뢰성을  높이고 논의를 보다 포괄적으로 확장하는 데 사용된다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는 논리 오류를 직접적으로 탐지하는 것보다는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주장이나 논증을 보다 더 잘 이해하고</a:t>
            </a:r>
            <a:r>
              <a:rPr lang="en-US" altLang="ko-KR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 근거를 강화하는 데 도움</a:t>
            </a:r>
            <a:r>
              <a:rPr lang="ko-KR" altLang="en-US" dirty="0"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줄 수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1028700" lvl="1" indent="-3429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ko-KR" altLang="en-US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이것은 논리 오류 클래스 분류 및 감지에는 다른 쿼리에 비해 간접적이다</a:t>
            </a:r>
            <a:r>
              <a:rPr lang="en-US" altLang="ko-KR" sz="14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따라서 논리 오류를 평가하고 식별하는 데 있어서 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가장 직접적이고 효과적인 접근 방식을 제공하며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다음은 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Goal Query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마지막으로 </a:t>
            </a:r>
            <a:r>
              <a:rPr lang="en-US" altLang="ko-KR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Evaluation</a:t>
            </a:r>
            <a:r>
              <a:rPr kumimoji="1" lang="en-US" altLang="ko-KR" sz="2133" dirty="0"/>
              <a:t>(Result)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335477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7436" y="1224332"/>
                <a:ext cx="11774564" cy="5528806"/>
              </a:xfrm>
              <a:prstGeom prst="rect">
                <a:avLst/>
              </a:prstGeom>
            </p:spPr>
            <p:txBody>
              <a:bodyPr anchor="t"/>
              <a:lstStyle>
                <a:lvl1pPr marL="0" indent="0" algn="l" defTabSz="914400" rtl="0" eaLnBrk="1" latinLnBrk="1" hangingPunct="1">
                  <a:lnSpc>
                    <a:spcPct val="13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 kern="1200" spc="-15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그렇다면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논리 오류 유무 파악에 가장 떨어지는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는 쓸모 없는 건가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?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논리 오류 분류에는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Explanation Query ,Goal 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확실히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 비해 도움이 되지만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(</m:t>
                    </m:r>
                    <m:r>
                      <a:rPr lang="ko-KR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KoPubWorldDotum Light" pitchFamily="2" charset="-127"/>
                        <a:cs typeface="KoPubWorldDotum Light" pitchFamily="2" charset="-127"/>
                      </a:rPr>
                      <m:t>∵</m:t>
                    </m:r>
                  </m:oMath>
                </a14:m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General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함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,direct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함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),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특징을 통해 어느정도 이점을 얻을 수 있는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Fallacy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들은 있다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028700" lvl="1" indent="-342900" algn="just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물론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논리 오류 클래스 파악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(multi-class classification)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에는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Ex, Go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좋지만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논리오류 유무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파악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(detection)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정도에는 도움을 줄 수 있는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fallacy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가 있음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이것은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Query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의 특징으로부터 얻을 수 있다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.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추가 정보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데이터</a:t>
                </a:r>
                <a:r>
                  <a:rPr lang="en-US" altLang="ko-KR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또는 증거를 요구하여 논증의 신뢰성을  높이고 논의를 보다 포괄적으로 확장</a:t>
                </a: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1430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증거 부족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논점에 충분한 증거나 데이터가 제시되지 않았을 때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쿼리는 추가 증거나 사례를 요구하여 주장의 타당성 평가에 도움을 줄 수 있음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Faulty Generalization, Cherry Picking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연역적 추론의 검증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연역적 추론이 사용된 경우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그 추론의 전제가 타당하고 결론으로 합리적으로 이어지는지 검토하기 위해 더 많은 정보나 설명을 요청함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Deductive Reasoning</a:t>
                </a:r>
              </a:p>
              <a:p>
                <a:pPr marL="1143000" lvl="1" indent="-457200" algn="just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증거 회피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: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주장을 뒷받침할 책임을 회피하는 경우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,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Counterargument 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쿼리는 그 책임을 강조하고 구체적인 증거나 근거를 </a:t>
                </a:r>
                <a:r>
                  <a:rPr lang="ko-KR" altLang="en-US" sz="1400" dirty="0" err="1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요규함으로써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논점의 신뢰도를 높이는 데 기여함 </a:t>
                </a:r>
                <a:r>
                  <a:rPr lang="en-US" altLang="ko-KR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-&gt;</a:t>
                </a:r>
                <a:r>
                  <a:rPr lang="ko-KR" altLang="en-US" sz="1400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 </a:t>
                </a:r>
                <a:r>
                  <a:rPr lang="en-US" altLang="ko-KR" sz="1400" b="1" dirty="0">
                    <a:solidFill>
                      <a:srgbClr val="000000"/>
                    </a:solidFill>
                    <a:latin typeface="KoPubWorldDotum Light" pitchFamily="2" charset="-127"/>
                    <a:ea typeface="KoPubWorldDotum Light" pitchFamily="2" charset="-127"/>
                    <a:cs typeface="KoPubWorldDotum Light" pitchFamily="2" charset="-127"/>
                  </a:rPr>
                  <a:t>Evading the burden of proof</a:t>
                </a:r>
                <a:endParaRPr lang="en-US" altLang="ko-KR" b="1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1028700" lvl="1" indent="-342900" algn="just"/>
                <a:endParaRPr lang="en-US" altLang="ko-KR" sz="16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  <a:p>
                <a:pPr marL="342900" indent="-342900" algn="just">
                  <a:buFont typeface="+mj-lt"/>
                  <a:buAutoNum type="arabicPeriod"/>
                </a:pPr>
                <a:endParaRPr lang="en-US" altLang="ko-KR" sz="1800" dirty="0">
                  <a:solidFill>
                    <a:srgbClr val="000000"/>
                  </a:solidFill>
                  <a:latin typeface="KoPubWorldDotum Light" pitchFamily="2" charset="-127"/>
                  <a:ea typeface="KoPubWorldDotum Light" pitchFamily="2" charset="-127"/>
                  <a:cs typeface="KoPubWorldDotum Light" pitchFamily="2" charset="-127"/>
                </a:endParaRPr>
              </a:p>
            </p:txBody>
          </p:sp>
        </mc:Choice>
        <mc:Fallback>
          <p:sp>
            <p:nvSpPr>
              <p:cNvPr id="4" name="텍스트 개체 틀 6">
                <a:extLst>
                  <a:ext uri="{FF2B5EF4-FFF2-40B4-BE49-F238E27FC236}">
                    <a16:creationId xmlns:a16="http://schemas.microsoft.com/office/drawing/2014/main" id="{5AEC606A-3A5C-87D0-6EE2-C78F3E0B7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36" y="1224332"/>
                <a:ext cx="11774564" cy="5528806"/>
              </a:xfrm>
              <a:prstGeom prst="rect">
                <a:avLst/>
              </a:prstGeom>
              <a:blipFill>
                <a:blip r:embed="rId3"/>
                <a:stretch>
                  <a:fillRect l="-215" r="-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Evaluation</a:t>
            </a:r>
            <a:r>
              <a:rPr kumimoji="1" lang="en-US" altLang="ko-KR" sz="2133" dirty="0"/>
              <a:t>(Finding)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40908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4793-F00C-70B7-B5FC-C0036DD64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686ECB5-9AD1-0CA8-9C3A-819DD4164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5AEC606A-3A5C-87D0-6EE2-C78F3E0B7236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5528806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이에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Deductive reasoning, Evading the burden of proof, Faulty generalization,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및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Cherry picking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오류들을 대상으로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쿼리의 유효성을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LLM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으로도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평가를 하고자 한다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-&gt;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 evaluation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외에도 진행한다는 것</a:t>
            </a: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만약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 query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를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사용했을 때의 분류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(binary)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성능이 높게 나온다면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이는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Cg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실제로 이러한 논리 오류가 있는 문장들을 감지하는 데 탁월하다는 것을 의미하며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이로써 이 쿼리가 해당 오류들을 효과적으로 다룰 수 있음을 확인할 수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왜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multi-class classification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 아닌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binary class classification(detection)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</a:t>
            </a:r>
            <a:r>
              <a:rPr lang="ko-KR" altLang="en-US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선택했나면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아무리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 클래스에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쿼리가 다른 클래스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다른 쿼리 대비 직접적인 도움을 준다고 하더라도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논리 오류 클래스 파악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에는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Explanation, Goal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탁월하다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다만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이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 오류들은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쿼리가 주장이나 논증을 보다 잘 이해하고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그 근거를 강화하는 데 도움을 줄 수 있다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따라서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binary class classification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을 수항해서 논리 오류의 유무 파악성을 확인하여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Counterargument Query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 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가지 클래스들의 문장을 잘 파악하는 것이 아닐까</a:t>
            </a:r>
            <a:r>
              <a:rPr lang="en-US" altLang="ko-KR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/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8C960F-101B-68EA-6DAF-0D05E0386F6B}"/>
              </a:ext>
            </a:extLst>
          </p:cNvPr>
          <p:cNvSpPr txBox="1"/>
          <p:nvPr/>
        </p:nvSpPr>
        <p:spPr>
          <a:xfrm>
            <a:off x="253999" y="745603"/>
            <a:ext cx="10324517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2133" dirty="0"/>
              <a:t>Query Evaluation</a:t>
            </a:r>
            <a:r>
              <a:rPr kumimoji="1" lang="en-US" altLang="ko-KR" sz="2133" dirty="0"/>
              <a:t>(Finding)</a:t>
            </a:r>
            <a:endParaRPr kumimoji="1" lang="ko-Kore-KR" altLang="en-US" sz="2133" dirty="0"/>
          </a:p>
        </p:txBody>
      </p:sp>
    </p:spTree>
    <p:extLst>
      <p:ext uri="{BB962C8B-B14F-4D97-AF65-F5344CB8AC3E}">
        <p14:creationId xmlns:p14="http://schemas.microsoft.com/office/powerpoint/2010/main" val="60513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C29D5-EEE5-D66B-3F19-7BC049573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56D5871-5D3B-BBC9-FD99-A607E7196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2467" y="-62381"/>
            <a:ext cx="5576964" cy="62442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Progress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A50A9-CFD5-C40C-75C3-C43D73FD25E4}"/>
              </a:ext>
            </a:extLst>
          </p:cNvPr>
          <p:cNvSpPr txBox="1"/>
          <p:nvPr/>
        </p:nvSpPr>
        <p:spPr>
          <a:xfrm>
            <a:off x="254000" y="745603"/>
            <a:ext cx="8637752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133" dirty="0"/>
              <a:t>Remind</a:t>
            </a:r>
            <a:endParaRPr kumimoji="1" lang="ko-Kore-KR" altLang="en-US" sz="2133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476C8669-3A1E-C1D6-29D5-99D60F138B7D}"/>
              </a:ext>
            </a:extLst>
          </p:cNvPr>
          <p:cNvSpPr txBox="1">
            <a:spLocks/>
          </p:cNvSpPr>
          <p:nvPr/>
        </p:nvSpPr>
        <p:spPr>
          <a:xfrm>
            <a:off x="417436" y="1224332"/>
            <a:ext cx="11774564" cy="3599338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논문을 제출하면서 여러가지 부족한 점과 보충해야 할 점을 발견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이번주 금요일까지 </a:t>
            </a:r>
            <a:r>
              <a:rPr lang="ko-KR" altLang="en-US" sz="1800" dirty="0" err="1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졸논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 제출 및 다음달 </a:t>
            </a:r>
            <a:r>
              <a:rPr lang="en-US" altLang="ko-KR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EMNLP</a:t>
            </a: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제출에 필요한 수정사항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lnSpc>
                <a:spcPct val="80000"/>
              </a:lnSpc>
              <a:buFont typeface="+mj-lt"/>
              <a:buAutoNum type="arabicPeriod"/>
            </a:pPr>
            <a:r>
              <a:rPr lang="ko-KR" altLang="en-US" sz="18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미팅 당시에 나온 피드백</a:t>
            </a: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Multi class classification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에서 </a:t>
            </a:r>
            <a:r>
              <a:rPr lang="en-US" altLang="ko-KR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Baseline</a:t>
            </a:r>
            <a:r>
              <a:rPr lang="ko-KR" altLang="en-US" sz="16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에 대한 실험</a:t>
            </a:r>
            <a:endParaRPr lang="en-US" altLang="ko-KR" sz="1600" b="1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(-)</a:t>
            </a:r>
            <a:r>
              <a:rPr lang="ko-KR" altLang="en-US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표시가 되어있는 것을 채울 수 있을까</a:t>
            </a:r>
            <a:r>
              <a:rPr lang="en-US" altLang="ko-KR" sz="1200" b="1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Writing</a:t>
            </a:r>
          </a:p>
          <a:p>
            <a:pPr marL="1485900" lvl="2" indent="-342900" algn="just">
              <a:lnSpc>
                <a:spcPct val="80000"/>
              </a:lnSpc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통일된 용어 선택 필요</a:t>
            </a:r>
            <a:r>
              <a:rPr lang="en-US" altLang="ko-KR" sz="12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(query?, reformulation?)</a:t>
            </a:r>
          </a:p>
          <a:p>
            <a:pPr marL="1028700" lvl="1" indent="-342900" algn="just">
              <a:lnSpc>
                <a:spcPct val="80000"/>
              </a:lnSpc>
              <a:buFont typeface="+mj-lt"/>
              <a:buAutoNum type="arabicParenR"/>
            </a:pP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쿼리 선택의 발전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(aggregation or ranking) -&gt; 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앞선 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Human evaluation about Query</a:t>
            </a:r>
            <a:r>
              <a:rPr lang="ko-KR" altLang="en-US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로 간다면</a:t>
            </a:r>
            <a:r>
              <a:rPr lang="en-US" altLang="ko-KR" sz="1600" dirty="0">
                <a:solidFill>
                  <a:srgbClr val="000000"/>
                </a:solidFill>
                <a:latin typeface="KoPubWorldDotum Light" pitchFamily="2" charset="-127"/>
                <a:ea typeface="KoPubWorldDotum Light" pitchFamily="2" charset="-127"/>
                <a:cs typeface="KoPubWorldDotum Light" pitchFamily="2" charset="-127"/>
              </a:rPr>
              <a:t>?</a:t>
            </a:r>
          </a:p>
          <a:p>
            <a:pPr marL="1028700" lvl="1" indent="-342900" algn="just">
              <a:buFont typeface="+mj-lt"/>
              <a:buAutoNum type="arabicParenR"/>
            </a:pPr>
            <a:endParaRPr lang="en-US" altLang="ko-KR" sz="16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ko-KR" sz="1800" dirty="0">
              <a:solidFill>
                <a:srgbClr val="000000"/>
              </a:solidFill>
              <a:latin typeface="KoPubWorldDotum Light" pitchFamily="2" charset="-127"/>
              <a:ea typeface="KoPubWorldDotum Light" pitchFamily="2" charset="-127"/>
              <a:cs typeface="KoPubWorldDotum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7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23812</TotalTime>
  <Words>1637</Words>
  <Application>Microsoft Macintosh PowerPoint</Application>
  <PresentationFormat>와이드스크린</PresentationFormat>
  <Paragraphs>248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30" baseType="lpstr">
      <vt:lpstr>굴림</vt:lpstr>
      <vt:lpstr>맑은 고딕</vt:lpstr>
      <vt:lpstr>KoPubWorld돋움체 Light</vt:lpstr>
      <vt:lpstr>KoPubWorld바탕체 Bold</vt:lpstr>
      <vt:lpstr>KoPubWorld바탕체 Light</vt:lpstr>
      <vt:lpstr>KoPubWorld바탕체 Medium</vt:lpstr>
      <vt:lpstr>KoPubWorldDotum Light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정지원</dc:creator>
  <cp:lastModifiedBy>정지원</cp:lastModifiedBy>
  <cp:revision>197</cp:revision>
  <dcterms:created xsi:type="dcterms:W3CDTF">2023-11-14T02:56:31Z</dcterms:created>
  <dcterms:modified xsi:type="dcterms:W3CDTF">2024-05-15T14:04:47Z</dcterms:modified>
</cp:coreProperties>
</file>