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1" r:id="rId2"/>
    <p:sldId id="356" r:id="rId3"/>
    <p:sldId id="684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703"/>
  </p:normalViewPr>
  <p:slideViewPr>
    <p:cSldViewPr snapToGrid="0">
      <p:cViewPr varScale="1">
        <p:scale>
          <a:sx n="128" d="100"/>
          <a:sy n="128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4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7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6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8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1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8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3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2.emnlp-main.56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747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주제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finding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Finding Subjects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논문도 이전 논문과 마찬가지로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prompt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활용해서 데이터셋을 만들고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만든 데이터셋을 사람들이 직접 평가도 진행한다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This is not a Dataset : A Large Negation Benchmark to Challenge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/pdf/2310.15941.pdf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407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정치 연설문을 가져와서 데이터셋으로 만들었다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저자는 작년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emnlp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냈던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이전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1960~2016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년도까지의 대통령 연설문 이였지만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올해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년까지의 내용을 추가한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데이터셋이며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데이터셋을 가지고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Detection task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수행했다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000" dirty="0"/>
              <a:t>ElecDeb60To16 </a:t>
            </a:r>
            <a:r>
              <a:rPr lang="ko-KR" altLang="en-US" sz="2000" dirty="0"/>
              <a:t>데이터셋은 </a:t>
            </a:r>
            <a:r>
              <a:rPr lang="en-US" altLang="ko-KR" sz="2000" dirty="0"/>
              <a:t>6</a:t>
            </a:r>
            <a:r>
              <a:rPr lang="ko-KR" altLang="en-US" sz="2000" dirty="0"/>
              <a:t>가지의 </a:t>
            </a:r>
            <a:r>
              <a:rPr lang="en" altLang="ko-KR" sz="2000" dirty="0"/>
              <a:t>fallacy </a:t>
            </a:r>
            <a:r>
              <a:rPr lang="ko-KR" altLang="en-US" sz="2000" dirty="0"/>
              <a:t>타입이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" altLang="ko-KR" sz="2000" dirty="0"/>
              <a:t>fallacy classification</a:t>
            </a:r>
            <a:r>
              <a:rPr lang="ko-KR" altLang="en-US" sz="2000" dirty="0"/>
              <a:t>이 아니라 연설문에서 </a:t>
            </a:r>
            <a:r>
              <a:rPr lang="en" altLang="ko-KR" sz="2000" dirty="0"/>
              <a:t>fallacy</a:t>
            </a:r>
            <a:r>
              <a:rPr lang="ko-KR" altLang="en-US" sz="2000" dirty="0"/>
              <a:t>가 발생하는 </a:t>
            </a:r>
            <a:r>
              <a:rPr lang="en" altLang="ko-KR" sz="2000" dirty="0"/>
              <a:t>text snippet</a:t>
            </a:r>
            <a:r>
              <a:rPr lang="ko-KR" altLang="en-US" sz="2000" dirty="0"/>
              <a:t>부분을 발견하는 </a:t>
            </a:r>
            <a:r>
              <a:rPr lang="en" altLang="ko-KR" sz="2000" dirty="0"/>
              <a:t>detection </a:t>
            </a:r>
            <a:r>
              <a:rPr lang="ko-KR" altLang="en-US" sz="2000" dirty="0"/>
              <a:t>방법을 진행했다</a:t>
            </a:r>
            <a:r>
              <a:rPr lang="en-US" altLang="ko-KR" sz="2000" dirty="0"/>
              <a:t>(</a:t>
            </a:r>
            <a:r>
              <a:rPr lang="ko-KR" altLang="en-US" sz="2000" dirty="0"/>
              <a:t>사실상 이진 분류</a:t>
            </a:r>
            <a:r>
              <a:rPr lang="en-US" altLang="ko-KR" sz="2000" dirty="0"/>
              <a:t>). 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000" dirty="0"/>
              <a:t>detection</a:t>
            </a:r>
            <a:r>
              <a:rPr lang="ko-KR" altLang="en-US" sz="2000" dirty="0"/>
              <a:t>을 진행하기 위해 </a:t>
            </a:r>
            <a:r>
              <a:rPr lang="en" altLang="ko-KR" sz="2000" dirty="0"/>
              <a:t>fallacy</a:t>
            </a:r>
            <a:r>
              <a:rPr lang="ko-KR" altLang="en-US" sz="2000" dirty="0"/>
              <a:t>가 발생하는 시작</a:t>
            </a:r>
            <a:r>
              <a:rPr lang="en-US" altLang="ko-KR" sz="2000" dirty="0"/>
              <a:t>, </a:t>
            </a:r>
            <a:r>
              <a:rPr lang="ko-KR" altLang="en-US" sz="2000" dirty="0"/>
              <a:t>끝부분을 찾기 위해 </a:t>
            </a:r>
            <a:r>
              <a:rPr lang="en" altLang="ko-KR" sz="2000" dirty="0"/>
              <a:t>Pos tagging</a:t>
            </a:r>
            <a:r>
              <a:rPr lang="ko-KR" altLang="en-US" sz="2000" dirty="0"/>
              <a:t>방법을 시작했다</a:t>
            </a:r>
            <a:r>
              <a:rPr lang="en-US" altLang="ko-KR" sz="2000" dirty="0"/>
              <a:t>(</a:t>
            </a:r>
            <a:r>
              <a:rPr lang="en" altLang="ko-KR" sz="2000" dirty="0"/>
              <a:t>Begin-Inside-Outside).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Argument-based Detection and Classification of Fallacies in Political Debates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/2023.emnlp-main.684.pdf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24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Argument-based Detection and Classification of Fallacies in Political Debates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aclanthology.org</a:t>
            </a:r>
            <a:r>
              <a:rPr lang="en" altLang="ko-KR" sz="1200" dirty="0"/>
              <a:t>/2023.emnlp-main.684.pdf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2999F-F18E-7520-CD3B-E84A1EE2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9" y="1871153"/>
            <a:ext cx="5034106" cy="2046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2A550-41EB-22ED-8AA7-6CDAA628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34" y="1265790"/>
            <a:ext cx="5727046" cy="48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036" y="1112728"/>
                <a:ext cx="11520564" cy="2993166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세 논문의 공통점은 데이터셋을 만들고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LM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평가한다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876310" lvl="1" indent="-190510" algn="just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데이터셋을 만들 때 보통 기존의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benchmark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들이 고려하지 않는 문제들을 활용한다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.(e.g. negation, ambiguity)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데이터셋을 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만들때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활용하거나 기존의 상관없는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논문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task)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벤치마크에서 직접 수집한다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데이터셋을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human evaluation, IAA(e.g.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Flessis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바탕체 Light" panose="00000300000000000000" pitchFamily="2" charset="-127"/>
                      </a:rPr>
                      <m:t>𝜅</m:t>
                    </m:r>
                    <m:r>
                      <a:rPr lang="en-US" altLang="ko-KR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바탕체 Light" panose="00000300000000000000" pitchFamily="2" charset="-127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와 같은 연구자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(tester)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간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일관성 테스트들을 진행하고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데이터의 분포 상태도 제시한다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각 주제에 맞게 평가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metric or task(classification or regression)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조정해서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LLM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평가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(medium-LM)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진행한다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기반의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LLM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zero-shot, few-shot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평가를 진행한다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876310" lvl="1" indent="-190510" algn="just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어떤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주냐에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따른 평가도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(appendix)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진행함</a:t>
                </a:r>
                <a:endParaRPr lang="en-US" altLang="ko-KR" sz="1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위 두가지 평가를 할 때 어떤 목적을 저자들이 정하고 그 목적에 맞게 실험을 진행한다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추가적으로 </a:t>
                </a:r>
                <a:r>
                  <a:rPr lang="en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  <a:hlinkClick r:id="rId3"/>
                  </a:rPr>
                  <a:t>https://</a:t>
                </a:r>
                <a:r>
                  <a:rPr lang="en" altLang="ko-KR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  <a:hlinkClick r:id="rId3"/>
                  </a:rPr>
                  <a:t>aclanthology.org</a:t>
                </a:r>
                <a:r>
                  <a:rPr lang="en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  <a:hlinkClick r:id="rId3"/>
                  </a:rPr>
                  <a:t>/2022.emnlp-main.560.pdf</a:t>
                </a: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6" y="1112728"/>
                <a:ext cx="11520564" cy="2993166"/>
              </a:xfrm>
              <a:prstGeom prst="rect">
                <a:avLst/>
              </a:prstGeom>
              <a:blipFill>
                <a:blip r:embed="rId4"/>
                <a:stretch>
                  <a:fillRect l="-330" r="-330" b="-6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My Research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565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만든 데이터셋을 평가할 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NLI task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많이 보임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활용하는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만들면 어떨까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어떤 특징을 가지는 데이터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일상 생활에서 흔히 발견할 수 있는 문제들인데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잘 못하는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소셜미디어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(fallacy), misinformation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Feasibility(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3"/>
              </a:rPr>
              <a:t>https://arxiv.org/pdf/2210.07471.pdf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– QA</a:t>
            </a:r>
          </a:p>
          <a:p>
            <a:pPr marL="1333510" lvl="2" indent="-19051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상식 기반 실현가능성이 있는지 묻는 문제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800" strike="sngStrike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가정법</a:t>
            </a:r>
            <a:r>
              <a:rPr lang="en-US" altLang="ko-KR" sz="1800" strike="sngStrike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?(context, question, classification) + knowledge injection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8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Polysemy(e.g.</a:t>
            </a:r>
            <a:r>
              <a:rPr lang="ko-KR" altLang="en-US" sz="18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" altLang="ko-KR" sz="1400" b="1" i="0" dirty="0">
                <a:effectLst/>
                <a:latin typeface="Söhne"/>
              </a:rPr>
              <a:t>"The bank was on the edge of the river.”</a:t>
            </a:r>
            <a:r>
              <a:rPr lang="en-US" altLang="ko-KR" sz="1400" b="1" i="0" dirty="0">
                <a:effectLst/>
                <a:latin typeface="Söhne"/>
              </a:rPr>
              <a:t>)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400" b="1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</a:t>
            </a:r>
            <a:r>
              <a:rPr lang="ko-KR" altLang="en-US" sz="1400" b="1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 몇가지를 선택</a:t>
            </a:r>
            <a:r>
              <a:rPr lang="en-US" altLang="ko-KR" sz="1400" b="1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(domain</a:t>
            </a:r>
            <a:r>
              <a:rPr lang="ko-KR" altLang="en-US" sz="1400" b="1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</a:t>
            </a:r>
            <a:r>
              <a:rPr lang="en-US" altLang="ko-KR" sz="1400" b="1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??)</a:t>
            </a:r>
            <a:endParaRPr lang="en-US" altLang="ko-KR" sz="1800" b="1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My Research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9EBDC-2B5E-577A-0A85-361977C6F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628111"/>
            <a:ext cx="524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50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 Summary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Research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EMNLP 2023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accepted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보자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lvl="1" indent="0" algn="just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들을 확인하고 목표에 맞는 내용들을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follow-up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해보자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GOAL</a:t>
            </a: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우선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평가하기 위해 데이터셋을 만들고 지식 그래프를 활용한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있는지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..?(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없다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endParaRPr lang="en-US" altLang="ko-KR" sz="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논리 오류를 제대로 이해하고 있는지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논리 오류를 제대로 파악하고 이해하는지 확인하기 위해 논리 오류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(logical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fallacy)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발생시키는 데이터 셋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평가 방법 제시하기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detail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정하기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중의성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애매모호함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가지는 텍스트들을 모아 데이터셋을 만듦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(premise)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가설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(hypothesis),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두 애매모호한 문장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(and/or)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보여주고 이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문장간의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관계를 확인한다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(multi-label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entail,contradiction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neutral).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manual curation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Automatic Generation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가지 방법을 통해 데이터를 만든다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(1645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Manual curation :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NLI benchmark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ambiguity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보여주는 문장을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142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가져옴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Automatic Generation : base paper(WANLI)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데이터에서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가져온다음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Roberta-large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cls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]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토큰에서 저자들이 선택한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(ambiguity)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(p-h pair)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값과 가장 유사한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p-h pair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가져온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다음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annotator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들이 직접 평가해서 데이터셋을 만든다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전제와 가설 문장이 애매모호한 문장이면 애매모호하지 않은 문장을 생성하도록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주고 평가를 진행한다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.(FLAN-T5,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LLaMa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GPT-3,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InstructGPT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GPT-4)</a:t>
            </a:r>
          </a:p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We’re Afraid Language Models Aren’t Modeling Ambiguity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/2304.14399.pdf</a:t>
            </a:r>
          </a:p>
        </p:txBody>
      </p:sp>
    </p:spTree>
    <p:extLst>
      <p:ext uri="{BB962C8B-B14F-4D97-AF65-F5344CB8AC3E}">
        <p14:creationId xmlns:p14="http://schemas.microsoft.com/office/powerpoint/2010/main" val="873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We’re Afraid Language Models Aren’t Modeling Ambiguity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/2304.14399.pdf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1D222-9D8B-89B7-E895-327CB9DD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" y="1004643"/>
            <a:ext cx="5913318" cy="3615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3FAD59-423C-453A-24F4-377A99097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46" y="1114935"/>
            <a:ext cx="5913318" cy="5031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A09CD-246E-E977-525F-A691C7D8BA55}"/>
              </a:ext>
            </a:extLst>
          </p:cNvPr>
          <p:cNvSpPr txBox="1"/>
          <p:nvPr/>
        </p:nvSpPr>
        <p:spPr>
          <a:xfrm>
            <a:off x="0" y="5615810"/>
            <a:ext cx="10784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dirty="0"/>
              <a:t>{"id":"58_c","premise":"John and Anna are </a:t>
            </a:r>
            <a:r>
              <a:rPr lang="en" altLang="ko-KR" sz="1000" dirty="0" err="1"/>
              <a:t>married.","hypothesis":"John</a:t>
            </a:r>
            <a:r>
              <a:rPr lang="en" altLang="ko-KR" sz="1000" dirty="0"/>
              <a:t> and Anna are not a couple.",</a:t>
            </a:r>
          </a:p>
          <a:p>
            <a:r>
              <a:rPr lang="en" altLang="ko-KR" sz="1000" dirty="0"/>
              <a:t>"</a:t>
            </a:r>
            <a:r>
              <a:rPr lang="en" altLang="ko-KR" sz="1000" dirty="0" err="1"/>
              <a:t>premise_ambiguous":true</a:t>
            </a:r>
            <a:r>
              <a:rPr lang="en" altLang="ko-KR" sz="1000" dirty="0"/>
              <a:t>,</a:t>
            </a:r>
          </a:p>
          <a:p>
            <a:r>
              <a:rPr lang="en" altLang="ko-KR" sz="1000" dirty="0"/>
              <a:t>"</a:t>
            </a:r>
            <a:r>
              <a:rPr lang="en" altLang="ko-KR" sz="1000" dirty="0" err="1"/>
              <a:t>hypothesis_ambiguous":false</a:t>
            </a:r>
            <a:r>
              <a:rPr lang="en" altLang="ko-KR" sz="1000" dirty="0"/>
              <a:t>,</a:t>
            </a:r>
          </a:p>
          <a:p>
            <a:r>
              <a:rPr lang="en" altLang="ko-KR" sz="1000" dirty="0"/>
              <a:t>"</a:t>
            </a:r>
            <a:r>
              <a:rPr lang="en" altLang="ko-KR" sz="1000" dirty="0" err="1"/>
              <a:t>labels":"neutral</a:t>
            </a:r>
            <a:r>
              <a:rPr lang="en" altLang="ko-KR" sz="1000" dirty="0"/>
              <a:t>, contradiction",</a:t>
            </a:r>
          </a:p>
          <a:p>
            <a:r>
              <a:rPr lang="en" altLang="ko-KR" sz="1000" dirty="0"/>
              <a:t>"</a:t>
            </a:r>
            <a:r>
              <a:rPr lang="en" altLang="ko-KR" sz="1000" dirty="0" err="1"/>
              <a:t>disambiguations</a:t>
            </a:r>
            <a:r>
              <a:rPr lang="en" altLang="ko-KR" sz="1000" dirty="0"/>
              <a:t>":[{"</a:t>
            </a:r>
            <a:r>
              <a:rPr lang="en" altLang="ko-KR" sz="1000" dirty="0" err="1"/>
              <a:t>premise":"John</a:t>
            </a:r>
            <a:r>
              <a:rPr lang="en" altLang="ko-KR" sz="1000" dirty="0"/>
              <a:t> and Anna are both </a:t>
            </a:r>
            <a:r>
              <a:rPr lang="en" altLang="ko-KR" sz="1000" dirty="0" err="1"/>
              <a:t>married.","hypothesis":"John</a:t>
            </a:r>
            <a:r>
              <a:rPr lang="en" altLang="ko-KR" sz="1000" dirty="0"/>
              <a:t> and Anna are not a </a:t>
            </a:r>
            <a:r>
              <a:rPr lang="en" altLang="ko-KR" sz="1000" dirty="0" err="1"/>
              <a:t>couple.","label":"neutral</a:t>
            </a:r>
            <a:r>
              <a:rPr lang="en" altLang="ko-KR" sz="1000" dirty="0"/>
              <a:t>"},</a:t>
            </a:r>
          </a:p>
          <a:p>
            <a:r>
              <a:rPr lang="en" altLang="ko-KR" sz="1000" dirty="0"/>
              <a:t>{"</a:t>
            </a:r>
            <a:r>
              <a:rPr lang="en" altLang="ko-KR" sz="1000" dirty="0" err="1"/>
              <a:t>premise":"John</a:t>
            </a:r>
            <a:r>
              <a:rPr lang="en" altLang="ko-KR" sz="1000" dirty="0"/>
              <a:t> and Anna are married to each </a:t>
            </a:r>
            <a:r>
              <a:rPr lang="en" altLang="ko-KR" sz="1000" dirty="0" err="1"/>
              <a:t>other.","hypothesis":"John</a:t>
            </a:r>
            <a:r>
              <a:rPr lang="en" altLang="ko-KR" sz="1000" dirty="0"/>
              <a:t> and Anna are not a </a:t>
            </a:r>
            <a:r>
              <a:rPr lang="en" altLang="ko-KR" sz="1000" dirty="0" err="1"/>
              <a:t>couple.","label":"contradiction</a:t>
            </a:r>
            <a:r>
              <a:rPr lang="en" altLang="ko-KR" sz="1000" dirty="0"/>
              <a:t>"}]}</a:t>
            </a:r>
          </a:p>
        </p:txBody>
      </p:sp>
    </p:spTree>
    <p:extLst>
      <p:ext uri="{BB962C8B-B14F-4D97-AF65-F5344CB8AC3E}">
        <p14:creationId xmlns:p14="http://schemas.microsoft.com/office/powerpoint/2010/main" val="36692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We’re Afraid Language Models Aren’t Modeling Ambiguity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/2304.14399.pdf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58E132-8A45-9329-A48A-F776AC33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2" y="1524000"/>
            <a:ext cx="5753100" cy="381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25D040-C18F-EABB-CDDB-3D1CFF63C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14" y="745603"/>
            <a:ext cx="3293271" cy="5465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82D1A-03EF-68FF-4346-5C4D2A591BAB}"/>
              </a:ext>
            </a:extLst>
          </p:cNvPr>
          <p:cNvSpPr txBox="1"/>
          <p:nvPr/>
        </p:nvSpPr>
        <p:spPr>
          <a:xfrm>
            <a:off x="2103312" y="5558399"/>
            <a:ext cx="246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Automatic generation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3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논문에서 확인할 수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있는것은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모델들을 평가하기 위해 데이터셋을 만드는데 그 데이터셋을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주어서 데이터셋을 만든다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만들어진 데이터셋을 평가하기 위해 여러 전문가들에게 평가를 시키고 얼마나 일치한지 확인한다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또한 데이터의 분포도 보여준다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 적절한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prompt(template)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데이터 평가방법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그리고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다양한 목적에 따라 다양한 방법을 사용해서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We’re Afraid Language Models Aren’t Modeling Ambiguity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pdf</a:t>
            </a:r>
            <a:r>
              <a:rPr lang="ko-KR" altLang="en-US" sz="1200" dirty="0"/>
              <a:t>/2304.14399.pdf</a:t>
            </a:r>
          </a:p>
        </p:txBody>
      </p:sp>
    </p:spTree>
    <p:extLst>
      <p:ext uri="{BB962C8B-B14F-4D97-AF65-F5344CB8AC3E}">
        <p14:creationId xmlns:p14="http://schemas.microsoft.com/office/powerpoint/2010/main" val="42823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부정어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(negation)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가지는 텍스트들을 모아 데이터셋을 만듦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WordNet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정하고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들어가는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추출한다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기반으로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template(prompt)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만들고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template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맞춰 데이터를 생성한다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: </a:t>
            </a:r>
            <a:r>
              <a:rPr lang="en" altLang="ko-KR" sz="1800" dirty="0"/>
              <a:t>⟨part, bill , bird⟩,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Template : </a:t>
            </a:r>
            <a:r>
              <a:rPr lang="en" altLang="ko-KR" sz="1800" dirty="0"/>
              <a:t>⟨noun1+(e)s⟩ [ are commonly | may be ] part of ⟨noun2+(e)s⟩.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만들어진 데이터셋은 두명의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native speakers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들이 데이터셋으로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부터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220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문장을 랜덤 샘플링해서 평가한다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This is not a Dataset : A Large Negation Benchmark to Challenge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/pdf/2310.15941.pdf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FFE4D-4A9C-1CFD-52E4-7DBAA3C83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79" y="4232179"/>
            <a:ext cx="6616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This is not a Dataset : A Large Negation Benchmark to Challenge Large Language Models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5CF9-7950-85C2-F95C-D38466A4A6AF}"/>
              </a:ext>
            </a:extLst>
          </p:cNvPr>
          <p:cNvSpPr txBox="1"/>
          <p:nvPr/>
        </p:nvSpPr>
        <p:spPr>
          <a:xfrm>
            <a:off x="8550479" y="650668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/>
              <a:t>https://</a:t>
            </a:r>
            <a:r>
              <a:rPr lang="en" altLang="ko-KR" sz="1200" dirty="0" err="1"/>
              <a:t>arxiv.org</a:t>
            </a:r>
            <a:r>
              <a:rPr lang="en" altLang="ko-KR" sz="1200" dirty="0"/>
              <a:t>/pdf/2310.15941.pdf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85AE2-AA14-8904-0A38-B375C8BFC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29" y="1790633"/>
            <a:ext cx="4738680" cy="4040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DDBF5F-E170-5C6C-C5EF-A99A3A414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9" y="1593908"/>
            <a:ext cx="5577555" cy="47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1116</Words>
  <Application>Microsoft Macintosh PowerPoint</Application>
  <PresentationFormat>와이드스크린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Söhne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34</cp:revision>
  <dcterms:created xsi:type="dcterms:W3CDTF">2023-11-14T02:56:31Z</dcterms:created>
  <dcterms:modified xsi:type="dcterms:W3CDTF">2024-01-03T00:46:11Z</dcterms:modified>
</cp:coreProperties>
</file>