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381" r:id="rId2"/>
    <p:sldId id="356" r:id="rId3"/>
    <p:sldId id="684" r:id="rId4"/>
    <p:sldId id="791" r:id="rId5"/>
    <p:sldId id="792" r:id="rId6"/>
    <p:sldId id="793" r:id="rId7"/>
    <p:sldId id="794" r:id="rId8"/>
    <p:sldId id="795" r:id="rId9"/>
    <p:sldId id="782" r:id="rId10"/>
    <p:sldId id="796" r:id="rId11"/>
    <p:sldId id="798" r:id="rId12"/>
    <p:sldId id="800" r:id="rId13"/>
    <p:sldId id="729" r:id="rId14"/>
    <p:sldId id="39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04"/>
    <p:restoredTop sz="94719"/>
  </p:normalViewPr>
  <p:slideViewPr>
    <p:cSldViewPr snapToGrid="0">
      <p:cViewPr varScale="1">
        <p:scale>
          <a:sx n="152" d="100"/>
          <a:sy n="152" d="100"/>
        </p:scale>
        <p:origin x="3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80916-93B7-2C46-BF6C-B65D3F40B990}" type="datetimeFigureOut">
              <a:rPr kumimoji="1" lang="ko-KR" altLang="en-US" smtClean="0"/>
              <a:t>2024. 2. 26.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94862-BCAC-5845-BDF1-379A0EC626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738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2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15D44-F73D-57C8-7361-80C5DD26B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04A9443-3268-BE20-D8F0-29E9FAFA60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33D1020-B098-70D5-213C-321477E4F1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48F53B-C8C9-A30D-63BF-45150E1BC2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878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18AC-1625-AB64-41D3-9DA89008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1C19D9-8701-EA0E-9988-F77B62A1C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B94C2C-B7B7-4546-723F-361CDE69C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80D20-47BE-0F41-A8C3-02AE7331D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625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18AC-1625-AB64-41D3-9DA89008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1C19D9-8701-EA0E-9988-F77B62A1C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B94C2C-B7B7-4546-723F-361CDE69C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80D20-47BE-0F41-A8C3-02AE7331D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701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891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643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30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558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15D44-F73D-57C8-7361-80C5DD26B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04A9443-3268-BE20-D8F0-29E9FAFA60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33D1020-B098-70D5-213C-321477E4F1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48F53B-C8C9-A30D-63BF-45150E1BC2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42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15D44-F73D-57C8-7361-80C5DD26B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04A9443-3268-BE20-D8F0-29E9FAFA60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33D1020-B098-70D5-213C-321477E4F1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48F53B-C8C9-A30D-63BF-45150E1BC2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041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15D44-F73D-57C8-7361-80C5DD26B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04A9443-3268-BE20-D8F0-29E9FAFA60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33D1020-B098-70D5-213C-321477E4F1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48F53B-C8C9-A30D-63BF-45150E1BC2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425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18AC-1625-AB64-41D3-9DA89008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1C19D9-8701-EA0E-9988-F77B62A1C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B94C2C-B7B7-4546-723F-361CDE69C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80D20-47BE-0F41-A8C3-02AE7331D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780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18AC-1625-AB64-41D3-9DA89008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1C19D9-8701-EA0E-9988-F77B62A1C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B94C2C-B7B7-4546-723F-361CDE69C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80D20-47BE-0F41-A8C3-02AE7331D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09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15D44-F73D-57C8-7361-80C5DD26B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04A9443-3268-BE20-D8F0-29E9FAFA60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33D1020-B098-70D5-213C-321477E4F1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48F53B-C8C9-A30D-63BF-45150E1BC2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42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B89B2-94FB-4B60-3122-CD6D3ED5B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4E6FDF-2CC5-2615-FDB7-9C738BE55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44DB2F-FE66-D42E-5759-213810BD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2024. 2. 26.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BBB7A-25EC-A0FB-86E0-1B1C9E16F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F67CC-0CFC-682B-EF13-98FA0180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076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90A19-312D-BE85-B02E-66DCC6F3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A97FDA-7F79-022C-D558-4491510D8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3E771-83EE-00DC-B956-0F43BC35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2024. 2. 26.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378B5-5C54-32B2-4F45-2C796941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A464C-ED37-8140-75F7-12E2CF0C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26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A2BE3D-41A5-F08E-A686-AFFC39F42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9F614E-64A1-AD25-B5F5-3D1922DD7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D4F14-03DF-81BA-FD86-CEF24CA8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2024. 2. 26.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2CDEA7-26E3-3015-9F70-AF770E34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5EA61-EBF3-DAE6-CAF6-CA5549893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5205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1363067" y="6211885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100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sz="180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1547567" y="6444919"/>
            <a:ext cx="252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9036" y="115639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0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슬라이드제목을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32A4C-126B-4E5F-A20A-750CD873C43A}"/>
              </a:ext>
            </a:extLst>
          </p:cNvPr>
          <p:cNvSpPr txBox="1"/>
          <p:nvPr userDrawn="1"/>
        </p:nvSpPr>
        <p:spPr>
          <a:xfrm>
            <a:off x="6543040" y="197320"/>
            <a:ext cx="525652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4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0" i="0" u="none" spc="-15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Medium" panose="00000600000000000000" pitchFamily="2" charset="-127"/>
                <a:ea typeface="KoPubWorld바탕체 Bold" panose="00000800000000000000" pitchFamily="2" charset="-127"/>
                <a:cs typeface="KoPubWorld바탕체 Medium" panose="00000600000000000000" pitchFamily="2" charset="-127"/>
              </a:rPr>
              <a:t>Logical Fallacy with Knowledge graph and LLM</a:t>
            </a:r>
            <a:endParaRPr lang="ko-KR" altLang="en-US" sz="1400" b="0" i="0" u="none" spc="-1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98107-799E-410B-AF83-87F1CA3F8062}"/>
              </a:ext>
            </a:extLst>
          </p:cNvPr>
          <p:cNvSpPr/>
          <p:nvPr userDrawn="1"/>
        </p:nvSpPr>
        <p:spPr>
          <a:xfrm>
            <a:off x="0" y="621614"/>
            <a:ext cx="12192000" cy="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52A1E0-A3DC-0F23-8C73-FEA6C5D1569C}"/>
              </a:ext>
            </a:extLst>
          </p:cNvPr>
          <p:cNvCxnSpPr>
            <a:cxnSpLocks/>
          </p:cNvCxnSpPr>
          <p:nvPr userDrawn="1"/>
        </p:nvCxnSpPr>
        <p:spPr>
          <a:xfrm>
            <a:off x="161060" y="621614"/>
            <a:ext cx="1186988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2428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래픽 4">
            <a:extLst>
              <a:ext uri="{FF2B5EF4-FFF2-40B4-BE49-F238E27FC236}">
                <a16:creationId xmlns:a16="http://schemas.microsoft.com/office/drawing/2014/main" id="{0B32A4B1-FC8D-6869-0EE6-F0916671F7D9}"/>
              </a:ext>
            </a:extLst>
          </p:cNvPr>
          <p:cNvGrpSpPr/>
          <p:nvPr userDrawn="1"/>
        </p:nvGrpSpPr>
        <p:grpSpPr>
          <a:xfrm>
            <a:off x="7199087" y="2142488"/>
            <a:ext cx="3905779" cy="2573025"/>
            <a:chOff x="6126431" y="1916635"/>
            <a:chExt cx="5167120" cy="3403964"/>
          </a:xfrm>
          <a:solidFill>
            <a:schemeClr val="bg1">
              <a:lumMod val="95000"/>
            </a:schemeClr>
          </a:solidFill>
        </p:grpSpPr>
        <p:grpSp>
          <p:nvGrpSpPr>
            <p:cNvPr id="39" name="그래픽 4">
              <a:extLst>
                <a:ext uri="{FF2B5EF4-FFF2-40B4-BE49-F238E27FC236}">
                  <a16:creationId xmlns:a16="http://schemas.microsoft.com/office/drawing/2014/main" id="{3D1A0107-75F9-274F-D602-51169F02F7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9F8599F4-589E-3C2B-5EDE-3CFAC4B597C4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BC3C6DE6-88C4-867D-CF47-E84D8DAF2166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4FB78018-635D-BF95-BE10-B93AC5421434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3790B010-F1B5-2A16-4DD7-017D781FC8E8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01060B4F-A989-9228-3063-514DD6F13F48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83EC786A-A7E0-DB60-5177-C6677850564A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83F83FE3-F6D3-4867-6EE8-5BD4E309D8A7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D150B02D-EDA9-DCD0-1996-371602C34F20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98C37D9C-7CFF-EB4E-87E9-7211730493BD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045509A7-CF85-C44C-D96C-27ECC6DBB1F4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4F773BAC-47A4-2249-3451-8CB930CF634C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A2221F02-5670-17EC-0F0E-E9138E25496A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712F94D5-2CEF-1139-2C96-2E932D50CA4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D52D7E29-4F16-25AB-8892-7EDDDCBC9571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489D4605-9527-8F75-7C15-F565BA507B25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40" name="그래픽 4">
              <a:extLst>
                <a:ext uri="{FF2B5EF4-FFF2-40B4-BE49-F238E27FC236}">
                  <a16:creationId xmlns:a16="http://schemas.microsoft.com/office/drawing/2014/main" id="{574B98D3-4A4A-A254-4A15-2203F7C01DB9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4DCE82E9-97F3-2A24-09DA-1E8174916FD4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E6D3FC8-9C75-BF6C-F675-AC7C2D4DC537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4079E6E6-79E4-C764-714D-8F3F0F2896F9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AED07D62-273D-E071-F6FC-14F46D5E8AB6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C77F818-3D0C-970D-7D2F-0E23BA9D299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7F97A52-8687-1F7F-FAC5-CFF7BB84A6A2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72CF9800-70B7-722E-F80A-AABFC659A471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BFDDA41D-D9FE-C4BC-4533-763E8EBB05DA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813AB55-3F5E-FF31-8879-F16D536908E5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088FF622-D46D-C27D-E9E7-532BB52F9E13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7722D996-8223-E52B-3B03-8827783917C3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B168D64E-EA9F-80B4-F988-6E4C82CCA402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48260AA1-506C-5068-6F21-F374DCE86F20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01DD9CF2-20F3-C09B-57E9-696D0209A34E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DD562C64-B01C-0E4D-BB27-037F1A56537D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246EF3C-10EF-DA3F-A744-33E47598F6E0}"/>
              </a:ext>
            </a:extLst>
          </p:cNvPr>
          <p:cNvSpPr/>
          <p:nvPr userDrawn="1"/>
        </p:nvSpPr>
        <p:spPr>
          <a:xfrm>
            <a:off x="426720" y="426720"/>
            <a:ext cx="11357740" cy="6004560"/>
          </a:xfrm>
          <a:prstGeom prst="rect">
            <a:avLst/>
          </a:prstGeom>
          <a:noFill/>
          <a:ln>
            <a:gradFill>
              <a:gsLst>
                <a:gs pos="0">
                  <a:srgbClr val="D7B489"/>
                </a:gs>
                <a:gs pos="100000">
                  <a:srgbClr val="BC916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604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69ED92-A887-4613-9F26-4E473EA19360}"/>
              </a:ext>
            </a:extLst>
          </p:cNvPr>
          <p:cNvSpPr/>
          <p:nvPr userDrawn="1"/>
        </p:nvSpPr>
        <p:spPr>
          <a:xfrm>
            <a:off x="416690" y="416690"/>
            <a:ext cx="11358622" cy="6024622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627B0A-987F-4B56-B2C0-0F297E7C5994}"/>
              </a:ext>
            </a:extLst>
          </p:cNvPr>
          <p:cNvCxnSpPr/>
          <p:nvPr userDrawn="1"/>
        </p:nvCxnSpPr>
        <p:spPr>
          <a:xfrm>
            <a:off x="846882" y="1157468"/>
            <a:ext cx="1049823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720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엔딩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9546338-4D2C-4F76-B82A-430922B0D4EB}"/>
              </a:ext>
            </a:extLst>
          </p:cNvPr>
          <p:cNvSpPr/>
          <p:nvPr userDrawn="1"/>
        </p:nvSpPr>
        <p:spPr>
          <a:xfrm>
            <a:off x="0" y="553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래픽 4">
            <a:extLst>
              <a:ext uri="{FF2B5EF4-FFF2-40B4-BE49-F238E27FC236}">
                <a16:creationId xmlns:a16="http://schemas.microsoft.com/office/drawing/2014/main" id="{DF79BA81-078C-3F31-E569-E149F79217B6}"/>
              </a:ext>
            </a:extLst>
          </p:cNvPr>
          <p:cNvGrpSpPr/>
          <p:nvPr userDrawn="1"/>
        </p:nvGrpSpPr>
        <p:grpSpPr>
          <a:xfrm>
            <a:off x="7206345" y="1791968"/>
            <a:ext cx="3905779" cy="2573025"/>
            <a:chOff x="6126431" y="1916635"/>
            <a:chExt cx="5167120" cy="3403964"/>
          </a:xfrm>
          <a:solidFill>
            <a:schemeClr val="tx1"/>
          </a:solidFill>
        </p:grpSpPr>
        <p:grpSp>
          <p:nvGrpSpPr>
            <p:cNvPr id="3" name="그래픽 4">
              <a:extLst>
                <a:ext uri="{FF2B5EF4-FFF2-40B4-BE49-F238E27FC236}">
                  <a16:creationId xmlns:a16="http://schemas.microsoft.com/office/drawing/2014/main" id="{AAAB80D0-2509-2095-371B-EC3B57E9D8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D79FD4DF-48B3-FC9A-B30E-5E8817895467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B6221243-FDCA-8EFF-C4F6-1F71D4BD68FA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F810953B-FCA6-C173-FAB9-06B704B1F55C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4E8B16A2-C4FF-546A-821A-8A26AB946583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8F436DBC-4E90-56D8-5CF6-445D3EB3E8C4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36C71C8-C9F0-E0F9-BC70-231EEFB1DB9B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1B9BB636-1F1A-FE78-3466-86D0B55662FF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8718F2E3-C0F0-AECD-5AC5-60CE5F9C97EE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603A857A-4E0F-31EC-1F32-22EE36691838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CD205CD3-C9BB-3DAF-AA78-13C54E85E776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9B887A36-2FD5-B13C-05FA-AE6B793CD9CF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074A7650-BD63-8CBD-B4DB-8A5B2CDC4109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44400184-5D75-39C7-562D-85ACF1F3B3B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E1A55190-8C81-982E-8CC8-BA6476A83A08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5FA92FAC-FBB2-1A62-A070-E97E48B97FBB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</p:grpSp>
        <p:grpSp>
          <p:nvGrpSpPr>
            <p:cNvPr id="4" name="그래픽 4">
              <a:extLst>
                <a:ext uri="{FF2B5EF4-FFF2-40B4-BE49-F238E27FC236}">
                  <a16:creationId xmlns:a16="http://schemas.microsoft.com/office/drawing/2014/main" id="{22A8E44F-037C-F47A-5AA6-C08CBAB0FFE8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9E287291-4120-1D85-C65D-841E0DA99580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1A2ECDAF-948F-7C70-3BC5-095507EEBB26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C72C678C-9D69-68E1-A268-31A6A14A62A0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71B835F4-6460-2A0D-3173-EFDFF6AEFC49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BB7EC662-0639-A869-CB23-DD6E2B5794C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F03DCD63-D67A-25AF-06EB-9BE3ECAE5246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85E6E9F4-7172-328B-DC8B-08DA4076232B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A6D71C-EFEE-6F78-6EF0-844A8EE456B2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CDCBD090-2FA8-AF16-0162-56EF0871D408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04EFDDD-4D8F-6A28-D631-E5845758C9AD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757985AD-7E27-A66A-8982-CB4216EADC00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A3A76F4-A3CF-E2BB-03DF-B01DF8C60644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00D7C63C-4E74-85DF-A065-106FC27DBBD6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B490E0B2-E733-ABCA-75F2-611C90F2FDD1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ACB21CD6-56AC-00D3-DD24-F7786ADC19CB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906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D8F20-E9E2-892A-D0F7-4D946429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157AE1-7B0F-838C-BD7A-82CC45451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81A48-24CA-0644-A738-E8041600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2024. 2. 26.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0DBEAB-8C61-6B5E-9608-7C3AB66A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FA3CD-A444-D63B-82A1-02F443E1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539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34284-B01E-0936-CB3C-9A8003AF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F1D976-32DB-3A16-53A5-BC69826C9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2369A-0649-B51E-95F4-C5FB1A84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2024. 2. 26.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CA5F0-8B80-CFA8-EA19-6BCA6581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0317F-C176-FBCF-33D1-ADDC8CCE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404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6C17E-4639-177E-ACAA-61F2ECD0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369669-BE26-61D4-D135-1953810C8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2B6019-A432-73F8-0F7B-F2999F1E8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969235-EB06-E8C0-1061-6E5D6BC0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2024. 2. 26.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234F6C-4F17-FF70-5A52-0896CAAE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F85556-669A-9616-1D4A-1F228CB3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769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EB10B-390A-3625-8E04-40C88821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E98583-AD8C-D50F-5B92-04A7437B2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406748-A3E1-F061-2A1C-55C66D383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27F91F-592D-946D-E647-58D82A1C1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D32D6B-2ACE-A582-08AA-1CFF45A52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FCED63-622B-BC96-B8FF-99F3D6E6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2024. 2. 26.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568EF0-46A6-90B8-BFA2-8D551296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93344B-5234-6489-DC81-B6534852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541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2539E-3FD5-3272-BA53-973D4169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7C7260-3A12-0F37-6E7C-B67C27FB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2024. 2. 26.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12FA0E-D109-020B-B0C8-D7F5A2A8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EE086E-A9A5-4B4A-C1A3-A0B0058A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52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FD5D1C-F3E1-EC67-9B72-C04CE7152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2024. 2. 26.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F763D-7D38-F627-B960-0E4C1537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E28489-51D3-21A5-1B6F-59F81CD5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59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BC100-4457-2013-22F7-A7BACA74E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6DFF8-FAA7-713D-E6C8-177965E68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2ABA43-951C-0D50-93D7-09BAFF009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8F8D61-BB6B-7864-4437-99473964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2024. 2. 26.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F25F52-5A2D-E093-A85F-037CB81C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F6D5D9-4E5A-C38B-8827-6E17E12A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982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B7D6E-D132-1A20-0043-D74BBF31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FD9433-B050-94E6-93DA-AE8ACEB30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E102F1-6D15-2000-2EB6-A5F73464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B88E1A-35B2-81D4-5FA8-F4AA5EBA7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2024. 2. 26.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76741D-00D7-7A11-09BD-897B6F3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B1FA1D-0007-EB44-4B28-88899691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812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CC75A6-DF09-DC8A-0118-A37393B5B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C085F3-5E9C-B192-6775-95CFE31D9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E690E-3C84-3212-CF50-D5B03E245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D8FB3-470B-7542-AE21-40103D3B7707}" type="datetimeFigureOut">
              <a:rPr kumimoji="1" lang="ko-KR" altLang="en-US" smtClean="0"/>
              <a:t>2024. 2. 26.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E56F5-3E72-4D6E-ECC0-0D9390D3C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E3348-A7C7-5184-FCA7-4E1D918E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681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svg"/><Relationship Id="rId11" Type="http://schemas.openxmlformats.org/officeDocument/2006/relationships/image" Target="../media/image15.jpe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svg"/><Relationship Id="rId9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8C70A3-232D-BCF6-E19F-93520814064D}"/>
              </a:ext>
            </a:extLst>
          </p:cNvPr>
          <p:cNvSpPr txBox="1"/>
          <p:nvPr/>
        </p:nvSpPr>
        <p:spPr>
          <a:xfrm>
            <a:off x="1029083" y="1141380"/>
            <a:ext cx="4069080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2024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년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월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27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일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Study Meeting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2A707-5D8F-81D0-4112-0B5E33B7D991}"/>
              </a:ext>
            </a:extLst>
          </p:cNvPr>
          <p:cNvSpPr txBox="1"/>
          <p:nvPr/>
        </p:nvSpPr>
        <p:spPr>
          <a:xfrm>
            <a:off x="923951" y="1493580"/>
            <a:ext cx="9671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논리 오류와 지식 그래프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A2BDB-413E-BF58-4D95-CE101899B77E}"/>
              </a:ext>
            </a:extLst>
          </p:cNvPr>
          <p:cNvSpPr txBox="1"/>
          <p:nvPr/>
        </p:nvSpPr>
        <p:spPr>
          <a:xfrm>
            <a:off x="923953" y="2063080"/>
            <a:ext cx="7932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Knowledge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Graph with Logical Fallacy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77888A-657E-1EAF-DD8E-213338D19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445" y="5839097"/>
            <a:ext cx="2177707" cy="5756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/>
              <p:nvPr/>
            </p:nvSpPr>
            <p:spPr>
              <a:xfrm>
                <a:off x="923953" y="3429001"/>
                <a:ext cx="5981299" cy="1671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>
                    <a:solidFill>
                      <a:srgbClr val="000000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defRPr>
                </a:lvl1pPr>
              </a:lstStyle>
              <a:p>
                <a:pPr algn="ctr">
                  <a:lnSpc>
                    <a:spcPct val="130000"/>
                  </a:lnSpc>
                </a:pP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정지</a:t>
                </a:r>
                <a14:m>
                  <m:oMath xmlns:m="http://schemas.openxmlformats.org/officeDocument/2006/math">
                    <m:r>
                      <a:rPr lang="ko-KR" altLang="en-US" sz="1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원</m:t>
                    </m:r>
                  </m:oMath>
                </a14:m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ko-Kore-KR" sz="14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성균관대학교 인공지능학과</a:t>
                </a:r>
                <a:endParaRPr lang="en-US" altLang="ko-KR" sz="14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en-US" sz="14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석사과정</a:t>
                </a:r>
                <a:endParaRPr lang="en-US" altLang="ko-KR" sz="14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en-US" altLang="ko-Kore-KR" sz="1400" kern="100" dirty="0">
                    <a:latin typeface="굴림" panose="020B0600000101010101" pitchFamily="34" charset="-127"/>
                    <a:cs typeface="바탕" panose="02030600000101010101" pitchFamily="18" charset="-127"/>
                  </a:rPr>
                  <a:t>jwjw9603@g.skku.edu</a:t>
                </a:r>
                <a:endParaRPr lang="ko-Kore-KR" altLang="en-US" sz="1400" dirty="0"/>
              </a:p>
              <a:p>
                <a:pPr algn="ctr">
                  <a:lnSpc>
                    <a:spcPct val="130000"/>
                  </a:lnSpc>
                </a:pP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>
                  <a:lnSpc>
                    <a:spcPct val="130000"/>
                  </a:lnSpc>
                </a:pP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53" y="3429001"/>
                <a:ext cx="5981299" cy="1671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00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AB3C0-96BC-4F99-69AC-E9E08EF2B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2EEBD87-29CD-63E2-A7A4-E7FF6C123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922050-D260-178C-DF97-A149DB5722D8}"/>
              </a:ext>
            </a:extLst>
          </p:cNvPr>
          <p:cNvSpPr txBox="1"/>
          <p:nvPr/>
        </p:nvSpPr>
        <p:spPr>
          <a:xfrm>
            <a:off x="254000" y="745603"/>
            <a:ext cx="1141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/>
              <a:t>Query Structure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CABE55-F3D4-12E4-A91C-250982018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191"/>
            <a:ext cx="6249798" cy="381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C24CA0-0588-543C-C1F0-6FD6C4A7B495}"/>
              </a:ext>
            </a:extLst>
          </p:cNvPr>
          <p:cNvSpPr txBox="1"/>
          <p:nvPr/>
        </p:nvSpPr>
        <p:spPr>
          <a:xfrm>
            <a:off x="681604" y="1217897"/>
            <a:ext cx="7908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dirty="0"/>
              <a:t>Where did Canadian citizens with Turing Award graduate?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2183E27-E345-438D-C451-1A09A454D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798" y="2280189"/>
            <a:ext cx="5872294" cy="13150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5B902A-2965-15FE-338C-184949B9F6E2}"/>
              </a:ext>
            </a:extLst>
          </p:cNvPr>
          <p:cNvSpPr txBox="1"/>
          <p:nvPr/>
        </p:nvSpPr>
        <p:spPr>
          <a:xfrm>
            <a:off x="6178447" y="3964985"/>
            <a:ext cx="601355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파란색은 </a:t>
            </a:r>
            <a:r>
              <a:rPr kumimoji="1" lang="en-US" altLang="ko-KR" dirty="0"/>
              <a:t>anchor, </a:t>
            </a:r>
            <a:r>
              <a:rPr kumimoji="1" lang="ko-KR" altLang="en-US" dirty="0"/>
              <a:t>초록색은 </a:t>
            </a:r>
            <a:r>
              <a:rPr kumimoji="1" lang="en-US" altLang="ko-KR" dirty="0"/>
              <a:t>answer entity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ko-KR" altLang="en-US" sz="1400" dirty="0"/>
              <a:t>실질적으로 </a:t>
            </a:r>
            <a:r>
              <a:rPr kumimoji="1" lang="en-US" altLang="ko-KR" sz="1400" dirty="0"/>
              <a:t>query structure</a:t>
            </a:r>
            <a:r>
              <a:rPr kumimoji="1" lang="ko-KR" altLang="en-US" sz="1400" dirty="0"/>
              <a:t>을 찾을 때는 </a:t>
            </a:r>
            <a:r>
              <a:rPr kumimoji="1" lang="en-US" altLang="ko-KR" sz="1400" dirty="0"/>
              <a:t>answer entity</a:t>
            </a:r>
            <a:r>
              <a:rPr kumimoji="1" lang="ko-KR" altLang="en-US" sz="1400" dirty="0"/>
              <a:t>가 </a:t>
            </a:r>
            <a:r>
              <a:rPr kumimoji="1" lang="en-US" altLang="ko-KR" sz="1400" dirty="0"/>
              <a:t>root node</a:t>
            </a:r>
            <a:r>
              <a:rPr kumimoji="1" lang="ko-KR" altLang="en-US" sz="1400" dirty="0"/>
              <a:t>가 되고</a:t>
            </a:r>
            <a:r>
              <a:rPr kumimoji="1" lang="en-US" altLang="ko-KR" sz="1400" dirty="0"/>
              <a:t>, root node</a:t>
            </a:r>
            <a:r>
              <a:rPr kumimoji="1" lang="ko-KR" altLang="en-US" sz="1400" dirty="0"/>
              <a:t>로부터 </a:t>
            </a:r>
            <a:r>
              <a:rPr kumimoji="1" lang="en-US" altLang="ko-KR" sz="1400" dirty="0"/>
              <a:t>pre-order traverse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수행해서 찾음</a:t>
            </a:r>
            <a:endParaRPr kumimoji="1"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kumimoji="1" lang="ko-KR" altLang="en-US" sz="1400" dirty="0"/>
              <a:t>우리는 </a:t>
            </a:r>
            <a:r>
              <a:rPr kumimoji="1" lang="en-US" altLang="ko-KR" sz="1400" dirty="0"/>
              <a:t>subgraph</a:t>
            </a:r>
            <a:r>
              <a:rPr kumimoji="1" lang="ko-KR" altLang="en-US" sz="1400" dirty="0"/>
              <a:t>에서 </a:t>
            </a:r>
            <a:r>
              <a:rPr kumimoji="1" lang="en-US" altLang="ko-KR" sz="1400" dirty="0"/>
              <a:t>Keyword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answer entity(root node)</a:t>
            </a:r>
            <a:r>
              <a:rPr kumimoji="1" lang="ko-KR" altLang="en-US" sz="1400" dirty="0"/>
              <a:t>로 지정하면 됨</a:t>
            </a:r>
            <a:endParaRPr kumimoji="1"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sz="1400" dirty="0"/>
              <a:t>2</a:t>
            </a:r>
            <a:r>
              <a:rPr kumimoji="1" lang="ko-KR" altLang="en-US" sz="1400" dirty="0"/>
              <a:t>번 내용이 완성되기 위해선 </a:t>
            </a:r>
            <a:r>
              <a:rPr kumimoji="1" lang="en-US" altLang="ko-KR" sz="1400" dirty="0"/>
              <a:t>subgraph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생성해봐서 적절한 </a:t>
            </a:r>
            <a:r>
              <a:rPr kumimoji="1" lang="en-US" altLang="ko-KR" sz="1400" dirty="0"/>
              <a:t>query structure</a:t>
            </a:r>
            <a:r>
              <a:rPr kumimoji="1" lang="ko-KR" altLang="en-US" sz="1400" dirty="0"/>
              <a:t>가 나올 수 있을지 확인해봐야 함</a:t>
            </a:r>
          </a:p>
        </p:txBody>
      </p:sp>
    </p:spTree>
    <p:extLst>
      <p:ext uri="{BB962C8B-B14F-4D97-AF65-F5344CB8AC3E}">
        <p14:creationId xmlns:p14="http://schemas.microsoft.com/office/powerpoint/2010/main" val="175943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4793-F00C-70B7-B5FC-C0036DD64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86ECB5-9AD1-0CA8-9C3A-819DD4164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5AEC606A-3A5C-87D0-6EE2-C78F3E0B7236}"/>
              </a:ext>
            </a:extLst>
          </p:cNvPr>
          <p:cNvSpPr txBox="1">
            <a:spLocks/>
          </p:cNvSpPr>
          <p:nvPr/>
        </p:nvSpPr>
        <p:spPr>
          <a:xfrm>
            <a:off x="417436" y="1224332"/>
            <a:ext cx="11774564" cy="373356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10000"/>
              </a:lnSpc>
              <a:buFont typeface="+mj-lt"/>
              <a:buAutoNum type="arabicPeriod" startAt="4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생성된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subgraph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정보를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graph encoder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 통해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aggregate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한다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(prompting). -&gt; </a:t>
            </a:r>
            <a:r>
              <a:rPr lang="en-US" altLang="ko-KR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Selection &amp; Inference &amp; Re-question</a:t>
            </a:r>
          </a:p>
          <a:p>
            <a:pPr marL="1143000" lvl="1" indent="-457200" algn="just">
              <a:lnSpc>
                <a:spcPct val="110000"/>
              </a:lnSpc>
              <a:buFont typeface="+mj-lt"/>
              <a:buAutoNum type="arabicParenR"/>
            </a:pPr>
            <a:r>
              <a:rPr lang="en-US" altLang="ko-KR" sz="1200" b="1" dirty="0">
                <a:highlight>
                  <a:srgbClr val="FFFF00"/>
                </a:highlight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Subgraph</a:t>
            </a:r>
            <a:r>
              <a:rPr lang="ko-KR" altLang="en-US" sz="1200" b="1" dirty="0">
                <a:highlight>
                  <a:srgbClr val="FFFF00"/>
                </a:highlight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정보를 집계</a:t>
            </a:r>
            <a:r>
              <a:rPr lang="en-US" altLang="ko-KR" sz="1200" b="1" dirty="0">
                <a:highlight>
                  <a:srgbClr val="FFFF00"/>
                </a:highlight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(aggregate)</a:t>
            </a:r>
            <a:r>
              <a:rPr lang="ko-KR" altLang="en-US" sz="1200" b="1" dirty="0">
                <a:highlight>
                  <a:srgbClr val="FFFF00"/>
                </a:highlight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하기 위해 </a:t>
            </a:r>
            <a:r>
              <a:rPr lang="en-US" altLang="ko-KR" sz="1200" b="1" dirty="0">
                <a:highlight>
                  <a:srgbClr val="FFFF00"/>
                </a:highlight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Logical Reasoning</a:t>
            </a:r>
            <a:r>
              <a:rPr lang="ko-KR" altLang="en-US" sz="1200" b="1" dirty="0">
                <a:highlight>
                  <a:srgbClr val="FFFF00"/>
                </a:highlight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에서의 </a:t>
            </a:r>
            <a:r>
              <a:rPr lang="en-US" altLang="ko-KR" sz="1200" b="1" dirty="0">
                <a:highlight>
                  <a:srgbClr val="FFFF00"/>
                </a:highlight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Query Structure</a:t>
            </a:r>
            <a:r>
              <a:rPr lang="ko-KR" altLang="en-US" sz="1200" b="1" dirty="0">
                <a:highlight>
                  <a:srgbClr val="FFFF00"/>
                </a:highlight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사용하고자 함</a:t>
            </a:r>
            <a:endParaRPr lang="en-US" altLang="ko-KR" sz="1200" b="1" dirty="0">
              <a:highlight>
                <a:srgbClr val="FFFF00"/>
              </a:highlight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143000" lvl="1" indent="-457200" algn="just">
              <a:lnSpc>
                <a:spcPct val="110000"/>
              </a:lnSpc>
              <a:buFont typeface="+mj-lt"/>
              <a:buAutoNum type="arabicParenR"/>
            </a:pPr>
            <a:r>
              <a:rPr lang="ko-KR" altLang="en-US" sz="12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추출된 </a:t>
            </a:r>
            <a:r>
              <a:rPr lang="en-US" altLang="ko-KR" sz="12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query structure</a:t>
            </a:r>
            <a:r>
              <a:rPr lang="ko-KR" altLang="en-US" sz="12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</a:t>
            </a:r>
            <a:r>
              <a:rPr lang="en-US" altLang="ko-KR" sz="12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subgraph</a:t>
            </a:r>
            <a:r>
              <a:rPr lang="ko-KR" altLang="en-US" sz="12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내에 키워드들의 구조적 정보가 됨으로써 </a:t>
            </a:r>
            <a:r>
              <a:rPr lang="en-US" altLang="ko-KR" sz="12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subgraph</a:t>
            </a:r>
            <a:r>
              <a:rPr lang="ko-KR" altLang="en-US" sz="12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들을 설명하는 정보가 됨 </a:t>
            </a:r>
            <a:r>
              <a:rPr lang="en-US" altLang="ko-KR" sz="12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-&gt; selection &amp; inference</a:t>
            </a:r>
            <a:r>
              <a:rPr lang="ko-KR" altLang="en-US" sz="12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하기에 용이함</a:t>
            </a:r>
            <a:endParaRPr lang="en-US" altLang="ko-KR" sz="12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110000"/>
              </a:lnSpc>
              <a:buFont typeface="+mj-lt"/>
              <a:buAutoNum type="arabicPeriod" startAt="4"/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Considering the structured knowledge of Counterargument, Explanation, Goal and original text, please answer me what kind of logical fallacy in the original text</a:t>
            </a:r>
          </a:p>
          <a:p>
            <a:pPr marL="342900" indent="-342900" algn="just">
              <a:lnSpc>
                <a:spcPct val="110000"/>
              </a:lnSpc>
              <a:buFont typeface="+mj-lt"/>
              <a:buAutoNum type="arabicPeriod" startAt="4"/>
            </a:pP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110000"/>
              </a:lnSpc>
              <a:buFont typeface="+mj-lt"/>
              <a:buAutoNum type="arabicPeriod" startAt="4"/>
            </a:pP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C960F-101B-68EA-6DAF-0D05E0386F6B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 err="1"/>
              <a:t>다시</a:t>
            </a:r>
            <a:r>
              <a:rPr kumimoji="1" lang="en-US" altLang="en-US" sz="2133" dirty="0"/>
              <a:t> Method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1672561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4793-F00C-70B7-B5FC-C0036DD64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86ECB5-9AD1-0CA8-9C3A-819DD4164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5AEC606A-3A5C-87D0-6EE2-C78F3E0B7236}"/>
              </a:ext>
            </a:extLst>
          </p:cNvPr>
          <p:cNvSpPr txBox="1">
            <a:spLocks/>
          </p:cNvSpPr>
          <p:nvPr/>
        </p:nvSpPr>
        <p:spPr>
          <a:xfrm>
            <a:off x="417436" y="1224332"/>
            <a:ext cx="11774564" cy="373356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Original text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에서의 잘못된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부족한 연결관계 때문에 지식 그래프를 사용하고자 했던 것인데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original text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로부터 추출되는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counterargument, goal, explanation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에서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subgraph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사용은 의미가 있는 것인가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  <a:p>
            <a:pPr marL="342900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original text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에서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subgraph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생성하고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subgraph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query structure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와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counterargument, goal, explanation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LLM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에게 같이 주고 추론 하는 것이 맞지 않을까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  <a:p>
            <a:pPr marL="342900" indent="-342900" algn="just">
              <a:lnSpc>
                <a:spcPct val="110000"/>
              </a:lnSpc>
              <a:buFont typeface="+mj-lt"/>
              <a:buAutoNum type="arabicPeriod"/>
            </a:pP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C960F-101B-68EA-6DAF-0D05E0386F6B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 err="1"/>
              <a:t>그런데</a:t>
            </a:r>
            <a:r>
              <a:rPr kumimoji="1" lang="en-US" altLang="ko-KR" sz="2133" dirty="0"/>
              <a:t>,,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3426354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3953" y="36330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133" dirty="0"/>
              <a:t>Renewal</a:t>
            </a:r>
            <a:endParaRPr kumimoji="1" lang="ko-Kore-KR" altLang="en-US" sz="2133" dirty="0"/>
          </a:p>
        </p:txBody>
      </p:sp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A0310B76-D50A-EAF6-6A1D-A9E12E01666F}"/>
              </a:ext>
            </a:extLst>
          </p:cNvPr>
          <p:cNvSpPr/>
          <p:nvPr/>
        </p:nvSpPr>
        <p:spPr>
          <a:xfrm>
            <a:off x="2675016" y="2570552"/>
            <a:ext cx="436880" cy="38608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609A81-C4EB-E2BF-60F2-68E2441DF049}"/>
              </a:ext>
            </a:extLst>
          </p:cNvPr>
          <p:cNvSpPr txBox="1"/>
          <p:nvPr/>
        </p:nvSpPr>
        <p:spPr>
          <a:xfrm>
            <a:off x="67100" y="3041807"/>
            <a:ext cx="275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Original text</a:t>
            </a:r>
            <a:endParaRPr kumimoji="1" lang="ko-KR" altLang="en-US" dirty="0"/>
          </a:p>
        </p:txBody>
      </p:sp>
      <p:pic>
        <p:nvPicPr>
          <p:cNvPr id="24" name="그래픽 23" descr="문서 단색으로 채워진">
            <a:extLst>
              <a:ext uri="{FF2B5EF4-FFF2-40B4-BE49-F238E27FC236}">
                <a16:creationId xmlns:a16="http://schemas.microsoft.com/office/drawing/2014/main" id="{F9D274A1-C2B6-DEAA-1148-F2AD75F7B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416" y="3399416"/>
            <a:ext cx="914400" cy="914400"/>
          </a:xfrm>
          <a:prstGeom prst="rect">
            <a:avLst/>
          </a:prstGeom>
        </p:spPr>
      </p:pic>
      <p:sp>
        <p:nvSpPr>
          <p:cNvPr id="32" name="왼쪽 중괄호[L] 31">
            <a:extLst>
              <a:ext uri="{FF2B5EF4-FFF2-40B4-BE49-F238E27FC236}">
                <a16:creationId xmlns:a16="http://schemas.microsoft.com/office/drawing/2014/main" id="{77BEF7C6-5BE5-33D1-C48B-014F998556ED}"/>
              </a:ext>
            </a:extLst>
          </p:cNvPr>
          <p:cNvSpPr/>
          <p:nvPr/>
        </p:nvSpPr>
        <p:spPr>
          <a:xfrm>
            <a:off x="1677126" y="2792921"/>
            <a:ext cx="427838" cy="1988490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4C2B90-D825-96C0-3FD3-3557830908CB}"/>
              </a:ext>
            </a:extLst>
          </p:cNvPr>
          <p:cNvSpPr txBox="1"/>
          <p:nvPr/>
        </p:nvSpPr>
        <p:spPr>
          <a:xfrm>
            <a:off x="4945281" y="258730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And/Or</a:t>
            </a:r>
            <a:r>
              <a:rPr kumimoji="1" lang="en-US" altLang="ko-KR" dirty="0"/>
              <a:t> </a:t>
            </a:r>
            <a:endParaRPr kumimoji="1"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45878E-D6C3-65F8-F997-6CA44C33E44A}"/>
              </a:ext>
            </a:extLst>
          </p:cNvPr>
          <p:cNvSpPr txBox="1"/>
          <p:nvPr/>
        </p:nvSpPr>
        <p:spPr>
          <a:xfrm>
            <a:off x="2257710" y="4151435"/>
            <a:ext cx="275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Counterargument</a:t>
            </a:r>
            <a:endParaRPr kumimoji="1"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767BA2-9D95-E9AF-BD0B-F4DE564E49C4}"/>
              </a:ext>
            </a:extLst>
          </p:cNvPr>
          <p:cNvSpPr txBox="1"/>
          <p:nvPr/>
        </p:nvSpPr>
        <p:spPr>
          <a:xfrm>
            <a:off x="2755663" y="4916029"/>
            <a:ext cx="275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Goal</a:t>
            </a:r>
            <a:endParaRPr kumimoji="1"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63F8BD-3616-23FC-5DF3-A8791C3C5ACB}"/>
              </a:ext>
            </a:extLst>
          </p:cNvPr>
          <p:cNvSpPr txBox="1"/>
          <p:nvPr/>
        </p:nvSpPr>
        <p:spPr>
          <a:xfrm>
            <a:off x="2532802" y="4533732"/>
            <a:ext cx="275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Explanation</a:t>
            </a:r>
            <a:endParaRPr kumimoji="1" lang="ko-KR" altLang="en-US" dirty="0"/>
          </a:p>
        </p:txBody>
      </p:sp>
      <p:pic>
        <p:nvPicPr>
          <p:cNvPr id="50" name="그래픽 49" descr="네트워크 단색으로 채워진">
            <a:extLst>
              <a:ext uri="{FF2B5EF4-FFF2-40B4-BE49-F238E27FC236}">
                <a16:creationId xmlns:a16="http://schemas.microsoft.com/office/drawing/2014/main" id="{953F33A3-A43B-4641-00D0-6CC9D768FE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65795" y="1794758"/>
            <a:ext cx="914400" cy="914400"/>
          </a:xfrm>
          <a:prstGeom prst="rect">
            <a:avLst/>
          </a:prstGeom>
        </p:spPr>
      </p:pic>
      <p:pic>
        <p:nvPicPr>
          <p:cNvPr id="51" name="그래픽 50" descr="추가 단색으로 채워진">
            <a:extLst>
              <a:ext uri="{FF2B5EF4-FFF2-40B4-BE49-F238E27FC236}">
                <a16:creationId xmlns:a16="http://schemas.microsoft.com/office/drawing/2014/main" id="{00F4E3BA-288D-F0FA-AF55-65847BFD5F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08627" y="1163905"/>
            <a:ext cx="628735" cy="62873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AADE61A-8D18-8FF3-81C8-34AA602ED983}"/>
              </a:ext>
            </a:extLst>
          </p:cNvPr>
          <p:cNvSpPr txBox="1"/>
          <p:nvPr/>
        </p:nvSpPr>
        <p:spPr>
          <a:xfrm>
            <a:off x="3665795" y="870900"/>
            <a:ext cx="2754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Knowledge injection</a:t>
            </a:r>
            <a:endParaRPr kumimoji="1" lang="ko-KR" altLang="en-US" sz="1200" dirty="0"/>
          </a:p>
        </p:txBody>
      </p:sp>
      <p:pic>
        <p:nvPicPr>
          <p:cNvPr id="53" name="Picture 4" descr="Knowledge Graph in Machine Learning. | by Nagesh Mashette | Medium">
            <a:extLst>
              <a:ext uri="{FF2B5EF4-FFF2-40B4-BE49-F238E27FC236}">
                <a16:creationId xmlns:a16="http://schemas.microsoft.com/office/drawing/2014/main" id="{68345F08-1C99-62E2-7F05-86C59B7CE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962" y="1037381"/>
            <a:ext cx="1535185" cy="86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그래픽 53" descr="네트워크 단색으로 채워진">
            <a:extLst>
              <a:ext uri="{FF2B5EF4-FFF2-40B4-BE49-F238E27FC236}">
                <a16:creationId xmlns:a16="http://schemas.microsoft.com/office/drawing/2014/main" id="{B8E15F48-9EFA-BED3-DABC-BEB2224B7F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98501" y="2798393"/>
            <a:ext cx="914400" cy="914400"/>
          </a:xfrm>
          <a:prstGeom prst="rect">
            <a:avLst/>
          </a:prstGeom>
        </p:spPr>
      </p:pic>
      <p:sp>
        <p:nvSpPr>
          <p:cNvPr id="55" name="왼쪽 중괄호[L] 54">
            <a:extLst>
              <a:ext uri="{FF2B5EF4-FFF2-40B4-BE49-F238E27FC236}">
                <a16:creationId xmlns:a16="http://schemas.microsoft.com/office/drawing/2014/main" id="{36B1F90E-1969-DAE4-F7A6-5B11104092CB}"/>
              </a:ext>
            </a:extLst>
          </p:cNvPr>
          <p:cNvSpPr/>
          <p:nvPr/>
        </p:nvSpPr>
        <p:spPr>
          <a:xfrm>
            <a:off x="3212309" y="2271590"/>
            <a:ext cx="427838" cy="984003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D60ACE7-AC9C-F87C-FBA9-C3D1799F71A5}"/>
              </a:ext>
            </a:extLst>
          </p:cNvPr>
          <p:cNvSpPr txBox="1"/>
          <p:nvPr/>
        </p:nvSpPr>
        <p:spPr>
          <a:xfrm>
            <a:off x="4635933" y="2177256"/>
            <a:ext cx="2754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Path-based subgraph</a:t>
            </a:r>
            <a:endParaRPr kumimoji="1" lang="ko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C8334E-5AC5-BE19-166F-5FA3AEB64D9E}"/>
              </a:ext>
            </a:extLst>
          </p:cNvPr>
          <p:cNvSpPr txBox="1"/>
          <p:nvPr/>
        </p:nvSpPr>
        <p:spPr>
          <a:xfrm>
            <a:off x="4635933" y="3117093"/>
            <a:ext cx="2754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err="1"/>
              <a:t>Neig</a:t>
            </a:r>
            <a:r>
              <a:rPr kumimoji="1" lang="en-US" altLang="ko-KR" sz="1200" dirty="0"/>
              <a:t>-based subgraph</a:t>
            </a:r>
            <a:endParaRPr kumimoji="1" lang="ko-KR" altLang="en-US" sz="1200" dirty="0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9407A4CB-8954-CFB8-1882-B539CF9127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80494" y="2142530"/>
            <a:ext cx="1687119" cy="1332824"/>
          </a:xfrm>
          <a:prstGeom prst="rect">
            <a:avLst/>
          </a:prstGeom>
        </p:spPr>
      </p:pic>
      <p:sp>
        <p:nvSpPr>
          <p:cNvPr id="60" name="오른쪽 화살표[R] 59">
            <a:extLst>
              <a:ext uri="{FF2B5EF4-FFF2-40B4-BE49-F238E27FC236}">
                <a16:creationId xmlns:a16="http://schemas.microsoft.com/office/drawing/2014/main" id="{9745F323-2159-382D-01A7-E98FDE1AE6CA}"/>
              </a:ext>
            </a:extLst>
          </p:cNvPr>
          <p:cNvSpPr/>
          <p:nvPr/>
        </p:nvSpPr>
        <p:spPr>
          <a:xfrm>
            <a:off x="6541046" y="2570551"/>
            <a:ext cx="436880" cy="38608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5A03AC1E-0C09-0A42-5C44-2245AE20E70F}"/>
              </a:ext>
            </a:extLst>
          </p:cNvPr>
          <p:cNvSpPr/>
          <p:nvPr/>
        </p:nvSpPr>
        <p:spPr>
          <a:xfrm>
            <a:off x="2104963" y="1945299"/>
            <a:ext cx="7412021" cy="183591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8AB9DB6C-FF45-A777-A07E-547629011A3D}"/>
              </a:ext>
            </a:extLst>
          </p:cNvPr>
          <p:cNvSpPr txBox="1"/>
          <p:nvPr/>
        </p:nvSpPr>
        <p:spPr>
          <a:xfrm>
            <a:off x="12505" y="2050781"/>
            <a:ext cx="2754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Explicit information</a:t>
            </a:r>
            <a:endParaRPr kumimoji="1" lang="ko-KR" altLang="en-US" sz="1600" b="1" dirty="0"/>
          </a:p>
        </p:txBody>
      </p:sp>
      <p:sp>
        <p:nvSpPr>
          <p:cNvPr id="1025" name="모서리가 둥근 직사각형 1024">
            <a:extLst>
              <a:ext uri="{FF2B5EF4-FFF2-40B4-BE49-F238E27FC236}">
                <a16:creationId xmlns:a16="http://schemas.microsoft.com/office/drawing/2014/main" id="{02D1FB98-3EDE-18C5-E6FB-E3AE483601D1}"/>
              </a:ext>
            </a:extLst>
          </p:cNvPr>
          <p:cNvSpPr/>
          <p:nvPr/>
        </p:nvSpPr>
        <p:spPr>
          <a:xfrm>
            <a:off x="2104964" y="3815935"/>
            <a:ext cx="2415588" cy="183591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BC7ADACF-0A8B-44D2-E1E6-8D39A32403FF}"/>
              </a:ext>
            </a:extLst>
          </p:cNvPr>
          <p:cNvSpPr txBox="1"/>
          <p:nvPr/>
        </p:nvSpPr>
        <p:spPr>
          <a:xfrm>
            <a:off x="12505" y="4942242"/>
            <a:ext cx="2754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Implicit information</a:t>
            </a:r>
            <a:endParaRPr kumimoji="1" lang="ko-KR" altLang="en-US" sz="1600" b="1" dirty="0"/>
          </a:p>
        </p:txBody>
      </p:sp>
      <p:sp>
        <p:nvSpPr>
          <p:cNvPr id="1031" name="오른쪽 화살표[R] 1030">
            <a:extLst>
              <a:ext uri="{FF2B5EF4-FFF2-40B4-BE49-F238E27FC236}">
                <a16:creationId xmlns:a16="http://schemas.microsoft.com/office/drawing/2014/main" id="{833992F2-8E56-303A-51DB-8CB51440DD70}"/>
              </a:ext>
            </a:extLst>
          </p:cNvPr>
          <p:cNvSpPr/>
          <p:nvPr/>
        </p:nvSpPr>
        <p:spPr>
          <a:xfrm rot="5400000">
            <a:off x="7512573" y="3964430"/>
            <a:ext cx="436880" cy="38608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32" name="오른쪽 화살표[R] 1031">
            <a:extLst>
              <a:ext uri="{FF2B5EF4-FFF2-40B4-BE49-F238E27FC236}">
                <a16:creationId xmlns:a16="http://schemas.microsoft.com/office/drawing/2014/main" id="{DAB4BD6E-0911-0EC0-15DD-CCDDA488FBF0}"/>
              </a:ext>
            </a:extLst>
          </p:cNvPr>
          <p:cNvSpPr/>
          <p:nvPr/>
        </p:nvSpPr>
        <p:spPr>
          <a:xfrm>
            <a:off x="5439277" y="4725439"/>
            <a:ext cx="436880" cy="38608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34" name="Picture 2" descr="Command Prompt Vector Icon 26456736 Vector Art at Vecteezy">
            <a:extLst>
              <a:ext uri="{FF2B5EF4-FFF2-40B4-BE49-F238E27FC236}">
                <a16:creationId xmlns:a16="http://schemas.microsoft.com/office/drawing/2014/main" id="{699B8553-09A3-6F5A-120D-632D6B0ED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565" y="4510193"/>
            <a:ext cx="738930" cy="73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TextBox 1036">
            <a:extLst>
              <a:ext uri="{FF2B5EF4-FFF2-40B4-BE49-F238E27FC236}">
                <a16:creationId xmlns:a16="http://schemas.microsoft.com/office/drawing/2014/main" id="{EA6C0880-51EF-8B54-AFC1-455BCAADE763}"/>
              </a:ext>
            </a:extLst>
          </p:cNvPr>
          <p:cNvSpPr txBox="1"/>
          <p:nvPr/>
        </p:nvSpPr>
        <p:spPr>
          <a:xfrm>
            <a:off x="6762354" y="5375679"/>
            <a:ext cx="2754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Selection &amp; Inference</a:t>
            </a:r>
            <a:endParaRPr kumimoji="1" lang="ko-KR" altLang="en-US" sz="1600" b="1" dirty="0"/>
          </a:p>
        </p:txBody>
      </p:sp>
      <p:pic>
        <p:nvPicPr>
          <p:cNvPr id="1038" name="그래픽 1037" descr="클립보드 단색으로 채워진">
            <a:extLst>
              <a:ext uri="{FF2B5EF4-FFF2-40B4-BE49-F238E27FC236}">
                <a16:creationId xmlns:a16="http://schemas.microsoft.com/office/drawing/2014/main" id="{5961B34C-FA0C-10D9-AD88-92460497330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26002" y="4461279"/>
            <a:ext cx="914400" cy="914400"/>
          </a:xfrm>
          <a:prstGeom prst="rect">
            <a:avLst/>
          </a:prstGeom>
        </p:spPr>
      </p:pic>
      <p:sp>
        <p:nvSpPr>
          <p:cNvPr id="1039" name="TextBox 1038">
            <a:extLst>
              <a:ext uri="{FF2B5EF4-FFF2-40B4-BE49-F238E27FC236}">
                <a16:creationId xmlns:a16="http://schemas.microsoft.com/office/drawing/2014/main" id="{58BB5342-223A-D781-5174-8714F044B915}"/>
              </a:ext>
            </a:extLst>
          </p:cNvPr>
          <p:cNvSpPr txBox="1"/>
          <p:nvPr/>
        </p:nvSpPr>
        <p:spPr>
          <a:xfrm>
            <a:off x="10629204" y="5501993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/>
              <a:t>Logical Fallacy</a:t>
            </a:r>
            <a:endParaRPr kumimoji="1" lang="ko-KR" altLang="en-US" sz="1100" dirty="0"/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490071FE-4F44-3EB0-C0B4-D8654275D0B7}"/>
              </a:ext>
            </a:extLst>
          </p:cNvPr>
          <p:cNvSpPr txBox="1"/>
          <p:nvPr/>
        </p:nvSpPr>
        <p:spPr>
          <a:xfrm>
            <a:off x="5657717" y="5801591"/>
            <a:ext cx="60135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ko-KR" altLang="en-US" sz="1100" dirty="0"/>
              <a:t>논리 오류를 해결하는데 사용할 정보를 선택</a:t>
            </a:r>
            <a:r>
              <a:rPr kumimoji="1" lang="en-US" altLang="ko-KR" sz="1100" dirty="0"/>
              <a:t>(selection)</a:t>
            </a:r>
            <a:r>
              <a:rPr kumimoji="1" lang="ko-KR" altLang="en-US" sz="1100" dirty="0"/>
              <a:t>하고 추론</a:t>
            </a:r>
            <a:r>
              <a:rPr kumimoji="1" lang="en-US" altLang="ko-KR" sz="1100" dirty="0"/>
              <a:t>(inference)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진행한다</a:t>
            </a:r>
            <a:r>
              <a:rPr kumimoji="1"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ko-KR" altLang="en-US" sz="1100" dirty="0"/>
              <a:t>틀릴 경우 다시 돌아가서 다른 표현을 선택하거나 추가해서 추론한다</a:t>
            </a:r>
            <a:r>
              <a:rPr kumimoji="1" lang="en-US" altLang="ko-KR" sz="11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ko-KR" altLang="en-US" sz="1100" dirty="0"/>
              <a:t>일정 </a:t>
            </a:r>
            <a:r>
              <a:rPr kumimoji="1" lang="en-US" altLang="ko-KR" sz="1100" dirty="0"/>
              <a:t>iteration </a:t>
            </a:r>
            <a:r>
              <a:rPr kumimoji="1" lang="ko-KR" altLang="en-US" sz="1100" dirty="0"/>
              <a:t>반복한다</a:t>
            </a:r>
            <a:r>
              <a:rPr kumimoji="1" lang="en-US" altLang="ko-KR" sz="1100" dirty="0"/>
              <a:t>.</a:t>
            </a:r>
            <a:endParaRPr kumimoji="1" lang="ko-KR" altLang="en-US" sz="1100" dirty="0"/>
          </a:p>
        </p:txBody>
      </p:sp>
      <p:sp>
        <p:nvSpPr>
          <p:cNvPr id="1043" name="오른쪽 화살표[R] 1042">
            <a:extLst>
              <a:ext uri="{FF2B5EF4-FFF2-40B4-BE49-F238E27FC236}">
                <a16:creationId xmlns:a16="http://schemas.microsoft.com/office/drawing/2014/main" id="{75A4CED2-95E0-21F6-B2B4-86DA0D4DE00E}"/>
              </a:ext>
            </a:extLst>
          </p:cNvPr>
          <p:cNvSpPr/>
          <p:nvPr/>
        </p:nvSpPr>
        <p:spPr>
          <a:xfrm>
            <a:off x="9684613" y="4678232"/>
            <a:ext cx="436880" cy="38608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584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CD516AA-7E35-4FC4-963B-440A862CBCA7}"/>
              </a:ext>
            </a:extLst>
          </p:cNvPr>
          <p:cNvGrpSpPr/>
          <p:nvPr/>
        </p:nvGrpSpPr>
        <p:grpSpPr>
          <a:xfrm>
            <a:off x="923924" y="1268413"/>
            <a:ext cx="4806311" cy="1427310"/>
            <a:chOff x="4798254" y="1172610"/>
            <a:chExt cx="4806311" cy="142731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26CF94-B0ED-4D04-AAAE-0C67E9743A61}"/>
                </a:ext>
              </a:extLst>
            </p:cNvPr>
            <p:cNvSpPr txBox="1"/>
            <p:nvPr/>
          </p:nvSpPr>
          <p:spPr>
            <a:xfrm>
              <a:off x="4798255" y="1172610"/>
              <a:ext cx="42729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spc="-150" dirty="0"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감사합니다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B67009-C371-4E0C-852D-389CC43735E2}"/>
                </a:ext>
              </a:extLst>
            </p:cNvPr>
            <p:cNvSpPr txBox="1"/>
            <p:nvPr/>
          </p:nvSpPr>
          <p:spPr>
            <a:xfrm>
              <a:off x="4798254" y="2199810"/>
              <a:ext cx="48063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발표 경청해 주셔서 감사합니다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B0F195D-0D30-4B74-897D-62A231DF5245}"/>
              </a:ext>
            </a:extLst>
          </p:cNvPr>
          <p:cNvSpPr txBox="1"/>
          <p:nvPr/>
        </p:nvSpPr>
        <p:spPr>
          <a:xfrm>
            <a:off x="1012506" y="4785166"/>
            <a:ext cx="4291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정지원</a:t>
            </a:r>
            <a:r>
              <a:rPr lang="en-US" altLang="ko-KR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1400" dirty="0">
                <a:latin typeface="KoPubWorld바탕체 Bold" panose="00000800000000000000" pitchFamily="2" charset="-127"/>
                <a:ea typeface="KoPubWorld바탕체 Medium" panose="00000600000000000000" pitchFamily="2" charset="-127"/>
                <a:cs typeface="KoPubWorld바탕체 Bold" panose="00000800000000000000" pitchFamily="2" charset="-127"/>
              </a:rPr>
              <a:t>성균관대학교</a:t>
            </a:r>
            <a:r>
              <a:rPr lang="ko-KR" altLang="en-US" sz="14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인공지능학과</a:t>
            </a:r>
            <a:r>
              <a:rPr lang="en-US" altLang="ko-KR" sz="14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14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석사 과정</a:t>
            </a:r>
            <a:endParaRPr lang="en-US" altLang="ko-KR" sz="14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r>
              <a:rPr lang="en-US" altLang="ko-Kore-KR" kern="100" dirty="0">
                <a:solidFill>
                  <a:srgbClr val="000000"/>
                </a:solidFill>
                <a:latin typeface="굴림" panose="020B0600000101010101" pitchFamily="34" charset="-127"/>
                <a:cs typeface="바탕" panose="02030600000101010101" pitchFamily="18" charset="-127"/>
              </a:rPr>
              <a:t>jwjw9603@g.skku.edu</a:t>
            </a:r>
            <a:endParaRPr lang="ko-KR" altLang="en-US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A6983C3-66A9-4A28-BF6C-DEA70D4DDA52}"/>
              </a:ext>
            </a:extLst>
          </p:cNvPr>
          <p:cNvCxnSpPr>
            <a:cxnSpLocks/>
          </p:cNvCxnSpPr>
          <p:nvPr/>
        </p:nvCxnSpPr>
        <p:spPr>
          <a:xfrm>
            <a:off x="766763" y="1268414"/>
            <a:ext cx="0" cy="1427310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26A2269-3273-0679-4232-FDE3EDC58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445" y="5839097"/>
            <a:ext cx="2177707" cy="575623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47553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9B158D5-1F34-4E59-AF24-D56BE62AF114}"/>
              </a:ext>
            </a:extLst>
          </p:cNvPr>
          <p:cNvSpPr txBox="1"/>
          <p:nvPr/>
        </p:nvSpPr>
        <p:spPr>
          <a:xfrm>
            <a:off x="846882" y="1227806"/>
            <a:ext cx="3088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609613-E8A5-BBCA-FC7A-9353900375E6}"/>
              </a:ext>
            </a:extLst>
          </p:cNvPr>
          <p:cNvSpPr txBox="1"/>
          <p:nvPr/>
        </p:nvSpPr>
        <p:spPr>
          <a:xfrm>
            <a:off x="7673804" y="799555"/>
            <a:ext cx="3743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Logical Fallacy with Knowledge graph and LLM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52CBBF4-629C-2F2F-E6C3-4D9137058B04}"/>
              </a:ext>
            </a:extLst>
          </p:cNvPr>
          <p:cNvGrpSpPr/>
          <p:nvPr/>
        </p:nvGrpSpPr>
        <p:grpSpPr>
          <a:xfrm>
            <a:off x="1569582" y="1781797"/>
            <a:ext cx="3329738" cy="1329669"/>
            <a:chOff x="2475230" y="2099331"/>
            <a:chExt cx="3329738" cy="13296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9DFF9D-1E88-3344-D665-E40CB3F2F59B}"/>
                </a:ext>
              </a:extLst>
            </p:cNvPr>
            <p:cNvSpPr txBox="1"/>
            <p:nvPr/>
          </p:nvSpPr>
          <p:spPr>
            <a:xfrm>
              <a:off x="3382669" y="2099331"/>
              <a:ext cx="19430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Progress</a:t>
              </a:r>
              <a:endPara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1B6B1B-C542-2312-769B-A67D11FCF664}"/>
                </a:ext>
              </a:extLst>
            </p:cNvPr>
            <p:cNvSpPr txBox="1"/>
            <p:nvPr/>
          </p:nvSpPr>
          <p:spPr>
            <a:xfrm>
              <a:off x="3382669" y="2452074"/>
              <a:ext cx="2422299" cy="305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9FB3EC-8EBA-A600-10C9-0903BEE94A21}"/>
                </a:ext>
              </a:extLst>
            </p:cNvPr>
            <p:cNvGrpSpPr/>
            <p:nvPr/>
          </p:nvGrpSpPr>
          <p:grpSpPr>
            <a:xfrm>
              <a:off x="2475230" y="2099331"/>
              <a:ext cx="749300" cy="1329669"/>
              <a:chOff x="3919220" y="2099331"/>
              <a:chExt cx="749300" cy="1329669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111DB9-D6D9-D139-534E-D5D75AC3E8AF}"/>
                  </a:ext>
                </a:extLst>
              </p:cNvPr>
              <p:cNvSpPr txBox="1"/>
              <p:nvPr/>
            </p:nvSpPr>
            <p:spPr>
              <a:xfrm>
                <a:off x="3919220" y="2099331"/>
                <a:ext cx="74930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cxnSp>
            <p:nvCxnSpPr>
              <p:cNvPr id="15" name="직선 연결선 2">
                <a:extLst>
                  <a:ext uri="{FF2B5EF4-FFF2-40B4-BE49-F238E27FC236}">
                    <a16:creationId xmlns:a16="http://schemas.microsoft.com/office/drawing/2014/main" id="{4D020438-BD37-ABFC-62A6-45921C373657}"/>
                  </a:ext>
                </a:extLst>
              </p:cNvPr>
              <p:cNvCxnSpPr/>
              <p:nvPr/>
            </p:nvCxnSpPr>
            <p:spPr>
              <a:xfrm>
                <a:off x="4668520" y="2183130"/>
                <a:ext cx="0" cy="124587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891F9B-5ED7-BF65-BAFE-CEE8532725AA}"/>
              </a:ext>
            </a:extLst>
          </p:cNvPr>
          <p:cNvSpPr txBox="1"/>
          <p:nvPr/>
        </p:nvSpPr>
        <p:spPr>
          <a:xfrm>
            <a:off x="2506494" y="2211072"/>
            <a:ext cx="5257363" cy="2946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진행 내용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Overview</a:t>
            </a: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이전</a:t>
            </a:r>
            <a:r>
              <a:rPr lang="en-US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</a:t>
            </a:r>
            <a:r>
              <a:rPr lang="en-US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미팅에서</a:t>
            </a:r>
            <a:r>
              <a:rPr lang="en-US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</a:t>
            </a:r>
            <a:r>
              <a:rPr lang="en-US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나왔던</a:t>
            </a:r>
            <a:r>
              <a:rPr lang="en-US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</a:t>
            </a:r>
            <a:r>
              <a:rPr lang="en-US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내용</a:t>
            </a:r>
            <a:endParaRPr lang="en-US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어떻게</a:t>
            </a:r>
            <a:r>
              <a:rPr lang="en-US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</a:t>
            </a:r>
            <a:r>
              <a:rPr lang="en-US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해야할까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?</a:t>
            </a:r>
            <a:endParaRPr lang="en-US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Previous Method</a:t>
            </a: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Current Method</a:t>
            </a: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Query Structure</a:t>
            </a: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문제점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Renewal</a:t>
            </a: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ore-KR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ore-KR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ore-KR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646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519036" y="1112728"/>
            <a:ext cx="115205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이전 미팅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feedback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Query graph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Method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검증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444252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133" dirty="0"/>
              <a:t>진행 내용 </a:t>
            </a:r>
            <a:r>
              <a:rPr kumimoji="1" lang="en-US" altLang="ko-KR" sz="2133" dirty="0"/>
              <a:t>Overview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778971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AB3C0-96BC-4F99-69AC-E9E08EF2B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2EEBD87-29CD-63E2-A7A4-E7FF6C123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43F6B0FD-29D8-76C6-4C5C-06343F92CE92}"/>
              </a:ext>
            </a:extLst>
          </p:cNvPr>
          <p:cNvSpPr txBox="1">
            <a:spLocks/>
          </p:cNvSpPr>
          <p:nvPr/>
        </p:nvSpPr>
        <p:spPr>
          <a:xfrm>
            <a:off x="347586" y="1114935"/>
            <a:ext cx="116729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RoG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방법론을 그대로 사용하는 것에 대한 문제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028700" lvl="1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6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RoG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paper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QA-task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이다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Logical fallacy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적합한 것인가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  <a:p>
            <a:pPr marL="1485900" lvl="2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Logical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Fallacy -&gt; a sequence of text : 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단일 문장일수도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더 긴 문맥일수도 있음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485900" lvl="2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지식그래프를 함께 사용하는 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 task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들은 지식 그래프라는 외부 정보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(External knowledge)</a:t>
            </a:r>
            <a:r>
              <a:rPr lang="ko-KR" altLang="en-US" sz="12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통해 답을 찾고자 하는 것임</a:t>
            </a:r>
            <a:endParaRPr lang="en-US" altLang="ko-KR" sz="12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485900" lvl="2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논리 오류를 파악한다는 것은 문장의 속뜻을 이해하는 것이지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질문에 대한 답을 하는 것이 아님</a:t>
            </a:r>
            <a:endParaRPr lang="en-US" altLang="ko-KR" sz="12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485900" lvl="2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논리 오류를 파악하기 위해 외부 정보를 사용하는 것에는 문제가 없음</a:t>
            </a:r>
            <a:endParaRPr lang="en-US" altLang="ko-KR" sz="12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485900" lvl="2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다만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QA task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와 같은 방식으로 지식 그래프를 사용한다는 점에 있어서 약간의 괴리감이 있음</a:t>
            </a:r>
            <a:endParaRPr lang="en-US" altLang="ko-KR" sz="12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028700" lvl="1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6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RoG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방법론을 그대로 사용하는 것이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novelty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있을까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 -&gt; 1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번의 내용과 같은 맥락</a:t>
            </a: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028700" lvl="1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Relation path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</a:t>
            </a:r>
            <a:r>
              <a:rPr lang="en-US" altLang="ko-KR" sz="16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Conceptnet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과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exact matching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</a:t>
            </a:r>
            <a:r>
              <a:rPr lang="ko-KR" altLang="en-US" sz="16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힘들것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같은데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Original text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로부터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premise, conclusion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나누는 것에 대한 문제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028700" lvl="1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매우 간단한 문장 같은 경우에는 의미가 있을까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  <a:p>
            <a:pPr marL="1485900" lvl="2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전제와 결론으로 큰 의미를 가져올 순 있지만 한계가 있어 보임 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-&gt; 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속담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명령어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의문문</a:t>
            </a:r>
            <a:endParaRPr lang="en-US" altLang="ko-KR" sz="12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028700" lvl="1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텍스트 그 자체만으로 하는 방법은 한계가 있지 않을까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  <a:p>
            <a:pPr marL="1485900" lvl="2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Original text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로부터 얻을 수 있는 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various representation text</a:t>
            </a:r>
            <a:r>
              <a:rPr lang="ko-KR" altLang="en-US" sz="12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고려하는 것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(counterargument, explanation, goal, structure), 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즉 속 뜻을 얻으면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??</a:t>
            </a:r>
          </a:p>
          <a:p>
            <a:pPr marL="1485900" lvl="2" indent="-342900" algn="just">
              <a:lnSpc>
                <a:spcPct val="150000"/>
              </a:lnSpc>
              <a:buFont typeface="+mj-ea"/>
              <a:buAutoNum type="circleNumDbPlain"/>
            </a:pPr>
            <a:endParaRPr lang="en-US" altLang="ko-KR" sz="12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1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922050-D260-178C-DF97-A149DB5722D8}"/>
              </a:ext>
            </a:extLst>
          </p:cNvPr>
          <p:cNvSpPr txBox="1"/>
          <p:nvPr/>
        </p:nvSpPr>
        <p:spPr>
          <a:xfrm>
            <a:off x="254000" y="745603"/>
            <a:ext cx="1141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이전 미팅에서 나왔던 내용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03317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AB3C0-96BC-4F99-69AC-E9E08EF2B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2EEBD87-29CD-63E2-A7A4-E7FF6C123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43F6B0FD-29D8-76C6-4C5C-06343F92CE92}"/>
              </a:ext>
            </a:extLst>
          </p:cNvPr>
          <p:cNvSpPr txBox="1">
            <a:spLocks/>
          </p:cNvSpPr>
          <p:nvPr/>
        </p:nvSpPr>
        <p:spPr>
          <a:xfrm>
            <a:off x="347586" y="1114935"/>
            <a:ext cx="116729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RoG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방법론을 그대로 사용하는 것에 대한 문제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028700" lvl="1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6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RoG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paper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QA-task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이다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Logical fallacy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적합한 것인가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  <a:endParaRPr lang="en-US" altLang="ko-KR" sz="12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028700" lvl="1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6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RoG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방법론을 그대로 사용하는 것이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novelty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있을까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 </a:t>
            </a:r>
          </a:p>
          <a:p>
            <a:pPr marL="1028700" lvl="1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Relation path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</a:t>
            </a:r>
            <a:r>
              <a:rPr lang="en-US" altLang="ko-KR" sz="16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Conceptnet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과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exact matching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</a:t>
            </a:r>
            <a:r>
              <a:rPr lang="ko-KR" altLang="en-US" sz="16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힘들것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같은데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  <a:p>
            <a:pPr marL="10287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RoG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relation path</a:t>
            </a:r>
            <a:r>
              <a:rPr lang="ko-KR" altLang="en-US" sz="16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사용한다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Relation path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QA-task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에서 외부 정보를 사용해 일련의 추론 과정을 만들어서 정답을 도출하기 위해 선택했다고 할 수 있다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논리 오류 문장에서 지식 그래프를 활용하기 위해서는 문장 내 키워드들 간의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relation path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아닌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키워드들 간에 관계</a:t>
            </a:r>
            <a:r>
              <a:rPr lang="en-US" altLang="ko-KR" sz="160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구조적 정보를 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줄 수 있는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subgraph</a:t>
            </a:r>
            <a:r>
              <a:rPr lang="ko-KR" altLang="en-US" sz="16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사용하면 어떨까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 Subgraph</a:t>
            </a:r>
            <a:r>
              <a:rPr lang="ko-KR" altLang="en-US" sz="16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생성하는 과정에서 한 번의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filtering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거치고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subgraph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형성되면 문장에 대한 일종의 구조적 집합체라고 볼 수 있지 않을까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Original text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로부터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premise, conclusion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나누는 것에 대한 문제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028700" lvl="1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매우 간단한 문장 같은 경우에는 의미가 있을까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  <a:p>
            <a:pPr marL="1028700" lvl="1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텍스트 그 자체만으로 하는 방법은 한계가 있지 않을까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  <a:p>
            <a:pPr marL="10287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Counterargument, goal, explanation representation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대해 각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subgraph</a:t>
            </a:r>
            <a:r>
              <a:rPr lang="ko-KR" altLang="en-US" sz="16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생성하는 것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-&gt; graph encoder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사용</a:t>
            </a:r>
            <a:endParaRPr lang="en-US" altLang="ko-KR" sz="12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1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922050-D260-178C-DF97-A149DB5722D8}"/>
              </a:ext>
            </a:extLst>
          </p:cNvPr>
          <p:cNvSpPr txBox="1"/>
          <p:nvPr/>
        </p:nvSpPr>
        <p:spPr>
          <a:xfrm>
            <a:off x="254000" y="745603"/>
            <a:ext cx="1141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어떻게 해야 할까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12686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AB3C0-96BC-4F99-69AC-E9E08EF2B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2EEBD87-29CD-63E2-A7A4-E7FF6C123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43F6B0FD-29D8-76C6-4C5C-06343F92CE92}"/>
              </a:ext>
            </a:extLst>
          </p:cNvPr>
          <p:cNvSpPr txBox="1">
            <a:spLocks/>
          </p:cNvSpPr>
          <p:nvPr/>
        </p:nvSpPr>
        <p:spPr>
          <a:xfrm>
            <a:off x="347586" y="1114935"/>
            <a:ext cx="116729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Sub-graph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생성방법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028700" lvl="1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QA-GNN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방법론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485900" lvl="2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Keyword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간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2-hop 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이내의 모든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entity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가져오기</a:t>
            </a:r>
            <a:endParaRPr lang="en-US" altLang="ko-KR" sz="1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028700" lvl="1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Path-based &amp; Neighbor-based</a:t>
            </a:r>
          </a:p>
          <a:p>
            <a:pPr marL="1485900" lvl="2" indent="-342900" algn="just">
              <a:lnSpc>
                <a:spcPct val="150000"/>
              </a:lnSpc>
              <a:buFont typeface="+mj-lt"/>
              <a:buAutoNum type="arabicParenR"/>
            </a:pPr>
            <a:endParaRPr lang="en-US" altLang="ko-KR" sz="1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028700" lvl="1" indent="-342900" algn="just">
              <a:lnSpc>
                <a:spcPct val="150000"/>
              </a:lnSpc>
              <a:buFont typeface="+mj-lt"/>
              <a:buAutoNum type="arabicParenR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1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922050-D260-178C-DF97-A149DB5722D8}"/>
              </a:ext>
            </a:extLst>
          </p:cNvPr>
          <p:cNvSpPr txBox="1"/>
          <p:nvPr/>
        </p:nvSpPr>
        <p:spPr>
          <a:xfrm>
            <a:off x="254000" y="745603"/>
            <a:ext cx="1141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어떻게 해야 할까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1A4EB6-824D-195B-2F70-669595122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00" y="2870882"/>
            <a:ext cx="5918666" cy="400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2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4793-F00C-70B7-B5FC-C0036DD64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86ECB5-9AD1-0CA8-9C3A-819DD4164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6">
                <a:extLst>
                  <a:ext uri="{FF2B5EF4-FFF2-40B4-BE49-F238E27FC236}">
                    <a16:creationId xmlns:a16="http://schemas.microsoft.com/office/drawing/2014/main" id="{5AEC606A-3A5C-87D0-6EE2-C78F3E0B7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436" y="1224332"/>
                <a:ext cx="11774564" cy="3733562"/>
              </a:xfrm>
              <a:prstGeom prst="rect">
                <a:avLst/>
              </a:prstGeom>
            </p:spPr>
            <p:txBody>
              <a:bodyPr anchor="t"/>
              <a:lstStyle>
                <a:lvl1pPr marL="0" indent="0" algn="l" defTabSz="914400" rtl="0" eaLnBrk="1" latinLnBrk="1" hangingPunct="1">
                  <a:lnSpc>
                    <a:spcPct val="13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 spc="-15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Original Text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로부터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premise, conclusion</a:t>
                </a:r>
                <a:r>
                  <a:rPr lang="ko-KR" altLang="en-US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으로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분할한다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-&gt;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논리 오류를 일으키는 문장의 구성 파악</a:t>
                </a:r>
                <a:endParaRPr lang="en-US" altLang="ko-KR" dirty="0">
                  <a:solidFill>
                    <a:srgbClr val="FF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200150" lvl="1" indent="-514350" algn="just">
                  <a:lnSpc>
                    <a:spcPct val="110000"/>
                  </a:lnSpc>
                  <a:buFont typeface="+mj-lt"/>
                  <a:buAutoNum type="arabicParenR"/>
                </a:pP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Prompting 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사용</a:t>
                </a:r>
                <a:endParaRPr lang="en-US" altLang="ko-KR" sz="12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342900" indent="-34290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Premise, conclusion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각각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keyword</a:t>
                </a:r>
                <a:r>
                  <a:rPr lang="ko-KR" altLang="en-US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를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추출한다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 -&gt; </a:t>
                </a:r>
                <a:r>
                  <a:rPr lang="en-US" altLang="ko-KR" dirty="0">
                    <a:solidFill>
                      <a:srgbClr val="FF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For using KG and </a:t>
                </a:r>
                <a:r>
                  <a:rPr lang="ko-KR" altLang="en-US" dirty="0">
                    <a:solidFill>
                      <a:srgbClr val="FF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문장 내 연결 관계 파악</a:t>
                </a:r>
                <a:r>
                  <a:rPr lang="en-US" altLang="ko-KR" dirty="0">
                    <a:solidFill>
                      <a:srgbClr val="FF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사전 단계</a:t>
                </a:r>
                <a:endParaRPr lang="en-US" altLang="ko-KR" dirty="0">
                  <a:solidFill>
                    <a:srgbClr val="FF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028700" lvl="1" indent="-34290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P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rompting LLMs to extract the key entities from the question query Q via in-context learning</a:t>
                </a:r>
              </a:p>
              <a:p>
                <a:pPr marL="1028700" lvl="1" indent="-34290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1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단계에서 생성되는 엔티티들을 </a:t>
                </a:r>
                <a:r>
                  <a:rPr lang="en-US" altLang="ko-KR" sz="12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Mset</a:t>
                </a:r>
                <a:endParaRPr lang="en-US" altLang="ko-KR" sz="12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028700" lvl="1" indent="-34290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ko-KR" sz="12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Mset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이 실제 그래프에 존재하지 </a:t>
                </a:r>
                <a:r>
                  <a:rPr lang="ko-KR" altLang="en-US" sz="12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않을수도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있으니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entity linking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을 수행함</a:t>
                </a:r>
                <a:endParaRPr lang="en-US" altLang="ko-KR" sz="12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028700" lvl="1" indent="-34290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Entity linking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은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KG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의 모든 엔티티들과 </a:t>
                </a:r>
                <a:r>
                  <a:rPr lang="en-US" altLang="ko-KR" sz="12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Mset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의 모든 엔티티들을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Bert Encoder</a:t>
                </a:r>
                <a:r>
                  <a:rPr lang="ko-KR" altLang="en-US" sz="12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를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사용해 </a:t>
                </a:r>
                <a:r>
                  <a:rPr lang="ko-KR" altLang="en-US" sz="12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임베딩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𝐻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𝐺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𝐻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𝑀</m:t>
                        </m:r>
                      </m:sub>
                    </m:sSub>
                    <m:r>
                      <a:rPr lang="ko-KR" alt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을</m:t>
                    </m:r>
                    <m:r>
                      <a:rPr lang="ko-KR" alt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 </m:t>
                    </m:r>
                    <m:r>
                      <a:rPr lang="ko-KR" altLang="en-US" sz="1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만</m:t>
                    </m:r>
                    <m:r>
                      <a:rPr lang="ko-KR" alt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듦</m:t>
                    </m:r>
                  </m:oMath>
                </a14:m>
                <a:endParaRPr lang="en-US" altLang="ko-KR" sz="12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028700" lvl="1" indent="-34290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Cosine Similarity</a:t>
                </a:r>
                <a:r>
                  <a:rPr lang="ko-KR" altLang="en-US" sz="12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를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비교해서 </a:t>
                </a:r>
                <a:r>
                  <a:rPr lang="en-US" altLang="ko-KR" sz="12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Mset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에 있는 각 엔티티들을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KG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의 가장 가까운 이웃 엔티티에 링크해서 최종적인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keyword entity 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생성</a:t>
                </a:r>
                <a:endParaRPr lang="en-US" altLang="ko-KR" sz="12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342900" indent="-34290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각 텍스트 별 키워드들을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head entity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로 지정하고 지식 그래프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(</a:t>
                </a:r>
                <a:r>
                  <a:rPr lang="en-US" altLang="ko-KR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conceptnet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)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로부터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linking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을 진행해서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relation path</a:t>
                </a:r>
                <a:r>
                  <a:rPr lang="ko-KR" altLang="en-US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를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생성한다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 </a:t>
                </a:r>
              </a:p>
              <a:p>
                <a:pPr marL="1028700" lvl="1" indent="-342900" algn="just">
                  <a:lnSpc>
                    <a:spcPct val="110000"/>
                  </a:lnSpc>
                  <a:buFont typeface="+mj-lt"/>
                  <a:buAutoNum type="arabicParenR"/>
                </a:pP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Relation path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는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relation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만 포함한다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.(e.g. head entity -&gt; relation -&gt; tail entity -&gt; head2 -&gt; relation2 -&gt; tail2 -&gt;… -&gt; </a:t>
                </a:r>
                <a:r>
                  <a:rPr lang="en-US" altLang="ko-KR" sz="12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relation_last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-&gt;</a:t>
                </a:r>
                <a:r>
                  <a:rPr lang="en-US" altLang="ko-KR" sz="12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tail_last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중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relation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들만 가져온다는 뜻임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) </a:t>
                </a:r>
              </a:p>
              <a:p>
                <a:pPr marL="1028700" lvl="1" indent="-342900" algn="just">
                  <a:lnSpc>
                    <a:spcPct val="110000"/>
                  </a:lnSpc>
                  <a:buFont typeface="+mj-lt"/>
                  <a:buAutoNum type="arabicParenR"/>
                </a:pP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Relation path</a:t>
                </a:r>
                <a:r>
                  <a:rPr lang="ko-KR" altLang="en-US" sz="12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를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선택한 이유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: relation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은 특정한 지식 영역에서의 근본적인 관계를 나타내기 때문에 상대적으로 더 안정적일 수 있으며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, 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관계 기반의 문제에 더 적합하다 판단했다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</a:t>
                </a:r>
              </a:p>
              <a:p>
                <a:pPr marL="342900" indent="-34290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생성된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relation path</a:t>
                </a:r>
                <a:r>
                  <a:rPr lang="ko-KR" altLang="en-US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를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지식 그래프와 매칭해서 실제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reasoning path</a:t>
                </a:r>
                <a:r>
                  <a:rPr lang="ko-KR" altLang="en-US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를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생성한다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 -&gt; </a:t>
                </a:r>
                <a:r>
                  <a:rPr lang="ko-KR" altLang="en-US" dirty="0">
                    <a:solidFill>
                      <a:srgbClr val="FF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문장 내에 연결관계 파악</a:t>
                </a:r>
                <a:r>
                  <a:rPr lang="en-US" altLang="ko-KR" dirty="0">
                    <a:solidFill>
                      <a:srgbClr val="FF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및 </a:t>
                </a:r>
                <a:r>
                  <a:rPr lang="en-US" altLang="ko-KR" dirty="0">
                    <a:solidFill>
                      <a:srgbClr val="FF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Step-by-Step reasoning</a:t>
                </a:r>
                <a:endParaRPr lang="en-US" altLang="ko-KR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028700" lvl="1" indent="-342900" algn="just">
                  <a:lnSpc>
                    <a:spcPct val="110000"/>
                  </a:lnSpc>
                  <a:buFont typeface="+mj-lt"/>
                  <a:buAutoNum type="arabicParenR"/>
                </a:pP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3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번에서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4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번과정이 일종의 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검증 과정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이라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볼 수 있다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왜냐하면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3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번에서의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relation path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가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4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번에서 지식 그래프에 없으면 제외되기 때문</a:t>
                </a:r>
                <a:endParaRPr lang="en-US" altLang="ko-KR" sz="14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342900" indent="-34290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Premise, Conclusion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로부터 생성된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reasoning path</a:t>
                </a:r>
                <a:r>
                  <a:rPr lang="ko-KR" altLang="en-US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를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aggregate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한다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 -&gt; </a:t>
                </a:r>
                <a:r>
                  <a:rPr lang="en-US" altLang="ko-KR" dirty="0">
                    <a:solidFill>
                      <a:srgbClr val="FF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Selection &amp; Inference &amp; Re-question</a:t>
                </a:r>
                <a:endParaRPr lang="en-US" altLang="ko-KR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342900" indent="-34290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Considering the reasoning path of both premise and conclusion, please answer me what kind of logical fallacy in the original text</a:t>
                </a:r>
              </a:p>
              <a:p>
                <a:pPr marL="190510" indent="-19051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18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90510" indent="-19051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18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90510" indent="-19051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18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90510" indent="-19051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1333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90510" indent="-19051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333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</p:txBody>
          </p:sp>
        </mc:Choice>
        <mc:Fallback xmlns="">
          <p:sp>
            <p:nvSpPr>
              <p:cNvPr id="4" name="텍스트 개체 틀 6">
                <a:extLst>
                  <a:ext uri="{FF2B5EF4-FFF2-40B4-BE49-F238E27FC236}">
                    <a16:creationId xmlns:a16="http://schemas.microsoft.com/office/drawing/2014/main" id="{5AEC606A-3A5C-87D0-6EE2-C78F3E0B7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36" y="1224332"/>
                <a:ext cx="11774564" cy="3733562"/>
              </a:xfrm>
              <a:prstGeom prst="rect">
                <a:avLst/>
              </a:prstGeom>
              <a:blipFill>
                <a:blip r:embed="rId3"/>
                <a:stretch>
                  <a:fillRect l="-323" t="-1017" r="-108" b="-471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D8C960F-101B-68EA-6DAF-0D05E0386F6B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Previous Method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1594076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4793-F00C-70B7-B5FC-C0036DD64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86ECB5-9AD1-0CA8-9C3A-819DD4164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개체 틀 6">
                <a:extLst>
                  <a:ext uri="{FF2B5EF4-FFF2-40B4-BE49-F238E27FC236}">
                    <a16:creationId xmlns:a16="http://schemas.microsoft.com/office/drawing/2014/main" id="{5AEC606A-3A5C-87D0-6EE2-C78F3E0B7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436" y="1224332"/>
                <a:ext cx="11774564" cy="3733562"/>
              </a:xfrm>
              <a:prstGeom prst="rect">
                <a:avLst/>
              </a:prstGeom>
            </p:spPr>
            <p:txBody>
              <a:bodyPr anchor="t"/>
              <a:lstStyle>
                <a:lvl1pPr marL="0" indent="0" algn="l" defTabSz="914400" rtl="0" eaLnBrk="1" latinLnBrk="1" hangingPunct="1">
                  <a:lnSpc>
                    <a:spcPct val="13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 spc="-15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Original Text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로부터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Counterargument, Explanation, Goal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을 추출한다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-&gt;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논리 오류를 보충하기 위한 추가 </a:t>
                </a:r>
                <a:r>
                  <a:rPr lang="en-US" altLang="ko-KR" dirty="0">
                    <a:solidFill>
                      <a:srgbClr val="FF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representation text </a:t>
                </a:r>
                <a:r>
                  <a:rPr lang="ko-KR" altLang="en-US" dirty="0">
                    <a:solidFill>
                      <a:srgbClr val="FF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생성</a:t>
                </a:r>
                <a:endParaRPr lang="en-US" altLang="ko-KR" dirty="0">
                  <a:solidFill>
                    <a:srgbClr val="FF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200150" lvl="1" indent="-514350" algn="just">
                  <a:lnSpc>
                    <a:spcPct val="110000"/>
                  </a:lnSpc>
                  <a:buFont typeface="+mj-lt"/>
                  <a:buAutoNum type="arabicParenR"/>
                </a:pP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Prompting 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사용</a:t>
                </a:r>
                <a:endParaRPr lang="en-US" altLang="ko-KR" sz="12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342900" indent="-34290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Representation text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들로부터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keyword</a:t>
                </a:r>
                <a:r>
                  <a:rPr lang="ko-KR" altLang="en-US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를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추출한다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 -&gt; </a:t>
                </a:r>
                <a:r>
                  <a:rPr lang="en-US" altLang="ko-KR" dirty="0">
                    <a:solidFill>
                      <a:srgbClr val="FF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For using KG and </a:t>
                </a:r>
                <a:r>
                  <a:rPr lang="ko-KR" altLang="en-US" dirty="0">
                    <a:solidFill>
                      <a:srgbClr val="FF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문장 내 연결 관계 파악</a:t>
                </a:r>
                <a:r>
                  <a:rPr lang="en-US" altLang="ko-KR" dirty="0">
                    <a:solidFill>
                      <a:srgbClr val="FF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사전 단계</a:t>
                </a:r>
                <a:endParaRPr lang="en-US" altLang="ko-KR" dirty="0">
                  <a:solidFill>
                    <a:srgbClr val="FF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028700" lvl="1" indent="-34290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P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rompting LLMs to extract the key entities from the question query Q via in-context learning</a:t>
                </a:r>
              </a:p>
              <a:p>
                <a:pPr marL="1028700" lvl="1" indent="-34290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1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단계에서 생성되는 엔티티들을 </a:t>
                </a:r>
                <a:r>
                  <a:rPr lang="en-US" altLang="ko-KR" sz="12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Mset</a:t>
                </a:r>
                <a:endParaRPr lang="en-US" altLang="ko-KR" sz="12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028700" lvl="1" indent="-34290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ko-KR" sz="12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Mset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이 실제 그래프에 존재하지 </a:t>
                </a:r>
                <a:r>
                  <a:rPr lang="ko-KR" altLang="en-US" sz="12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않을수도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있으니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entity linking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을 수행함</a:t>
                </a:r>
                <a:endParaRPr lang="en-US" altLang="ko-KR" sz="12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028700" lvl="1" indent="-34290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Entity linking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은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KG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의 모든 엔티티들과 </a:t>
                </a:r>
                <a:r>
                  <a:rPr lang="en-US" altLang="ko-KR" sz="12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Mset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의 모든 엔티티들을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Bert Encoder</a:t>
                </a:r>
                <a:r>
                  <a:rPr lang="ko-KR" altLang="en-US" sz="12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를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사용해 </a:t>
                </a:r>
                <a:r>
                  <a:rPr lang="ko-KR" altLang="en-US" sz="12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임베딩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𝐻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𝐺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𝐻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𝑀</m:t>
                        </m:r>
                      </m:sub>
                    </m:sSub>
                    <m:r>
                      <a:rPr lang="ko-KR" alt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을</m:t>
                    </m:r>
                    <m:r>
                      <a:rPr lang="ko-KR" alt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 </m:t>
                    </m:r>
                    <m:r>
                      <a:rPr lang="ko-KR" altLang="en-US" sz="1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만</m:t>
                    </m:r>
                    <m:r>
                      <a:rPr lang="ko-KR" alt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듦</m:t>
                    </m:r>
                  </m:oMath>
                </a14:m>
                <a:endParaRPr lang="en-US" altLang="ko-KR" sz="12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028700" lvl="1" indent="-34290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Cosine Similarity</a:t>
                </a:r>
                <a:r>
                  <a:rPr lang="ko-KR" altLang="en-US" sz="12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를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비교해서 </a:t>
                </a:r>
                <a:r>
                  <a:rPr lang="en-US" altLang="ko-KR" sz="12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Mset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에 있는 각 엔티티들을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KG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의 가장 가까운 이웃 엔티티에 링크해서 최종적인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keyword entity 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생성</a:t>
                </a:r>
                <a:endParaRPr lang="en-US" altLang="ko-KR" sz="12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342900" indent="-34290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키워드 기반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subgraph</a:t>
                </a:r>
                <a:r>
                  <a:rPr lang="ko-KR" altLang="en-US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를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생성한다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</a:t>
                </a:r>
              </a:p>
              <a:p>
                <a:pPr marL="1028700" lvl="1" indent="-342900" algn="just">
                  <a:lnSpc>
                    <a:spcPct val="110000"/>
                  </a:lnSpc>
                  <a:buFont typeface="+mj-lt"/>
                  <a:buAutoNum type="arabicParenR"/>
                </a:pP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Subgraph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방법은 선택해야 함</a:t>
                </a:r>
                <a:endParaRPr lang="en-US" altLang="ko-KR" sz="12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028700" lvl="1" indent="-342900" algn="just">
                  <a:lnSpc>
                    <a:spcPct val="110000"/>
                  </a:lnSpc>
                  <a:buFont typeface="+mj-lt"/>
                  <a:buAutoNum type="arabicParenR"/>
                </a:pP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Subgraph</a:t>
                </a:r>
                <a:r>
                  <a:rPr lang="ko-KR" altLang="en-US" sz="12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를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선택한 이유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: 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문장을 설명하는 구조적 지식의 집합체</a:t>
                </a:r>
                <a:endParaRPr lang="en-US" altLang="ko-KR" sz="12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342900" indent="-34290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생성된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subgraph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의 정보를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graph encoder</a:t>
                </a:r>
                <a:r>
                  <a:rPr lang="ko-KR" altLang="en-US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를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 통해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aggregate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한다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(prompting). -&gt; </a:t>
                </a:r>
                <a:r>
                  <a:rPr lang="en-US" altLang="ko-KR" dirty="0">
                    <a:solidFill>
                      <a:srgbClr val="FF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Selection &amp; Inference &amp; Re-question</a:t>
                </a:r>
              </a:p>
              <a:p>
                <a:pPr marL="1143000" lvl="1" indent="-457200" algn="just">
                  <a:lnSpc>
                    <a:spcPct val="110000"/>
                  </a:lnSpc>
                  <a:buFont typeface="+mj-lt"/>
                  <a:buAutoNum type="arabicParenR"/>
                </a:pPr>
                <a:r>
                  <a:rPr lang="en-US" altLang="ko-KR" sz="1200" b="1" dirty="0">
                    <a:highlight>
                      <a:srgbClr val="FFFF00"/>
                    </a:highlight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Subgraph</a:t>
                </a:r>
                <a:r>
                  <a:rPr lang="ko-KR" altLang="en-US" sz="1200" b="1" dirty="0">
                    <a:highlight>
                      <a:srgbClr val="FFFF00"/>
                    </a:highlight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의 정보를 집계</a:t>
                </a:r>
                <a:r>
                  <a:rPr lang="en-US" altLang="ko-KR" sz="1200" b="1" dirty="0">
                    <a:highlight>
                      <a:srgbClr val="FFFF00"/>
                    </a:highlight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(aggregate)</a:t>
                </a:r>
                <a:r>
                  <a:rPr lang="ko-KR" altLang="en-US" sz="1200" b="1" dirty="0">
                    <a:highlight>
                      <a:srgbClr val="FFFF00"/>
                    </a:highlight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하고</a:t>
                </a:r>
                <a:r>
                  <a:rPr lang="en-US" altLang="ko-KR" sz="1200" b="1" dirty="0">
                    <a:highlight>
                      <a:srgbClr val="FFFF00"/>
                    </a:highlight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LLM</a:t>
                </a:r>
                <a:r>
                  <a:rPr lang="ko-KR" altLang="en-US" sz="1200" b="1" dirty="0">
                    <a:highlight>
                      <a:srgbClr val="FFFF00"/>
                    </a:highlight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이 선택하기 위해 </a:t>
                </a:r>
                <a:r>
                  <a:rPr lang="en-US" altLang="ko-KR" sz="1200" b="1" dirty="0">
                    <a:highlight>
                      <a:srgbClr val="FFFF00"/>
                    </a:highlight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Logical Reasoning</a:t>
                </a:r>
                <a:r>
                  <a:rPr lang="ko-KR" altLang="en-US" sz="1200" b="1" dirty="0">
                    <a:highlight>
                      <a:srgbClr val="FFFF00"/>
                    </a:highlight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에서의 </a:t>
                </a:r>
                <a:r>
                  <a:rPr lang="en-US" altLang="ko-KR" sz="1200" b="1" dirty="0">
                    <a:highlight>
                      <a:srgbClr val="FFFF00"/>
                    </a:highlight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Query Structure</a:t>
                </a:r>
                <a:r>
                  <a:rPr lang="ko-KR" altLang="en-US" sz="1200" b="1" dirty="0">
                    <a:highlight>
                      <a:srgbClr val="FFFF00"/>
                    </a:highlight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을 사용하고자 함</a:t>
                </a:r>
                <a:endParaRPr lang="en-US" altLang="ko-KR" sz="1200" b="1" dirty="0">
                  <a:highlight>
                    <a:srgbClr val="FFFF00"/>
                  </a:highlight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342900" indent="-34290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Considering the structured knowledge of Counterargument, Explanation, Goal and original text, please answer me what kind of logical fallacy in the original text</a:t>
                </a:r>
              </a:p>
              <a:p>
                <a:pPr marL="190510" indent="-19051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18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90510" indent="-19051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18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90510" indent="-19051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18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90510" indent="-19051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1333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90510" indent="-19051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333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</p:txBody>
          </p:sp>
        </mc:Choice>
        <mc:Fallback>
          <p:sp>
            <p:nvSpPr>
              <p:cNvPr id="4" name="텍스트 개체 틀 6">
                <a:extLst>
                  <a:ext uri="{FF2B5EF4-FFF2-40B4-BE49-F238E27FC236}">
                    <a16:creationId xmlns:a16="http://schemas.microsoft.com/office/drawing/2014/main" id="{5AEC606A-3A5C-87D0-6EE2-C78F3E0B7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36" y="1224332"/>
                <a:ext cx="11774564" cy="3733562"/>
              </a:xfrm>
              <a:prstGeom prst="rect">
                <a:avLst/>
              </a:prstGeom>
              <a:blipFill>
                <a:blip r:embed="rId3"/>
                <a:stretch>
                  <a:fillRect l="-323" t="-1017" r="-215" b="-250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D8C960F-101B-68EA-6DAF-0D05E0386F6B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Current Method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1347831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AB3C0-96BC-4F99-69AC-E9E08EF2B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2EEBD87-29CD-63E2-A7A4-E7FF6C123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43F6B0FD-29D8-76C6-4C5C-06343F92CE92}"/>
              </a:ext>
            </a:extLst>
          </p:cNvPr>
          <p:cNvSpPr txBox="1">
            <a:spLocks/>
          </p:cNvSpPr>
          <p:nvPr/>
        </p:nvSpPr>
        <p:spPr>
          <a:xfrm>
            <a:off x="347586" y="1114935"/>
            <a:ext cx="116729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Logical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reasoning over KG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최종 목표는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Existential quantification, conjunction, negation, disjunction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논리 연산자를 사용하여 지식 그래프에서 일차 논리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FoL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질의에 대한 답변 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매커니즘을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개발하는 것임</a:t>
            </a: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Query Graph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주어진 질의를  </a:t>
            </a:r>
            <a:r>
              <a:rPr lang="en-US" altLang="ko-KR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FoL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(First-of-Logic)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기반으로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DAG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형태의 그래프로 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만들어짊</a:t>
            </a: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143000" lvl="1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First-of-logic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형식화된 논리 시스템 중 하나로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명제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개체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개체 간의 관계 등을 다루는 개념임</a:t>
            </a: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143000" lvl="1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논리 연산자로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Conjunction, disjunction, Existential quantification, negation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있음</a:t>
            </a: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질의가 주어지면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Query Graph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에서 답을 찾는 과정에서 지식 그래프가 사용되는 것임</a:t>
            </a: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답을 찾는다는 것은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Query Graph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에서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answer node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embedding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찾는 것임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-&gt; </a:t>
            </a:r>
            <a:r>
              <a:rPr lang="ko-KR" altLang="en-US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우리는 이것을 고려하지 않고 </a:t>
            </a:r>
            <a:r>
              <a:rPr lang="en-US" altLang="ko-KR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query structure</a:t>
            </a:r>
            <a:r>
              <a:rPr lang="ko-KR" altLang="en-US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에만 관심</a:t>
            </a:r>
            <a:endParaRPr lang="en-US" altLang="ko-KR" dirty="0">
              <a:solidFill>
                <a:srgbClr val="FF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여기서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Query graph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각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representation text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로부터 생성되는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Subgraph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에서 추출하고자 하는 것임</a:t>
            </a: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추출한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query structure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들은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subgraph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구조적 정보가 되는 것임</a:t>
            </a: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즉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지식 그래프가 아닌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text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에서 생성된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subgraph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키워드들로 구성되는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FOL structure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들을 가져오는 것임</a:t>
            </a: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이것을 기반으로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Selection &amp; Inference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할 수 있지 않을까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922050-D260-178C-DF97-A149DB5722D8}"/>
              </a:ext>
            </a:extLst>
          </p:cNvPr>
          <p:cNvSpPr txBox="1"/>
          <p:nvPr/>
        </p:nvSpPr>
        <p:spPr>
          <a:xfrm>
            <a:off x="254000" y="745603"/>
            <a:ext cx="1141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/>
              <a:t>Query Structure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1920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13498</TotalTime>
  <Words>1407</Words>
  <Application>Microsoft Macintosh PowerPoint</Application>
  <PresentationFormat>와이드스크린</PresentationFormat>
  <Paragraphs>187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굴림</vt:lpstr>
      <vt:lpstr>맑은 고딕</vt:lpstr>
      <vt:lpstr>KoPubWorld돋움체 Bold</vt:lpstr>
      <vt:lpstr>KoPubWorld돋움체 Light</vt:lpstr>
      <vt:lpstr>KoPubWorld바탕체 Bold</vt:lpstr>
      <vt:lpstr>KoPubWorld바탕체 Light</vt:lpstr>
      <vt:lpstr>KoPubWorld바탕체 Medium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정지원</dc:creator>
  <cp:lastModifiedBy>정지원</cp:lastModifiedBy>
  <cp:revision>102</cp:revision>
  <dcterms:created xsi:type="dcterms:W3CDTF">2023-11-14T02:56:31Z</dcterms:created>
  <dcterms:modified xsi:type="dcterms:W3CDTF">2024-02-26T15:03:34Z</dcterms:modified>
</cp:coreProperties>
</file>