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지원(학생-전자시스템공학전공)" initials="정전" lastIdx="1" clrIdx="0">
    <p:extLst>
      <p:ext uri="{19B8F6BF-5375-455C-9EA6-DF929625EA0E}">
        <p15:presenceInfo xmlns:p15="http://schemas.microsoft.com/office/powerpoint/2012/main" userId="정지원(학생-전자시스템공학전공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143" autoAdjust="0"/>
  </p:normalViewPr>
  <p:slideViewPr>
    <p:cSldViewPr snapToGrid="0">
      <p:cViewPr varScale="1">
        <p:scale>
          <a:sx n="70" d="100"/>
          <a:sy n="70" d="100"/>
        </p:scale>
        <p:origin x="1123" y="62"/>
      </p:cViewPr>
      <p:guideLst/>
    </p:cSldViewPr>
  </p:slideViewPr>
  <p:outlineViewPr>
    <p:cViewPr>
      <p:scale>
        <a:sx n="33" d="100"/>
        <a:sy n="33" d="100"/>
      </p:scale>
      <p:origin x="0" y="-3384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27FC5-BD1D-41B0-9014-6BD49FE548C0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542EF-92B5-4715-A8F3-D193E3FDB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0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안녕하세여 </a:t>
            </a:r>
            <a:r>
              <a:rPr lang="en-US" altLang="ko-KR" dirty="0"/>
              <a:t>ML</a:t>
            </a:r>
            <a:r>
              <a:rPr lang="ko-KR" altLang="en-US" dirty="0"/>
              <a:t>세미나 </a:t>
            </a:r>
            <a:r>
              <a:rPr lang="en-US" altLang="ko-KR" dirty="0"/>
              <a:t>5</a:t>
            </a:r>
            <a:r>
              <a:rPr lang="ko-KR" altLang="en-US" dirty="0"/>
              <a:t>주차 발표를 </a:t>
            </a:r>
            <a:r>
              <a:rPr lang="ko-KR" altLang="en-US" dirty="0" err="1"/>
              <a:t>맏게된</a:t>
            </a:r>
            <a:r>
              <a:rPr lang="ko-KR" altLang="en-US" dirty="0"/>
              <a:t> 학부 </a:t>
            </a:r>
            <a:r>
              <a:rPr lang="ko-KR" altLang="en-US" dirty="0" err="1"/>
              <a:t>인턴생</a:t>
            </a:r>
            <a:r>
              <a:rPr lang="ko-KR" altLang="en-US" dirty="0"/>
              <a:t> 정지원 입니다</a:t>
            </a:r>
            <a:r>
              <a:rPr lang="en-US" altLang="ko-KR" dirty="0"/>
              <a:t>. </a:t>
            </a:r>
            <a:r>
              <a:rPr lang="ko-KR" altLang="en-US" dirty="0"/>
              <a:t>이번 시간에 소개할 내용은 </a:t>
            </a:r>
            <a:r>
              <a:rPr lang="en-US" altLang="ko-KR" dirty="0"/>
              <a:t>CNN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2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결과를 보시면 </a:t>
            </a:r>
            <a:r>
              <a:rPr lang="en-US" altLang="ko-KR" dirty="0"/>
              <a:t>output</a:t>
            </a:r>
            <a:r>
              <a:rPr lang="ko-KR" altLang="en-US" dirty="0"/>
              <a:t>의 크기가 줄어들었습니다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input</a:t>
            </a:r>
            <a:r>
              <a:rPr lang="ko-KR" altLang="en-US" dirty="0"/>
              <a:t>의 크기를 그대로 유지하고 싶다면 </a:t>
            </a:r>
            <a:r>
              <a:rPr lang="en-US" altLang="ko-KR" dirty="0"/>
              <a:t>padding</a:t>
            </a:r>
            <a:r>
              <a:rPr lang="ko-KR" altLang="en-US" dirty="0"/>
              <a:t>을 사용합니다</a:t>
            </a:r>
            <a:r>
              <a:rPr lang="en-US" altLang="ko-KR" dirty="0"/>
              <a:t>. Padding</a:t>
            </a:r>
            <a:r>
              <a:rPr lang="ko-KR" altLang="en-US" dirty="0"/>
              <a:t>이 </a:t>
            </a:r>
            <a:r>
              <a:rPr lang="ko-KR" altLang="en-US" dirty="0" err="1"/>
              <a:t>뭘까요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19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패딩은 반복적으로 </a:t>
            </a:r>
            <a:r>
              <a:rPr lang="ko-KR" altLang="en-US" dirty="0" err="1"/>
              <a:t>합성곱</a:t>
            </a:r>
            <a:r>
              <a:rPr lang="ko-KR" altLang="en-US" dirty="0"/>
              <a:t> 연산을 </a:t>
            </a:r>
            <a:r>
              <a:rPr lang="ko-KR" altLang="en-US" dirty="0" err="1"/>
              <a:t>적용했을때</a:t>
            </a:r>
            <a:r>
              <a:rPr lang="ko-KR" altLang="en-US" dirty="0"/>
              <a:t> 특성의 행렬의 크기가 </a:t>
            </a:r>
            <a:r>
              <a:rPr lang="ko-KR" altLang="en-US" dirty="0" err="1"/>
              <a:t>작아짐을</a:t>
            </a:r>
            <a:r>
              <a:rPr lang="ko-KR" altLang="en-US" dirty="0"/>
              <a:t> </a:t>
            </a:r>
            <a:r>
              <a:rPr lang="ko-KR" altLang="en-US" dirty="0" err="1"/>
              <a:t>방지하는것과</a:t>
            </a:r>
            <a:r>
              <a:rPr lang="ko-KR" altLang="en-US" dirty="0"/>
              <a:t> 이미지의 모서리 부분의 정보손실을 줄이고자 이미지 주변에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채워넣는</a:t>
            </a:r>
            <a:r>
              <a:rPr lang="ko-KR" altLang="en-US" dirty="0"/>
              <a:t> 방법이다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04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0</a:t>
            </a:r>
            <a:r>
              <a:rPr lang="ko-KR" altLang="en-US" dirty="0"/>
              <a:t>미만의 값들은 </a:t>
            </a:r>
            <a:r>
              <a:rPr lang="en-US" altLang="ko-KR" dirty="0"/>
              <a:t>0</a:t>
            </a:r>
            <a:r>
              <a:rPr lang="ko-KR" altLang="en-US" dirty="0"/>
              <a:t>으로 처리했다</a:t>
            </a:r>
            <a:r>
              <a:rPr lang="en-US" altLang="ko-KR" dirty="0"/>
              <a:t>. </a:t>
            </a:r>
            <a:r>
              <a:rPr lang="ko-KR" altLang="en-US" dirty="0" err="1"/>
              <a:t>이런과정은</a:t>
            </a:r>
            <a:r>
              <a:rPr lang="ko-KR" altLang="en-US" dirty="0"/>
              <a:t> </a:t>
            </a:r>
            <a:r>
              <a:rPr lang="en-US" altLang="ko-KR" dirty="0"/>
              <a:t>NN</a:t>
            </a:r>
            <a:r>
              <a:rPr lang="ko-KR" altLang="en-US" dirty="0"/>
              <a:t>의 </a:t>
            </a:r>
            <a:r>
              <a:rPr lang="en-US" altLang="ko-KR" dirty="0"/>
              <a:t>activation function</a:t>
            </a:r>
            <a:r>
              <a:rPr lang="ko-KR" altLang="en-US" dirty="0"/>
              <a:t>과 유사하다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 보시면 왜 이게 </a:t>
            </a:r>
            <a:r>
              <a:rPr lang="en-US" altLang="ko-KR" dirty="0"/>
              <a:t>CNN Neural network</a:t>
            </a:r>
            <a:r>
              <a:rPr lang="ko-KR" altLang="en-US" dirty="0"/>
              <a:t>이지</a:t>
            </a:r>
            <a:r>
              <a:rPr lang="en-US" altLang="ko-KR" dirty="0"/>
              <a:t>? </a:t>
            </a:r>
            <a:r>
              <a:rPr lang="ko-KR" altLang="en-US" dirty="0"/>
              <a:t>라는 생각이 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잘 보시면 </a:t>
            </a:r>
            <a:r>
              <a:rPr lang="ko-KR" altLang="en-US" dirty="0" err="1"/>
              <a:t>합성곱하는</a:t>
            </a:r>
            <a:r>
              <a:rPr lang="ko-KR" altLang="en-US" dirty="0"/>
              <a:t> 부분은 이 </a:t>
            </a:r>
            <a:r>
              <a:rPr lang="en-US" altLang="ko-KR" dirty="0"/>
              <a:t>convolution</a:t>
            </a:r>
            <a:r>
              <a:rPr lang="ko-KR" altLang="en-US" dirty="0"/>
              <a:t>연산을 보면 </a:t>
            </a:r>
            <a:r>
              <a:rPr lang="en-US" altLang="ko-KR" dirty="0"/>
              <a:t>inner product</a:t>
            </a:r>
            <a:r>
              <a:rPr lang="ko-KR" altLang="en-US" dirty="0"/>
              <a:t>방법인데 </a:t>
            </a:r>
            <a:r>
              <a:rPr lang="en-US" altLang="ko-KR" dirty="0"/>
              <a:t>NN</a:t>
            </a:r>
            <a:r>
              <a:rPr lang="ko-KR" altLang="en-US" dirty="0"/>
              <a:t>의 가중치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input</a:t>
            </a:r>
            <a:r>
              <a:rPr lang="ko-KR" altLang="en-US" dirty="0"/>
              <a:t>데이터들의 곱들의 합과 비슷한 느낌이 연상된다</a:t>
            </a:r>
            <a:r>
              <a:rPr lang="en-US" altLang="ko-KR" dirty="0"/>
              <a:t>. </a:t>
            </a:r>
            <a:r>
              <a:rPr lang="ko-KR" altLang="en-US" dirty="0"/>
              <a:t>그리고 지금 </a:t>
            </a:r>
            <a:r>
              <a:rPr lang="en-US" altLang="ko-KR" dirty="0"/>
              <a:t>threshold</a:t>
            </a:r>
            <a:r>
              <a:rPr lang="ko-KR" altLang="en-US" dirty="0"/>
              <a:t>방법은 마치 </a:t>
            </a:r>
            <a:r>
              <a:rPr lang="en-US" altLang="ko-KR" dirty="0"/>
              <a:t>activation function</a:t>
            </a:r>
            <a:r>
              <a:rPr lang="ko-KR" altLang="en-US" dirty="0"/>
              <a:t>과 유사합니다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10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2</a:t>
            </a:r>
            <a:r>
              <a:rPr lang="ko-KR" altLang="en-US" dirty="0"/>
              <a:t>차원 이미지의 </a:t>
            </a:r>
            <a:r>
              <a:rPr lang="ko-KR" altLang="en-US" dirty="0" err="1"/>
              <a:t>입력값을</a:t>
            </a:r>
            <a:r>
              <a:rPr lang="ko-KR" altLang="en-US" dirty="0"/>
              <a:t> 살펴 보았다</a:t>
            </a:r>
            <a:r>
              <a:rPr lang="en-US" altLang="ko-KR" dirty="0"/>
              <a:t>. </a:t>
            </a:r>
            <a:r>
              <a:rPr lang="ko-KR" altLang="en-US" dirty="0" err="1"/>
              <a:t>입력값이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차원인 경우도 있다</a:t>
            </a:r>
            <a:r>
              <a:rPr lang="en-US" altLang="ko-KR" dirty="0"/>
              <a:t>. </a:t>
            </a:r>
            <a:r>
              <a:rPr lang="ko-KR" altLang="en-US" dirty="0" err="1"/>
              <a:t>예를들면</a:t>
            </a:r>
            <a:r>
              <a:rPr lang="ko-KR" altLang="en-US" dirty="0"/>
              <a:t> </a:t>
            </a:r>
            <a:r>
              <a:rPr lang="ko-KR" altLang="en-US" dirty="0" err="1"/>
              <a:t>컬러이미지는</a:t>
            </a:r>
            <a:r>
              <a:rPr lang="ko-KR" altLang="en-US" dirty="0"/>
              <a:t> </a:t>
            </a:r>
            <a:r>
              <a:rPr lang="en-US" altLang="ko-KR" dirty="0"/>
              <a:t>R,G,B</a:t>
            </a:r>
            <a:r>
              <a:rPr lang="ko-KR" altLang="en-US" dirty="0"/>
              <a:t>의 </a:t>
            </a:r>
            <a:r>
              <a:rPr lang="ko-KR" altLang="en-US" b="1" dirty="0">
                <a:effectLst/>
              </a:rPr>
              <a:t>세가지 채널</a:t>
            </a:r>
            <a:r>
              <a:rPr lang="ko-KR" altLang="en-US" dirty="0"/>
              <a:t>로 구성되어 있기때문에 </a:t>
            </a:r>
            <a:r>
              <a:rPr lang="en-US" altLang="ko-KR" dirty="0"/>
              <a:t>3</a:t>
            </a:r>
            <a:r>
              <a:rPr lang="ko-KR" altLang="en-US" dirty="0"/>
              <a:t>차원의 크기를 갖는다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주의할 게 있습니다</a:t>
            </a:r>
            <a:r>
              <a:rPr lang="en-US" altLang="ko-KR" dirty="0"/>
              <a:t>. </a:t>
            </a:r>
            <a:r>
              <a:rPr lang="ko-KR" altLang="en-US" dirty="0"/>
              <a:t>채널이 </a:t>
            </a:r>
            <a:r>
              <a:rPr lang="en-US" altLang="ko-KR" dirty="0"/>
              <a:t>3</a:t>
            </a:r>
            <a:r>
              <a:rPr lang="ko-KR" altLang="en-US" dirty="0"/>
              <a:t>개라고 </a:t>
            </a:r>
            <a:r>
              <a:rPr lang="en-US" altLang="ko-KR" dirty="0"/>
              <a:t>input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 err="1"/>
              <a:t>개인것은</a:t>
            </a:r>
            <a:r>
              <a:rPr lang="ko-KR" altLang="en-US" dirty="0"/>
              <a:t> 아닙니다</a:t>
            </a:r>
            <a:r>
              <a:rPr lang="en-US" altLang="ko-KR" dirty="0"/>
              <a:t>. </a:t>
            </a:r>
            <a:r>
              <a:rPr lang="ko-KR" altLang="en-US" dirty="0"/>
              <a:t>말 그대로 채널이 </a:t>
            </a:r>
            <a:r>
              <a:rPr lang="en-US" altLang="ko-KR" dirty="0"/>
              <a:t>3</a:t>
            </a:r>
            <a:r>
              <a:rPr lang="ko-KR" altLang="en-US" dirty="0" err="1"/>
              <a:t>개인것입니다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47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r>
              <a:rPr lang="ko-KR" altLang="en-US" dirty="0"/>
              <a:t>은 각 결과값의 </a:t>
            </a:r>
            <a:r>
              <a:rPr lang="en-US" altLang="ko-KR" dirty="0"/>
              <a:t>dimensionality</a:t>
            </a:r>
            <a:r>
              <a:rPr lang="ko-KR" altLang="en-US" dirty="0"/>
              <a:t>를 축소해 </a:t>
            </a:r>
            <a:r>
              <a:rPr lang="ko-KR" altLang="en-US" dirty="0" err="1"/>
              <a:t>주는것을</a:t>
            </a:r>
            <a:r>
              <a:rPr lang="ko-KR" altLang="en-US" dirty="0"/>
              <a:t> 목적으로 둔다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correlation</a:t>
            </a:r>
            <a:r>
              <a:rPr lang="ko-KR" altLang="en-US" dirty="0"/>
              <a:t>이 낮은 부분을 제거하여 각 결과값의 크기</a:t>
            </a:r>
            <a:r>
              <a:rPr lang="en-US" altLang="ko-KR" dirty="0"/>
              <a:t>(dimension)</a:t>
            </a:r>
            <a:r>
              <a:rPr lang="ko-KR" altLang="en-US" dirty="0"/>
              <a:t>을 줄이는 과정이다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Tip.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보통의 경우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Max pooling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을 더 많이 사용한다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      - Why? 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이유는 결국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pooling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을 하는 이유와 같다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convolution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계산결과인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feature maps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에서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filter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마다 특징을 찾아내는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feature maps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에서 큰 숫자는 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filter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찾아내고자하는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특징에 가깝다는 의미 이기 때문이다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39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47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en-US" altLang="ko-KR" dirty="0" err="1"/>
              <a:t>cnn</a:t>
            </a:r>
            <a:r>
              <a:rPr lang="ko-KR" altLang="en-US" dirty="0"/>
              <a:t>을 그림으로 나타내면 다음과 같이 </a:t>
            </a:r>
            <a:r>
              <a:rPr lang="ko-KR" altLang="en-US" dirty="0" err="1"/>
              <a:t>나타낼수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65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 err="1"/>
              <a:t>cnn</a:t>
            </a:r>
            <a:r>
              <a:rPr lang="ko-KR" altLang="en-US" dirty="0"/>
              <a:t>을 그림으로 </a:t>
            </a:r>
            <a:r>
              <a:rPr lang="ko-KR" altLang="en-US" dirty="0" err="1"/>
              <a:t>표현한것입니다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 layer</a:t>
            </a:r>
            <a:r>
              <a:rPr lang="ko-KR" altLang="en-US" dirty="0"/>
              <a:t>와 </a:t>
            </a:r>
            <a:r>
              <a:rPr lang="en-US" altLang="ko-KR" dirty="0"/>
              <a:t>convolution layer1</a:t>
            </a:r>
            <a:r>
              <a:rPr lang="ko-KR" altLang="en-US" dirty="0"/>
              <a:t>을 볼까요</a:t>
            </a:r>
            <a:r>
              <a:rPr lang="en-US" altLang="ko-KR" dirty="0"/>
              <a:t>? </a:t>
            </a:r>
            <a:r>
              <a:rPr lang="ko-KR" altLang="en-US" dirty="0"/>
              <a:t>여기서 필터의 크기는 어떻게 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설명하기</a:t>
            </a:r>
            <a:endParaRPr lang="en-US" altLang="ko-KR" dirty="0"/>
          </a:p>
          <a:p>
            <a:r>
              <a:rPr lang="ko-KR" altLang="en-US" dirty="0"/>
              <a:t>그리고 끝부분을 보시면 </a:t>
            </a:r>
            <a:r>
              <a:rPr lang="en-US" altLang="ko-KR" dirty="0"/>
              <a:t>fully connected layer </a:t>
            </a:r>
            <a:r>
              <a:rPr lang="ko-KR" altLang="en-US" dirty="0"/>
              <a:t>형태로 되어있습니다</a:t>
            </a:r>
            <a:r>
              <a:rPr lang="en-US" altLang="ko-KR" dirty="0"/>
              <a:t>. </a:t>
            </a:r>
            <a:r>
              <a:rPr lang="ko-KR" altLang="en-US" dirty="0"/>
              <a:t>그래도 될까요</a:t>
            </a:r>
            <a:r>
              <a:rPr lang="en-US" altLang="ko-KR" dirty="0"/>
              <a:t>?? </a:t>
            </a:r>
            <a:r>
              <a:rPr lang="ko-KR" altLang="en-US" dirty="0"/>
              <a:t>애초에 </a:t>
            </a:r>
            <a:r>
              <a:rPr lang="en-US" altLang="ko-KR" dirty="0"/>
              <a:t>CNN</a:t>
            </a:r>
            <a:r>
              <a:rPr lang="ko-KR" altLang="en-US" dirty="0"/>
              <a:t>은 위치</a:t>
            </a:r>
            <a:r>
              <a:rPr lang="en-US" altLang="ko-KR" dirty="0"/>
              <a:t>,</a:t>
            </a:r>
            <a:r>
              <a:rPr lang="ko-KR" altLang="en-US" dirty="0"/>
              <a:t>공간적 특성을 지키기 위해 </a:t>
            </a:r>
            <a:r>
              <a:rPr lang="ko-KR" altLang="en-US" dirty="0" err="1"/>
              <a:t>고안된것인데요</a:t>
            </a:r>
            <a:endParaRPr lang="en-US" altLang="ko-KR" dirty="0"/>
          </a:p>
          <a:p>
            <a:r>
              <a:rPr lang="ko-KR" altLang="en-US" dirty="0"/>
              <a:t>여기서 보면 마지막 부분에서 </a:t>
            </a:r>
            <a:r>
              <a:rPr lang="en-US" altLang="ko-KR" dirty="0"/>
              <a:t>3</a:t>
            </a:r>
            <a:r>
              <a:rPr lang="ko-KR" altLang="en-US" dirty="0"/>
              <a:t>차원의 데이터를 일자 형태의 데이터로 쭉 </a:t>
            </a:r>
            <a:r>
              <a:rPr lang="ko-KR" altLang="en-US" dirty="0" err="1"/>
              <a:t>펼처줬다</a:t>
            </a:r>
            <a:r>
              <a:rPr lang="en-US" altLang="ko-KR" dirty="0"/>
              <a:t>. </a:t>
            </a:r>
            <a:r>
              <a:rPr lang="ko-KR" altLang="en-US" dirty="0"/>
              <a:t>이 과정을 </a:t>
            </a:r>
            <a:r>
              <a:rPr lang="en-US" altLang="ko-KR" dirty="0"/>
              <a:t>flatten </a:t>
            </a:r>
            <a:r>
              <a:rPr lang="ko-KR" altLang="en-US" dirty="0"/>
              <a:t>또는 </a:t>
            </a:r>
            <a:r>
              <a:rPr lang="en-US" altLang="ko-KR" dirty="0"/>
              <a:t>vectorization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왜 이렇게 </a:t>
            </a:r>
            <a:r>
              <a:rPr lang="en-US" altLang="ko-KR" dirty="0"/>
              <a:t>1</a:t>
            </a:r>
            <a:r>
              <a:rPr lang="ko-KR" altLang="en-US" dirty="0"/>
              <a:t>차원 데이터로 </a:t>
            </a:r>
            <a:r>
              <a:rPr lang="ko-KR" altLang="en-US" dirty="0" err="1"/>
              <a:t>변행</a:t>
            </a:r>
            <a:r>
              <a:rPr lang="ko-KR" altLang="en-US" dirty="0"/>
              <a:t> 해도 상관없을까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이전에 </a:t>
            </a:r>
            <a:r>
              <a:rPr lang="en-US" altLang="ko-KR" dirty="0"/>
              <a:t>pooling layer</a:t>
            </a:r>
            <a:r>
              <a:rPr lang="ko-KR" altLang="en-US" dirty="0"/>
              <a:t>에서 얻어낸 이미지들은 이미지 </a:t>
            </a:r>
            <a:r>
              <a:rPr lang="ko-KR" altLang="en-US" dirty="0" err="1"/>
              <a:t>자체라기</a:t>
            </a:r>
            <a:r>
              <a:rPr lang="ko-KR" altLang="en-US" dirty="0"/>
              <a:t> 보다는 입력된 이미지에서 얻어온 특이점 데이터가 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1</a:t>
            </a:r>
            <a:r>
              <a:rPr lang="ko-KR" altLang="en-US" dirty="0"/>
              <a:t>차원의 벡터 데이터로 변형시켜 주어도 무관한 상태가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12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90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3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r>
              <a:rPr lang="ko-KR" altLang="en-US" dirty="0"/>
              <a:t>이란 하나의 함수와 또 다른 함수를 반전 이동한 값을 곱한 다음</a:t>
            </a:r>
            <a:r>
              <a:rPr lang="en-US" altLang="ko-KR" dirty="0"/>
              <a:t>, </a:t>
            </a:r>
            <a:r>
              <a:rPr lang="ko-KR" altLang="en-US" dirty="0"/>
              <a:t>구간에 대해 적분하여 새로운 함수를 구하는 연산자 입니다</a:t>
            </a:r>
            <a:r>
              <a:rPr lang="en-US" altLang="ko-KR" dirty="0"/>
              <a:t>. </a:t>
            </a:r>
            <a:r>
              <a:rPr lang="ko-KR" altLang="en-US" dirty="0"/>
              <a:t>간단히 말씀드리면 입력과 </a:t>
            </a:r>
            <a:r>
              <a:rPr lang="ko-KR" altLang="en-US" dirty="0" err="1"/>
              <a:t>출력값이</a:t>
            </a:r>
            <a:r>
              <a:rPr lang="ko-KR" altLang="en-US" dirty="0"/>
              <a:t> 있는 기본적인 시스템이 있다고 치겠습니다</a:t>
            </a:r>
            <a:r>
              <a:rPr lang="en-US" altLang="ko-KR" dirty="0"/>
              <a:t>. </a:t>
            </a:r>
            <a:r>
              <a:rPr lang="ko-KR" altLang="en-US" dirty="0"/>
              <a:t>어떠한 </a:t>
            </a:r>
            <a:r>
              <a:rPr lang="ko-KR" altLang="en-US" dirty="0" err="1"/>
              <a:t>출력값이</a:t>
            </a:r>
            <a:r>
              <a:rPr lang="ko-KR" altLang="en-US" dirty="0"/>
              <a:t> 있는데</a:t>
            </a:r>
            <a:r>
              <a:rPr lang="en-US" altLang="ko-KR" dirty="0"/>
              <a:t>, </a:t>
            </a:r>
            <a:r>
              <a:rPr lang="ko-KR" altLang="en-US" dirty="0"/>
              <a:t>이 값은 지금 현재에만 영향을 받는 것이 아니라 이전의 입력 </a:t>
            </a:r>
            <a:r>
              <a:rPr lang="ko-KR" altLang="en-US" dirty="0" err="1"/>
              <a:t>값들에도</a:t>
            </a:r>
            <a:r>
              <a:rPr lang="ko-KR" altLang="en-US" dirty="0"/>
              <a:t> 영향을 </a:t>
            </a:r>
            <a:r>
              <a:rPr lang="ko-KR" altLang="en-US" dirty="0" err="1"/>
              <a:t>받는것입니다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Cross-correlation</a:t>
            </a:r>
            <a:r>
              <a:rPr lang="ko-KR" altLang="en-US" dirty="0"/>
              <a:t>은 한 함수를 반전하는 것만 빼고는 </a:t>
            </a:r>
            <a:r>
              <a:rPr lang="en-US" altLang="ko-KR" dirty="0"/>
              <a:t>convolution</a:t>
            </a:r>
            <a:r>
              <a:rPr lang="ko-KR" altLang="en-US" dirty="0"/>
              <a:t>과 동일하다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한 신호가 다른 신호와 얼마나 닮았는지를 </a:t>
            </a:r>
            <a:r>
              <a:rPr lang="ko-KR" altLang="en-US" dirty="0" err="1"/>
              <a:t>정량화하는데</a:t>
            </a:r>
            <a:r>
              <a:rPr lang="ko-KR" altLang="en-US" dirty="0"/>
              <a:t>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CNN</a:t>
            </a:r>
            <a:r>
              <a:rPr lang="ko-KR" altLang="en-US" dirty="0"/>
              <a:t>에서는 계산상으로는 </a:t>
            </a:r>
            <a:r>
              <a:rPr lang="en-US" altLang="ko-KR" dirty="0"/>
              <a:t>cross-correlation</a:t>
            </a:r>
            <a:r>
              <a:rPr lang="ko-KR" altLang="en-US" dirty="0"/>
              <a:t>으로 구현되지만 관습상 </a:t>
            </a:r>
            <a:r>
              <a:rPr lang="en-US" altLang="ko-KR" dirty="0"/>
              <a:t>convolution</a:t>
            </a:r>
            <a:r>
              <a:rPr lang="ko-KR" altLang="en-US" dirty="0" err="1"/>
              <a:t>이라합니다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</a:t>
            </a:r>
            <a:r>
              <a:rPr lang="en-US" altLang="ko-KR" dirty="0"/>
              <a:t>CNN</a:t>
            </a:r>
            <a:r>
              <a:rPr lang="ko-KR" altLang="en-US" dirty="0"/>
              <a:t>에서의 </a:t>
            </a:r>
            <a:r>
              <a:rPr lang="en-US" altLang="ko-KR" dirty="0"/>
              <a:t>Convolution</a:t>
            </a:r>
            <a:r>
              <a:rPr lang="ko-KR" altLang="en-US" dirty="0"/>
              <a:t>은 무슨 의미일까요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21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313131"/>
                </a:solidFill>
                <a:effectLst/>
                <a:latin typeface="PT Sans"/>
              </a:rPr>
              <a:t>흘러들어온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 </a:t>
            </a:r>
            <a:r>
              <a:rPr lang="ko-KR" altLang="en-US" b="0" i="0" dirty="0" err="1">
                <a:solidFill>
                  <a:srgbClr val="313131"/>
                </a:solidFill>
                <a:effectLst/>
                <a:latin typeface="PT Sans"/>
              </a:rPr>
              <a:t>그래디언트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 행렬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(2x2 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크기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)&gt;&gt;output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을 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conv layer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를 만들 때 썼던 필터가 </a:t>
            </a:r>
            <a:r>
              <a:rPr lang="ko-KR" altLang="en-US" b="0" i="0" dirty="0" err="1">
                <a:solidFill>
                  <a:srgbClr val="313131"/>
                </a:solidFill>
                <a:effectLst/>
                <a:latin typeface="PT Sans"/>
              </a:rPr>
              <a:t>슬라이딩하면서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 값을 구한다는 겁니다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! 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대신 필터 요소의 순서를 정반대로 </a:t>
            </a:r>
            <a:r>
              <a:rPr lang="ko-KR" altLang="en-US" b="0" i="0" dirty="0" err="1">
                <a:solidFill>
                  <a:srgbClr val="313131"/>
                </a:solidFill>
                <a:effectLst/>
                <a:latin typeface="PT Sans"/>
              </a:rPr>
              <a:t>바꿔서요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. 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예컨대 빨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-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파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-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노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-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초 필터를 초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-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노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-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파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-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빨 필터로 바꿔서 </a:t>
            </a:r>
            <a:r>
              <a:rPr lang="ko-KR" altLang="en-US" b="0" i="0" dirty="0" err="1">
                <a:solidFill>
                  <a:srgbClr val="313131"/>
                </a:solidFill>
                <a:effectLst/>
                <a:latin typeface="PT Sans"/>
              </a:rPr>
              <a:t>그래디언트행렬에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 </a:t>
            </a:r>
            <a:r>
              <a:rPr lang="ko-KR" altLang="en-US" b="0" i="0" dirty="0" err="1">
                <a:solidFill>
                  <a:srgbClr val="313131"/>
                </a:solidFill>
                <a:effectLst/>
                <a:latin typeface="PT Sans"/>
              </a:rPr>
              <a:t>합성곱을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 수행해주면 입력벡터에 대한 </a:t>
            </a:r>
            <a:r>
              <a:rPr lang="ko-KR" altLang="en-US" b="0" i="0" dirty="0" err="1">
                <a:solidFill>
                  <a:srgbClr val="313131"/>
                </a:solidFill>
                <a:effectLst/>
                <a:latin typeface="PT Sans"/>
              </a:rPr>
              <a:t>그래디언트를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 구할 수 있습니다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51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곱셈 노드 역전파는 상류의 값에 </a:t>
            </a:r>
            <a:r>
              <a:rPr lang="ko-KR" altLang="en-US" dirty="0" err="1"/>
              <a:t>순전파</a:t>
            </a:r>
            <a:r>
              <a:rPr lang="ko-KR" altLang="en-US" dirty="0"/>
              <a:t> 때 입력신호들을 서로 바꾼 값을 곱해서 하류로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25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1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이미지내에서 </a:t>
            </a:r>
            <a:r>
              <a:rPr lang="en-US" altLang="ko-KR" dirty="0"/>
              <a:t>feature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뽑기 위한 용도로 연산을 활용합니다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그렇다면 왜 </a:t>
            </a:r>
            <a:r>
              <a:rPr lang="en-US" altLang="ko-KR" dirty="0"/>
              <a:t>CNN</a:t>
            </a:r>
            <a:r>
              <a:rPr lang="ko-KR" altLang="en-US" dirty="0"/>
              <a:t>이라는 방법을 쓸까</a:t>
            </a:r>
            <a:r>
              <a:rPr lang="en-US" altLang="ko-KR" dirty="0"/>
              <a:t>? </a:t>
            </a:r>
            <a:r>
              <a:rPr lang="ko-KR" altLang="en-US" dirty="0"/>
              <a:t>이에 대한 답은 일반 </a:t>
            </a:r>
            <a:r>
              <a:rPr lang="en-US" altLang="ko-KR" dirty="0"/>
              <a:t>DNN</a:t>
            </a:r>
            <a:r>
              <a:rPr lang="ko-KR" altLang="en-US" dirty="0"/>
              <a:t>의 문제점에서부터 출발한다</a:t>
            </a:r>
            <a:r>
              <a:rPr lang="en-US" altLang="ko-KR" dirty="0"/>
              <a:t>. </a:t>
            </a:r>
            <a:r>
              <a:rPr lang="ko-KR" altLang="en-US" dirty="0"/>
              <a:t>일반 </a:t>
            </a:r>
            <a:r>
              <a:rPr lang="en-US" altLang="ko-KR" dirty="0"/>
              <a:t>DNN</a:t>
            </a:r>
            <a:r>
              <a:rPr lang="ko-KR" altLang="en-US" dirty="0"/>
              <a:t>은 기본적으로 입력데이터로 </a:t>
            </a:r>
            <a:r>
              <a:rPr lang="en-US" altLang="ko-KR" dirty="0"/>
              <a:t>1</a:t>
            </a:r>
            <a:r>
              <a:rPr lang="ko-KR" altLang="en-US" dirty="0"/>
              <a:t>차원 형태의 데이터를 사용한다</a:t>
            </a:r>
            <a:r>
              <a:rPr lang="en-US" altLang="ko-KR" dirty="0"/>
              <a:t>.(using flatten)</a:t>
            </a:r>
          </a:p>
          <a:p>
            <a:r>
              <a:rPr lang="ko-KR" altLang="en-US" dirty="0"/>
              <a:t>때문에 이미지가 </a:t>
            </a:r>
            <a:r>
              <a:rPr lang="ko-KR" altLang="en-US" dirty="0" err="1"/>
              <a:t>입력값이</a:t>
            </a:r>
            <a:r>
              <a:rPr lang="ko-KR" altLang="en-US" dirty="0"/>
              <a:t> 되는 경우</a:t>
            </a:r>
            <a:r>
              <a:rPr lang="en-US" altLang="ko-KR" dirty="0"/>
              <a:t>, </a:t>
            </a:r>
            <a:r>
              <a:rPr lang="ko-KR" altLang="en-US" dirty="0"/>
              <a:t>이것을 </a:t>
            </a:r>
            <a:r>
              <a:rPr lang="en-US" altLang="ko-KR" dirty="0"/>
              <a:t>flatten</a:t>
            </a:r>
            <a:r>
              <a:rPr lang="ko-KR" altLang="en-US" dirty="0"/>
              <a:t>시켜서 </a:t>
            </a:r>
            <a:r>
              <a:rPr lang="ko-KR" altLang="en-US" dirty="0" err="1"/>
              <a:t>한줄</a:t>
            </a:r>
            <a:r>
              <a:rPr lang="ko-KR" altLang="en-US" dirty="0"/>
              <a:t> 데이터로 만들어야 하는데 이 과정에서 이미지의 공간적</a:t>
            </a:r>
            <a:r>
              <a:rPr lang="en-US" altLang="ko-KR" dirty="0"/>
              <a:t>/</a:t>
            </a:r>
            <a:r>
              <a:rPr lang="ko-KR" altLang="en-US" dirty="0"/>
              <a:t>지역적 정보가 손실되게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문제점에서부터 고안한 해결책이 </a:t>
            </a:r>
            <a:r>
              <a:rPr lang="en-US" altLang="ko-KR" dirty="0"/>
              <a:t>CNN</a:t>
            </a:r>
            <a:r>
              <a:rPr lang="ko-KR" altLang="en-US" dirty="0"/>
              <a:t>이다</a:t>
            </a:r>
            <a:r>
              <a:rPr lang="en-US" altLang="ko-KR" dirty="0"/>
              <a:t>. CNN</a:t>
            </a:r>
            <a:r>
              <a:rPr lang="ko-KR" altLang="en-US" dirty="0"/>
              <a:t>은 이미지를 그대로 받음으로써 공간적</a:t>
            </a:r>
            <a:r>
              <a:rPr lang="en-US" altLang="ko-KR" dirty="0"/>
              <a:t>/</a:t>
            </a:r>
            <a:r>
              <a:rPr lang="ko-KR" altLang="en-US" dirty="0"/>
              <a:t>지역적 정보를 유지한 채 </a:t>
            </a:r>
            <a:r>
              <a:rPr lang="en-US" altLang="ko-KR" dirty="0"/>
              <a:t>feature</a:t>
            </a:r>
            <a:r>
              <a:rPr lang="ko-KR" altLang="en-US" dirty="0"/>
              <a:t>들의 계층을 </a:t>
            </a:r>
            <a:r>
              <a:rPr lang="ko-KR" altLang="en-US" dirty="0" err="1"/>
              <a:t>빌드업한다</a:t>
            </a:r>
            <a:r>
              <a:rPr lang="en-US" altLang="ko-KR" dirty="0"/>
              <a:t>. CNN</a:t>
            </a:r>
            <a:r>
              <a:rPr lang="ko-KR" altLang="en-US" dirty="0"/>
              <a:t>의 중요 </a:t>
            </a:r>
            <a:r>
              <a:rPr lang="ko-KR" altLang="en-US" dirty="0" err="1"/>
              <a:t>표인트는</a:t>
            </a:r>
            <a:r>
              <a:rPr lang="ko-KR" altLang="en-US" dirty="0"/>
              <a:t> 이미지 전체보다는 부분을 </a:t>
            </a:r>
            <a:r>
              <a:rPr lang="ko-KR" altLang="en-US" dirty="0" err="1"/>
              <a:t>보는것</a:t>
            </a:r>
            <a:r>
              <a:rPr lang="en-US" altLang="ko-KR" dirty="0"/>
              <a:t>, </a:t>
            </a:r>
            <a:r>
              <a:rPr lang="ko-KR" altLang="en-US" dirty="0"/>
              <a:t>그리고 이미지의 한 픽셀과 주변 픽셀들의 연관성을 살리는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3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6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좀더 간략하게 </a:t>
            </a:r>
            <a:r>
              <a:rPr lang="en-US" altLang="ko-KR" dirty="0"/>
              <a:t>5x5</a:t>
            </a:r>
            <a:r>
              <a:rPr lang="ko-KR" altLang="en-US" dirty="0"/>
              <a:t>의 </a:t>
            </a:r>
            <a:r>
              <a:rPr lang="en-US" altLang="ko-KR" dirty="0"/>
              <a:t>matrix</a:t>
            </a:r>
            <a:r>
              <a:rPr lang="ko-KR" altLang="en-US" dirty="0"/>
              <a:t>로 표현된 이미지 </a:t>
            </a:r>
            <a:r>
              <a:rPr lang="ko-KR" altLang="en-US" dirty="0" err="1"/>
              <a:t>입력값이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CNN</a:t>
            </a:r>
            <a:r>
              <a:rPr lang="ko-KR" altLang="en-US" dirty="0"/>
              <a:t>에는 필터</a:t>
            </a:r>
            <a:r>
              <a:rPr lang="en-US" altLang="ko-KR" dirty="0"/>
              <a:t>(</a:t>
            </a:r>
            <a:r>
              <a:rPr lang="en-US" altLang="ko-KR" dirty="0" err="1"/>
              <a:t>kernel,mask</a:t>
            </a:r>
            <a:r>
              <a:rPr lang="en-US" altLang="ko-KR" dirty="0"/>
              <a:t>)</a:t>
            </a:r>
            <a:r>
              <a:rPr lang="ko-KR" altLang="en-US" dirty="0"/>
              <a:t>가 존재한다</a:t>
            </a:r>
            <a:r>
              <a:rPr lang="en-US" altLang="ko-KR" dirty="0"/>
              <a:t>. </a:t>
            </a:r>
            <a:r>
              <a:rPr lang="ko-KR" altLang="en-US" dirty="0"/>
              <a:t>위 예시는 </a:t>
            </a:r>
            <a:r>
              <a:rPr lang="en-US" altLang="ko-KR" dirty="0"/>
              <a:t>3x3fiter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쉽게 표현하면 </a:t>
            </a:r>
            <a:r>
              <a:rPr lang="en-US" altLang="ko-KR" dirty="0"/>
              <a:t>filter</a:t>
            </a:r>
            <a:r>
              <a:rPr lang="ko-KR" altLang="en-US" dirty="0"/>
              <a:t>은 </a:t>
            </a:r>
            <a:r>
              <a:rPr lang="en-US" altLang="ko-KR" dirty="0"/>
              <a:t>local feature</a:t>
            </a:r>
            <a:r>
              <a:rPr lang="ko-KR" altLang="en-US" dirty="0"/>
              <a:t>을 </a:t>
            </a:r>
            <a:r>
              <a:rPr lang="ko-KR" altLang="en-US" dirty="0" err="1"/>
              <a:t>나타내는것이고</a:t>
            </a:r>
            <a:r>
              <a:rPr lang="ko-KR" altLang="en-US" dirty="0"/>
              <a:t> 이 필터를 이미지의 </a:t>
            </a:r>
            <a:r>
              <a:rPr lang="ko-KR" altLang="en-US" dirty="0" err="1"/>
              <a:t>입력값에</a:t>
            </a:r>
            <a:r>
              <a:rPr lang="ko-KR" altLang="en-US" dirty="0"/>
              <a:t> 전체적으로 </a:t>
            </a:r>
            <a:r>
              <a:rPr lang="ko-KR" altLang="en-US" dirty="0" err="1"/>
              <a:t>훓어준다고</a:t>
            </a:r>
            <a:r>
              <a:rPr lang="ko-KR" altLang="en-US" dirty="0"/>
              <a:t> 생각하면 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입력값</a:t>
            </a:r>
            <a:r>
              <a:rPr lang="ko-KR" altLang="en-US" dirty="0"/>
              <a:t> 이미지의 모든 영역에 같은 필터를 반복 적용해 패턴을 찾아 처리하는 것이 목적이다</a:t>
            </a:r>
            <a:r>
              <a:rPr lang="en-US" altLang="ko-KR" dirty="0"/>
              <a:t>.&gt;&gt;</a:t>
            </a:r>
            <a:r>
              <a:rPr lang="ko-KR" altLang="en-US" dirty="0"/>
              <a:t>필터를 이용해 연산처리를 </a:t>
            </a:r>
            <a:r>
              <a:rPr lang="ko-KR" altLang="en-US" dirty="0" err="1"/>
              <a:t>하는것</a:t>
            </a:r>
            <a:endParaRPr lang="ko-KR" altLang="en-US" dirty="0"/>
          </a:p>
          <a:p>
            <a:r>
              <a:rPr lang="ko-KR" altLang="en-US" dirty="0"/>
              <a:t>그리고 이 연산처리는 </a:t>
            </a:r>
            <a:r>
              <a:rPr lang="en-US" altLang="ko-KR" dirty="0"/>
              <a:t>matrix</a:t>
            </a:r>
            <a:r>
              <a:rPr lang="ko-KR" altLang="en-US" dirty="0"/>
              <a:t>와 </a:t>
            </a:r>
            <a:r>
              <a:rPr lang="en-US" altLang="ko-KR" dirty="0"/>
              <a:t>matrix</a:t>
            </a:r>
            <a:r>
              <a:rPr lang="ko-KR" altLang="en-US" dirty="0"/>
              <a:t>간의 </a:t>
            </a:r>
            <a:r>
              <a:rPr lang="en-US" altLang="ko-KR" dirty="0"/>
              <a:t>inner product</a:t>
            </a:r>
            <a:r>
              <a:rPr lang="ko-KR" altLang="en-US" dirty="0"/>
              <a:t>라는 것을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66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input image</a:t>
            </a:r>
            <a:r>
              <a:rPr lang="ko-KR" altLang="en-US" dirty="0"/>
              <a:t>의 빨간 테두리 부분과 </a:t>
            </a:r>
            <a:r>
              <a:rPr lang="en-US" altLang="ko-KR" dirty="0"/>
              <a:t>filter</a:t>
            </a:r>
            <a:r>
              <a:rPr lang="ko-KR" altLang="en-US" dirty="0"/>
              <a:t>과 </a:t>
            </a:r>
            <a:r>
              <a:rPr lang="en-US" altLang="ko-KR" dirty="0"/>
              <a:t>inner product</a:t>
            </a:r>
            <a:r>
              <a:rPr lang="ko-KR" altLang="en-US" dirty="0"/>
              <a:t>연산을 해주면 </a:t>
            </a:r>
            <a:r>
              <a:rPr lang="en-US" altLang="ko-KR" dirty="0"/>
              <a:t>4</a:t>
            </a:r>
            <a:r>
              <a:rPr lang="ko-KR" altLang="en-US" dirty="0"/>
              <a:t>가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이러한 과정을 전체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에 필터 </a:t>
            </a:r>
            <a:r>
              <a:rPr lang="en-US" altLang="ko-KR" dirty="0"/>
              <a:t>matrix</a:t>
            </a:r>
            <a:r>
              <a:rPr lang="ko-KR" altLang="en-US" dirty="0"/>
              <a:t>를 조금씩 움직이며 반복해준다</a:t>
            </a:r>
            <a:r>
              <a:rPr lang="en-US" altLang="ko-KR" dirty="0"/>
              <a:t>. </a:t>
            </a:r>
            <a:r>
              <a:rPr lang="ko-KR" altLang="en-US" dirty="0"/>
              <a:t>그렇게 반복하여 얻어낸 결과값이 분홍색으로 표시된 </a:t>
            </a:r>
            <a:r>
              <a:rPr lang="en-US" altLang="ko-KR" dirty="0"/>
              <a:t>matrix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</a:t>
            </a:r>
            <a:r>
              <a:rPr lang="ko-KR" altLang="en-US" dirty="0"/>
              <a:t>의 크기는 </a:t>
            </a:r>
            <a:r>
              <a:rPr lang="en-US" altLang="ko-KR" dirty="0"/>
              <a:t>5x5, output</a:t>
            </a:r>
            <a:r>
              <a:rPr lang="ko-KR" altLang="en-US" dirty="0"/>
              <a:t>의 크기는 </a:t>
            </a:r>
            <a:r>
              <a:rPr lang="en-US" altLang="ko-KR" dirty="0"/>
              <a:t>3x3</a:t>
            </a:r>
          </a:p>
          <a:p>
            <a:r>
              <a:rPr lang="ko-KR" altLang="en-US" dirty="0"/>
              <a:t> 저 필터를 움직이는 정도를 </a:t>
            </a:r>
            <a:r>
              <a:rPr lang="ko-KR" altLang="en-US" dirty="0" err="1"/>
              <a:t>뭐라</a:t>
            </a:r>
            <a:r>
              <a:rPr lang="ko-KR" altLang="en-US" dirty="0"/>
              <a:t> 할까요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0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전페이지에서는 </a:t>
            </a:r>
            <a:r>
              <a:rPr lang="en-US" altLang="ko-KR" dirty="0"/>
              <a:t>stride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96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결국 </a:t>
            </a:r>
            <a:r>
              <a:rPr lang="en-US" altLang="ko-KR" dirty="0"/>
              <a:t>filter</a:t>
            </a:r>
            <a:r>
              <a:rPr lang="ko-KR" altLang="en-US" dirty="0"/>
              <a:t>를 통해서 </a:t>
            </a:r>
            <a:r>
              <a:rPr lang="en-US" altLang="ko-KR" dirty="0"/>
              <a:t>feature extraction</a:t>
            </a:r>
            <a:r>
              <a:rPr lang="ko-KR" altLang="en-US" dirty="0"/>
              <a:t>하는게 </a:t>
            </a:r>
            <a:r>
              <a:rPr lang="en-US" altLang="ko-KR" dirty="0"/>
              <a:t>convolution </a:t>
            </a:r>
            <a:r>
              <a:rPr lang="ko-KR" altLang="en-US" dirty="0"/>
              <a:t>기법입니다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 </a:t>
            </a:r>
            <a:r>
              <a:rPr lang="ko-KR" altLang="en-US" dirty="0"/>
              <a:t>이미지에서 </a:t>
            </a:r>
            <a:r>
              <a:rPr lang="en-US" altLang="ko-KR" dirty="0"/>
              <a:t>filter(=local feature)</a:t>
            </a:r>
            <a:r>
              <a:rPr lang="ko-KR" altLang="en-US" dirty="0"/>
              <a:t>이 찾고자 하는 특징을 </a:t>
            </a:r>
            <a:r>
              <a:rPr lang="ko-KR" altLang="en-US" dirty="0" err="1"/>
              <a:t>찾는것입니다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0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42EF-92B5-4715-A8F3-D193E3FDB8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0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2152CE-B47B-451B-A1DA-B4A1FE69E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1133062"/>
            <a:ext cx="10881360" cy="1030923"/>
          </a:xfrm>
        </p:spPr>
        <p:txBody>
          <a:bodyPr>
            <a:noAutofit/>
          </a:bodyPr>
          <a:lstStyle/>
          <a:p>
            <a:endParaRPr lang="ko-KR" altLang="en-US" sz="28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3E847E1-892E-4402-8695-BFC63895B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2656"/>
            <a:ext cx="9144000" cy="2122901"/>
          </a:xfrm>
        </p:spPr>
        <p:txBody>
          <a:bodyPr>
            <a:normAutofit/>
          </a:bodyPr>
          <a:lstStyle/>
          <a:p>
            <a:endParaRPr lang="en-US" altLang="ko-KR" sz="1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41CA4B-02C8-4F55-B001-007781007492}"/>
              </a:ext>
            </a:extLst>
          </p:cNvPr>
          <p:cNvCxnSpPr/>
          <p:nvPr/>
        </p:nvCxnSpPr>
        <p:spPr>
          <a:xfrm>
            <a:off x="768626" y="2239617"/>
            <a:ext cx="10787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9C6D4870-1432-49A5-B20B-DF0460D5E836}"/>
              </a:ext>
            </a:extLst>
          </p:cNvPr>
          <p:cNvSpPr txBox="1">
            <a:spLocks/>
          </p:cNvSpPr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800" dirty="0"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6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6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8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1027"/>
            <a:ext cx="10515600" cy="47559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1384619-6DA5-413A-8180-EAAB8FA0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sz="3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41A660-9BD8-4886-89E8-67A8020D6B1D}"/>
              </a:ext>
            </a:extLst>
          </p:cNvPr>
          <p:cNvCxnSpPr>
            <a:cxnSpLocks/>
          </p:cNvCxnSpPr>
          <p:nvPr/>
        </p:nvCxnSpPr>
        <p:spPr>
          <a:xfrm>
            <a:off x="221227" y="959382"/>
            <a:ext cx="1154654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64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0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3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C88BCAF-A597-4252-B93E-BEE88C73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9CD2CA-75B3-42EC-96E5-A521ED3B598E}"/>
              </a:ext>
            </a:extLst>
          </p:cNvPr>
          <p:cNvCxnSpPr>
            <a:cxnSpLocks/>
          </p:cNvCxnSpPr>
          <p:nvPr/>
        </p:nvCxnSpPr>
        <p:spPr>
          <a:xfrm>
            <a:off x="221227" y="959382"/>
            <a:ext cx="1154654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11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C050A-AAEA-4E7D-950B-15CC5280AE5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1227" y="136525"/>
            <a:ext cx="11546541" cy="78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03FE4-4621-4F5C-9AE8-ED83C248664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DAE307-706E-47D5-968E-3708176F65D8}"/>
              </a:ext>
            </a:extLst>
          </p:cNvPr>
          <p:cNvGrpSpPr/>
          <p:nvPr/>
        </p:nvGrpSpPr>
        <p:grpSpPr>
          <a:xfrm>
            <a:off x="133350" y="6216649"/>
            <a:ext cx="3152588" cy="549055"/>
            <a:chOff x="133350" y="6216649"/>
            <a:chExt cx="3152588" cy="549055"/>
          </a:xfrm>
        </p:grpSpPr>
        <p:pic>
          <p:nvPicPr>
            <p:cNvPr id="12" name="Picture 2" descr="http://iislab.skku.ac.kr/iish/files/attach/images/125/iislab_logo_grayscale.png">
              <a:extLst>
                <a:ext uri="{FF2B5EF4-FFF2-40B4-BE49-F238E27FC236}">
                  <a16:creationId xmlns:a16="http://schemas.microsoft.com/office/drawing/2014/main" id="{E30A261F-B39A-403C-9D4E-96B2A03991B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50" y="6216649"/>
              <a:ext cx="704850" cy="50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356B84A3-819A-4EAD-8DCC-8322372AB2CD}"/>
                </a:ext>
              </a:extLst>
            </p:cNvPr>
            <p:cNvSpPr txBox="1"/>
            <p:nvPr userDrawn="1"/>
          </p:nvSpPr>
          <p:spPr>
            <a:xfrm>
              <a:off x="850556" y="6334817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Lab.,</a:t>
              </a:r>
            </a:p>
            <a:p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 dirty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98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E2248A6-D326-447E-9AC9-988AB0056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1133062"/>
            <a:ext cx="10881360" cy="103092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57061AD2-2AFF-4EED-9409-C0A783603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2656"/>
            <a:ext cx="9144000" cy="2122901"/>
          </a:xfrm>
        </p:spPr>
        <p:txBody>
          <a:bodyPr/>
          <a:lstStyle/>
          <a:p>
            <a:r>
              <a:rPr lang="en-US" altLang="ko-KR" dirty="0"/>
              <a:t>Convolution</a:t>
            </a:r>
          </a:p>
          <a:p>
            <a:r>
              <a:rPr lang="en-US" altLang="ko-KR" dirty="0"/>
              <a:t>CNN</a:t>
            </a:r>
          </a:p>
          <a:p>
            <a:r>
              <a:rPr lang="en-US" altLang="ko-KR" dirty="0" err="1"/>
              <a:t>Pooling,Stride,Padding</a:t>
            </a:r>
            <a:endParaRPr lang="en-US" altLang="ko-KR" dirty="0"/>
          </a:p>
          <a:p>
            <a:r>
              <a:rPr lang="en-US" altLang="ko-KR" dirty="0"/>
              <a:t>Back Propagation</a:t>
            </a:r>
            <a:endParaRPr lang="ko-KR" altLang="en-US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1C5E840A-9577-4F20-9D25-D3EE70B02E3E}"/>
              </a:ext>
            </a:extLst>
          </p:cNvPr>
          <p:cNvSpPr txBox="1">
            <a:spLocks/>
          </p:cNvSpPr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 err="1">
                <a:ea typeface="Calibri" charset="0"/>
                <a:cs typeface="Times New Roman" panose="02020603050405020304" pitchFamily="18" charset="0"/>
              </a:rPr>
              <a:t>JeongJiWon</a:t>
            </a:r>
            <a:endParaRPr lang="en-US" altLang="ko-KR" sz="1800" dirty="0"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Information &amp; Intelligence System Lab.</a:t>
            </a: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sz="1800" dirty="0"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sz="1800" dirty="0">
                <a:ea typeface="Calibri" charset="0"/>
                <a:cs typeface="Times New Roman" panose="02020603050405020304" pitchFamily="18" charset="0"/>
              </a:rPr>
              <a:t>2021/03/18</a:t>
            </a:r>
            <a:endParaRPr lang="en-US" altLang="ko-KR" sz="1800" dirty="0"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27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1EE7D66-6958-48F3-B506-E9C6ADC1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2037597-D5D1-44CD-A2AB-C8D1D3EF97A1}"/>
              </a:ext>
            </a:extLst>
          </p:cNvPr>
          <p:cNvSpPr txBox="1">
            <a:spLocks/>
          </p:cNvSpPr>
          <p:nvPr/>
        </p:nvSpPr>
        <p:spPr bwMode="auto">
          <a:xfrm>
            <a:off x="685800" y="1268413"/>
            <a:ext cx="7772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Convolution</a:t>
            </a:r>
            <a:endParaRPr lang="ko-KR" altLang="en-US" kern="0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726A93D-F144-45AA-8FC2-B788D98EFA02}"/>
              </a:ext>
            </a:extLst>
          </p:cNvPr>
          <p:cNvGraphicFramePr>
            <a:graphicFrameLocks/>
          </p:cNvGraphicFramePr>
          <p:nvPr/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B9DACD-6398-4C08-83B3-760A9D7C261A}"/>
                  </a:ext>
                </a:extLst>
              </p:cNvPr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B9DACD-6398-4C08-83B3-760A9D7C2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53343A45-F3DA-4F45-8B90-06E5B092E0A2}"/>
              </a:ext>
            </a:extLst>
          </p:cNvPr>
          <p:cNvGraphicFramePr>
            <a:graphicFrameLocks/>
          </p:cNvGraphicFramePr>
          <p:nvPr/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graphicFrame>
        <p:nvGraphicFramePr>
          <p:cNvPr id="8" name="내용 개체 틀 2">
            <a:extLst>
              <a:ext uri="{FF2B5EF4-FFF2-40B4-BE49-F238E27FC236}">
                <a16:creationId xmlns:a16="http://schemas.microsoft.com/office/drawing/2014/main" id="{45DA4923-1B4A-484E-8A15-CE50F506E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065280"/>
              </p:ext>
            </p:extLst>
          </p:nvPr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62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FAED1CA-70CD-405D-8605-990ADD8E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4059D1A-B5AC-4C15-B1FC-3F9EC6B0B680}"/>
              </a:ext>
            </a:extLst>
          </p:cNvPr>
          <p:cNvSpPr txBox="1">
            <a:spLocks/>
          </p:cNvSpPr>
          <p:nvPr/>
        </p:nvSpPr>
        <p:spPr bwMode="auto">
          <a:xfrm>
            <a:off x="685800" y="1268413"/>
            <a:ext cx="7772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Convolution</a:t>
            </a:r>
            <a:endParaRPr lang="ko-KR" altLang="en-US" kern="0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0C51651-F5BC-43D2-A6C1-59BC6586CE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840395"/>
              </p:ext>
            </p:extLst>
          </p:nvPr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84F38E14-EE94-48B1-AEC7-E3C482ECB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901042"/>
              </p:ext>
            </p:extLst>
          </p:nvPr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540B51E1-33F5-4584-A0C9-80B0BAE0D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899962"/>
              </p:ext>
            </p:extLst>
          </p:nvPr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95D4A-CB56-44B1-920F-DD6C62237CA2}"/>
                  </a:ext>
                </a:extLst>
              </p:cNvPr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95D4A-CB56-44B1-920F-DD6C62237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94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2536CC-FC38-4A10-8156-A8EF5A46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Extraction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9EC8CC-C799-461B-BA21-EAAFAFA7A1F7}"/>
              </a:ext>
            </a:extLst>
          </p:cNvPr>
          <p:cNvSpPr txBox="1">
            <a:spLocks/>
          </p:cNvSpPr>
          <p:nvPr/>
        </p:nvSpPr>
        <p:spPr bwMode="auto">
          <a:xfrm>
            <a:off x="685800" y="1268413"/>
            <a:ext cx="7772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Padding</a:t>
            </a:r>
            <a:endParaRPr lang="ko-KR" altLang="en-US" kern="0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19B51D1-BD46-42F9-A645-570CAF4BC343}"/>
              </a:ext>
            </a:extLst>
          </p:cNvPr>
          <p:cNvGraphicFramePr>
            <a:graphicFrameLocks/>
          </p:cNvGraphicFramePr>
          <p:nvPr/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70E8B-0F99-4E1A-99AC-7F970FCC42C0}"/>
                  </a:ext>
                </a:extLst>
              </p:cNvPr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70E8B-0F99-4E1A-99AC-7F970FCC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0136883D-3606-4119-B880-4B80666043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393630"/>
              </p:ext>
            </p:extLst>
          </p:nvPr>
        </p:nvGraphicFramePr>
        <p:xfrm>
          <a:off x="5076056" y="3140968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AC03445-07BA-4505-AD14-201C00F9B2B0}"/>
              </a:ext>
            </a:extLst>
          </p:cNvPr>
          <p:cNvGrpSpPr/>
          <p:nvPr/>
        </p:nvGrpSpPr>
        <p:grpSpPr>
          <a:xfrm>
            <a:off x="144016" y="2801080"/>
            <a:ext cx="4359220" cy="3709577"/>
            <a:chOff x="144016" y="2801080"/>
            <a:chExt cx="4359220" cy="37095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029C6C-A27E-46F0-939E-222CBDC7B663}"/>
                </a:ext>
              </a:extLst>
            </p:cNvPr>
            <p:cNvSpPr txBox="1"/>
            <p:nvPr/>
          </p:nvSpPr>
          <p:spPr>
            <a:xfrm>
              <a:off x="144016" y="2801080"/>
              <a:ext cx="4355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 </a:t>
              </a:r>
              <a:r>
                <a:rPr kumimoji="1" lang="en-US" altLang="ko-KR" sz="1200" dirty="0">
                  <a:solidFill>
                    <a:srgbClr val="FF0000"/>
                  </a:solidFill>
                  <a:latin typeface="+mn-lt"/>
                </a:rPr>
                <a:t>  </a:t>
              </a:r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  0     0    </a:t>
              </a:r>
              <a:r>
                <a:rPr kumimoji="1" lang="en-US" altLang="ko-KR" sz="1200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   </a:t>
              </a:r>
              <a:r>
                <a:rPr kumimoji="1" lang="en-US" altLang="ko-KR" sz="1400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 0  </a:t>
              </a:r>
              <a:r>
                <a:rPr kumimoji="1" lang="en-US" altLang="ko-KR" sz="1200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  0  </a:t>
              </a:r>
              <a:r>
                <a:rPr kumimoji="1" lang="en-US" altLang="ko-KR" sz="1100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  0  </a:t>
              </a:r>
              <a:r>
                <a:rPr kumimoji="1" lang="en-US" altLang="ko-KR" sz="1200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  0  </a:t>
              </a:r>
              <a:r>
                <a:rPr kumimoji="1" lang="en-US" altLang="ko-KR" sz="1100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  0     0      0        0</a:t>
              </a:r>
              <a:endParaRPr kumimoji="1" lang="ko-KR" altLang="en-US" sz="16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3A5A7-86E8-45C3-AE9C-78A9CC64C2B1}"/>
                </a:ext>
              </a:extLst>
            </p:cNvPr>
            <p:cNvSpPr txBox="1"/>
            <p:nvPr/>
          </p:nvSpPr>
          <p:spPr>
            <a:xfrm>
              <a:off x="147260" y="6172103"/>
              <a:ext cx="4355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 </a:t>
              </a:r>
              <a:r>
                <a:rPr kumimoji="1" lang="en-US" altLang="ko-KR" sz="1200" dirty="0">
                  <a:solidFill>
                    <a:srgbClr val="FF0000"/>
                  </a:solidFill>
                  <a:latin typeface="+mn-lt"/>
                </a:rPr>
                <a:t>  </a:t>
              </a:r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  0     0    </a:t>
              </a:r>
              <a:r>
                <a:rPr kumimoji="1" lang="en-US" altLang="ko-KR" sz="1200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   </a:t>
              </a:r>
              <a:r>
                <a:rPr kumimoji="1" lang="en-US" altLang="ko-KR" sz="1400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 0  </a:t>
              </a:r>
              <a:r>
                <a:rPr kumimoji="1" lang="en-US" altLang="ko-KR" sz="1200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  0  </a:t>
              </a:r>
              <a:r>
                <a:rPr kumimoji="1" lang="en-US" altLang="ko-KR" sz="1100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  0  </a:t>
              </a:r>
              <a:r>
                <a:rPr kumimoji="1" lang="en-US" altLang="ko-KR" sz="1200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  0  </a:t>
              </a:r>
              <a:r>
                <a:rPr kumimoji="1" lang="en-US" altLang="ko-KR" sz="1100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  0     0      0       0</a:t>
              </a:r>
              <a:endParaRPr kumimoji="1" lang="ko-KR" altLang="en-US" sz="16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D3C206-EF0F-4285-8FBE-7CB397AACE82}"/>
                </a:ext>
              </a:extLst>
            </p:cNvPr>
            <p:cNvSpPr txBox="1"/>
            <p:nvPr/>
          </p:nvSpPr>
          <p:spPr>
            <a:xfrm>
              <a:off x="3889705" y="3141926"/>
              <a:ext cx="4319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</a:t>
              </a:r>
            </a:p>
            <a:p>
              <a:r>
                <a:rPr lang="en-US" altLang="ko-KR" sz="700" dirty="0">
                  <a:solidFill>
                    <a:srgbClr val="FF0000"/>
                  </a:solidFill>
                  <a:latin typeface="+mn-lt"/>
                </a:rPr>
                <a:t> </a:t>
              </a:r>
              <a:endParaRPr lang="en-US" altLang="ko-KR" sz="1600" dirty="0">
                <a:solidFill>
                  <a:srgbClr val="FF0000"/>
                </a:solidFill>
                <a:latin typeface="+mn-lt"/>
              </a:endParaRPr>
            </a:p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</a:t>
              </a:r>
            </a:p>
            <a:p>
              <a:endParaRPr lang="en-US" altLang="ko-KR" sz="900" dirty="0">
                <a:solidFill>
                  <a:srgbClr val="FF0000"/>
                </a:solidFill>
                <a:latin typeface="+mn-lt"/>
              </a:endParaRPr>
            </a:p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</a:t>
              </a:r>
            </a:p>
            <a:p>
              <a:endParaRPr lang="en-US" altLang="ko-KR" sz="900" dirty="0">
                <a:solidFill>
                  <a:srgbClr val="FF0000"/>
                </a:solidFill>
                <a:latin typeface="+mn-lt"/>
              </a:endParaRPr>
            </a:p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</a:t>
              </a:r>
            </a:p>
            <a:p>
              <a:endParaRPr lang="en-US" altLang="ko-KR" sz="900" dirty="0">
                <a:solidFill>
                  <a:srgbClr val="FF0000"/>
                </a:solidFill>
                <a:latin typeface="+mn-lt"/>
              </a:endParaRPr>
            </a:p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</a:t>
              </a:r>
            </a:p>
            <a:p>
              <a:endParaRPr lang="en-US" altLang="ko-KR" sz="1000" dirty="0">
                <a:solidFill>
                  <a:srgbClr val="FF0000"/>
                </a:solidFill>
                <a:latin typeface="+mn-lt"/>
              </a:endParaRPr>
            </a:p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</a:t>
              </a:r>
            </a:p>
            <a:p>
              <a:endParaRPr lang="en-US" altLang="ko-KR" sz="800" dirty="0">
                <a:solidFill>
                  <a:srgbClr val="FF0000"/>
                </a:solidFill>
                <a:latin typeface="+mn-lt"/>
              </a:endParaRPr>
            </a:p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</a:t>
              </a:r>
            </a:p>
            <a:p>
              <a:endParaRPr lang="en-US" altLang="ko-KR" sz="800" dirty="0">
                <a:solidFill>
                  <a:srgbClr val="FF0000"/>
                </a:solidFill>
                <a:latin typeface="+mn-lt"/>
              </a:endParaRPr>
            </a:p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</a:t>
              </a:r>
              <a:endParaRPr kumimoji="1" lang="ko-KR" altLang="en-US" sz="16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6125ED-FF50-426F-B526-6081EAA914C8}"/>
                </a:ext>
              </a:extLst>
            </p:cNvPr>
            <p:cNvSpPr txBox="1"/>
            <p:nvPr/>
          </p:nvSpPr>
          <p:spPr>
            <a:xfrm>
              <a:off x="144016" y="3156744"/>
              <a:ext cx="4319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</a:t>
              </a:r>
            </a:p>
            <a:p>
              <a:r>
                <a:rPr lang="en-US" altLang="ko-KR" sz="700" dirty="0">
                  <a:solidFill>
                    <a:srgbClr val="FF0000"/>
                  </a:solidFill>
                  <a:latin typeface="+mn-lt"/>
                </a:rPr>
                <a:t> </a:t>
              </a:r>
              <a:endParaRPr lang="en-US" altLang="ko-KR" sz="1600" dirty="0">
                <a:solidFill>
                  <a:srgbClr val="FF0000"/>
                </a:solidFill>
                <a:latin typeface="+mn-lt"/>
              </a:endParaRPr>
            </a:p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</a:t>
              </a:r>
            </a:p>
            <a:p>
              <a:endParaRPr lang="en-US" altLang="ko-KR" sz="900" dirty="0">
                <a:solidFill>
                  <a:srgbClr val="FF0000"/>
                </a:solidFill>
                <a:latin typeface="+mn-lt"/>
              </a:endParaRPr>
            </a:p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</a:t>
              </a:r>
            </a:p>
            <a:p>
              <a:endParaRPr lang="en-US" altLang="ko-KR" sz="900" dirty="0">
                <a:solidFill>
                  <a:srgbClr val="FF0000"/>
                </a:solidFill>
                <a:latin typeface="+mn-lt"/>
              </a:endParaRPr>
            </a:p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</a:t>
              </a:r>
            </a:p>
            <a:p>
              <a:endParaRPr lang="en-US" altLang="ko-KR" sz="900" dirty="0">
                <a:solidFill>
                  <a:srgbClr val="FF0000"/>
                </a:solidFill>
                <a:latin typeface="+mn-lt"/>
              </a:endParaRPr>
            </a:p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</a:t>
              </a:r>
            </a:p>
            <a:p>
              <a:endParaRPr lang="en-US" altLang="ko-KR" sz="1000" dirty="0">
                <a:solidFill>
                  <a:srgbClr val="FF0000"/>
                </a:solidFill>
                <a:latin typeface="+mn-lt"/>
              </a:endParaRPr>
            </a:p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</a:t>
              </a:r>
            </a:p>
            <a:p>
              <a:endParaRPr lang="en-US" altLang="ko-KR" sz="800" dirty="0">
                <a:solidFill>
                  <a:srgbClr val="FF0000"/>
                </a:solidFill>
                <a:latin typeface="+mn-lt"/>
              </a:endParaRPr>
            </a:p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</a:t>
              </a:r>
            </a:p>
            <a:p>
              <a:endParaRPr lang="en-US" altLang="ko-KR" sz="800" dirty="0">
                <a:solidFill>
                  <a:srgbClr val="FF0000"/>
                </a:solidFill>
                <a:latin typeface="+mn-lt"/>
              </a:endParaRPr>
            </a:p>
            <a:p>
              <a:r>
                <a:rPr kumimoji="1" lang="en-US" altLang="ko-KR" sz="1600" dirty="0">
                  <a:solidFill>
                    <a:srgbClr val="FF0000"/>
                  </a:solidFill>
                  <a:latin typeface="+mn-lt"/>
                </a:rPr>
                <a:t>0</a:t>
              </a:r>
              <a:endParaRPr kumimoji="1" lang="ko-KR" altLang="en-US" sz="16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8F648273-D56B-4129-BDEE-0FFFE2A7A467}"/>
              </a:ext>
            </a:extLst>
          </p:cNvPr>
          <p:cNvGraphicFramePr>
            <a:graphicFrameLocks/>
          </p:cNvGraphicFramePr>
          <p:nvPr/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42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F246F36-3346-418B-8BA4-302D4406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018E29D-82AA-4650-B0DC-EE816271FB60}"/>
              </a:ext>
            </a:extLst>
          </p:cNvPr>
          <p:cNvSpPr txBox="1">
            <a:spLocks/>
          </p:cNvSpPr>
          <p:nvPr/>
        </p:nvSpPr>
        <p:spPr bwMode="auto">
          <a:xfrm>
            <a:off x="685800" y="1268413"/>
            <a:ext cx="7772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Threshold</a:t>
            </a:r>
            <a:endParaRPr lang="ko-KR" altLang="en-US" kern="0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59DD09D-916F-4DD5-A410-790442685A93}"/>
              </a:ext>
            </a:extLst>
          </p:cNvPr>
          <p:cNvGraphicFramePr>
            <a:graphicFrameLocks/>
          </p:cNvGraphicFramePr>
          <p:nvPr/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A4C9D2-8207-43C7-9487-301BC85264A5}"/>
                  </a:ext>
                </a:extLst>
              </p:cNvPr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A4C9D2-8207-43C7-9487-301BC8526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C4D38652-31B8-4342-A0FA-D32065707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157471"/>
              </p:ext>
            </p:extLst>
          </p:nvPr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graphicFrame>
        <p:nvGraphicFramePr>
          <p:cNvPr id="8" name="내용 개체 틀 2">
            <a:extLst>
              <a:ext uri="{FF2B5EF4-FFF2-40B4-BE49-F238E27FC236}">
                <a16:creationId xmlns:a16="http://schemas.microsoft.com/office/drawing/2014/main" id="{6CB2EBBD-81BA-4DE6-B21E-EAA40D4CAB3B}"/>
              </a:ext>
            </a:extLst>
          </p:cNvPr>
          <p:cNvGraphicFramePr>
            <a:graphicFrameLocks/>
          </p:cNvGraphicFramePr>
          <p:nvPr/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80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815AE9-34F2-4B40-9383-46DB626F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4B3E2A74-E82B-4A4A-BB54-869769E53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r>
              <a:rPr lang="en-US" altLang="ko-KR" dirty="0"/>
              <a:t>Convolution (3D)</a:t>
            </a:r>
            <a:endParaRPr kumimoji="1" lang="ko-KR" altLang="en-US" dirty="0"/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FE550002-D85B-4493-BBED-FC69A404E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5592"/>
              </p:ext>
            </p:extLst>
          </p:nvPr>
        </p:nvGraphicFramePr>
        <p:xfrm>
          <a:off x="1387348" y="2365275"/>
          <a:ext cx="1581150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직선 연결선[R] 18">
            <a:extLst>
              <a:ext uri="{FF2B5EF4-FFF2-40B4-BE49-F238E27FC236}">
                <a16:creationId xmlns:a16="http://schemas.microsoft.com/office/drawing/2014/main" id="{531BD551-E4DF-4447-A649-003E9AB9A1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68498" y="2362099"/>
            <a:ext cx="506412" cy="4316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62F2FB1F-047D-453F-85FE-AEC43AB88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088255"/>
              </p:ext>
            </p:extLst>
          </p:nvPr>
        </p:nvGraphicFramePr>
        <p:xfrm>
          <a:off x="1614360" y="2582763"/>
          <a:ext cx="143498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내용 개체 틀 2">
            <a:extLst>
              <a:ext uri="{FF2B5EF4-FFF2-40B4-BE49-F238E27FC236}">
                <a16:creationId xmlns:a16="http://schemas.microsoft.com/office/drawing/2014/main" id="{7ABD5A4F-FDD0-498F-A11F-0D5F0B8701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588145"/>
              </p:ext>
            </p:extLst>
          </p:nvPr>
        </p:nvGraphicFramePr>
        <p:xfrm>
          <a:off x="1893760" y="2797075"/>
          <a:ext cx="1581150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직선 연결선[R] 15">
            <a:extLst>
              <a:ext uri="{FF2B5EF4-FFF2-40B4-BE49-F238E27FC236}">
                <a16:creationId xmlns:a16="http://schemas.microsoft.com/office/drawing/2014/main" id="{25309375-01D6-43F8-8E90-9537C3291A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7347" y="2362099"/>
            <a:ext cx="506413" cy="42703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연결선[R] 20">
            <a:extLst>
              <a:ext uri="{FF2B5EF4-FFF2-40B4-BE49-F238E27FC236}">
                <a16:creationId xmlns:a16="http://schemas.microsoft.com/office/drawing/2014/main" id="{7BE34337-AEB6-41A1-93D0-2174407854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7347" y="3662262"/>
            <a:ext cx="514350" cy="434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텍스트 상자 3">
            <a:extLst>
              <a:ext uri="{FF2B5EF4-FFF2-40B4-BE49-F238E27FC236}">
                <a16:creationId xmlns:a16="http://schemas.microsoft.com/office/drawing/2014/main" id="{7FD21E0D-66BF-437C-895D-3A2DF7F20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678" y="3172692"/>
            <a:ext cx="35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latin typeface="Comic Sans MS" panose="030F0702030302020204" pitchFamily="66" charset="0"/>
                <a:ea typeface="굴림" panose="020B0600000101010101" pitchFamily="50" charset="-127"/>
              </a:rPr>
              <a:t>*</a:t>
            </a:r>
            <a:endParaRPr lang="ko-KR" altLang="en-US" sz="2000" b="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graphicFrame>
        <p:nvGraphicFramePr>
          <p:cNvPr id="22" name="내용 개체 틀 2">
            <a:extLst>
              <a:ext uri="{FF2B5EF4-FFF2-40B4-BE49-F238E27FC236}">
                <a16:creationId xmlns:a16="http://schemas.microsoft.com/office/drawing/2014/main" id="{E0415C7E-C575-4A41-BA10-6E820E985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717607"/>
              </p:ext>
            </p:extLst>
          </p:nvPr>
        </p:nvGraphicFramePr>
        <p:xfrm>
          <a:off x="4028930" y="2424608"/>
          <a:ext cx="1581150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내용 개체 틀 2">
            <a:extLst>
              <a:ext uri="{FF2B5EF4-FFF2-40B4-BE49-F238E27FC236}">
                <a16:creationId xmlns:a16="http://schemas.microsoft.com/office/drawing/2014/main" id="{CA96E921-5289-4DE7-8B5D-3D7399A0F1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490627"/>
              </p:ext>
            </p:extLst>
          </p:nvPr>
        </p:nvGraphicFramePr>
        <p:xfrm>
          <a:off x="4255942" y="2642096"/>
          <a:ext cx="158273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내용 개체 틀 2">
            <a:extLst>
              <a:ext uri="{FF2B5EF4-FFF2-40B4-BE49-F238E27FC236}">
                <a16:creationId xmlns:a16="http://schemas.microsoft.com/office/drawing/2014/main" id="{37B34F43-29F1-4296-B088-F309C7B3A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908890"/>
              </p:ext>
            </p:extLst>
          </p:nvPr>
        </p:nvGraphicFramePr>
        <p:xfrm>
          <a:off x="4535342" y="2856408"/>
          <a:ext cx="1581150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5" name="직선 연결선[R] 18">
            <a:extLst>
              <a:ext uri="{FF2B5EF4-FFF2-40B4-BE49-F238E27FC236}">
                <a16:creationId xmlns:a16="http://schemas.microsoft.com/office/drawing/2014/main" id="{425BC5D8-2487-4363-B423-32A1D40390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10080" y="2421432"/>
            <a:ext cx="506412" cy="4316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[R] 15">
            <a:extLst>
              <a:ext uri="{FF2B5EF4-FFF2-40B4-BE49-F238E27FC236}">
                <a16:creationId xmlns:a16="http://schemas.microsoft.com/office/drawing/2014/main" id="{34DB9066-3566-47B4-85B4-2056D8D9D4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28929" y="2421432"/>
            <a:ext cx="506413" cy="42703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직선 연결선[R] 20">
            <a:extLst>
              <a:ext uri="{FF2B5EF4-FFF2-40B4-BE49-F238E27FC236}">
                <a16:creationId xmlns:a16="http://schemas.microsoft.com/office/drawing/2014/main" id="{B5285834-A549-4536-A8A2-A866C82222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28929" y="3721595"/>
            <a:ext cx="514350" cy="434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텍스트 상자 15">
            <a:extLst>
              <a:ext uri="{FF2B5EF4-FFF2-40B4-BE49-F238E27FC236}">
                <a16:creationId xmlns:a16="http://schemas.microsoft.com/office/drawing/2014/main" id="{87D63B77-AF93-4C30-A2C6-DB05ABF19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883" y="3172692"/>
            <a:ext cx="2220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latin typeface="Comic Sans MS" panose="030F0702030302020204" pitchFamily="66" charset="0"/>
                <a:ea typeface="굴림" panose="020B0600000101010101" pitchFamily="50" charset="-127"/>
              </a:rPr>
              <a:t>=  3 +2 +3 = 8  </a:t>
            </a:r>
            <a:endParaRPr lang="ko-KR" altLang="en-US" sz="2000" b="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9E88CA-DB98-40E1-B727-C450FBE35796}"/>
                  </a:ext>
                </a:extLst>
              </p:cNvPr>
              <p:cNvSpPr txBox="1"/>
              <p:nvPr/>
            </p:nvSpPr>
            <p:spPr>
              <a:xfrm>
                <a:off x="2722486" y="4673293"/>
                <a:ext cx="4107086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𝑐h𝑎𝑛𝑛𝑒𝑙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𝑐h𝑎𝑛𝑛𝑒𝑙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𝑐h𝑎𝑛𝑛𝑒𝑙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9E88CA-DB98-40E1-B727-C450FBE35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86" y="4673293"/>
                <a:ext cx="4107086" cy="781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60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998D75-8A19-47FD-81D7-8051F910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Pooling(sub sampling)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39A4554-DD98-4854-A924-396DD691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13"/>
            <a:ext cx="10515600" cy="4756150"/>
          </a:xfrm>
        </p:spPr>
        <p:txBody>
          <a:bodyPr/>
          <a:lstStyle/>
          <a:p>
            <a:r>
              <a:rPr lang="en-US" altLang="ko-KR" dirty="0"/>
              <a:t>Pooling</a:t>
            </a:r>
          </a:p>
          <a:p>
            <a:pPr lvl="1"/>
            <a:r>
              <a:rPr lang="en-US" altLang="ko-KR" dirty="0"/>
              <a:t>Subsampling from </a:t>
            </a:r>
            <a:r>
              <a:rPr lang="en-US" altLang="ko-KR" i="1" dirty="0"/>
              <a:t>m</a:t>
            </a:r>
            <a:r>
              <a:rPr lang="en-US" altLang="ko-KR" dirty="0"/>
              <a:t> by </a:t>
            </a:r>
            <a:r>
              <a:rPr lang="en-US" altLang="ko-KR" i="1" dirty="0"/>
              <a:t>m</a:t>
            </a:r>
            <a:r>
              <a:rPr lang="en-US" altLang="ko-KR" dirty="0"/>
              <a:t> pixels into 1 pixels</a:t>
            </a:r>
          </a:p>
          <a:p>
            <a:pPr lvl="1"/>
            <a:r>
              <a:rPr lang="en-US" altLang="ko-KR" dirty="0"/>
              <a:t>Max, averaging </a:t>
            </a:r>
          </a:p>
          <a:p>
            <a:pPr lvl="1"/>
            <a:r>
              <a:rPr lang="en-US" altLang="ko-KR" dirty="0"/>
              <a:t>Reducing the number of parameters</a:t>
            </a:r>
          </a:p>
          <a:p>
            <a:pPr lvl="1"/>
            <a:r>
              <a:rPr lang="en-US" altLang="ko-KR" dirty="0"/>
              <a:t>Generating more robust feature maps : Shift invariant</a:t>
            </a:r>
          </a:p>
          <a:p>
            <a:pPr lvl="1"/>
            <a:r>
              <a:rPr lang="en-US" altLang="ko-KR" dirty="0"/>
              <a:t>Pooling</a:t>
            </a:r>
            <a:r>
              <a:rPr lang="ko-KR" altLang="en-US" dirty="0"/>
              <a:t>의 결과는 </a:t>
            </a:r>
            <a:r>
              <a:rPr lang="en-US" altLang="ko-KR" dirty="0"/>
              <a:t>channel </a:t>
            </a:r>
            <a:r>
              <a:rPr lang="ko-KR" altLang="en-US" dirty="0"/>
              <a:t>수에는 영향이 없음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4FF55C-CFB5-4185-BF5A-2F1943652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385" y="2253216"/>
            <a:ext cx="3135086" cy="269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5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B3CF299-BFE9-4498-B0C5-194B60E3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7EF2900-94A3-4E08-9AF1-FB9A0DCF8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13"/>
            <a:ext cx="10515600" cy="4756150"/>
          </a:xfrm>
        </p:spPr>
        <p:txBody>
          <a:bodyPr/>
          <a:lstStyle/>
          <a:p>
            <a:r>
              <a:rPr lang="en-US" altLang="ko-KR" dirty="0"/>
              <a:t>Advantage of Pooling</a:t>
            </a:r>
          </a:p>
          <a:p>
            <a:pPr lvl="1"/>
            <a:r>
              <a:rPr lang="en-US" altLang="ko-KR" dirty="0"/>
              <a:t>Reducing the number of parameters</a:t>
            </a:r>
          </a:p>
          <a:p>
            <a:pPr lvl="1"/>
            <a:r>
              <a:rPr lang="en-US" altLang="ko-KR" dirty="0"/>
              <a:t>Generating more robust feature maps: Shift Invariant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A138EE-F35E-4833-8CAE-B56FD0FCB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392" y="2585609"/>
            <a:ext cx="5289123" cy="3510391"/>
          </a:xfrm>
          <a:prstGeom prst="rect">
            <a:avLst/>
          </a:prstGeom>
        </p:spPr>
      </p:pic>
      <p:sp>
        <p:nvSpPr>
          <p:cNvPr id="6" name="TextBox 24">
            <a:extLst>
              <a:ext uri="{FF2B5EF4-FFF2-40B4-BE49-F238E27FC236}">
                <a16:creationId xmlns:a16="http://schemas.microsoft.com/office/drawing/2014/main" id="{69B8F3D2-9DBD-48D6-9C02-E253ABB2A2E5}"/>
              </a:ext>
            </a:extLst>
          </p:cNvPr>
          <p:cNvSpPr txBox="1"/>
          <p:nvPr/>
        </p:nvSpPr>
        <p:spPr>
          <a:xfrm>
            <a:off x="611560" y="3121417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Original</a:t>
            </a:r>
          </a:p>
          <a:p>
            <a:r>
              <a:rPr lang="en-US" altLang="ko-KR" sz="1600" dirty="0"/>
              <a:t>Image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18F7F-ED83-4943-9A57-F71FC4F8839D}"/>
              </a:ext>
            </a:extLst>
          </p:cNvPr>
          <p:cNvSpPr txBox="1"/>
          <p:nvPr/>
        </p:nvSpPr>
        <p:spPr>
          <a:xfrm>
            <a:off x="611560" y="4921617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Shifted </a:t>
            </a:r>
          </a:p>
          <a:p>
            <a:r>
              <a:rPr lang="en-US" altLang="ko-KR" sz="1600" dirty="0"/>
              <a:t>Image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C4CAD-688A-4F29-ABFF-748DC0EFB19F}"/>
              </a:ext>
            </a:extLst>
          </p:cNvPr>
          <p:cNvSpPr txBox="1"/>
          <p:nvPr/>
        </p:nvSpPr>
        <p:spPr>
          <a:xfrm>
            <a:off x="7168457" y="3789040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More </a:t>
            </a:r>
            <a:br>
              <a:rPr lang="en-US" altLang="ko-KR" sz="1800" dirty="0"/>
            </a:br>
            <a:r>
              <a:rPr lang="en-US" altLang="ko-KR" sz="1800" dirty="0"/>
              <a:t>non-zero values </a:t>
            </a:r>
            <a:br>
              <a:rPr lang="en-US" altLang="ko-KR" sz="1800" dirty="0"/>
            </a:br>
            <a:r>
              <a:rPr lang="en-US" altLang="ko-KR" sz="1800" dirty="0"/>
              <a:t>are matched !!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6626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24340A0-3267-4E42-BAAB-3DD86ED0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Neural Networks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1E5EF9-DEF5-4609-A55D-FBAD36D8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r>
              <a:rPr kumimoji="1" lang="en-US" altLang="ko-KR" dirty="0"/>
              <a:t>Feature Extraction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8B9D78-00E2-4707-9585-F5A0AC174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34" y="3297183"/>
            <a:ext cx="2158440" cy="20000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7420B8-D77A-45D0-ACB5-3142EF5FBF51}"/>
              </a:ext>
            </a:extLst>
          </p:cNvPr>
          <p:cNvSpPr/>
          <p:nvPr/>
        </p:nvSpPr>
        <p:spPr bwMode="auto">
          <a:xfrm>
            <a:off x="3840888" y="3287334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B31C5F-2009-4514-A147-0853128BDC85}"/>
              </a:ext>
            </a:extLst>
          </p:cNvPr>
          <p:cNvSpPr/>
          <p:nvPr/>
        </p:nvSpPr>
        <p:spPr bwMode="auto">
          <a:xfrm>
            <a:off x="4860032" y="3287333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4EBC61-46BE-4F70-988C-B4A829F1935F}"/>
              </a:ext>
            </a:extLst>
          </p:cNvPr>
          <p:cNvSpPr/>
          <p:nvPr/>
        </p:nvSpPr>
        <p:spPr bwMode="auto">
          <a:xfrm>
            <a:off x="5868144" y="3287333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텍스트 상자 19">
            <a:extLst>
              <a:ext uri="{FF2B5EF4-FFF2-40B4-BE49-F238E27FC236}">
                <a16:creationId xmlns:a16="http://schemas.microsoft.com/office/drawing/2014/main" id="{135EB126-2544-4DC1-A9D1-84E1B5E2F968}"/>
              </a:ext>
            </a:extLst>
          </p:cNvPr>
          <p:cNvSpPr txBox="1"/>
          <p:nvPr/>
        </p:nvSpPr>
        <p:spPr>
          <a:xfrm>
            <a:off x="4062718" y="3539212"/>
            <a:ext cx="492443" cy="14404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Convolution</a:t>
            </a:r>
            <a:endParaRPr kumimoji="1" lang="ko-KR" altLang="en-US" dirty="0"/>
          </a:p>
        </p:txBody>
      </p:sp>
      <p:sp>
        <p:nvSpPr>
          <p:cNvPr id="10" name="텍스트 상자 21">
            <a:extLst>
              <a:ext uri="{FF2B5EF4-FFF2-40B4-BE49-F238E27FC236}">
                <a16:creationId xmlns:a16="http://schemas.microsoft.com/office/drawing/2014/main" id="{AAC1026E-7F4D-45C5-8983-BA7BD0764185}"/>
              </a:ext>
            </a:extLst>
          </p:cNvPr>
          <p:cNvSpPr txBox="1"/>
          <p:nvPr/>
        </p:nvSpPr>
        <p:spPr>
          <a:xfrm>
            <a:off x="5069136" y="3605736"/>
            <a:ext cx="492443" cy="13074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Threshold</a:t>
            </a:r>
            <a:endParaRPr kumimoji="1" lang="ko-KR" altLang="en-US" dirty="0"/>
          </a:p>
        </p:txBody>
      </p:sp>
      <p:sp>
        <p:nvSpPr>
          <p:cNvPr id="11" name="텍스트 상자 23">
            <a:extLst>
              <a:ext uri="{FF2B5EF4-FFF2-40B4-BE49-F238E27FC236}">
                <a16:creationId xmlns:a16="http://schemas.microsoft.com/office/drawing/2014/main" id="{A9C4C2DA-5A75-4BD5-8827-3C9692DCBE6C}"/>
              </a:ext>
            </a:extLst>
          </p:cNvPr>
          <p:cNvSpPr txBox="1"/>
          <p:nvPr/>
        </p:nvSpPr>
        <p:spPr>
          <a:xfrm>
            <a:off x="6098064" y="3487729"/>
            <a:ext cx="492443" cy="16696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Sub-sampling</a:t>
            </a:r>
            <a:endParaRPr kumimoji="1" lang="ko-KR" altLang="en-US" dirty="0"/>
          </a:p>
        </p:txBody>
      </p:sp>
      <p:sp>
        <p:nvSpPr>
          <p:cNvPr id="12" name="오른쪽 화살표[R] 27">
            <a:extLst>
              <a:ext uri="{FF2B5EF4-FFF2-40B4-BE49-F238E27FC236}">
                <a16:creationId xmlns:a16="http://schemas.microsoft.com/office/drawing/2014/main" id="{4A004BB5-B03B-4424-858F-60DC09A9F2AC}"/>
              </a:ext>
            </a:extLst>
          </p:cNvPr>
          <p:cNvSpPr/>
          <p:nvPr/>
        </p:nvSpPr>
        <p:spPr bwMode="auto">
          <a:xfrm>
            <a:off x="6948264" y="4079472"/>
            <a:ext cx="360040" cy="359989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48079E-F418-4365-A5B5-4DDDBE310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639" y="3738901"/>
            <a:ext cx="1071006" cy="1008237"/>
          </a:xfrm>
          <a:prstGeom prst="rect">
            <a:avLst/>
          </a:prstGeom>
        </p:spPr>
      </p:pic>
      <p:sp>
        <p:nvSpPr>
          <p:cNvPr id="14" name="TextBox 25">
            <a:extLst>
              <a:ext uri="{FF2B5EF4-FFF2-40B4-BE49-F238E27FC236}">
                <a16:creationId xmlns:a16="http://schemas.microsoft.com/office/drawing/2014/main" id="{BE108118-625C-437A-AF99-8E394B3F6487}"/>
              </a:ext>
            </a:extLst>
          </p:cNvPr>
          <p:cNvSpPr txBox="1"/>
          <p:nvPr/>
        </p:nvSpPr>
        <p:spPr>
          <a:xfrm>
            <a:off x="7262600" y="5322694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map</a:t>
            </a:r>
            <a:endParaRPr lang="ko-KR" altLang="en-US" sz="1600" dirty="0"/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703C66F6-E490-407C-BC2D-EE00DE602CB6}"/>
              </a:ext>
            </a:extLst>
          </p:cNvPr>
          <p:cNvSpPr txBox="1"/>
          <p:nvPr/>
        </p:nvSpPr>
        <p:spPr>
          <a:xfrm>
            <a:off x="1431620" y="5322694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Image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361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2D744DB-0FA1-4FCE-BFD0-0858C09B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Neural Networks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4C8C13D-51BE-4F7B-93E9-2BC96811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13"/>
            <a:ext cx="10515600" cy="4756150"/>
          </a:xfrm>
        </p:spPr>
        <p:txBody>
          <a:bodyPr/>
          <a:lstStyle/>
          <a:p>
            <a:r>
              <a:rPr lang="en-US" altLang="ko-KR" dirty="0"/>
              <a:t>Graphical Representation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5080E6-695B-4185-99E6-FAC9CBDA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86" y="2158195"/>
            <a:ext cx="8604448" cy="2105935"/>
          </a:xfrm>
          <a:prstGeom prst="rect">
            <a:avLst/>
          </a:prstGeom>
        </p:spPr>
      </p:pic>
      <p:sp>
        <p:nvSpPr>
          <p:cNvPr id="6" name="왼쪽/오른쪽 화살표[L] 6">
            <a:extLst>
              <a:ext uri="{FF2B5EF4-FFF2-40B4-BE49-F238E27FC236}">
                <a16:creationId xmlns:a16="http://schemas.microsoft.com/office/drawing/2014/main" id="{8EC9157C-C7E2-4A61-80E9-AE30B0DCDE34}"/>
              </a:ext>
            </a:extLst>
          </p:cNvPr>
          <p:cNvSpPr/>
          <p:nvPr/>
        </p:nvSpPr>
        <p:spPr bwMode="auto">
          <a:xfrm>
            <a:off x="1528539" y="4311043"/>
            <a:ext cx="5131694" cy="238837"/>
          </a:xfrm>
          <a:prstGeom prst="left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왼쪽/오른쪽 화살표[L] 16">
            <a:extLst>
              <a:ext uri="{FF2B5EF4-FFF2-40B4-BE49-F238E27FC236}">
                <a16:creationId xmlns:a16="http://schemas.microsoft.com/office/drawing/2014/main" id="{4AC5BAAB-111B-4200-9CE3-EE63D882C73F}"/>
              </a:ext>
            </a:extLst>
          </p:cNvPr>
          <p:cNvSpPr/>
          <p:nvPr/>
        </p:nvSpPr>
        <p:spPr bwMode="auto">
          <a:xfrm>
            <a:off x="6732240" y="4311043"/>
            <a:ext cx="1786420" cy="238837"/>
          </a:xfrm>
          <a:prstGeom prst="left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E322E-0F02-4FA9-923C-F42255ED98D5}"/>
              </a:ext>
            </a:extLst>
          </p:cNvPr>
          <p:cNvSpPr txBox="1"/>
          <p:nvPr/>
        </p:nvSpPr>
        <p:spPr>
          <a:xfrm>
            <a:off x="3131840" y="4549880"/>
            <a:ext cx="20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Extraction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F2005-8B9A-493F-BD7B-15D8061E3C01}"/>
              </a:ext>
            </a:extLst>
          </p:cNvPr>
          <p:cNvSpPr txBox="1"/>
          <p:nvPr/>
        </p:nvSpPr>
        <p:spPr>
          <a:xfrm>
            <a:off x="6876256" y="4549880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Classification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5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5B067F-F7DC-47EC-962D-0186EC411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CNN</a:t>
            </a:r>
          </a:p>
          <a:p>
            <a:pPr lvl="1"/>
            <a:r>
              <a:rPr lang="en-US" altLang="ko-KR" dirty="0"/>
              <a:t>CNNs can be converted into neural networks</a:t>
            </a:r>
          </a:p>
          <a:p>
            <a:pPr lvl="1"/>
            <a:r>
              <a:rPr lang="en-US" altLang="ko-KR" dirty="0"/>
              <a:t>Convolution masks are converted into connection weights</a:t>
            </a:r>
          </a:p>
          <a:p>
            <a:pPr lvl="1"/>
            <a:r>
              <a:rPr lang="en-US" altLang="ko-KR" dirty="0"/>
              <a:t>Masks are found with gradient descent methods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A0D162-7A3F-4AD3-AA3A-BBE70525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Neural Networks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E2411876-5214-4FCD-BA0A-EBD910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638"/>
                <a:ext cx="10515600" cy="4755937"/>
              </a:xfrm>
            </p:spPr>
            <p:txBody>
              <a:bodyPr/>
              <a:lstStyle/>
              <a:p>
                <a:r>
                  <a:rPr lang="en-US" altLang="ko-KR" dirty="0"/>
                  <a:t>Convolution : </a:t>
                </a:r>
                <a:r>
                  <a:rPr lang="ko-KR" altLang="en-US" dirty="0" err="1"/>
                  <a:t>합성곱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x(t) * h(t)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ko-KR" dirty="0"/>
                  <a:t>•</a:t>
                </a:r>
                <a:r>
                  <a:rPr lang="en-US" altLang="ko-KR" dirty="0"/>
                  <a:t>Cross correlation : </a:t>
                </a:r>
                <a:r>
                  <a:rPr lang="ko-KR" altLang="en-US" dirty="0"/>
                  <a:t>교차상관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x(t) * h(t)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E2411876-5214-4FCD-BA0A-EBD910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638"/>
                <a:ext cx="10515600" cy="4755937"/>
              </a:xfrm>
              <a:blipFill>
                <a:blip r:embed="rId3"/>
                <a:stretch>
                  <a:fillRect l="-928" t="-2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C81AD026-FFA8-4D17-837C-4EB7FC79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&amp; Cross -correlation</a:t>
            </a:r>
            <a:endParaRPr lang="ko-KR" altLang="en-US" dirty="0"/>
          </a:p>
        </p:txBody>
      </p:sp>
      <p:pic>
        <p:nvPicPr>
          <p:cNvPr id="1026" name="Picture 2" descr="convolution_of_spiky_function_with_box2">
            <a:extLst>
              <a:ext uri="{FF2B5EF4-FFF2-40B4-BE49-F238E27FC236}">
                <a16:creationId xmlns:a16="http://schemas.microsoft.com/office/drawing/2014/main" id="{DCDBEC2B-6155-466D-9106-2B2EE8DEE72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" y="3883343"/>
            <a:ext cx="44577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9B67EA-E93C-42DA-8B50-D9DE91559DB0}"/>
              </a:ext>
            </a:extLst>
          </p:cNvPr>
          <p:cNvSpPr txBox="1"/>
          <p:nvPr/>
        </p:nvSpPr>
        <p:spPr>
          <a:xfrm>
            <a:off x="1478280" y="5253398"/>
            <a:ext cx="4949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https://en.wikipedia.org/wiki/Convolution</a:t>
            </a:r>
            <a:endParaRPr lang="ko-KR" altLang="en-US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D0D80F-65A1-4F1F-8F0A-DB369D747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3"/>
          <a:stretch/>
        </p:blipFill>
        <p:spPr bwMode="auto">
          <a:xfrm>
            <a:off x="6248399" y="2534397"/>
            <a:ext cx="258535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40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BBB184A-9949-4A96-868C-11CE862F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1678B5-0DB1-4FF2-9A3E-309C4B6BF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13"/>
            <a:ext cx="10515600" cy="4756150"/>
          </a:xfrm>
        </p:spPr>
        <p:txBody>
          <a:bodyPr/>
          <a:lstStyle/>
          <a:p>
            <a:r>
              <a:rPr lang="en-US" altLang="ko-KR" dirty="0"/>
              <a:t>Convolution &amp; Threshold</a:t>
            </a:r>
          </a:p>
          <a:p>
            <a:pPr lvl="1"/>
            <a:r>
              <a:rPr lang="en-US" altLang="ko-KR" dirty="0"/>
              <a:t>Values in Kernel </a:t>
            </a:r>
            <a:br>
              <a:rPr lang="en-US" altLang="ko-KR" dirty="0"/>
            </a:br>
            <a:r>
              <a:rPr lang="en-US" altLang="ko-KR" dirty="0"/>
              <a:t>=&gt; Connection weights</a:t>
            </a:r>
          </a:p>
          <a:p>
            <a:pPr lvl="1"/>
            <a:r>
              <a:rPr lang="en-US" altLang="ko-KR" dirty="0"/>
              <a:t>Most of them are zeros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4C29F97-747E-4D5B-A6AD-332015A8B2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640490"/>
              </p:ext>
            </p:extLst>
          </p:nvPr>
        </p:nvGraphicFramePr>
        <p:xfrm>
          <a:off x="1619672" y="3223000"/>
          <a:ext cx="180020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42CA961-58F2-47B7-ADB3-42735BAADF81}"/>
              </a:ext>
            </a:extLst>
          </p:cNvPr>
          <p:cNvSpPr/>
          <p:nvPr/>
        </p:nvSpPr>
        <p:spPr bwMode="auto">
          <a:xfrm>
            <a:off x="1617889" y="3235806"/>
            <a:ext cx="711242" cy="58031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Comic Sans MS" charset="0"/>
              <a:ea typeface="굴림" charset="-127"/>
            </a:endParaRP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F803BD1C-ACAB-4254-BFC3-796D218A9D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203537"/>
              </p:ext>
            </p:extLst>
          </p:nvPr>
        </p:nvGraphicFramePr>
        <p:xfrm>
          <a:off x="4308930" y="3397233"/>
          <a:ext cx="1055158" cy="86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2879CB-7184-4052-A311-22CAB19E4A59}"/>
              </a:ext>
            </a:extLst>
          </p:cNvPr>
          <p:cNvSpPr txBox="1"/>
          <p:nvPr/>
        </p:nvSpPr>
        <p:spPr>
          <a:xfrm>
            <a:off x="4424373" y="431458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Kernel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B884-9F27-4C63-BED2-1BA701BC56C4}"/>
              </a:ext>
            </a:extLst>
          </p:cNvPr>
          <p:cNvSpPr txBox="1"/>
          <p:nvPr/>
        </p:nvSpPr>
        <p:spPr>
          <a:xfrm>
            <a:off x="856229" y="368220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CD971A-306A-4A65-B607-837F774110A3}"/>
              </a:ext>
            </a:extLst>
          </p:cNvPr>
          <p:cNvSpPr txBox="1"/>
          <p:nvPr/>
        </p:nvSpPr>
        <p:spPr>
          <a:xfrm>
            <a:off x="856229" y="5284136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graphicFrame>
        <p:nvGraphicFramePr>
          <p:cNvPr id="11" name="내용 개체 틀 2">
            <a:extLst>
              <a:ext uri="{FF2B5EF4-FFF2-40B4-BE49-F238E27FC236}">
                <a16:creationId xmlns:a16="http://schemas.microsoft.com/office/drawing/2014/main" id="{B57487D5-39FD-47FD-B08F-2948AE927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151896"/>
              </p:ext>
            </p:extLst>
          </p:nvPr>
        </p:nvGraphicFramePr>
        <p:xfrm>
          <a:off x="1942289" y="4924096"/>
          <a:ext cx="1152128" cy="109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B745788-868B-447E-94E2-34AD6BDF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912" y="1411288"/>
            <a:ext cx="1390009" cy="5062557"/>
          </a:xfrm>
          <a:prstGeom prst="rect">
            <a:avLst/>
          </a:prstGeom>
        </p:spPr>
      </p:pic>
      <p:cxnSp>
        <p:nvCxnSpPr>
          <p:cNvPr id="14" name="직선 연결선[R] 36">
            <a:extLst>
              <a:ext uri="{FF2B5EF4-FFF2-40B4-BE49-F238E27FC236}">
                <a16:creationId xmlns:a16="http://schemas.microsoft.com/office/drawing/2014/main" id="{D4D03E04-1183-44E2-A245-E819EB1D0EAC}"/>
              </a:ext>
            </a:extLst>
          </p:cNvPr>
          <p:cNvCxnSpPr/>
          <p:nvPr/>
        </p:nvCxnSpPr>
        <p:spPr bwMode="auto">
          <a:xfrm flipV="1">
            <a:off x="6332412" y="2420888"/>
            <a:ext cx="902140" cy="3888432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15" name="직선 연결선[R] 39">
            <a:extLst>
              <a:ext uri="{FF2B5EF4-FFF2-40B4-BE49-F238E27FC236}">
                <a16:creationId xmlns:a16="http://schemas.microsoft.com/office/drawing/2014/main" id="{81986939-4FBD-4189-92A8-961FA33C8CCF}"/>
              </a:ext>
            </a:extLst>
          </p:cNvPr>
          <p:cNvCxnSpPr/>
          <p:nvPr/>
        </p:nvCxnSpPr>
        <p:spPr bwMode="auto">
          <a:xfrm flipV="1">
            <a:off x="6300191" y="2420888"/>
            <a:ext cx="934361" cy="914738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16" name="직선 연결선[R] 33">
            <a:extLst>
              <a:ext uri="{FF2B5EF4-FFF2-40B4-BE49-F238E27FC236}">
                <a16:creationId xmlns:a16="http://schemas.microsoft.com/office/drawing/2014/main" id="{1E246B53-1AAE-49D0-8C5C-474AF71974BE}"/>
              </a:ext>
            </a:extLst>
          </p:cNvPr>
          <p:cNvCxnSpPr/>
          <p:nvPr/>
        </p:nvCxnSpPr>
        <p:spPr bwMode="auto">
          <a:xfrm flipV="1">
            <a:off x="6296704" y="2420888"/>
            <a:ext cx="907371" cy="708654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17" name="직선 연결선[R] 30">
            <a:extLst>
              <a:ext uri="{FF2B5EF4-FFF2-40B4-BE49-F238E27FC236}">
                <a16:creationId xmlns:a16="http://schemas.microsoft.com/office/drawing/2014/main" id="{00410C97-4D1D-4AFD-B482-7DC870928D58}"/>
              </a:ext>
            </a:extLst>
          </p:cNvPr>
          <p:cNvCxnSpPr/>
          <p:nvPr/>
        </p:nvCxnSpPr>
        <p:spPr bwMode="auto">
          <a:xfrm flipV="1">
            <a:off x="6298448" y="2420888"/>
            <a:ext cx="937847" cy="504800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18" name="직선 연결선[R] 29">
            <a:extLst>
              <a:ext uri="{FF2B5EF4-FFF2-40B4-BE49-F238E27FC236}">
                <a16:creationId xmlns:a16="http://schemas.microsoft.com/office/drawing/2014/main" id="{B9D8B995-6E18-4210-823D-B61C0FECD983}"/>
              </a:ext>
            </a:extLst>
          </p:cNvPr>
          <p:cNvCxnSpPr/>
          <p:nvPr/>
        </p:nvCxnSpPr>
        <p:spPr bwMode="auto">
          <a:xfrm>
            <a:off x="6301935" y="2327514"/>
            <a:ext cx="902140" cy="93374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19" name="직선 연결선[R] 24">
            <a:extLst>
              <a:ext uri="{FF2B5EF4-FFF2-40B4-BE49-F238E27FC236}">
                <a16:creationId xmlns:a16="http://schemas.microsoft.com/office/drawing/2014/main" id="{FAAA908D-6697-4AAD-AB82-6DA4327E1523}"/>
              </a:ext>
            </a:extLst>
          </p:cNvPr>
          <p:cNvCxnSpPr/>
          <p:nvPr/>
        </p:nvCxnSpPr>
        <p:spPr bwMode="auto">
          <a:xfrm>
            <a:off x="6296704" y="2132856"/>
            <a:ext cx="907371" cy="288032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20" name="직선 연결선[R] 7">
            <a:extLst>
              <a:ext uri="{FF2B5EF4-FFF2-40B4-BE49-F238E27FC236}">
                <a16:creationId xmlns:a16="http://schemas.microsoft.com/office/drawing/2014/main" id="{9A7017ED-EB6B-4890-9A7F-A270E94F4E71}"/>
              </a:ext>
            </a:extLst>
          </p:cNvPr>
          <p:cNvCxnSpPr/>
          <p:nvPr/>
        </p:nvCxnSpPr>
        <p:spPr bwMode="auto">
          <a:xfrm>
            <a:off x="6298448" y="1916832"/>
            <a:ext cx="937847" cy="504056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58146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9A28EE5-6D1D-4616-A878-9BECC3A0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4925BCC-7F0D-4A73-BE62-2B071A5B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13"/>
            <a:ext cx="10515600" cy="4756150"/>
          </a:xfrm>
        </p:spPr>
        <p:txBody>
          <a:bodyPr/>
          <a:lstStyle/>
          <a:p>
            <a:r>
              <a:rPr lang="en-US" altLang="ko-KR" dirty="0"/>
              <a:t>Convolution &amp; Threshold</a:t>
            </a:r>
          </a:p>
          <a:p>
            <a:pPr lvl="1"/>
            <a:r>
              <a:rPr lang="en-US" altLang="ko-KR" dirty="0"/>
              <a:t>Values in Kernel </a:t>
            </a:r>
            <a:br>
              <a:rPr lang="en-US" altLang="ko-KR" dirty="0"/>
            </a:br>
            <a:r>
              <a:rPr lang="en-US" altLang="ko-KR" dirty="0"/>
              <a:t>=&gt; Connection weights</a:t>
            </a:r>
          </a:p>
          <a:p>
            <a:pPr lvl="1"/>
            <a:r>
              <a:rPr lang="en-US" altLang="ko-KR" dirty="0"/>
              <a:t>Most of them are zeros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116C6BD1-801F-4C72-8D98-4B2953C1B5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08388"/>
              </p:ext>
            </p:extLst>
          </p:nvPr>
        </p:nvGraphicFramePr>
        <p:xfrm>
          <a:off x="1619672" y="3223000"/>
          <a:ext cx="180020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2659C6-E82A-4C2C-9262-0251669155F7}"/>
              </a:ext>
            </a:extLst>
          </p:cNvPr>
          <p:cNvSpPr txBox="1"/>
          <p:nvPr/>
        </p:nvSpPr>
        <p:spPr>
          <a:xfrm>
            <a:off x="856229" y="368220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:a16="http://schemas.microsoft.com/office/drawing/2014/main" id="{784839BA-8AE8-4B24-9068-BF6E74C6D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006541"/>
              </p:ext>
            </p:extLst>
          </p:nvPr>
        </p:nvGraphicFramePr>
        <p:xfrm>
          <a:off x="1942289" y="4924096"/>
          <a:ext cx="1152128" cy="109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AE3FA58-6C46-4853-8DB9-96285CDC74FB}"/>
              </a:ext>
            </a:extLst>
          </p:cNvPr>
          <p:cNvSpPr txBox="1"/>
          <p:nvPr/>
        </p:nvSpPr>
        <p:spPr>
          <a:xfrm>
            <a:off x="856229" y="5284136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13772-56F5-4AF1-875F-DC4EF23DECFA}"/>
              </a:ext>
            </a:extLst>
          </p:cNvPr>
          <p:cNvSpPr txBox="1"/>
          <p:nvPr/>
        </p:nvSpPr>
        <p:spPr>
          <a:xfrm>
            <a:off x="4424373" y="431458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Kernel</a:t>
            </a:r>
            <a:endParaRPr lang="ko-KR" altLang="en-US" sz="1600" dirty="0"/>
          </a:p>
        </p:txBody>
      </p:sp>
      <p:graphicFrame>
        <p:nvGraphicFramePr>
          <p:cNvPr id="11" name="내용 개체 틀 2">
            <a:extLst>
              <a:ext uri="{FF2B5EF4-FFF2-40B4-BE49-F238E27FC236}">
                <a16:creationId xmlns:a16="http://schemas.microsoft.com/office/drawing/2014/main" id="{5994E056-D5DF-462E-BE67-47E3BA3C3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083408"/>
              </p:ext>
            </p:extLst>
          </p:nvPr>
        </p:nvGraphicFramePr>
        <p:xfrm>
          <a:off x="4308930" y="3397233"/>
          <a:ext cx="1055158" cy="86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18E197F-0AEF-47EF-B6F8-01B5038D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911" y="1410848"/>
            <a:ext cx="1390009" cy="5062557"/>
          </a:xfrm>
          <a:prstGeom prst="rect">
            <a:avLst/>
          </a:prstGeom>
        </p:spPr>
      </p:pic>
      <p:cxnSp>
        <p:nvCxnSpPr>
          <p:cNvPr id="13" name="직선 연결선[R] 27">
            <a:extLst>
              <a:ext uri="{FF2B5EF4-FFF2-40B4-BE49-F238E27FC236}">
                <a16:creationId xmlns:a16="http://schemas.microsoft.com/office/drawing/2014/main" id="{9FCB7D84-5CF1-4896-AD5A-2951D21694CF}"/>
              </a:ext>
            </a:extLst>
          </p:cNvPr>
          <p:cNvCxnSpPr/>
          <p:nvPr/>
        </p:nvCxnSpPr>
        <p:spPr bwMode="auto">
          <a:xfrm>
            <a:off x="6332412" y="1556792"/>
            <a:ext cx="902140" cy="1080120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14" name="직선 연결선[R] 28">
            <a:extLst>
              <a:ext uri="{FF2B5EF4-FFF2-40B4-BE49-F238E27FC236}">
                <a16:creationId xmlns:a16="http://schemas.microsoft.com/office/drawing/2014/main" id="{D7DA36B4-5C12-4043-92D3-0C6861955D07}"/>
              </a:ext>
            </a:extLst>
          </p:cNvPr>
          <p:cNvCxnSpPr/>
          <p:nvPr/>
        </p:nvCxnSpPr>
        <p:spPr bwMode="auto">
          <a:xfrm>
            <a:off x="6296704" y="2132856"/>
            <a:ext cx="937848" cy="504056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15" name="직선 연결선[R] 29">
            <a:extLst>
              <a:ext uri="{FF2B5EF4-FFF2-40B4-BE49-F238E27FC236}">
                <a16:creationId xmlns:a16="http://schemas.microsoft.com/office/drawing/2014/main" id="{6E5B8DE7-03A2-459E-9CA1-176F1B61438A}"/>
              </a:ext>
            </a:extLst>
          </p:cNvPr>
          <p:cNvCxnSpPr/>
          <p:nvPr/>
        </p:nvCxnSpPr>
        <p:spPr bwMode="auto">
          <a:xfrm>
            <a:off x="6301935" y="2327514"/>
            <a:ext cx="932617" cy="309398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16" name="직선 연결선[R] 30">
            <a:extLst>
              <a:ext uri="{FF2B5EF4-FFF2-40B4-BE49-F238E27FC236}">
                <a16:creationId xmlns:a16="http://schemas.microsoft.com/office/drawing/2014/main" id="{96B9C5E9-2EA6-4902-B9C3-D223D8A62953}"/>
              </a:ext>
            </a:extLst>
          </p:cNvPr>
          <p:cNvCxnSpPr/>
          <p:nvPr/>
        </p:nvCxnSpPr>
        <p:spPr bwMode="auto">
          <a:xfrm>
            <a:off x="6296704" y="2577108"/>
            <a:ext cx="907371" cy="72008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17" name="직선 연결선[R] 31">
            <a:extLst>
              <a:ext uri="{FF2B5EF4-FFF2-40B4-BE49-F238E27FC236}">
                <a16:creationId xmlns:a16="http://schemas.microsoft.com/office/drawing/2014/main" id="{273FDE23-81E2-4A91-B565-EBC4AD57BFF2}"/>
              </a:ext>
            </a:extLst>
          </p:cNvPr>
          <p:cNvCxnSpPr/>
          <p:nvPr/>
        </p:nvCxnSpPr>
        <p:spPr bwMode="auto">
          <a:xfrm flipV="1">
            <a:off x="6296704" y="2636912"/>
            <a:ext cx="907371" cy="492630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18" name="직선 연결선[R] 33">
            <a:extLst>
              <a:ext uri="{FF2B5EF4-FFF2-40B4-BE49-F238E27FC236}">
                <a16:creationId xmlns:a16="http://schemas.microsoft.com/office/drawing/2014/main" id="{B5FC3D91-70D9-48AF-80D6-3B86B5D4BBC0}"/>
              </a:ext>
            </a:extLst>
          </p:cNvPr>
          <p:cNvCxnSpPr/>
          <p:nvPr/>
        </p:nvCxnSpPr>
        <p:spPr bwMode="auto">
          <a:xfrm flipV="1">
            <a:off x="6300191" y="2636912"/>
            <a:ext cx="934361" cy="698714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19" name="직선 연결선[R] 32">
            <a:extLst>
              <a:ext uri="{FF2B5EF4-FFF2-40B4-BE49-F238E27FC236}">
                <a16:creationId xmlns:a16="http://schemas.microsoft.com/office/drawing/2014/main" id="{B06892FA-9F0A-49FF-96C0-21F469F3E8E4}"/>
              </a:ext>
            </a:extLst>
          </p:cNvPr>
          <p:cNvCxnSpPr/>
          <p:nvPr/>
        </p:nvCxnSpPr>
        <p:spPr bwMode="auto">
          <a:xfrm flipV="1">
            <a:off x="6332412" y="2636912"/>
            <a:ext cx="871663" cy="3672408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6510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F85FA92-2A3E-4537-917A-71DC1C66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FE9090-6B28-4CC9-BB3A-5A15E081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13"/>
            <a:ext cx="10515600" cy="4756150"/>
          </a:xfrm>
        </p:spPr>
        <p:txBody>
          <a:bodyPr/>
          <a:lstStyle/>
          <a:p>
            <a:r>
              <a:rPr lang="en-US" altLang="ko-KR" dirty="0"/>
              <a:t>Convolution &amp; Threshold</a:t>
            </a:r>
          </a:p>
          <a:p>
            <a:pPr lvl="1"/>
            <a:r>
              <a:rPr lang="en-US" altLang="ko-KR" dirty="0"/>
              <a:t>Values in Kernel </a:t>
            </a:r>
            <a:br>
              <a:rPr lang="en-US" altLang="ko-KR" dirty="0"/>
            </a:br>
            <a:r>
              <a:rPr lang="en-US" altLang="ko-KR" dirty="0"/>
              <a:t>=&gt; Connection weights</a:t>
            </a:r>
          </a:p>
          <a:p>
            <a:pPr lvl="1"/>
            <a:r>
              <a:rPr lang="en-US" altLang="ko-KR" dirty="0"/>
              <a:t>Most of them are zeros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AD8164-6422-4592-B177-E3132A0D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894" y="1411751"/>
            <a:ext cx="2370330" cy="5062557"/>
          </a:xfrm>
          <a:prstGeom prst="rect">
            <a:avLst/>
          </a:prstGeom>
        </p:spPr>
      </p:pic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3AAF31D1-0024-4CFA-B587-BE15411D4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004060"/>
              </p:ext>
            </p:extLst>
          </p:nvPr>
        </p:nvGraphicFramePr>
        <p:xfrm>
          <a:off x="1619672" y="3223000"/>
          <a:ext cx="180020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내용 개체 틀 2">
            <a:extLst>
              <a:ext uri="{FF2B5EF4-FFF2-40B4-BE49-F238E27FC236}">
                <a16:creationId xmlns:a16="http://schemas.microsoft.com/office/drawing/2014/main" id="{F040D1BF-A7E2-4D06-A782-5A5B78E267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784337"/>
              </p:ext>
            </p:extLst>
          </p:nvPr>
        </p:nvGraphicFramePr>
        <p:xfrm>
          <a:off x="1942289" y="4924096"/>
          <a:ext cx="1152128" cy="109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E65BF5-597B-4743-BB62-C2849CC28F96}"/>
              </a:ext>
            </a:extLst>
          </p:cNvPr>
          <p:cNvSpPr txBox="1"/>
          <p:nvPr/>
        </p:nvSpPr>
        <p:spPr>
          <a:xfrm>
            <a:off x="856229" y="5284136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143AB-BE9E-4B50-A57C-C7B4C05C46A4}"/>
              </a:ext>
            </a:extLst>
          </p:cNvPr>
          <p:cNvSpPr txBox="1"/>
          <p:nvPr/>
        </p:nvSpPr>
        <p:spPr>
          <a:xfrm>
            <a:off x="856229" y="368220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graphicFrame>
        <p:nvGraphicFramePr>
          <p:cNvPr id="11" name="내용 개체 틀 2">
            <a:extLst>
              <a:ext uri="{FF2B5EF4-FFF2-40B4-BE49-F238E27FC236}">
                <a16:creationId xmlns:a16="http://schemas.microsoft.com/office/drawing/2014/main" id="{5330139D-FDE3-4E6D-89A6-2E0F8D5A3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556563"/>
              </p:ext>
            </p:extLst>
          </p:nvPr>
        </p:nvGraphicFramePr>
        <p:xfrm>
          <a:off x="4308930" y="3397233"/>
          <a:ext cx="1055158" cy="86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66FF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0066FF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7123F81-D5C7-4A48-A1AB-1E197A8D6613}"/>
              </a:ext>
            </a:extLst>
          </p:cNvPr>
          <p:cNvSpPr txBox="1"/>
          <p:nvPr/>
        </p:nvSpPr>
        <p:spPr>
          <a:xfrm>
            <a:off x="4424373" y="431458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Kernel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2256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DBAB3EF-7B58-4F4F-ABA4-97958708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C558C3-5D6A-49EB-B845-CAA58A24B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13"/>
            <a:ext cx="10515600" cy="4756150"/>
          </a:xfrm>
        </p:spPr>
        <p:txBody>
          <a:bodyPr/>
          <a:lstStyle/>
          <a:p>
            <a:r>
              <a:rPr lang="en-US" altLang="ko-KR" dirty="0"/>
              <a:t>Pooling</a:t>
            </a:r>
          </a:p>
          <a:p>
            <a:pPr lvl="1"/>
            <a:r>
              <a:rPr lang="en-US" altLang="ko-KR" dirty="0"/>
              <a:t>Weight are fixed to 1</a:t>
            </a:r>
          </a:p>
          <a:p>
            <a:pPr lvl="1"/>
            <a:r>
              <a:rPr lang="en-US" altLang="ko-KR" dirty="0"/>
              <a:t>Activation: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FCA8020-DA31-435B-9ADE-56D7AAFABA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595755"/>
              </p:ext>
            </p:extLst>
          </p:nvPr>
        </p:nvGraphicFramePr>
        <p:xfrm>
          <a:off x="1619672" y="3223000"/>
          <a:ext cx="180020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6AE8EB25-DECE-429F-9F54-168A713756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345354"/>
              </p:ext>
            </p:extLst>
          </p:nvPr>
        </p:nvGraphicFramePr>
        <p:xfrm>
          <a:off x="1942289" y="4924096"/>
          <a:ext cx="1152128" cy="109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542EAB-1C46-4016-819E-5C330B3B88D5}"/>
              </a:ext>
            </a:extLst>
          </p:cNvPr>
          <p:cNvSpPr txBox="1"/>
          <p:nvPr/>
        </p:nvSpPr>
        <p:spPr>
          <a:xfrm>
            <a:off x="856229" y="368220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FFCE4-F717-4A99-957D-1F0793E8713C}"/>
              </a:ext>
            </a:extLst>
          </p:cNvPr>
          <p:cNvSpPr txBox="1"/>
          <p:nvPr/>
        </p:nvSpPr>
        <p:spPr>
          <a:xfrm>
            <a:off x="856229" y="5284136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graphicFrame>
        <p:nvGraphicFramePr>
          <p:cNvPr id="9" name="내용 개체 틀 2">
            <a:extLst>
              <a:ext uri="{FF2B5EF4-FFF2-40B4-BE49-F238E27FC236}">
                <a16:creationId xmlns:a16="http://schemas.microsoft.com/office/drawing/2014/main" id="{B3969E3F-CB56-4A96-83E5-BA8B6DE8A1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868877"/>
              </p:ext>
            </p:extLst>
          </p:nvPr>
        </p:nvGraphicFramePr>
        <p:xfrm>
          <a:off x="4308930" y="3397233"/>
          <a:ext cx="1055158" cy="86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66FF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0066FF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121215-FA0C-469B-97D7-64D61BBE6B9F}"/>
              </a:ext>
            </a:extLst>
          </p:cNvPr>
          <p:cNvSpPr txBox="1"/>
          <p:nvPr/>
        </p:nvSpPr>
        <p:spPr>
          <a:xfrm>
            <a:off x="4424373" y="431458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Kernel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7FC545-79B0-417B-8B86-A61CC250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894" y="1411751"/>
            <a:ext cx="2370330" cy="506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59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8CC7217-5B39-4780-B93A-C574FCEB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6129782-D31E-41D8-B66F-76D6CA26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13"/>
            <a:ext cx="10515600" cy="4756150"/>
          </a:xfrm>
        </p:spPr>
        <p:txBody>
          <a:bodyPr/>
          <a:lstStyle/>
          <a:p>
            <a:r>
              <a:rPr kumimoji="1" lang="en-US" altLang="ko-KR" dirty="0"/>
              <a:t>Feature Extraction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0CE7BA-CED0-42CD-8D02-87E167F28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55" y="2780927"/>
            <a:ext cx="2158440" cy="20000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39604EB-0D65-44AE-AEB9-766FFE839FF4}"/>
              </a:ext>
            </a:extLst>
          </p:cNvPr>
          <p:cNvSpPr/>
          <p:nvPr/>
        </p:nvSpPr>
        <p:spPr bwMode="auto">
          <a:xfrm>
            <a:off x="3776822" y="2780927"/>
            <a:ext cx="2966450" cy="1944216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lang="en-US" altLang="ko-KR" dirty="0"/>
              <a:t>NN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102515-D007-4DB1-9FDE-DE920F689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39" y="3222646"/>
            <a:ext cx="1071006" cy="1008237"/>
          </a:xfrm>
          <a:prstGeom prst="rect">
            <a:avLst/>
          </a:prstGeom>
        </p:spPr>
      </p:pic>
      <p:sp>
        <p:nvSpPr>
          <p:cNvPr id="9" name="TextBox 26">
            <a:extLst>
              <a:ext uri="{FF2B5EF4-FFF2-40B4-BE49-F238E27FC236}">
                <a16:creationId xmlns:a16="http://schemas.microsoft.com/office/drawing/2014/main" id="{B4FD9489-1981-40AE-BE3A-A654F6AAF0B0}"/>
              </a:ext>
            </a:extLst>
          </p:cNvPr>
          <p:cNvSpPr txBox="1"/>
          <p:nvPr/>
        </p:nvSpPr>
        <p:spPr>
          <a:xfrm>
            <a:off x="1370644" y="4816288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Image</a:t>
            </a:r>
            <a:endParaRPr lang="ko-KR" altLang="en-US" sz="1600" dirty="0"/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6854A150-BACC-4E8F-94E6-1E78BA1AE5EF}"/>
              </a:ext>
            </a:extLst>
          </p:cNvPr>
          <p:cNvSpPr txBox="1"/>
          <p:nvPr/>
        </p:nvSpPr>
        <p:spPr>
          <a:xfrm>
            <a:off x="7201624" y="4816288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map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869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9296819-3DB8-45D5-BBCE-73DFE94B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Neural Networks-Back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02E1866A-66EC-42CF-BEE2-94E76B48F89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55873936"/>
                  </p:ext>
                </p:extLst>
              </p:nvPr>
            </p:nvGraphicFramePr>
            <p:xfrm>
              <a:off x="1443990" y="1833645"/>
              <a:ext cx="2466975" cy="20372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2325">
                      <a:extLst>
                        <a:ext uri="{9D8B030D-6E8A-4147-A177-3AD203B41FA5}">
                          <a16:colId xmlns:a16="http://schemas.microsoft.com/office/drawing/2014/main" val="2190655019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2093325054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3501164595"/>
                        </a:ext>
                      </a:extLst>
                    </a:gridCol>
                  </a:tblGrid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13472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891536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3432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02E1866A-66EC-42CF-BEE2-94E76B48F89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55873936"/>
                  </p:ext>
                </p:extLst>
              </p:nvPr>
            </p:nvGraphicFramePr>
            <p:xfrm>
              <a:off x="1443990" y="1833645"/>
              <a:ext cx="2466975" cy="20372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2325">
                      <a:extLst>
                        <a:ext uri="{9D8B030D-6E8A-4147-A177-3AD203B41FA5}">
                          <a16:colId xmlns:a16="http://schemas.microsoft.com/office/drawing/2014/main" val="2190655019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2093325054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3501164595"/>
                        </a:ext>
                      </a:extLst>
                    </a:gridCol>
                  </a:tblGrid>
                  <a:tr h="6790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1" t="-893" r="-202222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893" r="-100735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481" t="-893" r="-1481" b="-2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13472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1" t="-101802" r="-202222" b="-10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1802" r="-100735" b="-10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481" t="-101802" r="-1481" b="-103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891536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1" t="-200000" r="-202222" b="-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00000" r="-100735" b="-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481" t="-200000" r="-1481" b="-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3432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D23D0405-09B8-4129-B1EB-C150B68A4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320501"/>
                  </p:ext>
                </p:extLst>
              </p:nvPr>
            </p:nvGraphicFramePr>
            <p:xfrm>
              <a:off x="5356377" y="2175779"/>
              <a:ext cx="1644650" cy="1358164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2325">
                      <a:extLst>
                        <a:ext uri="{9D8B030D-6E8A-4147-A177-3AD203B41FA5}">
                          <a16:colId xmlns:a16="http://schemas.microsoft.com/office/drawing/2014/main" val="2190655019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2093325054"/>
                        </a:ext>
                      </a:extLst>
                    </a:gridCol>
                  </a:tblGrid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13472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891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D23D0405-09B8-4129-B1EB-C150B68A4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320501"/>
                  </p:ext>
                </p:extLst>
              </p:nvPr>
            </p:nvGraphicFramePr>
            <p:xfrm>
              <a:off x="5356377" y="2175779"/>
              <a:ext cx="1644650" cy="1358164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2325">
                      <a:extLst>
                        <a:ext uri="{9D8B030D-6E8A-4147-A177-3AD203B41FA5}">
                          <a16:colId xmlns:a16="http://schemas.microsoft.com/office/drawing/2014/main" val="2190655019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2093325054"/>
                        </a:ext>
                      </a:extLst>
                    </a:gridCol>
                  </a:tblGrid>
                  <a:tr h="6790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35" t="-893" r="-100735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481" t="-893" r="-1481" b="-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13472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35" t="-100893" r="-100735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481" t="-100893" r="-1481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8915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F382781-E7F7-4D95-8F32-A0ABBC9AC582}"/>
              </a:ext>
            </a:extLst>
          </p:cNvPr>
          <p:cNvSpPr txBox="1"/>
          <p:nvPr/>
        </p:nvSpPr>
        <p:spPr>
          <a:xfrm>
            <a:off x="4451611" y="2609518"/>
            <a:ext cx="46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Calibri" panose="020F0502020204030204" pitchFamily="34" charset="0"/>
              </a:rPr>
              <a:t>*</a:t>
            </a:r>
            <a:endParaRPr lang="ko-KR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51094-10DE-46A3-B9D1-E14B887744EA}"/>
              </a:ext>
            </a:extLst>
          </p:cNvPr>
          <p:cNvSpPr txBox="1"/>
          <p:nvPr/>
        </p:nvSpPr>
        <p:spPr>
          <a:xfrm>
            <a:off x="5241334" y="1663128"/>
            <a:ext cx="2014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</a:rPr>
              <a:t>filter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BD675-80B4-4685-8B19-98F7BF6F2E85}"/>
              </a:ext>
            </a:extLst>
          </p:cNvPr>
          <p:cNvSpPr txBox="1"/>
          <p:nvPr/>
        </p:nvSpPr>
        <p:spPr>
          <a:xfrm>
            <a:off x="7366014" y="2651039"/>
            <a:ext cx="46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Calibri" panose="020F0502020204030204" pitchFamily="34" charset="0"/>
              </a:rPr>
              <a:t>=</a:t>
            </a:r>
            <a:endParaRPr lang="ko-KR" altLang="en-US" sz="2400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9C9270C-0D85-43EC-AA10-76075ECEF3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302034"/>
                  </p:ext>
                </p:extLst>
              </p:nvPr>
            </p:nvGraphicFramePr>
            <p:xfrm>
              <a:off x="7830837" y="2222500"/>
              <a:ext cx="1644650" cy="1358164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2325">
                      <a:extLst>
                        <a:ext uri="{9D8B030D-6E8A-4147-A177-3AD203B41FA5}">
                          <a16:colId xmlns:a16="http://schemas.microsoft.com/office/drawing/2014/main" val="2190655019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2093325054"/>
                        </a:ext>
                      </a:extLst>
                    </a:gridCol>
                  </a:tblGrid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13472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891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9C9270C-0D85-43EC-AA10-76075ECEF3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302034"/>
                  </p:ext>
                </p:extLst>
              </p:nvPr>
            </p:nvGraphicFramePr>
            <p:xfrm>
              <a:off x="7830837" y="2222500"/>
              <a:ext cx="1644650" cy="1358164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2325">
                      <a:extLst>
                        <a:ext uri="{9D8B030D-6E8A-4147-A177-3AD203B41FA5}">
                          <a16:colId xmlns:a16="http://schemas.microsoft.com/office/drawing/2014/main" val="2190655019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2093325054"/>
                        </a:ext>
                      </a:extLst>
                    </a:gridCol>
                  </a:tblGrid>
                  <a:tr h="6790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35" t="-893" r="-100735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481" t="-893" r="-1481" b="-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13472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35" t="-100893" r="-100735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481" t="-100893" r="-1481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8915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213A6B-7131-4F6A-A466-B38BD5405B82}"/>
                  </a:ext>
                </a:extLst>
              </p:cNvPr>
              <p:cNvSpPr txBox="1"/>
              <p:nvPr/>
            </p:nvSpPr>
            <p:spPr>
              <a:xfrm>
                <a:off x="5984705" y="4375822"/>
                <a:ext cx="4442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213A6B-7131-4F6A-A466-B38BD5405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705" y="4375822"/>
                <a:ext cx="444205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92DEA9-74B6-4618-8860-9D4B437DAE24}"/>
                  </a:ext>
                </a:extLst>
              </p:cNvPr>
              <p:cNvSpPr txBox="1"/>
              <p:nvPr/>
            </p:nvSpPr>
            <p:spPr>
              <a:xfrm>
                <a:off x="5984705" y="4825225"/>
                <a:ext cx="4442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92DEA9-74B6-4618-8860-9D4B437DA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705" y="4825225"/>
                <a:ext cx="444205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A36B9D-A46F-4227-AFBC-9C32A1A9F8AB}"/>
                  </a:ext>
                </a:extLst>
              </p:cNvPr>
              <p:cNvSpPr txBox="1"/>
              <p:nvPr/>
            </p:nvSpPr>
            <p:spPr>
              <a:xfrm>
                <a:off x="5932805" y="5307098"/>
                <a:ext cx="445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A36B9D-A46F-4227-AFBC-9C32A1A9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805" y="5307098"/>
                <a:ext cx="4458015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226E1E-B468-4BC4-921D-820FE3B02DEC}"/>
                  </a:ext>
                </a:extLst>
              </p:cNvPr>
              <p:cNvSpPr txBox="1"/>
              <p:nvPr/>
            </p:nvSpPr>
            <p:spPr>
              <a:xfrm>
                <a:off x="5932804" y="5788971"/>
                <a:ext cx="445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226E1E-B468-4BC4-921D-820FE3B0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804" y="5788971"/>
                <a:ext cx="4458015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A2CBAC-BAD1-44CA-A900-D09572FA3B44}"/>
                  </a:ext>
                </a:extLst>
              </p:cNvPr>
              <p:cNvSpPr txBox="1"/>
              <p:nvPr/>
            </p:nvSpPr>
            <p:spPr>
              <a:xfrm>
                <a:off x="80010" y="4745154"/>
                <a:ext cx="6015990" cy="697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A2CBAC-BAD1-44CA-A900-D09572FA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" y="4745154"/>
                <a:ext cx="6015990" cy="6971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1F08DD-7F0D-49CB-8DD6-D87795F55449}"/>
              </a:ext>
            </a:extLst>
          </p:cNvPr>
          <p:cNvCxnSpPr>
            <a:cxnSpLocks/>
          </p:cNvCxnSpPr>
          <p:nvPr/>
        </p:nvCxnSpPr>
        <p:spPr>
          <a:xfrm flipV="1">
            <a:off x="9529864" y="2897291"/>
            <a:ext cx="965864" cy="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4575F2D-720D-4492-AFEA-F7B2E64423F9}"/>
                  </a:ext>
                </a:extLst>
              </p:cNvPr>
              <p:cNvSpPr/>
              <p:nvPr/>
            </p:nvSpPr>
            <p:spPr>
              <a:xfrm>
                <a:off x="10550106" y="2192586"/>
                <a:ext cx="943836" cy="1368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4575F2D-720D-4492-AFEA-F7B2E6442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106" y="2192586"/>
                <a:ext cx="943836" cy="13689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ACA1989-1581-428D-B500-B42FDD4B32FF}"/>
              </a:ext>
            </a:extLst>
          </p:cNvPr>
          <p:cNvSpPr txBox="1"/>
          <p:nvPr/>
        </p:nvSpPr>
        <p:spPr>
          <a:xfrm>
            <a:off x="9603638" y="1806447"/>
            <a:ext cx="117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pooling</a:t>
            </a:r>
            <a:endParaRPr lang="ko-KR" altLang="en-US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2ADB2CE-0364-4B75-B0D7-5B1D162C3D5C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10550106" y="2877044"/>
            <a:ext cx="9438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4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AF38A0D-9631-4C35-8BDC-52996BBA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49A394E8-CDE2-4B23-BA07-963D3605F5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17054053"/>
                  </p:ext>
                </p:extLst>
              </p:nvPr>
            </p:nvGraphicFramePr>
            <p:xfrm>
              <a:off x="838200" y="1420813"/>
              <a:ext cx="2466975" cy="20372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2325">
                      <a:extLst>
                        <a:ext uri="{9D8B030D-6E8A-4147-A177-3AD203B41FA5}">
                          <a16:colId xmlns:a16="http://schemas.microsoft.com/office/drawing/2014/main" val="2190655019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2093325054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3501164595"/>
                        </a:ext>
                      </a:extLst>
                    </a:gridCol>
                  </a:tblGrid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13472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891536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3432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49A394E8-CDE2-4B23-BA07-963D3605F5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17054053"/>
                  </p:ext>
                </p:extLst>
              </p:nvPr>
            </p:nvGraphicFramePr>
            <p:xfrm>
              <a:off x="838200" y="1420813"/>
              <a:ext cx="2466975" cy="20372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2325">
                      <a:extLst>
                        <a:ext uri="{9D8B030D-6E8A-4147-A177-3AD203B41FA5}">
                          <a16:colId xmlns:a16="http://schemas.microsoft.com/office/drawing/2014/main" val="2190655019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2093325054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3501164595"/>
                        </a:ext>
                      </a:extLst>
                    </a:gridCol>
                  </a:tblGrid>
                  <a:tr h="6790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1" t="-893" r="-202222" b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93" r="-100735" b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81" t="-893" r="-1481" b="-2008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13472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1" t="-101802" r="-20222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802" r="-100735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81" t="-101802" r="-1481" b="-1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891536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1" t="-200000" r="-202222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0000" r="-100735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81" t="-200000" r="-1481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3432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319AED-05C4-4EED-A68F-9A72A5780286}"/>
              </a:ext>
            </a:extLst>
          </p:cNvPr>
          <p:cNvSpPr txBox="1"/>
          <p:nvPr/>
        </p:nvSpPr>
        <p:spPr>
          <a:xfrm>
            <a:off x="3458301" y="2085578"/>
            <a:ext cx="46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Calibri" panose="020F0502020204030204" pitchFamily="34" charset="0"/>
              </a:rPr>
              <a:t>*</a:t>
            </a:r>
            <a:endParaRPr lang="ko-KR" altLang="en-US" sz="2400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7A1F9326-2B5A-4D1E-89F1-FDBDF47D6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894983"/>
                  </p:ext>
                </p:extLst>
              </p:nvPr>
            </p:nvGraphicFramePr>
            <p:xfrm>
              <a:off x="4076251" y="1506700"/>
              <a:ext cx="1644650" cy="1358164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2325">
                      <a:extLst>
                        <a:ext uri="{9D8B030D-6E8A-4147-A177-3AD203B41FA5}">
                          <a16:colId xmlns:a16="http://schemas.microsoft.com/office/drawing/2014/main" val="2190655019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2093325054"/>
                        </a:ext>
                      </a:extLst>
                    </a:gridCol>
                  </a:tblGrid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13472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891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7A1F9326-2B5A-4D1E-89F1-FDBDF47D6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894983"/>
                  </p:ext>
                </p:extLst>
              </p:nvPr>
            </p:nvGraphicFramePr>
            <p:xfrm>
              <a:off x="4076251" y="1506700"/>
              <a:ext cx="1644650" cy="1358164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2325">
                      <a:extLst>
                        <a:ext uri="{9D8B030D-6E8A-4147-A177-3AD203B41FA5}">
                          <a16:colId xmlns:a16="http://schemas.microsoft.com/office/drawing/2014/main" val="2190655019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2093325054"/>
                        </a:ext>
                      </a:extLst>
                    </a:gridCol>
                  </a:tblGrid>
                  <a:tr h="6790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35" t="-893" r="-100735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481" t="-893" r="-1481" b="-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13472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35" t="-101802" r="-100735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481" t="-101802" r="-1481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8915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E00205D-59A4-4822-8358-4EC77102A4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287888"/>
                  </p:ext>
                </p:extLst>
              </p:nvPr>
            </p:nvGraphicFramePr>
            <p:xfrm>
              <a:off x="6664280" y="1506700"/>
              <a:ext cx="1644650" cy="1441704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2325">
                      <a:extLst>
                        <a:ext uri="{9D8B030D-6E8A-4147-A177-3AD203B41FA5}">
                          <a16:colId xmlns:a16="http://schemas.microsoft.com/office/drawing/2014/main" val="2190655019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2093325054"/>
                        </a:ext>
                      </a:extLst>
                    </a:gridCol>
                  </a:tblGrid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13472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891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E00205D-59A4-4822-8358-4EC77102A4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287888"/>
                  </p:ext>
                </p:extLst>
              </p:nvPr>
            </p:nvGraphicFramePr>
            <p:xfrm>
              <a:off x="6664280" y="1506700"/>
              <a:ext cx="1644650" cy="1441704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2325">
                      <a:extLst>
                        <a:ext uri="{9D8B030D-6E8A-4147-A177-3AD203B41FA5}">
                          <a16:colId xmlns:a16="http://schemas.microsoft.com/office/drawing/2014/main" val="2190655019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2093325054"/>
                        </a:ext>
                      </a:extLst>
                    </a:gridCol>
                  </a:tblGrid>
                  <a:tr h="7208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35" t="-840" r="-100735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481" t="-840" r="-1481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13472"/>
                      </a:ext>
                    </a:extLst>
                  </a:tr>
                  <a:tr h="7208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35" t="-101695" r="-100735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481" t="-101695" r="-1481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8915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B2D8E2-7B52-40D6-8AC7-E258E6A24B64}"/>
              </a:ext>
            </a:extLst>
          </p:cNvPr>
          <p:cNvSpPr txBox="1"/>
          <p:nvPr/>
        </p:nvSpPr>
        <p:spPr>
          <a:xfrm>
            <a:off x="5935203" y="1954950"/>
            <a:ext cx="46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Calibri" panose="020F0502020204030204" pitchFamily="34" charset="0"/>
              </a:rPr>
              <a:t>=</a:t>
            </a:r>
            <a:endParaRPr lang="ko-KR" altLang="en-US" sz="2400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592EC-B065-4954-B5E3-CD8BAD9D83CB}"/>
                  </a:ext>
                </a:extLst>
              </p:cNvPr>
              <p:cNvSpPr txBox="1"/>
              <p:nvPr/>
            </p:nvSpPr>
            <p:spPr>
              <a:xfrm>
                <a:off x="6400026" y="3229182"/>
                <a:ext cx="5642955" cy="697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592EC-B065-4954-B5E3-CD8BAD9D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026" y="3229182"/>
                <a:ext cx="5642955" cy="697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35DA1B-7459-490A-80F4-BF2F88505931}"/>
                  </a:ext>
                </a:extLst>
              </p:cNvPr>
              <p:cNvSpPr txBox="1"/>
              <p:nvPr/>
            </p:nvSpPr>
            <p:spPr>
              <a:xfrm>
                <a:off x="6400026" y="4064079"/>
                <a:ext cx="4421147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35DA1B-7459-490A-80F4-BF2F8850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026" y="4064079"/>
                <a:ext cx="4421147" cy="66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36EC39-BE75-4BE4-A9BD-F14A56C13C86}"/>
                  </a:ext>
                </a:extLst>
              </p:cNvPr>
              <p:cNvSpPr txBox="1"/>
              <p:nvPr/>
            </p:nvSpPr>
            <p:spPr>
              <a:xfrm>
                <a:off x="6400026" y="4728428"/>
                <a:ext cx="4421147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36EC39-BE75-4BE4-A9BD-F14A56C13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026" y="4728428"/>
                <a:ext cx="4421147" cy="6643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9A652D-C48F-488D-AE73-E45122D63475}"/>
                  </a:ext>
                </a:extLst>
              </p:cNvPr>
              <p:cNvSpPr txBox="1"/>
              <p:nvPr/>
            </p:nvSpPr>
            <p:spPr>
              <a:xfrm>
                <a:off x="6400026" y="5392777"/>
                <a:ext cx="4421147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9A652D-C48F-488D-AE73-E45122D63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026" y="5392777"/>
                <a:ext cx="4421147" cy="6643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F16C97-166F-4240-91A5-9A929E65DC68}"/>
                  </a:ext>
                </a:extLst>
              </p:cNvPr>
              <p:cNvSpPr txBox="1"/>
              <p:nvPr/>
            </p:nvSpPr>
            <p:spPr>
              <a:xfrm>
                <a:off x="6400026" y="6057126"/>
                <a:ext cx="4421147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F16C97-166F-4240-91A5-9A929E65D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026" y="6057126"/>
                <a:ext cx="4421147" cy="664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내용 개체 틀 3">
                <a:extLst>
                  <a:ext uri="{FF2B5EF4-FFF2-40B4-BE49-F238E27FC236}">
                    <a16:creationId xmlns:a16="http://schemas.microsoft.com/office/drawing/2014/main" id="{26A2238A-E104-4365-A8D3-CB02D3644F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05813546"/>
                  </p:ext>
                </p:extLst>
              </p:nvPr>
            </p:nvGraphicFramePr>
            <p:xfrm>
              <a:off x="1609276" y="4129408"/>
              <a:ext cx="2466975" cy="20372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2325">
                      <a:extLst>
                        <a:ext uri="{9D8B030D-6E8A-4147-A177-3AD203B41FA5}">
                          <a16:colId xmlns:a16="http://schemas.microsoft.com/office/drawing/2014/main" val="2190655019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2093325054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3501164595"/>
                        </a:ext>
                      </a:extLst>
                    </a:gridCol>
                  </a:tblGrid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13472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891536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3432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내용 개체 틀 3">
                <a:extLst>
                  <a:ext uri="{FF2B5EF4-FFF2-40B4-BE49-F238E27FC236}">
                    <a16:creationId xmlns:a16="http://schemas.microsoft.com/office/drawing/2014/main" id="{26A2238A-E104-4365-A8D3-CB02D3644F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05813546"/>
                  </p:ext>
                </p:extLst>
              </p:nvPr>
            </p:nvGraphicFramePr>
            <p:xfrm>
              <a:off x="1609276" y="4129408"/>
              <a:ext cx="2466975" cy="20372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2325">
                      <a:extLst>
                        <a:ext uri="{9D8B030D-6E8A-4147-A177-3AD203B41FA5}">
                          <a16:colId xmlns:a16="http://schemas.microsoft.com/office/drawing/2014/main" val="2190655019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2093325054"/>
                        </a:ext>
                      </a:extLst>
                    </a:gridCol>
                    <a:gridCol w="822325">
                      <a:extLst>
                        <a:ext uri="{9D8B030D-6E8A-4147-A177-3AD203B41FA5}">
                          <a16:colId xmlns:a16="http://schemas.microsoft.com/office/drawing/2014/main" val="3501164595"/>
                        </a:ext>
                      </a:extLst>
                    </a:gridCol>
                  </a:tblGrid>
                  <a:tr h="6790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741" t="-893" r="-202222" b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000" t="-893" r="-100735" b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1481" t="-893" r="-1481" b="-2008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13472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741" t="-101802" r="-20222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000" t="-101802" r="-100735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1481" t="-101802" r="-1481" b="-1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891536"/>
                      </a:ext>
                    </a:extLst>
                  </a:tr>
                  <a:tr h="6790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741" t="-200000" r="-202222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000" t="-200000" r="-100735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1481" t="-200000" r="-1481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3432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47110B-D1E4-4428-AEC9-8BF11138DF1E}"/>
              </a:ext>
            </a:extLst>
          </p:cNvPr>
          <p:cNvSpPr/>
          <p:nvPr/>
        </p:nvSpPr>
        <p:spPr>
          <a:xfrm>
            <a:off x="1341633" y="3839622"/>
            <a:ext cx="1922929" cy="1600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1C2601-0828-4210-A7C7-05F17EE8FE85}"/>
              </a:ext>
            </a:extLst>
          </p:cNvPr>
          <p:cNvSpPr/>
          <p:nvPr/>
        </p:nvSpPr>
        <p:spPr>
          <a:xfrm>
            <a:off x="2448466" y="3682850"/>
            <a:ext cx="2059860" cy="17771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32BE01-493B-4AD0-A56E-C879129FF525}"/>
              </a:ext>
            </a:extLst>
          </p:cNvPr>
          <p:cNvSpPr/>
          <p:nvPr/>
        </p:nvSpPr>
        <p:spPr>
          <a:xfrm>
            <a:off x="1220316" y="4804217"/>
            <a:ext cx="2059860" cy="177718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4E201E-A972-40C7-966E-03E364A29B7F}"/>
              </a:ext>
            </a:extLst>
          </p:cNvPr>
          <p:cNvSpPr/>
          <p:nvPr/>
        </p:nvSpPr>
        <p:spPr>
          <a:xfrm>
            <a:off x="2405351" y="4794429"/>
            <a:ext cx="2059860" cy="177718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066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B19B39B-EFC2-4DD1-9755-D6752A63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46F6B4-0439-430C-807B-E030121649E9}"/>
                  </a:ext>
                </a:extLst>
              </p:cNvPr>
              <p:cNvSpPr txBox="1"/>
              <p:nvPr/>
            </p:nvSpPr>
            <p:spPr>
              <a:xfrm>
                <a:off x="304800" y="1267647"/>
                <a:ext cx="5642955" cy="697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46F6B4-0439-430C-807B-E0301216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67647"/>
                <a:ext cx="5642955" cy="697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6CF95-3C75-49AD-AAA0-DAB42B966921}"/>
                  </a:ext>
                </a:extLst>
              </p:cNvPr>
              <p:cNvSpPr txBox="1"/>
              <p:nvPr/>
            </p:nvSpPr>
            <p:spPr>
              <a:xfrm>
                <a:off x="304800" y="1964826"/>
                <a:ext cx="5030351" cy="697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6CF95-3C75-49AD-AAA0-DAB42B966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64826"/>
                <a:ext cx="5030351" cy="6971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34">
                <a:extLst>
                  <a:ext uri="{FF2B5EF4-FFF2-40B4-BE49-F238E27FC236}">
                    <a16:creationId xmlns:a16="http://schemas.microsoft.com/office/drawing/2014/main" id="{7B23FA88-A32F-4A82-ADDC-E233BAD57E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3987178"/>
                  </p:ext>
                </p:extLst>
              </p:nvPr>
            </p:nvGraphicFramePr>
            <p:xfrm>
              <a:off x="1606347" y="3145332"/>
              <a:ext cx="8979306" cy="27766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8891">
                      <a:extLst>
                        <a:ext uri="{9D8B030D-6E8A-4147-A177-3AD203B41FA5}">
                          <a16:colId xmlns:a16="http://schemas.microsoft.com/office/drawing/2014/main" val="3107674183"/>
                        </a:ext>
                      </a:extLst>
                    </a:gridCol>
                    <a:gridCol w="4111052">
                      <a:extLst>
                        <a:ext uri="{9D8B030D-6E8A-4147-A177-3AD203B41FA5}">
                          <a16:colId xmlns:a16="http://schemas.microsoft.com/office/drawing/2014/main" val="3917570819"/>
                        </a:ext>
                      </a:extLst>
                    </a:gridCol>
                    <a:gridCol w="2339363">
                      <a:extLst>
                        <a:ext uri="{9D8B030D-6E8A-4147-A177-3AD203B41FA5}">
                          <a16:colId xmlns:a16="http://schemas.microsoft.com/office/drawing/2014/main" val="3862601732"/>
                        </a:ext>
                      </a:extLst>
                    </a:gridCol>
                  </a:tblGrid>
                  <a:tr h="9255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3941995"/>
                      </a:ext>
                    </a:extLst>
                  </a:tr>
                  <a:tr h="925562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6045960"/>
                      </a:ext>
                    </a:extLst>
                  </a:tr>
                  <a:tr h="925562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87579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34">
                <a:extLst>
                  <a:ext uri="{FF2B5EF4-FFF2-40B4-BE49-F238E27FC236}">
                    <a16:creationId xmlns:a16="http://schemas.microsoft.com/office/drawing/2014/main" id="{7B23FA88-A32F-4A82-ADDC-E233BAD57E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3987178"/>
                  </p:ext>
                </p:extLst>
              </p:nvPr>
            </p:nvGraphicFramePr>
            <p:xfrm>
              <a:off x="1606347" y="3145332"/>
              <a:ext cx="8979306" cy="27766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8891">
                      <a:extLst>
                        <a:ext uri="{9D8B030D-6E8A-4147-A177-3AD203B41FA5}">
                          <a16:colId xmlns:a16="http://schemas.microsoft.com/office/drawing/2014/main" val="3107674183"/>
                        </a:ext>
                      </a:extLst>
                    </a:gridCol>
                    <a:gridCol w="4111052">
                      <a:extLst>
                        <a:ext uri="{9D8B030D-6E8A-4147-A177-3AD203B41FA5}">
                          <a16:colId xmlns:a16="http://schemas.microsoft.com/office/drawing/2014/main" val="3917570819"/>
                        </a:ext>
                      </a:extLst>
                    </a:gridCol>
                    <a:gridCol w="2339363">
                      <a:extLst>
                        <a:ext uri="{9D8B030D-6E8A-4147-A177-3AD203B41FA5}">
                          <a16:colId xmlns:a16="http://schemas.microsoft.com/office/drawing/2014/main" val="3862601732"/>
                        </a:ext>
                      </a:extLst>
                    </a:gridCol>
                  </a:tblGrid>
                  <a:tr h="9255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41" t="-658" r="-255663" b="-201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1630" t="-658" r="-57185" b="-201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4115" t="-658" r="-521" b="-201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3941995"/>
                      </a:ext>
                    </a:extLst>
                  </a:tr>
                  <a:tr h="9255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41" t="-100000" r="-255663" b="-100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1630" t="-100000" r="-57185" b="-100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4115" t="-100000" r="-521" b="-1006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045960"/>
                      </a:ext>
                    </a:extLst>
                  </a:tr>
                  <a:tr h="9255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41" t="-201316" r="-255663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1630" t="-201316" r="-57185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4115" t="-201316" r="-521" b="-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7579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8765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3353AAA-F66D-4CDF-BA29-994F2DF1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Propagation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6E0663C-A737-4470-8940-04ACB4A917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051" y="1420813"/>
            <a:ext cx="8699898" cy="47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1DDCE2-03B0-4418-A84B-1B6AA3039C84}"/>
              </a:ext>
            </a:extLst>
          </p:cNvPr>
          <p:cNvSpPr txBox="1"/>
          <p:nvPr/>
        </p:nvSpPr>
        <p:spPr>
          <a:xfrm>
            <a:off x="8556172" y="6176963"/>
            <a:ext cx="30371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https://ratsgo.github.io/deep%20learning/2017/04/05/CNNbackprop/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9561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B488F9AE-A8CC-4E0D-826D-A785C8D59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0141"/>
                <a:ext cx="10515600" cy="4755937"/>
              </a:xfrm>
            </p:spPr>
            <p:txBody>
              <a:bodyPr/>
              <a:lstStyle/>
              <a:p>
                <a:r>
                  <a:rPr lang="en-US" altLang="ko-KR" dirty="0"/>
                  <a:t>How about Pooling?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r>
                  <a:rPr lang="en-US" altLang="ko-KR" sz="1800" dirty="0"/>
                  <a:t>pooling</a:t>
                </a:r>
                <a:r>
                  <a:rPr lang="ko-KR" altLang="en-US" sz="1800" dirty="0"/>
                  <a:t>을 설명하기 앞서 </a:t>
                </a:r>
                <a:r>
                  <a:rPr lang="ko-KR" altLang="en-US" sz="1800" dirty="0" err="1"/>
                  <a:t>곱셈노드</a:t>
                </a:r>
                <a:r>
                  <a:rPr lang="ko-KR" altLang="en-US" sz="1800" dirty="0"/>
                  <a:t> </a:t>
                </a:r>
                <a:r>
                  <a:rPr lang="ko-KR" altLang="en-US" sz="1800" dirty="0" err="1"/>
                  <a:t>역전파</a:t>
                </a: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Z=</a:t>
                </a:r>
                <a:r>
                  <a:rPr lang="en-US" altLang="ko-KR" dirty="0" err="1"/>
                  <a:t>xy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B488F9AE-A8CC-4E0D-826D-A785C8D59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0141"/>
                <a:ext cx="10515600" cy="4755937"/>
              </a:xfrm>
              <a:blipFill>
                <a:blip r:embed="rId3"/>
                <a:stretch>
                  <a:fillRect l="-928" t="-1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E2DDA026-F58F-46E9-A072-29A8E62E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Propagation</a:t>
            </a:r>
            <a:endParaRPr lang="ko-KR" altLang="en-US" dirty="0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F92ABCAB-0B5E-40C1-92EF-136038B7B09E}"/>
              </a:ext>
            </a:extLst>
          </p:cNvPr>
          <p:cNvSpPr/>
          <p:nvPr/>
        </p:nvSpPr>
        <p:spPr>
          <a:xfrm>
            <a:off x="2111828" y="3222172"/>
            <a:ext cx="707571" cy="74501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C47B2AD1-02EF-4258-BECF-BAC7B19694F0}"/>
              </a:ext>
            </a:extLst>
          </p:cNvPr>
          <p:cNvSpPr/>
          <p:nvPr/>
        </p:nvSpPr>
        <p:spPr>
          <a:xfrm>
            <a:off x="2111829" y="5225144"/>
            <a:ext cx="707571" cy="74501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9EF776EF-9EBA-473A-8E2B-E182CC8AE88A}"/>
              </a:ext>
            </a:extLst>
          </p:cNvPr>
          <p:cNvSpPr/>
          <p:nvPr/>
        </p:nvSpPr>
        <p:spPr>
          <a:xfrm>
            <a:off x="4430485" y="3991339"/>
            <a:ext cx="707571" cy="74501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D23C2C-A836-4007-B1DF-FF8A17BFEC27}"/>
              </a:ext>
            </a:extLst>
          </p:cNvPr>
          <p:cNvCxnSpPr>
            <a:endCxn id="6" idx="2"/>
          </p:cNvCxnSpPr>
          <p:nvPr/>
        </p:nvCxnSpPr>
        <p:spPr>
          <a:xfrm>
            <a:off x="2819399" y="3788109"/>
            <a:ext cx="1611086" cy="57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C49CBE-F14D-4F22-AF7B-57B3437DDB53}"/>
              </a:ext>
            </a:extLst>
          </p:cNvPr>
          <p:cNvCxnSpPr>
            <a:stCxn id="5" idx="6"/>
            <a:endCxn id="6" idx="3"/>
          </p:cNvCxnSpPr>
          <p:nvPr/>
        </p:nvCxnSpPr>
        <p:spPr>
          <a:xfrm flipV="1">
            <a:off x="2819400" y="4627248"/>
            <a:ext cx="1714706" cy="97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7E3BF41-F38A-4AC8-858F-642C2AD3F075}"/>
              </a:ext>
            </a:extLst>
          </p:cNvPr>
          <p:cNvCxnSpPr>
            <a:stCxn id="6" idx="6"/>
          </p:cNvCxnSpPr>
          <p:nvPr/>
        </p:nvCxnSpPr>
        <p:spPr>
          <a:xfrm>
            <a:off x="5138056" y="4363846"/>
            <a:ext cx="1730830" cy="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533269-8CF2-41AD-B214-D2FEDAA1399B}"/>
              </a:ext>
            </a:extLst>
          </p:cNvPr>
          <p:cNvSpPr txBox="1"/>
          <p:nvPr/>
        </p:nvSpPr>
        <p:spPr>
          <a:xfrm>
            <a:off x="5943602" y="3991339"/>
            <a:ext cx="1110342" cy="372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8A2609-57C0-4AD8-BF80-776CCB217FA1}"/>
              </a:ext>
            </a:extLst>
          </p:cNvPr>
          <p:cNvSpPr txBox="1"/>
          <p:nvPr/>
        </p:nvSpPr>
        <p:spPr>
          <a:xfrm>
            <a:off x="7070270" y="4198434"/>
            <a:ext cx="8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1C5C0056-FB27-47C0-9FDA-1CCBBF15337C}"/>
              </a:ext>
            </a:extLst>
          </p:cNvPr>
          <p:cNvSpPr/>
          <p:nvPr/>
        </p:nvSpPr>
        <p:spPr>
          <a:xfrm>
            <a:off x="5266069" y="4479696"/>
            <a:ext cx="1341560" cy="256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31FD8BFF-9349-4EDD-8B4C-BE7185C61359}"/>
              </a:ext>
            </a:extLst>
          </p:cNvPr>
          <p:cNvSpPr/>
          <p:nvPr/>
        </p:nvSpPr>
        <p:spPr>
          <a:xfrm rot="1138459">
            <a:off x="3015842" y="3610208"/>
            <a:ext cx="1295399" cy="3541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31144545-9568-4CBE-BD7E-13BF9E75130E}"/>
              </a:ext>
            </a:extLst>
          </p:cNvPr>
          <p:cNvSpPr/>
          <p:nvPr/>
        </p:nvSpPr>
        <p:spPr>
          <a:xfrm rot="19643758">
            <a:off x="3245357" y="5223702"/>
            <a:ext cx="1295399" cy="3541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E30A6E-1F2D-405E-8E14-F8B89B5EDF28}"/>
                  </a:ext>
                </a:extLst>
              </p:cNvPr>
              <p:cNvSpPr txBox="1"/>
              <p:nvPr/>
            </p:nvSpPr>
            <p:spPr>
              <a:xfrm>
                <a:off x="3414575" y="3027842"/>
                <a:ext cx="1105106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E30A6E-1F2D-405E-8E14-F8B89B5ED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575" y="3027842"/>
                <a:ext cx="1105106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FBD970-7FDF-4C5E-8B38-F01396D2D693}"/>
                  </a:ext>
                </a:extLst>
              </p:cNvPr>
              <p:cNvSpPr txBox="1"/>
              <p:nvPr/>
            </p:nvSpPr>
            <p:spPr>
              <a:xfrm>
                <a:off x="3781073" y="5446199"/>
                <a:ext cx="1105106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FBD970-7FDF-4C5E-8B38-F01396D2D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73" y="5446199"/>
                <a:ext cx="1105106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09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7975D6-0376-4445-AF21-09CE2691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39888"/>
            <a:ext cx="10515600" cy="4755937"/>
          </a:xfrm>
        </p:spPr>
        <p:txBody>
          <a:bodyPr/>
          <a:lstStyle/>
          <a:p>
            <a:r>
              <a:rPr lang="en-US" altLang="ko-KR" dirty="0" err="1"/>
              <a:t>Covolution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A way to find out local features</a:t>
            </a:r>
          </a:p>
          <a:p>
            <a:pPr marL="0" indent="0">
              <a:buNone/>
            </a:pPr>
            <a:r>
              <a:rPr lang="en-US" altLang="ko-KR" dirty="0"/>
              <a:t>•Convolution</a:t>
            </a:r>
            <a:r>
              <a:rPr lang="ko-KR" altLang="en-US" dirty="0"/>
              <a:t>의 작동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CNN input data</a:t>
            </a:r>
            <a:r>
              <a:rPr lang="ko-KR" altLang="en-US" sz="1800" dirty="0"/>
              <a:t>을 </a:t>
            </a:r>
            <a:r>
              <a:rPr lang="en-US" altLang="ko-KR" sz="1800" dirty="0"/>
              <a:t>matrix</a:t>
            </a:r>
            <a:r>
              <a:rPr lang="ko-KR" altLang="en-US" sz="1800" dirty="0"/>
              <a:t>로 표현 가능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4A24E24-0B48-4807-9669-3335CA90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C1B61AF-151A-4D37-94AC-6C33DE9AD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810" y="2797937"/>
            <a:ext cx="2765292" cy="26332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DE3112-29DC-434E-A089-9563421B6980}"/>
              </a:ext>
            </a:extLst>
          </p:cNvPr>
          <p:cNvSpPr txBox="1"/>
          <p:nvPr/>
        </p:nvSpPr>
        <p:spPr>
          <a:xfrm>
            <a:off x="5078187" y="5604228"/>
            <a:ext cx="6123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https://halfundecided.medium.com/%EB%94%A5%EB%9F%AC%EB%8B%9D-%EB%A8%B8%EC%8B%A0%EB%9F%AC%EB%8B%9D-cnn-convolutional-neural-networks-%EC%89%BD%EA%B2%8C-%EC%9D%B4%ED%95%B4%ED%95%98%EA%B8%B0-836869f88375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7709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1858E0A-493E-4424-8FD9-92C84241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Propagation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187B12-8F7E-4B93-AF04-924BBE08F2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50" y="1431699"/>
            <a:ext cx="3984299" cy="47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A182A8F-D98F-4D57-A382-1FE887945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23" y="4029364"/>
            <a:ext cx="3150054" cy="261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17341479-6955-4674-BEF5-A39BC63D8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11" y="1143000"/>
            <a:ext cx="3008479" cy="252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D8F3E8-3F4E-4BDD-8DAB-8868391A3890}"/>
              </a:ext>
            </a:extLst>
          </p:cNvPr>
          <p:cNvSpPr txBox="1"/>
          <p:nvPr/>
        </p:nvSpPr>
        <p:spPr>
          <a:xfrm>
            <a:off x="9327665" y="2286000"/>
            <a:ext cx="217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Average Pooling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C4994-5539-4FC1-B684-E3A7186D5529}"/>
              </a:ext>
            </a:extLst>
          </p:cNvPr>
          <p:cNvSpPr txBox="1"/>
          <p:nvPr/>
        </p:nvSpPr>
        <p:spPr>
          <a:xfrm>
            <a:off x="9256877" y="4967166"/>
            <a:ext cx="217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 Pooling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397DD-65C7-47E7-A1AA-958E5749347F}"/>
              </a:ext>
            </a:extLst>
          </p:cNvPr>
          <p:cNvSpPr txBox="1"/>
          <p:nvPr/>
        </p:nvSpPr>
        <p:spPr>
          <a:xfrm>
            <a:off x="8643257" y="6415048"/>
            <a:ext cx="30371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https://ratsgo.github.io/deep%20learning/2017/04/05/CNNbackprop/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06854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DE34932-6DBD-43CD-89E4-17791BCC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r>
              <a:rPr lang="ko-KR" altLang="en-US" dirty="0"/>
              <a:t>의 작동 원리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664FED1-DC75-4921-8EA7-F67CE12D2DD4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838200" y="1420813"/>
            <a:ext cx="10515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Convolution</a:t>
            </a:r>
          </a:p>
          <a:p>
            <a:pPr lvl="1"/>
            <a:r>
              <a:rPr lang="en-US" altLang="ko-KR" kern="0" dirty="0"/>
              <a:t>A way to find out local features</a:t>
            </a:r>
            <a:endParaRPr lang="ko-KR" altLang="en-US" kern="0" dirty="0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39CDAA22-D0CD-4C27-9310-E50EB19F896B}"/>
              </a:ext>
            </a:extLst>
          </p:cNvPr>
          <p:cNvGraphicFramePr>
            <a:graphicFrameLocks/>
          </p:cNvGraphicFramePr>
          <p:nvPr/>
        </p:nvGraphicFramePr>
        <p:xfrm>
          <a:off x="2627561" y="2636912"/>
          <a:ext cx="158273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텍스트 상자 3">
            <a:extLst>
              <a:ext uri="{FF2B5EF4-FFF2-40B4-BE49-F238E27FC236}">
                <a16:creationId xmlns:a16="http://schemas.microsoft.com/office/drawing/2014/main" id="{71EA3221-34E6-43D9-9C8E-C7AED7853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786" y="3084587"/>
            <a:ext cx="35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latin typeface="Comic Sans MS" panose="030F0702030302020204" pitchFamily="66" charset="0"/>
                <a:ea typeface="굴림" panose="020B0600000101010101" pitchFamily="50" charset="-127"/>
              </a:rPr>
              <a:t>*</a:t>
            </a:r>
            <a:endParaRPr lang="ko-KR" altLang="en-US" sz="2000" b="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606B020D-8C6C-4F8A-9253-7D328F90DE64}"/>
              </a:ext>
            </a:extLst>
          </p:cNvPr>
          <p:cNvGraphicFramePr>
            <a:graphicFrameLocks/>
          </p:cNvGraphicFramePr>
          <p:nvPr/>
        </p:nvGraphicFramePr>
        <p:xfrm>
          <a:off x="5004048" y="2636912"/>
          <a:ext cx="158273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텍스트 상자 15">
            <a:extLst>
              <a:ext uri="{FF2B5EF4-FFF2-40B4-BE49-F238E27FC236}">
                <a16:creationId xmlns:a16="http://schemas.microsoft.com/office/drawing/2014/main" id="{6669ADB7-2FED-4896-A9B6-ED2348D45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686" y="3084587"/>
            <a:ext cx="865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latin typeface="Comic Sans MS" panose="030F0702030302020204" pitchFamily="66" charset="0"/>
                <a:ea typeface="굴림" panose="020B0600000101010101" pitchFamily="50" charset="-127"/>
              </a:rPr>
              <a:t>=  3  </a:t>
            </a:r>
            <a:endParaRPr lang="ko-KR" altLang="en-US" sz="2000" b="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16" name="텍스트 상자 15">
            <a:extLst>
              <a:ext uri="{FF2B5EF4-FFF2-40B4-BE49-F238E27FC236}">
                <a16:creationId xmlns:a16="http://schemas.microsoft.com/office/drawing/2014/main" id="{2C6B7886-3F79-4833-939B-AD9505102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686" y="3084587"/>
            <a:ext cx="865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latin typeface="Comic Sans MS" panose="030F0702030302020204" pitchFamily="66" charset="0"/>
                <a:ea typeface="굴림" panose="020B0600000101010101" pitchFamily="50" charset="-127"/>
              </a:rPr>
              <a:t>=  3  </a:t>
            </a:r>
            <a:endParaRPr lang="ko-KR" altLang="en-US" sz="2000" b="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9F594F-9A81-471E-B273-F61A1F070FAE}"/>
                  </a:ext>
                </a:extLst>
              </p:cNvPr>
              <p:cNvSpPr txBox="1"/>
              <p:nvPr/>
            </p:nvSpPr>
            <p:spPr>
              <a:xfrm>
                <a:off x="3356161" y="4632597"/>
                <a:ext cx="2205668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9F594F-9A81-471E-B273-F61A1F070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161" y="4632597"/>
                <a:ext cx="2205668" cy="745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6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D0745E-6B50-4C64-92A9-18CA1526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61361C-F255-439F-B9BE-02E96603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Feature Extraction</a:t>
            </a:r>
            <a:endParaRPr lang="ko-KR" altLang="en-US" dirty="0"/>
          </a:p>
        </p:txBody>
      </p:sp>
      <p:pic>
        <p:nvPicPr>
          <p:cNvPr id="235" name="그림 234">
            <a:extLst>
              <a:ext uri="{FF2B5EF4-FFF2-40B4-BE49-F238E27FC236}">
                <a16:creationId xmlns:a16="http://schemas.microsoft.com/office/drawing/2014/main" id="{A7B5E0B1-B547-4223-A125-3E993CFDB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2036870"/>
            <a:ext cx="8334375" cy="1762125"/>
          </a:xfrm>
          <a:prstGeom prst="rect">
            <a:avLst/>
          </a:prstGeom>
        </p:spPr>
      </p:pic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93041CE-8175-466B-BB9E-0B0A34D8BFE6}"/>
              </a:ext>
            </a:extLst>
          </p:cNvPr>
          <p:cNvSpPr/>
          <p:nvPr/>
        </p:nvSpPr>
        <p:spPr>
          <a:xfrm>
            <a:off x="2846070" y="2160270"/>
            <a:ext cx="994410" cy="93726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8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2CD60D-3A67-425A-B29B-E8D4ABC3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F77035-CC7E-49A5-898B-545BFA8F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219E018A-E113-452F-8497-3B0447361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75" y="2024743"/>
            <a:ext cx="7985040" cy="41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1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D5ED66-8EC1-49D3-90FD-EAA48E4CC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srgbClr val="002060"/>
                </a:solidFill>
              </a:rPr>
              <a:t>Stride</a:t>
            </a:r>
          </a:p>
          <a:p>
            <a:pPr marL="0" indent="0">
              <a:buNone/>
            </a:pPr>
            <a:r>
              <a:rPr lang="en-US" altLang="ko-KR" dirty="0"/>
              <a:t>- Stride</a:t>
            </a:r>
            <a:r>
              <a:rPr lang="ko-KR" altLang="en-US" dirty="0"/>
              <a:t>는 필터를 얼마만큼 움직여주는가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Stride</a:t>
            </a:r>
            <a:r>
              <a:rPr lang="ko-KR" altLang="en-US" dirty="0"/>
              <a:t>값이 커질 경우 필터가 이미지를 건너뛰는 칸이 커짐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그에따라</a:t>
            </a:r>
            <a:r>
              <a:rPr lang="ko-KR" altLang="en-US" dirty="0"/>
              <a:t> 결과값 이미지의 크기는 </a:t>
            </a:r>
            <a:r>
              <a:rPr lang="ko-KR" altLang="en-US" dirty="0" err="1"/>
              <a:t>작아짐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0280CE-9709-48F6-8182-1B384978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23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ECB097-5C61-4F6D-8F53-88ABBE05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Extraction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55743C-BD01-4EA7-A695-4B2701E8B1E0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838200" y="1420813"/>
            <a:ext cx="10515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Convolution</a:t>
            </a:r>
            <a:endParaRPr lang="ko-KR" altLang="en-US" kern="0" dirty="0"/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DDFFD137-28DB-47E9-B2C1-4AF60637A4EE}"/>
              </a:ext>
            </a:extLst>
          </p:cNvPr>
          <p:cNvGraphicFramePr>
            <a:graphicFrameLocks/>
          </p:cNvGraphicFramePr>
          <p:nvPr/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D65CD97F-95E3-4A2A-B856-F0F0E833BD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532670"/>
              </p:ext>
            </p:extLst>
          </p:nvPr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graphicFrame>
        <p:nvGraphicFramePr>
          <p:cNvPr id="18" name="내용 개체 틀 2">
            <a:extLst>
              <a:ext uri="{FF2B5EF4-FFF2-40B4-BE49-F238E27FC236}">
                <a16:creationId xmlns:a16="http://schemas.microsoft.com/office/drawing/2014/main" id="{4F4F3720-472E-4A61-B68B-7983B6EB0146}"/>
              </a:ext>
            </a:extLst>
          </p:cNvPr>
          <p:cNvGraphicFramePr>
            <a:graphicFrameLocks/>
          </p:cNvGraphicFramePr>
          <p:nvPr/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7A68D3-7BC0-47E6-8EE8-B3AA878BD8AC}"/>
                  </a:ext>
                </a:extLst>
              </p:cNvPr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7A68D3-7BC0-47E6-8EE8-B3AA878BD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5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E46064-6613-43C8-B6B6-92FBF0DB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AB927E-94F9-4C64-9EC5-3EBAA87C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4C43F6F-874F-4D21-AA39-1C6047A9C9FD}"/>
              </a:ext>
            </a:extLst>
          </p:cNvPr>
          <p:cNvSpPr txBox="1">
            <a:spLocks/>
          </p:cNvSpPr>
          <p:nvPr/>
        </p:nvSpPr>
        <p:spPr bwMode="auto">
          <a:xfrm>
            <a:off x="685800" y="1268413"/>
            <a:ext cx="7772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Convolution</a:t>
            </a:r>
            <a:endParaRPr lang="ko-KR" altLang="en-US" kern="0" dirty="0"/>
          </a:p>
        </p:txBody>
      </p:sp>
      <p:graphicFrame>
        <p:nvGraphicFramePr>
          <p:cNvPr id="10" name="내용 개체 틀 2">
            <a:extLst>
              <a:ext uri="{FF2B5EF4-FFF2-40B4-BE49-F238E27FC236}">
                <a16:creationId xmlns:a16="http://schemas.microsoft.com/office/drawing/2014/main" id="{50834445-3914-411C-8782-F0D0352BA4A1}"/>
              </a:ext>
            </a:extLst>
          </p:cNvPr>
          <p:cNvGraphicFramePr>
            <a:graphicFrameLocks/>
          </p:cNvGraphicFramePr>
          <p:nvPr/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2">
            <a:extLst>
              <a:ext uri="{FF2B5EF4-FFF2-40B4-BE49-F238E27FC236}">
                <a16:creationId xmlns:a16="http://schemas.microsoft.com/office/drawing/2014/main" id="{0674648F-98ED-4CA9-94A9-60419DC940CE}"/>
              </a:ext>
            </a:extLst>
          </p:cNvPr>
          <p:cNvGraphicFramePr>
            <a:graphicFrameLocks/>
          </p:cNvGraphicFramePr>
          <p:nvPr/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4DB5DE43-19C1-47AE-B7AD-664587716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068182"/>
              </p:ext>
            </p:extLst>
          </p:nvPr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777769-71EF-4E34-9CD1-50F7FC49B4E4}"/>
                  </a:ext>
                </a:extLst>
              </p:cNvPr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777769-71EF-4E34-9CD1-50F7FC49B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668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2652</Words>
  <Application>Microsoft Office PowerPoint</Application>
  <PresentationFormat>와이드스크린</PresentationFormat>
  <Paragraphs>1180</Paragraphs>
  <Slides>30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Noto Sans KR</vt:lpstr>
      <vt:lpstr>PT Sans</vt:lpstr>
      <vt:lpstr>맑은 고딕</vt:lpstr>
      <vt:lpstr>Arial</vt:lpstr>
      <vt:lpstr>Calibri</vt:lpstr>
      <vt:lpstr>Cambria Math</vt:lpstr>
      <vt:lpstr>Comic Sans MS</vt:lpstr>
      <vt:lpstr>Wingdings</vt:lpstr>
      <vt:lpstr>1_Office 테마</vt:lpstr>
      <vt:lpstr>CNN</vt:lpstr>
      <vt:lpstr>Convolution &amp; Cross -correlation</vt:lpstr>
      <vt:lpstr>Convolution</vt:lpstr>
      <vt:lpstr>Convolution의 작동 원리</vt:lpstr>
      <vt:lpstr>Feature Extraction</vt:lpstr>
      <vt:lpstr>Feature Extraction</vt:lpstr>
      <vt:lpstr>Stride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Pooling(sub sampling)</vt:lpstr>
      <vt:lpstr>Pooling</vt:lpstr>
      <vt:lpstr>Convolution Neural Networks</vt:lpstr>
      <vt:lpstr>Convolution Neural Networks</vt:lpstr>
      <vt:lpstr>Convolution Neural Networks</vt:lpstr>
      <vt:lpstr>Neural Network Representation</vt:lpstr>
      <vt:lpstr>Neural Network Representation</vt:lpstr>
      <vt:lpstr>Neural Network Representation</vt:lpstr>
      <vt:lpstr>Neural Network Representation</vt:lpstr>
      <vt:lpstr>Neural Network Representation</vt:lpstr>
      <vt:lpstr>Convolution Neural Networks-Back Propagation</vt:lpstr>
      <vt:lpstr>Back Propagation</vt:lpstr>
      <vt:lpstr>Back Propagation</vt:lpstr>
      <vt:lpstr>Back Propagation</vt:lpstr>
      <vt:lpstr>Back Propagation</vt:lpstr>
      <vt:lpstr>Back 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PCA</dc:title>
  <dc:creator>정지원(학생-전자시스템공학전공)</dc:creator>
  <cp:lastModifiedBy>정지원(학생-전자시스템공학전공)</cp:lastModifiedBy>
  <cp:revision>30</cp:revision>
  <dcterms:created xsi:type="dcterms:W3CDTF">2021-03-03T14:32:00Z</dcterms:created>
  <dcterms:modified xsi:type="dcterms:W3CDTF">2021-03-24T07:03:44Z</dcterms:modified>
</cp:coreProperties>
</file>