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85" r:id="rId22"/>
    <p:sldId id="275" r:id="rId23"/>
    <p:sldId id="276" r:id="rId24"/>
    <p:sldId id="277" r:id="rId25"/>
    <p:sldId id="278" r:id="rId26"/>
    <p:sldId id="279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143" autoAdjust="0"/>
  </p:normalViewPr>
  <p:slideViewPr>
    <p:cSldViewPr snapToGrid="0">
      <p:cViewPr varScale="1">
        <p:scale>
          <a:sx n="70" d="100"/>
          <a:sy n="70" d="100"/>
        </p:scale>
        <p:origin x="112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7FC5-BD1D-41B0-9014-6BD49FE548C0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542EF-92B5-4715-A8F3-D193E3FD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0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안녕하세여 </a:t>
            </a:r>
            <a:r>
              <a:rPr lang="en-US" altLang="ko-KR" dirty="0"/>
              <a:t>ML</a:t>
            </a:r>
            <a:r>
              <a:rPr lang="ko-KR" altLang="en-US" dirty="0"/>
              <a:t>세미나 </a:t>
            </a:r>
            <a:r>
              <a:rPr lang="en-US" altLang="ko-KR" dirty="0"/>
              <a:t>5</a:t>
            </a:r>
            <a:r>
              <a:rPr lang="ko-KR" altLang="en-US" dirty="0"/>
              <a:t>주차 발표를 </a:t>
            </a:r>
            <a:r>
              <a:rPr lang="ko-KR" altLang="en-US" dirty="0" err="1"/>
              <a:t>맏게된</a:t>
            </a:r>
            <a:r>
              <a:rPr lang="ko-KR" altLang="en-US" dirty="0"/>
              <a:t> 학부 </a:t>
            </a:r>
            <a:r>
              <a:rPr lang="ko-KR" altLang="en-US" dirty="0" err="1"/>
              <a:t>인턴생</a:t>
            </a:r>
            <a:r>
              <a:rPr lang="ko-KR" altLang="en-US" dirty="0"/>
              <a:t> 정지원 입니다</a:t>
            </a:r>
            <a:r>
              <a:rPr lang="en-US" altLang="ko-KR" dirty="0"/>
              <a:t>. </a:t>
            </a:r>
            <a:r>
              <a:rPr lang="ko-KR" altLang="en-US" dirty="0"/>
              <a:t>이번 시간에 소개할 내용은 </a:t>
            </a:r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2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그림은 구글넷의 전체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3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Inception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모듈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Convolutional Neural Networks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에서 사용되어 누적 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1x1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컨볼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루션으로 차원 감소를 통해 더 효율적인 계산과 더 깊은 네트워크를 허용합니다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 Bottleneck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 형태입니다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물리적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토폴로지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물리적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토폴로지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는 컴퓨터 또는 노드가 컴퓨터 네트워크에서 서로 연결되는 방식을 설명합니다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 ...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논리적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토폴로지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논리적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토폴로지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는 한 컴퓨터에서 다른 컴퓨터로 데이터가 흐르는 방식을 설명합니다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r>
              <a:rPr lang="en-US" altLang="ko-KR" b="0" i="0" dirty="0">
                <a:solidFill>
                  <a:srgbClr val="70757A"/>
                </a:solidFill>
                <a:effectLst/>
                <a:latin typeface="Apple SD Gothic Neo"/>
              </a:rPr>
              <a:t>2020. 1. 18.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7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지금 </a:t>
            </a:r>
            <a:r>
              <a:rPr lang="ko-KR" altLang="en-US" dirty="0" err="1"/>
              <a:t>인셉션</a:t>
            </a:r>
            <a:r>
              <a:rPr lang="ko-KR" altLang="en-US" dirty="0"/>
              <a:t> 모듈의 구조를 보시면 </a:t>
            </a:r>
            <a:r>
              <a:rPr lang="en-US" altLang="ko-KR" dirty="0"/>
              <a:t>1x1 convolution</a:t>
            </a:r>
            <a:r>
              <a:rPr lang="ko-KR" altLang="en-US" dirty="0"/>
              <a:t>들이 있습니다</a:t>
            </a:r>
            <a:r>
              <a:rPr lang="en-US" altLang="ko-KR" dirty="0"/>
              <a:t>. </a:t>
            </a:r>
            <a:r>
              <a:rPr lang="ko-KR" altLang="en-US" dirty="0"/>
              <a:t>이것들의 역할은 무엇일까요</a:t>
            </a:r>
            <a:r>
              <a:rPr lang="en-US" altLang="ko-KR" dirty="0"/>
              <a:t>? 3x3 </a:t>
            </a:r>
            <a:r>
              <a:rPr lang="en-US" altLang="ko-KR" dirty="0" err="1"/>
              <a:t>maxpooling</a:t>
            </a:r>
            <a:r>
              <a:rPr lang="ko-KR" altLang="en-US" dirty="0"/>
              <a:t>은 </a:t>
            </a:r>
            <a:r>
              <a:rPr lang="ko-KR" altLang="en-US" dirty="0" err="1"/>
              <a:t>어덯게</a:t>
            </a:r>
            <a:r>
              <a:rPr lang="ko-KR" altLang="en-US" dirty="0"/>
              <a:t> </a:t>
            </a:r>
            <a:r>
              <a:rPr lang="ko-KR" altLang="en-US" dirty="0" err="1"/>
              <a:t>하는걸까요</a:t>
            </a:r>
            <a:r>
              <a:rPr lang="en-US" altLang="ko-KR" dirty="0"/>
              <a:t>? </a:t>
            </a:r>
            <a:r>
              <a:rPr lang="ko-KR" altLang="en-US" dirty="0"/>
              <a:t>그리고 이렇게 분할해서 </a:t>
            </a:r>
            <a:r>
              <a:rPr lang="ko-KR" altLang="en-US" dirty="0" err="1"/>
              <a:t>진행한것들을</a:t>
            </a:r>
            <a:r>
              <a:rPr lang="ko-KR" altLang="en-US" dirty="0"/>
              <a:t> 어떻게 합칠까요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3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 뭐 </a:t>
            </a:r>
            <a:r>
              <a:rPr lang="en-US" altLang="ko-KR" dirty="0"/>
              <a:t>maxpooling,1x1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을 다 빼고 </a:t>
            </a:r>
            <a:r>
              <a:rPr lang="en-US" altLang="ko-KR" dirty="0"/>
              <a:t>inception module</a:t>
            </a:r>
            <a:r>
              <a:rPr lang="ko-KR" altLang="en-US" dirty="0"/>
              <a:t>이 어떻게 진행되는지 살펴 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Zeropadding</a:t>
            </a:r>
            <a:r>
              <a:rPr lang="en-US" altLang="ko-KR" dirty="0"/>
              <a:t>=1,input=32x32</a:t>
            </a:r>
            <a:r>
              <a:rPr lang="ko-KR" altLang="en-US" dirty="0"/>
              <a:t>라 하면 하늘색</a:t>
            </a:r>
            <a:r>
              <a:rPr lang="en-US" altLang="ko-KR" dirty="0"/>
              <a:t>,</a:t>
            </a:r>
            <a:r>
              <a:rPr lang="ko-KR" altLang="en-US" dirty="0"/>
              <a:t>초록색 의 크기는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그걸 그대로 이어주면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ko-KR" altLang="en-US" dirty="0" err="1"/>
              <a:t>되는겁니다</a:t>
            </a:r>
            <a:r>
              <a:rPr lang="en-US" altLang="ko-KR" dirty="0"/>
              <a:t>. </a:t>
            </a:r>
            <a:r>
              <a:rPr lang="ko-KR" altLang="en-US" dirty="0"/>
              <a:t>보통 큰 하나의 </a:t>
            </a:r>
            <a:r>
              <a:rPr lang="en-US" altLang="ko-KR" dirty="0"/>
              <a:t>conv layer</a:t>
            </a:r>
            <a:r>
              <a:rPr lang="ko-KR" altLang="en-US" dirty="0"/>
              <a:t>하나를 적용하는데</a:t>
            </a:r>
            <a:r>
              <a:rPr lang="en-US" altLang="ko-KR" dirty="0"/>
              <a:t>, </a:t>
            </a:r>
            <a:r>
              <a:rPr lang="ko-KR" altLang="en-US" dirty="0"/>
              <a:t>큰 필터는 </a:t>
            </a:r>
            <a:r>
              <a:rPr lang="ko-KR" altLang="en-US" dirty="0" err="1"/>
              <a:t>연산량</a:t>
            </a:r>
            <a:r>
              <a:rPr lang="ko-KR" altLang="en-US" dirty="0"/>
              <a:t> 증가를 초래합니다</a:t>
            </a:r>
            <a:r>
              <a:rPr lang="en-US" altLang="ko-KR" dirty="0"/>
              <a:t>. </a:t>
            </a:r>
            <a:r>
              <a:rPr lang="ko-KR" altLang="en-US" dirty="0"/>
              <a:t>따라서 작은 레이어들을 여러 번 </a:t>
            </a:r>
            <a:r>
              <a:rPr lang="ko-KR" altLang="en-US" dirty="0" err="1"/>
              <a:t>적용하는것이</a:t>
            </a:r>
            <a:r>
              <a:rPr lang="ko-KR" altLang="en-US" dirty="0"/>
              <a:t> </a:t>
            </a:r>
            <a:r>
              <a:rPr lang="ko-KR" altLang="en-US" dirty="0" err="1"/>
              <a:t>연산량</a:t>
            </a:r>
            <a:r>
              <a:rPr lang="ko-KR" altLang="en-US" dirty="0"/>
              <a:t> 측면에서 효과적입니다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로 돌아가서 </a:t>
            </a:r>
            <a:r>
              <a:rPr lang="en-US" altLang="ko-KR" dirty="0"/>
              <a:t>1x1 </a:t>
            </a:r>
            <a:r>
              <a:rPr lang="ko-KR" altLang="en-US" dirty="0" err="1"/>
              <a:t>컨볼루션은</a:t>
            </a:r>
            <a:r>
              <a:rPr lang="ko-KR" altLang="en-US" dirty="0"/>
              <a:t> 어떤 의미일까요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1x1 </a:t>
            </a:r>
            <a:r>
              <a:rPr lang="ko-KR" altLang="en-US" dirty="0" err="1"/>
              <a:t>컨볼루션은</a:t>
            </a:r>
            <a:r>
              <a:rPr lang="ko-KR" altLang="en-US" dirty="0"/>
              <a:t> 어떤 의미를 갖는 것일까</a:t>
            </a:r>
            <a:r>
              <a:rPr lang="en-US" altLang="ko-KR" dirty="0"/>
              <a:t>? </a:t>
            </a:r>
            <a:r>
              <a:rPr lang="ko-KR" altLang="en-US" dirty="0"/>
              <a:t>왜 해주는 것일까</a:t>
            </a:r>
            <a:r>
              <a:rPr lang="en-US" altLang="ko-KR" dirty="0"/>
              <a:t>??</a:t>
            </a:r>
          </a:p>
          <a:p>
            <a:r>
              <a:rPr lang="en-US" altLang="ko-KR" dirty="0" err="1"/>
              <a:t>GoogLeNet</a:t>
            </a:r>
            <a:r>
              <a:rPr lang="ko-KR" altLang="en-US" dirty="0"/>
              <a:t>에서 </a:t>
            </a:r>
            <a:r>
              <a:rPr lang="en-US" altLang="ko-KR" dirty="0"/>
              <a:t>1x1 </a:t>
            </a:r>
            <a:r>
              <a:rPr lang="ko-KR" altLang="en-US" dirty="0" err="1"/>
              <a:t>컨볼루션은</a:t>
            </a:r>
            <a:r>
              <a:rPr lang="ko-KR" altLang="en-US" dirty="0"/>
              <a:t> </a:t>
            </a:r>
            <a:r>
              <a:rPr lang="ko-KR" altLang="en-US" dirty="0" err="1"/>
              <a:t>특성맵의</a:t>
            </a:r>
            <a:r>
              <a:rPr lang="ko-KR" altLang="en-US" dirty="0"/>
              <a:t> 개수를 줄이는 목적으로 사용됩니다</a:t>
            </a:r>
            <a:r>
              <a:rPr lang="en-US" altLang="ko-KR" dirty="0"/>
              <a:t>. </a:t>
            </a:r>
            <a:r>
              <a:rPr lang="ko-KR" altLang="en-US" dirty="0" err="1"/>
              <a:t>특성맵의</a:t>
            </a:r>
            <a:r>
              <a:rPr lang="ko-KR" altLang="en-US" dirty="0"/>
              <a:t> 개수가 줄어들면 그만큼 </a:t>
            </a:r>
            <a:r>
              <a:rPr lang="ko-KR" altLang="en-US" dirty="0" err="1"/>
              <a:t>연산량이</a:t>
            </a:r>
            <a:r>
              <a:rPr lang="ko-KR" altLang="en-US" dirty="0"/>
              <a:t> 줄어듭니다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차원을 단순히</a:t>
            </a:r>
            <a:r>
              <a:rPr lang="en-US" altLang="ko-KR" dirty="0"/>
              <a:t>/</a:t>
            </a:r>
            <a:r>
              <a:rPr lang="ko-KR" altLang="en-US" dirty="0"/>
              <a:t>무작정 작게만 만든다고 다 </a:t>
            </a:r>
            <a:r>
              <a:rPr lang="ko-KR" altLang="en-US" dirty="0" err="1"/>
              <a:t>되는것은</a:t>
            </a:r>
            <a:r>
              <a:rPr lang="ko-KR" altLang="en-US" dirty="0"/>
              <a:t> 아닙니다</a:t>
            </a:r>
            <a:r>
              <a:rPr lang="en-US" altLang="ko-KR" dirty="0"/>
              <a:t>. </a:t>
            </a:r>
            <a:r>
              <a:rPr lang="ko-KR" altLang="en-US" dirty="0"/>
              <a:t>적당한 크기가 필요하고</a:t>
            </a:r>
            <a:r>
              <a:rPr lang="en-US" altLang="ko-KR" dirty="0"/>
              <a:t>, </a:t>
            </a:r>
            <a:r>
              <a:rPr lang="ko-KR" altLang="en-US" dirty="0"/>
              <a:t>그 다음의 레이어에서 학습할 만큼은 남겨둔 적당한 차원이여야 합니다</a:t>
            </a:r>
            <a:r>
              <a:rPr lang="en-US" altLang="ko-KR" dirty="0"/>
              <a:t>. </a:t>
            </a:r>
            <a:r>
              <a:rPr lang="ko-KR" altLang="en-US" dirty="0"/>
              <a:t>이러한 구조를 잘 활용한 것이 </a:t>
            </a:r>
            <a:r>
              <a:rPr lang="en-US" altLang="ko-KR" dirty="0"/>
              <a:t>bottleneck</a:t>
            </a:r>
            <a:r>
              <a:rPr lang="ko-KR" altLang="en-US" dirty="0"/>
              <a:t>이라는 구조입니다</a:t>
            </a:r>
            <a:r>
              <a:rPr lang="en-US" altLang="ko-KR" dirty="0"/>
              <a:t>. </a:t>
            </a:r>
            <a:r>
              <a:rPr lang="en-US" altLang="ko-KR" dirty="0" err="1"/>
              <a:t>ResNet</a:t>
            </a:r>
            <a:r>
              <a:rPr lang="ko-KR" altLang="en-US" dirty="0"/>
              <a:t>에서 </a:t>
            </a:r>
            <a:r>
              <a:rPr lang="ko-KR" altLang="en-US" dirty="0" err="1"/>
              <a:t>설명할꺼지만</a:t>
            </a:r>
            <a:r>
              <a:rPr lang="ko-KR" altLang="en-US" dirty="0"/>
              <a:t> 지금 간단하게 말하면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 비용이 많이 드는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3x3, 5x5 convolution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을 하기 전에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1x1 convolution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을 하여 차원을 감소시킨 후에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3x3, 5x5 convolution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을 수행하는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 inception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모델에서 활용되어 파라미터의 수는 줄이고 레이어를 깊게 하였으며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특히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ResNet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에서 엄청난 효과를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나타내었다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60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여기서보시면</a:t>
            </a:r>
            <a:r>
              <a:rPr lang="ko-KR" altLang="en-US" dirty="0"/>
              <a:t> </a:t>
            </a:r>
            <a:r>
              <a:rPr lang="en-US" altLang="ko-KR" dirty="0"/>
              <a:t>1x1 </a:t>
            </a:r>
            <a:r>
              <a:rPr lang="ko-KR" altLang="en-US" dirty="0" err="1"/>
              <a:t>컨볼루션</a:t>
            </a:r>
            <a:r>
              <a:rPr lang="ko-KR" altLang="en-US" dirty="0"/>
              <a:t> 필터가 </a:t>
            </a:r>
            <a:r>
              <a:rPr lang="en-US" altLang="ko-KR" dirty="0"/>
              <a:t>32</a:t>
            </a:r>
            <a:r>
              <a:rPr lang="ko-KR" altLang="en-US" dirty="0"/>
              <a:t>개 있습니다</a:t>
            </a:r>
            <a:r>
              <a:rPr lang="en-US" altLang="ko-KR" dirty="0"/>
              <a:t>. Output</a:t>
            </a:r>
            <a:r>
              <a:rPr lang="ko-KR" altLang="en-US" dirty="0"/>
              <a:t>결과 </a:t>
            </a:r>
            <a:r>
              <a:rPr lang="en-US" altLang="ko-KR" dirty="0"/>
              <a:t>32</a:t>
            </a:r>
            <a:r>
              <a:rPr lang="ko-KR" altLang="en-US" dirty="0"/>
              <a:t>개의 채널이 나옵니다</a:t>
            </a:r>
            <a:r>
              <a:rPr lang="en-US" altLang="ko-KR" dirty="0"/>
              <a:t>. </a:t>
            </a:r>
            <a:r>
              <a:rPr lang="ko-KR" altLang="en-US" dirty="0"/>
              <a:t>서로 다른 </a:t>
            </a:r>
            <a:r>
              <a:rPr lang="en-US" altLang="ko-KR" dirty="0"/>
              <a:t>32</a:t>
            </a:r>
            <a:r>
              <a:rPr lang="ko-KR" altLang="en-US" dirty="0"/>
              <a:t>가지</a:t>
            </a:r>
            <a:r>
              <a:rPr lang="en-US" altLang="ko-KR" dirty="0"/>
              <a:t>(32</a:t>
            </a:r>
            <a:r>
              <a:rPr lang="ko-KR" altLang="en-US" dirty="0"/>
              <a:t>개 </a:t>
            </a:r>
            <a:r>
              <a:rPr lang="en-US" altLang="ko-KR" dirty="0"/>
              <a:t>local feature)</a:t>
            </a:r>
            <a:r>
              <a:rPr lang="ko-KR" altLang="en-US" dirty="0"/>
              <a:t> 내용으로 요약했다 생각하시면 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0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설명</a:t>
            </a:r>
            <a:endParaRPr lang="en-US" altLang="ko-KR" dirty="0"/>
          </a:p>
          <a:p>
            <a:r>
              <a:rPr lang="ko-KR" altLang="en-US" dirty="0" err="1"/>
              <a:t>채널수</a:t>
            </a:r>
            <a:r>
              <a:rPr lang="ko-KR" altLang="en-US" dirty="0"/>
              <a:t> 줄이기</a:t>
            </a:r>
            <a:r>
              <a:rPr lang="en-US" altLang="ko-KR" dirty="0"/>
              <a:t>&gt;&gt;</a:t>
            </a:r>
            <a:r>
              <a:rPr lang="ko-KR" altLang="en-US" dirty="0"/>
              <a:t>파라미터 감소</a:t>
            </a:r>
            <a:r>
              <a:rPr lang="en-US" altLang="ko-KR" dirty="0"/>
              <a:t>&gt;&gt;</a:t>
            </a:r>
            <a:r>
              <a:rPr lang="ko-KR" altLang="en-US" dirty="0" err="1"/>
              <a:t>연산량</a:t>
            </a:r>
            <a:r>
              <a:rPr lang="ko-KR" altLang="en-US" dirty="0"/>
              <a:t> 감소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6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r>
              <a:rPr lang="ko-KR" altLang="en-US" dirty="0"/>
              <a:t>에 실제로 사용된 모듈은 </a:t>
            </a:r>
            <a:r>
              <a:rPr lang="en-US" altLang="ko-KR" dirty="0"/>
              <a:t>1x1 </a:t>
            </a:r>
            <a:r>
              <a:rPr lang="ko-KR" altLang="en-US" dirty="0" err="1"/>
              <a:t>컨볼루션이</a:t>
            </a:r>
            <a:r>
              <a:rPr lang="ko-KR" altLang="en-US" dirty="0"/>
              <a:t> 포함된 </a:t>
            </a:r>
            <a:r>
              <a:rPr lang="en-US" altLang="ko-KR" dirty="0"/>
              <a:t>(b) </a:t>
            </a:r>
            <a:r>
              <a:rPr lang="ko-KR" altLang="en-US" dirty="0"/>
              <a:t>모델이다</a:t>
            </a:r>
            <a:r>
              <a:rPr lang="en-US" altLang="ko-KR" dirty="0"/>
              <a:t>. </a:t>
            </a:r>
            <a:r>
              <a:rPr lang="ko-KR" altLang="en-US" dirty="0"/>
              <a:t>아까 살펴봤듯이 </a:t>
            </a:r>
            <a:r>
              <a:rPr lang="en-US" altLang="ko-KR" dirty="0"/>
              <a:t>1x1 </a:t>
            </a:r>
            <a:r>
              <a:rPr lang="ko-KR" altLang="en-US" dirty="0" err="1"/>
              <a:t>컨볼루션은</a:t>
            </a:r>
            <a:r>
              <a:rPr lang="ko-KR" altLang="en-US" dirty="0"/>
              <a:t> </a:t>
            </a:r>
            <a:r>
              <a:rPr lang="ko-KR" altLang="en-US" dirty="0" err="1"/>
              <a:t>특성맵의</a:t>
            </a:r>
            <a:r>
              <a:rPr lang="ko-KR" altLang="en-US" dirty="0"/>
              <a:t> 장수를 줄여주는 역할을 한다</a:t>
            </a:r>
            <a:r>
              <a:rPr lang="en-US" altLang="ko-KR" dirty="0"/>
              <a:t>. </a:t>
            </a:r>
            <a:r>
              <a:rPr lang="ko-KR" altLang="en-US" dirty="0"/>
              <a:t>노란색 </a:t>
            </a:r>
            <a:r>
              <a:rPr lang="ko-KR" altLang="en-US" dirty="0" err="1"/>
              <a:t>블럭으로</a:t>
            </a:r>
            <a:r>
              <a:rPr lang="ko-KR" altLang="en-US" dirty="0"/>
              <a:t> 표현된 </a:t>
            </a:r>
            <a:r>
              <a:rPr lang="en-US" altLang="ko-KR" dirty="0"/>
              <a:t>1x1 </a:t>
            </a:r>
            <a:r>
              <a:rPr lang="ko-KR" altLang="en-US" dirty="0" err="1"/>
              <a:t>컨볼루션을</a:t>
            </a:r>
            <a:r>
              <a:rPr lang="ko-KR" altLang="en-US" dirty="0"/>
              <a:t> 제외한 </a:t>
            </a:r>
            <a:r>
              <a:rPr lang="ko-KR" altLang="en-US" dirty="0" err="1"/>
              <a:t>나이브</a:t>
            </a:r>
            <a:r>
              <a:rPr lang="en-US" altLang="ko-KR" dirty="0"/>
              <a:t>(naive) </a:t>
            </a:r>
            <a:r>
              <a:rPr lang="ko-KR" altLang="en-US" dirty="0"/>
              <a:t>버전을 살펴보면</a:t>
            </a:r>
            <a:r>
              <a:rPr lang="en-US" altLang="ko-KR" dirty="0"/>
              <a:t>, </a:t>
            </a:r>
            <a:r>
              <a:rPr lang="ko-KR" altLang="en-US" dirty="0"/>
              <a:t>이전 층에서 생성된 </a:t>
            </a:r>
            <a:r>
              <a:rPr lang="ko-KR" altLang="en-US" dirty="0" err="1"/>
              <a:t>특성맵을</a:t>
            </a:r>
            <a:r>
              <a:rPr lang="ko-KR" altLang="en-US" dirty="0"/>
              <a:t> </a:t>
            </a:r>
            <a:r>
              <a:rPr lang="en-US" altLang="ko-KR" dirty="0"/>
              <a:t>1x1 </a:t>
            </a:r>
            <a:r>
              <a:rPr lang="ko-KR" altLang="en-US" dirty="0" err="1"/>
              <a:t>컨볼루션</a:t>
            </a:r>
            <a:r>
              <a:rPr lang="en-US" altLang="ko-KR" dirty="0"/>
              <a:t>, 3x3 </a:t>
            </a:r>
            <a:r>
              <a:rPr lang="ko-KR" altLang="en-US" dirty="0" err="1"/>
              <a:t>컨볼루션</a:t>
            </a:r>
            <a:r>
              <a:rPr lang="en-US" altLang="ko-KR" dirty="0"/>
              <a:t>, 5x5 </a:t>
            </a:r>
            <a:r>
              <a:rPr lang="ko-KR" altLang="en-US" dirty="0" err="1"/>
              <a:t>컨볼루션</a:t>
            </a:r>
            <a:r>
              <a:rPr lang="en-US" altLang="ko-KR" dirty="0"/>
              <a:t>, 3x3 </a:t>
            </a:r>
            <a:r>
              <a:rPr lang="ko-KR" altLang="en-US" dirty="0" err="1"/>
              <a:t>최대풀링해준</a:t>
            </a:r>
            <a:r>
              <a:rPr lang="ko-KR" altLang="en-US" dirty="0"/>
              <a:t> 결과 얻은 </a:t>
            </a:r>
            <a:r>
              <a:rPr lang="ko-KR" altLang="en-US" dirty="0" err="1"/>
              <a:t>특성맵들을</a:t>
            </a:r>
            <a:r>
              <a:rPr lang="ko-KR" altLang="en-US" dirty="0"/>
              <a:t> 모두 함께 쌓아준다</a:t>
            </a:r>
            <a:r>
              <a:rPr lang="en-US" altLang="ko-KR" dirty="0"/>
              <a:t>. 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VGGNet</a:t>
            </a:r>
            <a:r>
              <a:rPr lang="en-US" altLang="ko-KR" dirty="0"/>
              <a:t> </a:t>
            </a:r>
            <a:r>
              <a:rPr lang="ko-KR" altLang="en-US" dirty="0"/>
              <a:t>등의 이전 </a:t>
            </a:r>
            <a:r>
              <a:rPr lang="en-US" altLang="ko-KR" dirty="0"/>
              <a:t>CNN </a:t>
            </a:r>
            <a:r>
              <a:rPr lang="ko-KR" altLang="en-US" dirty="0"/>
              <a:t>모델들은 한 층에서 동일한 사이즈의 </a:t>
            </a:r>
            <a:r>
              <a:rPr lang="ko-KR" altLang="en-US" dirty="0" err="1"/>
              <a:t>필터커널을</a:t>
            </a:r>
            <a:r>
              <a:rPr lang="ko-KR" altLang="en-US" dirty="0"/>
              <a:t> 이용해서 </a:t>
            </a:r>
            <a:r>
              <a:rPr lang="ko-KR" altLang="en-US" dirty="0" err="1"/>
              <a:t>컨볼루션을</a:t>
            </a:r>
            <a:r>
              <a:rPr lang="ko-KR" altLang="en-US" dirty="0"/>
              <a:t> 해줬던 것과 차이가 있다</a:t>
            </a:r>
            <a:r>
              <a:rPr lang="en-US" altLang="ko-KR" dirty="0"/>
              <a:t>. </a:t>
            </a:r>
            <a:r>
              <a:rPr lang="ko-KR" altLang="en-US" dirty="0"/>
              <a:t>따라서 좀 더 다양한 종류의 특성이 도출된다</a:t>
            </a:r>
            <a:r>
              <a:rPr lang="en-US" altLang="ko-KR" dirty="0"/>
              <a:t>. </a:t>
            </a:r>
            <a:r>
              <a:rPr lang="ko-KR" altLang="en-US" dirty="0"/>
              <a:t>여기에 </a:t>
            </a:r>
            <a:r>
              <a:rPr lang="en-US" altLang="ko-KR" dirty="0"/>
              <a:t>1x1 </a:t>
            </a:r>
            <a:r>
              <a:rPr lang="ko-KR" altLang="en-US" dirty="0" err="1"/>
              <a:t>컨볼루션이</a:t>
            </a:r>
            <a:r>
              <a:rPr lang="ko-KR" altLang="en-US" dirty="0"/>
              <a:t> 포함되었으니 당연히 </a:t>
            </a:r>
            <a:r>
              <a:rPr lang="ko-KR" altLang="en-US" dirty="0" err="1"/>
              <a:t>연산량은</a:t>
            </a:r>
            <a:r>
              <a:rPr lang="ko-KR" altLang="en-US" dirty="0"/>
              <a:t> 많이 줄어들었을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그니까 </a:t>
            </a:r>
            <a:r>
              <a:rPr lang="ko-KR" altLang="en-US" dirty="0" err="1"/>
              <a:t>연산량을</a:t>
            </a:r>
            <a:r>
              <a:rPr lang="ko-KR" altLang="en-US" dirty="0"/>
              <a:t> 줄이고 비선형성도 증가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오른쪽에 보면 </a:t>
            </a:r>
            <a:r>
              <a:rPr lang="en-US" altLang="ko-KR" dirty="0"/>
              <a:t>Max Pooling</a:t>
            </a:r>
            <a:r>
              <a:rPr lang="ko-KR" altLang="en-US" dirty="0"/>
              <a:t>을 </a:t>
            </a:r>
            <a:r>
              <a:rPr lang="ko-KR" altLang="en-US" dirty="0" err="1"/>
              <a:t>왜할까</a:t>
            </a:r>
            <a:r>
              <a:rPr lang="en-US" altLang="ko-KR" dirty="0"/>
              <a:t>?? </a:t>
            </a:r>
            <a:r>
              <a:rPr lang="ko-KR" altLang="en-US" dirty="0"/>
              <a:t>아 참고로 </a:t>
            </a:r>
            <a:r>
              <a:rPr lang="en-US" altLang="ko-KR" dirty="0"/>
              <a:t>stride=1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아 </a:t>
            </a:r>
            <a:r>
              <a:rPr lang="en-US" altLang="ko-KR" dirty="0"/>
              <a:t>zero padding(</a:t>
            </a:r>
            <a:r>
              <a:rPr lang="ko-KR" altLang="en-US" dirty="0"/>
              <a:t>크기 유지위해</a:t>
            </a:r>
            <a:r>
              <a:rPr lang="en-US" altLang="ko-KR" dirty="0"/>
              <a:t>)</a:t>
            </a:r>
            <a:r>
              <a:rPr lang="ko-KR" altLang="en-US" dirty="0"/>
              <a:t>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</a:p>
          <a:p>
            <a:r>
              <a:rPr lang="en-US" altLang="ko-KR" dirty="0"/>
              <a:t>input:32x32x64</a:t>
            </a:r>
          </a:p>
          <a:p>
            <a:r>
              <a:rPr lang="en-US" altLang="ko-KR" dirty="0"/>
              <a:t>output:32x32x64</a:t>
            </a:r>
          </a:p>
          <a:p>
            <a:r>
              <a:rPr lang="ko-KR" altLang="en-US" dirty="0"/>
              <a:t>형태가 전혀 바뀌지 않는다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pooling</a:t>
            </a:r>
            <a:r>
              <a:rPr lang="ko-KR" altLang="en-US" dirty="0"/>
              <a:t>을 하면 동일한 그림에 나타나는 강한 </a:t>
            </a:r>
            <a:r>
              <a:rPr lang="en-US" altLang="ko-KR" dirty="0"/>
              <a:t>signal</a:t>
            </a:r>
            <a:r>
              <a:rPr lang="ko-KR" altLang="en-US" dirty="0"/>
              <a:t>를 </a:t>
            </a:r>
            <a:r>
              <a:rPr lang="ko-KR" altLang="en-US" dirty="0" err="1"/>
              <a:t>확장시킵니다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1x1 convolution</a:t>
            </a:r>
            <a:r>
              <a:rPr lang="ko-KR" altLang="en-US" dirty="0"/>
              <a:t>을 하면 </a:t>
            </a:r>
            <a:r>
              <a:rPr lang="en-US" altLang="ko-KR" dirty="0"/>
              <a:t>feature map </a:t>
            </a:r>
            <a:r>
              <a:rPr lang="ko-KR" altLang="en-US" dirty="0"/>
              <a:t>축약</a:t>
            </a:r>
            <a:r>
              <a:rPr lang="en-US" altLang="ko-KR" dirty="0"/>
              <a:t>(channel </a:t>
            </a:r>
            <a:r>
              <a:rPr lang="ko-KR" altLang="en-US" dirty="0"/>
              <a:t>수만 바뀜</a:t>
            </a:r>
            <a:r>
              <a:rPr lang="en-US" altLang="ko-KR" dirty="0"/>
              <a:t>)+ 1x1 convolution</a:t>
            </a:r>
            <a:r>
              <a:rPr lang="ko-KR" altLang="en-US" dirty="0"/>
              <a:t>을 추가함으로써 </a:t>
            </a:r>
            <a:r>
              <a:rPr lang="en-US" altLang="ko-KR" dirty="0"/>
              <a:t>non-linearity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 err="1"/>
              <a:t>GoogleNet</a:t>
            </a:r>
            <a:r>
              <a:rPr lang="ko-KR" altLang="en-US" dirty="0"/>
              <a:t>은 </a:t>
            </a:r>
            <a:r>
              <a:rPr lang="en-US" altLang="ko-KR" dirty="0"/>
              <a:t>inception module</a:t>
            </a:r>
            <a:r>
              <a:rPr lang="ko-KR" altLang="en-US" dirty="0"/>
              <a:t>를 </a:t>
            </a:r>
            <a:r>
              <a:rPr lang="ko-KR" altLang="en-US" dirty="0" err="1"/>
              <a:t>사용함으로서</a:t>
            </a:r>
            <a:r>
              <a:rPr lang="ko-KR" altLang="en-US" dirty="0"/>
              <a:t> 기존 </a:t>
            </a:r>
            <a:r>
              <a:rPr lang="en-US" altLang="ko-KR" dirty="0" err="1"/>
              <a:t>Alexnet,VGG</a:t>
            </a:r>
            <a:r>
              <a:rPr lang="ko-KR" altLang="en-US" dirty="0"/>
              <a:t>에 비해 </a:t>
            </a:r>
            <a:r>
              <a:rPr lang="ko-KR" altLang="en-US" dirty="0" err="1"/>
              <a:t>연산량이</a:t>
            </a:r>
            <a:r>
              <a:rPr lang="ko-KR" altLang="en-US" dirty="0"/>
              <a:t> 많이 줄어듭니다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1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그림은 컴퓨터 비전 분야의 올림픽이라 할 수 있는 </a:t>
            </a:r>
            <a:r>
              <a:rPr lang="en-US" altLang="ko-KR" dirty="0"/>
              <a:t>ILSVRC </a:t>
            </a:r>
            <a:r>
              <a:rPr lang="ko-KR" altLang="en-US" dirty="0"/>
              <a:t>에서 수상한 알고리즘들입니다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설명할 </a:t>
            </a:r>
            <a:r>
              <a:rPr lang="en-US" altLang="ko-KR" dirty="0" err="1"/>
              <a:t>AlexNet</a:t>
            </a:r>
            <a:r>
              <a:rPr lang="ko-KR" altLang="en-US" dirty="0"/>
              <a:t>은 </a:t>
            </a:r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위를 차지했습니다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 err="1"/>
              <a:t>AlexNet</a:t>
            </a:r>
            <a:r>
              <a:rPr lang="ko-KR" altLang="en-US" dirty="0"/>
              <a:t>덕분에 딥러닝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CNN</a:t>
            </a:r>
            <a:r>
              <a:rPr lang="ko-KR" altLang="en-US" dirty="0"/>
              <a:t>이 세간의 주목을 받게 되었으며</a:t>
            </a:r>
            <a:r>
              <a:rPr lang="en-US" altLang="ko-KR" dirty="0"/>
              <a:t>, CNN</a:t>
            </a:r>
            <a:r>
              <a:rPr lang="ko-KR" altLang="en-US" dirty="0"/>
              <a:t>구조의 </a:t>
            </a:r>
            <a:r>
              <a:rPr lang="en-US" altLang="ko-KR" dirty="0"/>
              <a:t>GPU</a:t>
            </a:r>
            <a:r>
              <a:rPr lang="ko-KR" altLang="en-US" dirty="0"/>
              <a:t>구현과 </a:t>
            </a:r>
            <a:r>
              <a:rPr lang="en-US" altLang="ko-KR" dirty="0"/>
              <a:t>dropout</a:t>
            </a:r>
            <a:r>
              <a:rPr lang="ko-KR" altLang="en-US" dirty="0"/>
              <a:t>적용이 보편화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Top-5 accuracy</a:t>
            </a:r>
            <a:r>
              <a:rPr lang="ko-KR" altLang="en-US" dirty="0"/>
              <a:t>란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에서 높은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중 예측한 </a:t>
            </a:r>
            <a:r>
              <a:rPr lang="en-US" altLang="ko-KR" dirty="0"/>
              <a:t>class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존재하는 비율을 계산한 것이 </a:t>
            </a:r>
            <a:r>
              <a:rPr lang="en-US" altLang="ko-KR" dirty="0"/>
              <a:t>top-5accuracy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2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EXON Lv1 Gothic OTF"/>
              </a:rPr>
              <a:t>AlexNet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EXON Lv1 Gothic OTF"/>
              </a:rPr>
              <a:t>VGGNet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등에서는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fully connected (FC)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층들이 망의 후반부에 연결되어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그러나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EXON Lv1 Gothic OTF"/>
              </a:rPr>
              <a:t>GoogLeNet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FC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방식 대신에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global average pooling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이란 방식을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 global average pooling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은 전 층에서 산출된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특성맵들을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각각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평균낸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것을 이어서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차원 벡터를 만들어주는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차원 벡터를 만들어줘야 최종적으로 이미지 분류를 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EXON Lv1 Gothic OTF"/>
              </a:rPr>
              <a:t>softmax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층을 연결해줄 수 있기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만약 전 층에서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장의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7 x 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특성맵이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생성되었다면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, 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장의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7 x 7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특성맵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각각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평균내주어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얻은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개의 값을 하나의 벡터로 연결해주는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 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이렇게 해줌으로 얻을 수 있는 장점은 가중치의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갯수를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상당히 많이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없애준다는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만약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FC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방식을 사용한다면 훈련이 필요한 가중치의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EXON Lv1 Gothic OTF"/>
              </a:rPr>
              <a:t>갯수가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Lv1 Gothic OTF"/>
              </a:rPr>
              <a:t>7 x 7 x 1024 x 1024 = 51.3M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Lv1 Gothic OTF"/>
              </a:rPr>
              <a:t>이지만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EXON Lv1 Gothic OTF"/>
              </a:rPr>
              <a:t>global average pooling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EXON Lv1 Gothic OTF"/>
              </a:rPr>
              <a:t>을 사용하면 가중치가 단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EXON Lv1 Gothic OTF"/>
              </a:rPr>
              <a:t>한개도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EXON Lv1 Gothic OTF"/>
              </a:rPr>
              <a:t> 필요하지 않다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EXON Lv1 Gothic OTF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이런 방식으로 </a:t>
            </a:r>
            <a:r>
              <a:rPr lang="en-US" altLang="ko-KR" dirty="0"/>
              <a:t>GAP</a:t>
            </a:r>
            <a:r>
              <a:rPr lang="ko-KR" altLang="en-US" dirty="0"/>
              <a:t>는 </a:t>
            </a:r>
            <a:r>
              <a:rPr lang="en-US" altLang="ko-KR" dirty="0"/>
              <a:t>(height, width, channel) </a:t>
            </a:r>
            <a:r>
              <a:rPr lang="ko-KR" altLang="en-US" dirty="0"/>
              <a:t>형태의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(channel,) </a:t>
            </a:r>
            <a:r>
              <a:rPr lang="ko-KR" altLang="en-US" dirty="0"/>
              <a:t>형태로 간단하게 만들어 버립니다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그러면 이렇게 극단적인 벡터 형태로 나타내는 </a:t>
            </a:r>
            <a:r>
              <a:rPr lang="en-US" altLang="ko-KR" dirty="0"/>
              <a:t>GAP</a:t>
            </a:r>
            <a:r>
              <a:rPr lang="ko-KR" altLang="en-US" dirty="0"/>
              <a:t>는 왜 고안되었을까요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GAP</a:t>
            </a:r>
            <a:r>
              <a:rPr lang="ko-KR" altLang="en-US" dirty="0"/>
              <a:t>는 </a:t>
            </a:r>
            <a:r>
              <a:rPr lang="en-US" altLang="ko-KR" dirty="0"/>
              <a:t>CNN + FC(Fully Connected) Layer</a:t>
            </a:r>
            <a:r>
              <a:rPr lang="ko-KR" altLang="en-US" dirty="0"/>
              <a:t>에서 </a:t>
            </a:r>
            <a:r>
              <a:rPr lang="en-US" altLang="ko-KR" dirty="0"/>
              <a:t>classifier</a:t>
            </a:r>
            <a:r>
              <a:rPr lang="ko-KR" altLang="en-US" dirty="0"/>
              <a:t>인 </a:t>
            </a:r>
            <a:r>
              <a:rPr lang="en-US" altLang="ko-KR" b="1" dirty="0"/>
              <a:t>FC Layer</a:t>
            </a:r>
            <a:r>
              <a:rPr lang="ko-KR" altLang="en-US" b="1" dirty="0"/>
              <a:t>를 없애기 위한 방법으로 도입</a:t>
            </a:r>
            <a:r>
              <a:rPr lang="ko-KR" altLang="en-US" dirty="0"/>
              <a:t>되었습니다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FC Layer</a:t>
            </a:r>
            <a:r>
              <a:rPr lang="ko-KR" altLang="en-US" dirty="0"/>
              <a:t>는 마지막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matrix </a:t>
            </a:r>
            <a:r>
              <a:rPr lang="ko-KR" altLang="en-US" dirty="0"/>
              <a:t>곱을 하여 </a:t>
            </a:r>
            <a:r>
              <a:rPr lang="en-US" altLang="ko-KR" dirty="0"/>
              <a:t>feature </a:t>
            </a:r>
            <a:r>
              <a:rPr lang="ko-KR" altLang="en-US" dirty="0"/>
              <a:t>전체를 연산의 대상으로 삼아서 결과를 출력합니다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feature</a:t>
            </a:r>
            <a:r>
              <a:rPr lang="ko-KR" altLang="en-US" dirty="0"/>
              <a:t>가 이미지 전체를 함축하고 있다고 가정하면 이미지 전체를 보고 출력을 만들어 내는 것입니다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FC layer</a:t>
            </a:r>
            <a:r>
              <a:rPr lang="ko-KR" altLang="en-US" dirty="0"/>
              <a:t>를 </a:t>
            </a:r>
            <a:r>
              <a:rPr lang="en-US" altLang="ko-KR" dirty="0"/>
              <a:t>classifier</a:t>
            </a:r>
            <a:r>
              <a:rPr lang="ko-KR" altLang="en-US" dirty="0"/>
              <a:t>로 사용하는 경우 파라미터의 수가 많이 증가하는 단점이 있으며 </a:t>
            </a:r>
            <a:r>
              <a:rPr lang="en-US" altLang="ko-KR" dirty="0"/>
              <a:t>feature </a:t>
            </a:r>
            <a:r>
              <a:rPr lang="ko-KR" altLang="en-US" dirty="0"/>
              <a:t>전체를 </a:t>
            </a:r>
            <a:r>
              <a:rPr lang="en-US" altLang="ko-KR" dirty="0"/>
              <a:t>matrix </a:t>
            </a:r>
            <a:r>
              <a:rPr lang="ko-KR" altLang="en-US" dirty="0"/>
              <a:t>연산하기 때문에 위치에 대한 정보도 사라지게 됩니다</a:t>
            </a:r>
            <a:r>
              <a:rPr lang="en-US" altLang="ko-KR" dirty="0"/>
              <a:t>. </a:t>
            </a:r>
            <a:r>
              <a:rPr lang="ko-KR" altLang="en-US" dirty="0"/>
              <a:t>더구나 </a:t>
            </a:r>
            <a:r>
              <a:rPr lang="en-US" altLang="ko-KR" dirty="0"/>
              <a:t>FC Layer </a:t>
            </a:r>
            <a:r>
              <a:rPr lang="ko-KR" altLang="en-US" dirty="0"/>
              <a:t>사용 시 반드시 지정해 주어야 하는 </a:t>
            </a:r>
            <a:r>
              <a:rPr lang="en-US" altLang="ko-KR" dirty="0"/>
              <a:t>FC layer</a:t>
            </a:r>
            <a:r>
              <a:rPr lang="ko-KR" altLang="en-US" dirty="0"/>
              <a:t>의 사이즈로 인해 입력 이미지 사이즈 또한 그에 맞춰서 고정되어야 하는 단점이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반면 </a:t>
            </a:r>
            <a:r>
              <a:rPr lang="en-US" altLang="ko-KR" dirty="0"/>
              <a:t>GAP</a:t>
            </a:r>
            <a:r>
              <a:rPr lang="ko-KR" altLang="en-US" dirty="0"/>
              <a:t>는 어떤 크기의 </a:t>
            </a:r>
            <a:r>
              <a:rPr lang="en-US" altLang="ko-KR" dirty="0"/>
              <a:t>feature </a:t>
            </a:r>
            <a:r>
              <a:rPr lang="ko-KR" altLang="en-US" dirty="0"/>
              <a:t>라도 같은 채널의 값들을 하나의 평균 값으로 대체하기 때문에 벡터가 됩니다</a:t>
            </a:r>
            <a:r>
              <a:rPr lang="en-US" altLang="ko-KR" dirty="0"/>
              <a:t>. </a:t>
            </a:r>
            <a:r>
              <a:rPr lang="ko-KR" altLang="en-US" dirty="0"/>
              <a:t>따라서 </a:t>
            </a:r>
            <a:r>
              <a:rPr lang="ko-KR" altLang="en-US" b="1" dirty="0"/>
              <a:t>어떤 사이즈의 입력이 들어와도 상관이 없습니다</a:t>
            </a:r>
            <a:r>
              <a:rPr lang="en-US" altLang="ko-KR" b="1" dirty="0"/>
              <a:t>.</a:t>
            </a:r>
            <a:r>
              <a:rPr lang="ko-KR" altLang="en-US" dirty="0"/>
              <a:t> 또한 단순히 </a:t>
            </a:r>
            <a:r>
              <a:rPr lang="en-US" altLang="ko-KR" dirty="0"/>
              <a:t>(H, W, C) → (1, 1, C) </a:t>
            </a:r>
            <a:r>
              <a:rPr lang="ko-KR" altLang="en-US" dirty="0"/>
              <a:t>크기로 줄어드는 연산이므로 파라미터가 추가되지 않으므로 학습 측면에서도 유리합니다</a:t>
            </a:r>
            <a:r>
              <a:rPr lang="en-US" altLang="ko-KR" dirty="0"/>
              <a:t>. </a:t>
            </a:r>
            <a:r>
              <a:rPr lang="ko-KR" altLang="en-US" dirty="0"/>
              <a:t>또한 파라미터의 </a:t>
            </a:r>
            <a:r>
              <a:rPr lang="ko-KR" altLang="en-US" dirty="0" err="1"/>
              <a:t>갯수가</a:t>
            </a:r>
            <a:r>
              <a:rPr lang="ko-KR" altLang="en-US" dirty="0"/>
              <a:t> </a:t>
            </a:r>
            <a:r>
              <a:rPr lang="en-US" altLang="ko-KR" dirty="0"/>
              <a:t>FC Layer </a:t>
            </a:r>
            <a:r>
              <a:rPr lang="ko-KR" altLang="en-US" dirty="0"/>
              <a:t>만큼 폭발적으로 증가하지 않아서 </a:t>
            </a:r>
            <a:r>
              <a:rPr lang="en-US" altLang="ko-KR" dirty="0"/>
              <a:t>over fitting </a:t>
            </a:r>
            <a:r>
              <a:rPr lang="ko-KR" altLang="en-US" dirty="0"/>
              <a:t>측면에서도 유리합니다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GAP </a:t>
            </a:r>
            <a:r>
              <a:rPr lang="ko-KR" altLang="en-US" dirty="0"/>
              <a:t>연산 결과 </a:t>
            </a:r>
            <a:r>
              <a:rPr lang="en-US" altLang="ko-KR" dirty="0"/>
              <a:t>1</a:t>
            </a:r>
            <a:r>
              <a:rPr lang="ko-KR" altLang="en-US" dirty="0"/>
              <a:t>차원 벡터가 되기 때문에 </a:t>
            </a:r>
            <a:r>
              <a:rPr lang="ko-KR" altLang="en-US" b="1" dirty="0"/>
              <a:t>최종 출력에 </a:t>
            </a:r>
            <a:r>
              <a:rPr lang="en-US" altLang="ko-KR" b="1" dirty="0"/>
              <a:t>FC Layer </a:t>
            </a:r>
            <a:r>
              <a:rPr lang="ko-KR" altLang="en-US" b="1" dirty="0"/>
              <a:t>대신 사용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경우에 따라서 </a:t>
            </a:r>
            <a:r>
              <a:rPr lang="en-US" altLang="ko-KR" dirty="0"/>
              <a:t>FC layer</a:t>
            </a:r>
            <a:r>
              <a:rPr lang="ko-KR" altLang="en-US" dirty="0"/>
              <a:t>와 같이 사용 되기도 합니다</a:t>
            </a:r>
            <a:r>
              <a:rPr lang="en-US" altLang="ko-KR" dirty="0"/>
              <a:t>. FC layer</a:t>
            </a:r>
            <a:r>
              <a:rPr lang="ko-KR" altLang="en-US" dirty="0"/>
              <a:t>에 전달하기 전에 </a:t>
            </a:r>
            <a:r>
              <a:rPr lang="en-US" altLang="ko-KR" dirty="0"/>
              <a:t>GAP</a:t>
            </a:r>
            <a:r>
              <a:rPr lang="ko-KR" altLang="en-US" dirty="0"/>
              <a:t>를 이용하여 차원을 줄여서 벡터로 만든 다음에 </a:t>
            </a:r>
            <a:r>
              <a:rPr lang="en-US" altLang="ko-KR" dirty="0"/>
              <a:t>FC layer</a:t>
            </a:r>
            <a:r>
              <a:rPr lang="ko-KR" altLang="en-US" dirty="0"/>
              <a:t>로 전달 하면 </a:t>
            </a:r>
            <a:r>
              <a:rPr lang="en-US" altLang="ko-KR" dirty="0"/>
              <a:t>FC Layer</a:t>
            </a:r>
            <a:r>
              <a:rPr lang="ko-KR" altLang="en-US" dirty="0"/>
              <a:t>에서 쉽게 사이즈를 맞출 수 있기 때문입니다</a:t>
            </a:r>
            <a:r>
              <a:rPr lang="en-US" altLang="ko-KR" dirty="0"/>
              <a:t>.&gt;</a:t>
            </a:r>
            <a:r>
              <a:rPr lang="ko-KR" altLang="en-US" dirty="0"/>
              <a:t>더 쉽게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네트워크의 깊이가 깊어지면 깊어질수록 </a:t>
            </a:r>
            <a:r>
              <a:rPr lang="en-US" altLang="ko-KR" dirty="0"/>
              <a:t>vanishing gradient </a:t>
            </a:r>
            <a:r>
              <a:rPr lang="ko-KR" altLang="en-US" dirty="0"/>
              <a:t>문제를 피하기 어려워진다</a:t>
            </a:r>
            <a:r>
              <a:rPr lang="en-US" altLang="ko-KR" dirty="0"/>
              <a:t>. </a:t>
            </a:r>
            <a:r>
              <a:rPr lang="ko-KR" altLang="en-US" dirty="0"/>
              <a:t>그러니까 가중치를 훈련하는 과정에 </a:t>
            </a:r>
            <a:r>
              <a:rPr lang="ko-KR" altLang="en-US" dirty="0" err="1"/>
              <a:t>역전파</a:t>
            </a:r>
            <a:r>
              <a:rPr lang="en-US" altLang="ko-KR" dirty="0"/>
              <a:t>(back propagation)</a:t>
            </a:r>
            <a:r>
              <a:rPr lang="ko-KR" altLang="en-US" dirty="0"/>
              <a:t>를 주로 활용하는데</a:t>
            </a:r>
            <a:r>
              <a:rPr lang="en-US" altLang="ko-KR" dirty="0"/>
              <a:t>, </a:t>
            </a:r>
            <a:r>
              <a:rPr lang="ko-KR" altLang="en-US" dirty="0"/>
              <a:t>역전파과정에서 가중치를 업데이트하는데 사용되는 </a:t>
            </a:r>
            <a:r>
              <a:rPr lang="en-US" altLang="ko-KR" dirty="0"/>
              <a:t>gradient</a:t>
            </a:r>
            <a:r>
              <a:rPr lang="ko-KR" altLang="en-US" dirty="0"/>
              <a:t>가 점점 작아져서 </a:t>
            </a:r>
            <a:r>
              <a:rPr lang="en-US" altLang="ko-KR" dirty="0"/>
              <a:t>0</a:t>
            </a:r>
            <a:r>
              <a:rPr lang="ko-KR" altLang="en-US" dirty="0"/>
              <a:t>이 되어버리는 것이다</a:t>
            </a:r>
            <a:r>
              <a:rPr lang="en-US" altLang="ko-KR" dirty="0"/>
              <a:t>. </a:t>
            </a:r>
            <a:r>
              <a:rPr lang="ko-KR" altLang="en-US" dirty="0"/>
              <a:t>따라서 네트워크 내의 가중치들이 제대로 훈련되지 않는다</a:t>
            </a:r>
            <a:r>
              <a:rPr lang="en-US" altLang="ko-KR" dirty="0"/>
              <a:t>. </a:t>
            </a:r>
            <a:r>
              <a:rPr lang="ko-KR" altLang="en-US" dirty="0"/>
              <a:t>이 문제를 극복하기 위해서 </a:t>
            </a:r>
            <a:r>
              <a:rPr lang="en-US" altLang="ko-KR" dirty="0" err="1"/>
              <a:t>GoogLeNet</a:t>
            </a:r>
            <a:r>
              <a:rPr lang="ko-KR" altLang="en-US" dirty="0"/>
              <a:t>에서는 네트워크 중간에 두 개의 보조 분류기</a:t>
            </a:r>
            <a:r>
              <a:rPr lang="en-US" altLang="ko-KR" dirty="0"/>
              <a:t>(auxiliary classifier)</a:t>
            </a:r>
            <a:r>
              <a:rPr lang="ko-KR" altLang="en-US" dirty="0"/>
              <a:t>를 달아주었다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보조 분류기들은 훈련시에만 활용되고 사용할 때는 제거해준다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16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소개할 </a:t>
            </a: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 err="1"/>
              <a:t>ResNet</a:t>
            </a:r>
            <a:r>
              <a:rPr lang="ko-KR" altLang="en-US" dirty="0"/>
              <a:t>입니다</a:t>
            </a:r>
            <a:r>
              <a:rPr lang="en-US" altLang="ko-KR" dirty="0"/>
              <a:t>. ILSVRC </a:t>
            </a:r>
            <a:r>
              <a:rPr lang="ko-KR" altLang="en-US" dirty="0"/>
              <a:t>대회에서 </a:t>
            </a:r>
            <a:r>
              <a:rPr lang="en-US" altLang="ko-KR" dirty="0"/>
              <a:t>15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등을 한 </a:t>
            </a:r>
            <a:r>
              <a:rPr lang="en-US" altLang="ko-KR" dirty="0"/>
              <a:t>CNN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레이어가 많아져</a:t>
            </a:r>
            <a:r>
              <a:rPr lang="en-US" altLang="ko-KR" dirty="0"/>
              <a:t>,  </a:t>
            </a:r>
            <a:r>
              <a:rPr lang="ko-KR" altLang="en-US" dirty="0"/>
              <a:t>인공 신경망이 더 깊어질 수록 </a:t>
            </a:r>
            <a:r>
              <a:rPr lang="en-US" altLang="ko-KR" dirty="0"/>
              <a:t>gradient </a:t>
            </a:r>
            <a:r>
              <a:rPr lang="en-US" altLang="ko-KR" dirty="0" err="1"/>
              <a:t>vanishin</a:t>
            </a:r>
            <a:r>
              <a:rPr lang="ko-KR" altLang="en-US" dirty="0"/>
              <a:t>문제가 커집니다</a:t>
            </a:r>
            <a:r>
              <a:rPr lang="en-US" altLang="ko-KR" dirty="0"/>
              <a:t>. </a:t>
            </a:r>
            <a:r>
              <a:rPr lang="ko-KR" altLang="en-US" dirty="0"/>
              <a:t>이전의 다른 방법들로 이 문제를 해결했다고 생각했지만</a:t>
            </a:r>
            <a:r>
              <a:rPr lang="en-US" altLang="ko-KR" dirty="0"/>
              <a:t>, </a:t>
            </a:r>
            <a:r>
              <a:rPr lang="ko-KR" altLang="en-US" dirty="0"/>
              <a:t>수십개의 레이어를 가진 모델에서는 레이어를 더 추가한다고 해서 성능이 이전보다 더 좋아지지 않았습니다</a:t>
            </a:r>
            <a:r>
              <a:rPr lang="en-US" altLang="ko-KR" dirty="0"/>
              <a:t>. </a:t>
            </a:r>
            <a:r>
              <a:rPr lang="ko-KR" altLang="en-US" dirty="0"/>
              <a:t>오히려 나빠졌죠 </a:t>
            </a:r>
            <a:r>
              <a:rPr lang="en-US" altLang="ko-KR" dirty="0"/>
              <a:t>.</a:t>
            </a:r>
            <a:r>
              <a:rPr lang="ko-KR" altLang="en-US" dirty="0"/>
              <a:t>그래서 깊은 레이어까지 잘 학습이 되도록 하는 방법을 </a:t>
            </a:r>
            <a:r>
              <a:rPr lang="en-US" altLang="ko-KR" dirty="0" err="1"/>
              <a:t>kaming</a:t>
            </a:r>
            <a:r>
              <a:rPr lang="en-US" altLang="ko-KR" dirty="0"/>
              <a:t> he</a:t>
            </a:r>
            <a:r>
              <a:rPr lang="ko-KR" altLang="en-US" dirty="0"/>
              <a:t>가 고안했고</a:t>
            </a:r>
            <a:r>
              <a:rPr lang="en-US" altLang="ko-KR" dirty="0"/>
              <a:t>, </a:t>
            </a:r>
            <a:r>
              <a:rPr lang="ko-KR" altLang="en-US" dirty="0"/>
              <a:t>그것이 바로 </a:t>
            </a:r>
            <a:r>
              <a:rPr lang="en-US" altLang="ko-KR" dirty="0"/>
              <a:t>shortcut </a:t>
            </a:r>
            <a:r>
              <a:rPr lang="en-US" altLang="ko-KR" dirty="0" err="1"/>
              <a:t>connectio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그림을 보시면 </a:t>
            </a:r>
            <a:r>
              <a:rPr lang="ko-KR" altLang="en-US" dirty="0" err="1"/>
              <a:t>레이어수의</a:t>
            </a:r>
            <a:r>
              <a:rPr lang="ko-KR" altLang="en-US" dirty="0"/>
              <a:t> 증가폭이 </a:t>
            </a:r>
            <a:r>
              <a:rPr lang="en-US" altLang="ko-KR" dirty="0" err="1"/>
              <a:t>ResNet</a:t>
            </a:r>
            <a:r>
              <a:rPr lang="ko-KR" altLang="en-US" dirty="0"/>
              <a:t>을 통해 엄청나게 변화한걸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5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/>
              <a:t>구조에서는 이전의 것이 다음으로 전달되어 영향을 미치게 됩니다</a:t>
            </a:r>
            <a:r>
              <a:rPr lang="en-US" altLang="ko-KR" dirty="0"/>
              <a:t>. </a:t>
            </a:r>
            <a:r>
              <a:rPr lang="ko-KR" altLang="en-US" dirty="0"/>
              <a:t>입력부분에 가까운 하위 레이어에서는 매우 단순한 구조나 노이지한 패턴을 보이는 </a:t>
            </a:r>
            <a:r>
              <a:rPr lang="en-US" altLang="ko-KR" dirty="0"/>
              <a:t>low-level </a:t>
            </a:r>
            <a:r>
              <a:rPr lang="en-US" altLang="ko-KR" dirty="0" err="1"/>
              <a:t>featur</a:t>
            </a:r>
            <a:r>
              <a:rPr lang="ko-KR" altLang="en-US" dirty="0"/>
              <a:t>가 학습이 되고</a:t>
            </a:r>
            <a:r>
              <a:rPr lang="en-US" altLang="ko-KR" dirty="0"/>
              <a:t>, </a:t>
            </a:r>
            <a:r>
              <a:rPr lang="ko-KR" altLang="en-US" dirty="0"/>
              <a:t>출력 부분에 가까운 상위 레이어에서는 구조적인 부분이 학습되는 </a:t>
            </a:r>
            <a:r>
              <a:rPr lang="en-US" altLang="ko-KR" dirty="0"/>
              <a:t>high-level feature</a:t>
            </a:r>
            <a:r>
              <a:rPr lang="ko-KR" altLang="en-US" dirty="0"/>
              <a:t>가 학습됩니다</a:t>
            </a:r>
            <a:r>
              <a:rPr lang="en-US" altLang="ko-KR" dirty="0"/>
              <a:t>. </a:t>
            </a:r>
            <a:r>
              <a:rPr lang="ko-KR" altLang="en-US" dirty="0"/>
              <a:t>그런데 앞선 부분의 </a:t>
            </a:r>
            <a:r>
              <a:rPr lang="en-US" altLang="ko-KR" dirty="0"/>
              <a:t>feature</a:t>
            </a:r>
            <a:r>
              <a:rPr lang="ko-KR" altLang="en-US" dirty="0"/>
              <a:t>가 뒤쪽까지 영향이 직접적으로 </a:t>
            </a:r>
            <a:r>
              <a:rPr lang="ko-KR" altLang="en-US" dirty="0" err="1"/>
              <a:t>전달되는것이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중간을 거쳐 전달되기 때문에 학습의 과정에서 </a:t>
            </a:r>
            <a:r>
              <a:rPr lang="ko-KR" altLang="en-US" dirty="0" err="1"/>
              <a:t>크게크게</a:t>
            </a:r>
            <a:r>
              <a:rPr lang="ko-KR" altLang="en-US" dirty="0"/>
              <a:t> 변합니다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shortcut connection</a:t>
            </a:r>
            <a:r>
              <a:rPr lang="ko-KR" altLang="en-US" dirty="0"/>
              <a:t>을 추가해주면 </a:t>
            </a:r>
            <a:r>
              <a:rPr lang="ko-KR" altLang="en-US" dirty="0" err="1"/>
              <a:t>이전으로부터</a:t>
            </a:r>
            <a:r>
              <a:rPr lang="ko-KR" altLang="en-US" dirty="0"/>
              <a:t> 얼만큼 변하는지 나머지</a:t>
            </a:r>
            <a:r>
              <a:rPr lang="en-US" altLang="ko-KR" dirty="0"/>
              <a:t>(residual)</a:t>
            </a:r>
            <a:r>
              <a:rPr lang="ko-KR" altLang="en-US" dirty="0"/>
              <a:t>만 계산하는 문제로 바뀌게 됩니다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현재 레이어의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출력값과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이전 스케일의 레이어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출력값을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더해 입력을 받기 때문에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그 차이를 볼 수 있게 되는 것이죠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따라서 학습하는 과정에서 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'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조금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'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을 하면 되는 것이고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더 빠르게 학습한다는 장점이 생깁니다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수식을 보시면 다음과 같은데 시그마는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ReLU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이고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,bias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는 표기상 생략되었습니다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위와 같은 경우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F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는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dimensio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동일해야하는데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만약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dimensio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바뀔경우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Linear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Source Han Sans (Modified)"/>
              </a:rPr>
              <a:t>ProjectionW_s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적용할수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99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학습에 걸리는 시간을 고려하여 </a:t>
            </a:r>
            <a:r>
              <a:rPr lang="en-US" altLang="ko-KR" dirty="0"/>
              <a:t>50/101/152 layer</a:t>
            </a:r>
            <a:r>
              <a:rPr lang="ko-KR" altLang="en-US" dirty="0"/>
              <a:t>에 대해서는 기본 구조를 조금 변경을 시켰습니다</a:t>
            </a:r>
            <a:r>
              <a:rPr lang="en-US" altLang="ko-KR" dirty="0"/>
              <a:t>. Bottleneck</a:t>
            </a:r>
            <a:r>
              <a:rPr lang="ko-KR" altLang="en-US" dirty="0"/>
              <a:t>구조라고 이름을 붙인 이유는 차원을 줄였다가 뒤에서 차원을 늘리는 모습이 병목처럼 보이기 때문입니다</a:t>
            </a:r>
            <a:r>
              <a:rPr lang="en-US" altLang="ko-KR" dirty="0"/>
              <a:t>. </a:t>
            </a:r>
            <a:r>
              <a:rPr lang="ko-KR" altLang="en-US" dirty="0"/>
              <a:t>이렇게 구성한 이유는 연산 시간을 줄이기 </a:t>
            </a:r>
            <a:r>
              <a:rPr lang="ko-KR" altLang="en-US" dirty="0" err="1"/>
              <a:t>위함입니다</a:t>
            </a:r>
            <a:r>
              <a:rPr lang="en-US" altLang="ko-KR" dirty="0"/>
              <a:t>. </a:t>
            </a:r>
            <a:r>
              <a:rPr lang="ko-KR" altLang="en-US" dirty="0" err="1"/>
              <a:t>맽</a:t>
            </a:r>
            <a:r>
              <a:rPr lang="ko-KR" altLang="en-US" dirty="0"/>
              <a:t> 처음 </a:t>
            </a:r>
            <a:r>
              <a:rPr lang="en-US" altLang="ko-KR" dirty="0"/>
              <a:t>1x1 </a:t>
            </a:r>
            <a:r>
              <a:rPr lang="en-US" altLang="ko-KR" dirty="0" err="1"/>
              <a:t>convolutiion</a:t>
            </a:r>
            <a:r>
              <a:rPr lang="ko-KR" altLang="en-US" dirty="0"/>
              <a:t>은 </a:t>
            </a:r>
            <a:r>
              <a:rPr lang="en-US" altLang="ko-KR" dirty="0" err="1"/>
              <a:t>GoogLeNet</a:t>
            </a:r>
            <a:r>
              <a:rPr lang="ko-KR" altLang="en-US" dirty="0"/>
              <a:t>의 </a:t>
            </a:r>
            <a:r>
              <a:rPr lang="en-US" altLang="ko-KR" dirty="0" err="1"/>
              <a:t>inceptio</a:t>
            </a:r>
            <a:r>
              <a:rPr lang="ko-KR" altLang="en-US" dirty="0"/>
              <a:t>구조에서 살펴본 것 처럼 </a:t>
            </a:r>
            <a:r>
              <a:rPr lang="en-US" altLang="ko-KR" dirty="0"/>
              <a:t>dimension(channel)</a:t>
            </a:r>
            <a:r>
              <a:rPr lang="ko-KR" altLang="en-US" dirty="0"/>
              <a:t>를 줄이기 위한 목적으로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 err="1"/>
              <a:t>channe</a:t>
            </a:r>
            <a:r>
              <a:rPr lang="ko-KR" altLang="en-US" dirty="0"/>
              <a:t>을 줄인 뒤 </a:t>
            </a:r>
            <a:r>
              <a:rPr lang="en-US" altLang="ko-KR" dirty="0"/>
              <a:t>3x3 convolution</a:t>
            </a:r>
            <a:r>
              <a:rPr lang="ko-KR" altLang="en-US" dirty="0"/>
              <a:t>을 수행한후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1x1 convolution</a:t>
            </a:r>
            <a:r>
              <a:rPr lang="ko-KR" altLang="en-US" dirty="0"/>
              <a:t>은 다시 차원을 확대시키는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</a:t>
            </a:r>
            <a:r>
              <a:rPr lang="en-US" altLang="ko-KR" dirty="0"/>
              <a:t>3x3 convolution 2</a:t>
            </a:r>
            <a:r>
              <a:rPr lang="ko-KR" altLang="en-US" dirty="0"/>
              <a:t>개를 곧바로 연결시킨 구조에 비해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줄일수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2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그림을 보시면 </a:t>
            </a:r>
            <a:r>
              <a:rPr lang="en-US" altLang="ko-KR" dirty="0"/>
              <a:t>/2</a:t>
            </a:r>
            <a:r>
              <a:rPr lang="ko-KR" altLang="en-US" dirty="0"/>
              <a:t>부분이 있습니다</a:t>
            </a:r>
            <a:r>
              <a:rPr lang="en-US" altLang="ko-KR" dirty="0"/>
              <a:t>. </a:t>
            </a:r>
            <a:r>
              <a:rPr lang="ko-KR" altLang="en-US" dirty="0"/>
              <a:t>보면 차원이 올라가죠</a:t>
            </a:r>
            <a:r>
              <a:rPr lang="en-US" altLang="ko-KR" dirty="0"/>
              <a:t>? </a:t>
            </a:r>
            <a:r>
              <a:rPr lang="ko-KR" altLang="en-US" dirty="0"/>
              <a:t>아 </a:t>
            </a:r>
            <a:r>
              <a:rPr lang="ko-KR" altLang="en-US" dirty="0" err="1"/>
              <a:t>무래도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수가 </a:t>
            </a:r>
            <a:r>
              <a:rPr lang="en-US" altLang="ko-KR" dirty="0"/>
              <a:t>2</a:t>
            </a:r>
            <a:r>
              <a:rPr lang="ko-KR" altLang="en-US" dirty="0"/>
              <a:t>배를 늘리면 </a:t>
            </a:r>
            <a:r>
              <a:rPr lang="en-US" altLang="ko-KR" dirty="0"/>
              <a:t>feature map</a:t>
            </a:r>
            <a:r>
              <a:rPr lang="ko-KR" altLang="en-US" dirty="0"/>
              <a:t>의 크기는 </a:t>
            </a:r>
            <a:r>
              <a:rPr lang="en-US" altLang="ko-KR" dirty="0"/>
              <a:t>2</a:t>
            </a:r>
            <a:r>
              <a:rPr lang="ko-KR" altLang="en-US" dirty="0"/>
              <a:t>배를 줄입니다</a:t>
            </a:r>
            <a:r>
              <a:rPr lang="en-US" altLang="ko-KR" dirty="0"/>
              <a:t>..&gt;&gt;time </a:t>
            </a:r>
            <a:r>
              <a:rPr lang="en-US" altLang="ko-KR" dirty="0" err="1"/>
              <a:t>complexit</a:t>
            </a:r>
            <a:r>
              <a:rPr lang="ko-KR" altLang="en-US" dirty="0"/>
              <a:t>유지위해 </a:t>
            </a:r>
            <a:r>
              <a:rPr lang="en-US" altLang="ko-KR" dirty="0"/>
              <a:t>/ Shortcut </a:t>
            </a:r>
            <a:r>
              <a:rPr lang="en-US" altLang="ko-KR" dirty="0" err="1"/>
              <a:t>connectio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 err="1"/>
              <a:t>outpu</a:t>
            </a:r>
            <a:r>
              <a:rPr lang="ko-KR" altLang="en-US" dirty="0"/>
              <a:t>이 같은 </a:t>
            </a:r>
            <a:r>
              <a:rPr lang="en-US" altLang="ko-KR" dirty="0" err="1"/>
              <a:t>dimensio</a:t>
            </a:r>
            <a:r>
              <a:rPr lang="ko-KR" altLang="en-US" dirty="0"/>
              <a:t>일 때 사용됩니다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만약 차원이 다를 경우  </a:t>
            </a:r>
            <a:r>
              <a:rPr lang="en-US" altLang="ko-KR" dirty="0"/>
              <a:t>2</a:t>
            </a:r>
            <a:r>
              <a:rPr lang="ko-KR" altLang="en-US" dirty="0"/>
              <a:t>가지 경우를 제안했습니다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Identity shortcut </a:t>
            </a:r>
            <a:r>
              <a:rPr lang="en-US" altLang="ko-KR" dirty="0" err="1"/>
              <a:t>connectio</a:t>
            </a:r>
            <a:r>
              <a:rPr lang="ko-KR" altLang="en-US" dirty="0"/>
              <a:t>을 계속 실행하는 경우</a:t>
            </a:r>
            <a:r>
              <a:rPr lang="en-US" altLang="ko-KR" dirty="0"/>
              <a:t>, </a:t>
            </a:r>
            <a:r>
              <a:rPr lang="en-US" altLang="ko-KR" dirty="0" err="1"/>
              <a:t>dimensio</a:t>
            </a:r>
            <a:r>
              <a:rPr lang="ko-KR" altLang="en-US" dirty="0"/>
              <a:t>을 증가시키기 위해 </a:t>
            </a:r>
            <a:r>
              <a:rPr lang="en-US" altLang="ko-KR" dirty="0"/>
              <a:t>zero padding</a:t>
            </a:r>
            <a:r>
              <a:rPr lang="ko-KR" altLang="en-US" dirty="0"/>
              <a:t>을 실행했습니다</a:t>
            </a:r>
            <a:r>
              <a:rPr lang="en-US" altLang="ko-KR" dirty="0"/>
              <a:t>. Projection shortcut connection</a:t>
            </a:r>
            <a:r>
              <a:rPr lang="ko-KR" altLang="en-US" dirty="0"/>
              <a:t>은 </a:t>
            </a:r>
            <a:r>
              <a:rPr lang="en-US" altLang="ko-KR" dirty="0"/>
              <a:t>dimension</a:t>
            </a:r>
            <a:r>
              <a:rPr lang="ko-KR" altLang="en-US" dirty="0"/>
              <a:t>을 맞추기 위하여 </a:t>
            </a:r>
            <a:r>
              <a:rPr lang="en-US" altLang="ko-KR" dirty="0"/>
              <a:t>1x1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ko-KR" altLang="en-US" dirty="0"/>
              <a:t>그런데 논문 저자들이 실험했을 때 </a:t>
            </a:r>
            <a:r>
              <a:rPr lang="en-US" altLang="ko-KR" dirty="0"/>
              <a:t>1x1conv</a:t>
            </a:r>
            <a:r>
              <a:rPr lang="ko-KR" altLang="en-US" dirty="0"/>
              <a:t>를 이용한 </a:t>
            </a:r>
            <a:r>
              <a:rPr lang="en-US" altLang="ko-KR" dirty="0"/>
              <a:t>bottleneck</a:t>
            </a:r>
            <a:r>
              <a:rPr lang="ko-KR" altLang="en-US" dirty="0"/>
              <a:t>구조를 채택해서 사용합니다</a:t>
            </a:r>
            <a:r>
              <a:rPr lang="en-US" altLang="ko-KR" dirty="0"/>
              <a:t>. </a:t>
            </a:r>
            <a:r>
              <a:rPr lang="ko-KR" altLang="en-US" dirty="0"/>
              <a:t>결과가 더 좋으니까요</a:t>
            </a:r>
            <a:endParaRPr lang="en-US" altLang="ko-KR" dirty="0"/>
          </a:p>
          <a:p>
            <a:r>
              <a:rPr lang="en-US" altLang="ko-KR" dirty="0"/>
              <a:t>Zero-padding</a:t>
            </a:r>
            <a:r>
              <a:rPr lang="ko-KR" altLang="en-US" dirty="0" err="1"/>
              <a:t>같은경우</a:t>
            </a:r>
            <a:r>
              <a:rPr lang="ko-KR" altLang="en-US" dirty="0"/>
              <a:t> 채널을 단순히 </a:t>
            </a:r>
            <a:r>
              <a:rPr lang="ko-KR" altLang="en-US" dirty="0" err="1"/>
              <a:t>채우기위해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채우는거같습니다</a:t>
            </a:r>
            <a:r>
              <a:rPr lang="en-US" altLang="ko-KR" dirty="0"/>
              <a:t>. </a:t>
            </a:r>
            <a:r>
              <a:rPr lang="ko-KR" altLang="en-US" dirty="0"/>
              <a:t>자세한 내용은 나와있지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페이지설명</a:t>
            </a:r>
            <a:endParaRPr lang="en-US" altLang="ko-KR" dirty="0"/>
          </a:p>
          <a:p>
            <a:r>
              <a:rPr lang="en-US" altLang="ko-KR" dirty="0" err="1"/>
              <a:t>Downsample</a:t>
            </a:r>
            <a:r>
              <a:rPr lang="en-US" altLang="ko-KR" dirty="0"/>
              <a:t>=</a:t>
            </a:r>
            <a:r>
              <a:rPr lang="ko-KR" altLang="en-US" dirty="0"/>
              <a:t>이미지의 사이즈를 줄임</a:t>
            </a:r>
            <a:r>
              <a:rPr lang="en-US" altLang="ko-KR" dirty="0"/>
              <a:t>=pooling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1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이전까지의 </a:t>
            </a:r>
            <a:r>
              <a:rPr lang="ko-KR" altLang="en-US" dirty="0" err="1"/>
              <a:t>아키텍쳐와</a:t>
            </a:r>
            <a:r>
              <a:rPr lang="ko-KR" altLang="en-US" dirty="0"/>
              <a:t> 다르게 레이어가 깊어질수록 성능이 향상됩니다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은 일부가 </a:t>
            </a:r>
            <a:r>
              <a:rPr lang="en-US" altLang="ko-KR" dirty="0"/>
              <a:t>max-pooling layer</a:t>
            </a:r>
            <a:r>
              <a:rPr lang="ko-KR" altLang="en-US" dirty="0"/>
              <a:t>가 적용된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fully-connected layer</a:t>
            </a:r>
            <a:r>
              <a:rPr lang="ko-KR" altLang="en-US" dirty="0"/>
              <a:t>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보시면 </a:t>
            </a:r>
            <a:r>
              <a:rPr lang="en-US" altLang="ko-KR" dirty="0" err="1"/>
              <a:t>maxpool</a:t>
            </a:r>
            <a:r>
              <a:rPr lang="ko-KR" altLang="en-US" dirty="0"/>
              <a:t>을하고 </a:t>
            </a:r>
            <a:r>
              <a:rPr lang="en-US" altLang="ko-KR" dirty="0"/>
              <a:t>norm</a:t>
            </a:r>
            <a:r>
              <a:rPr lang="ko-KR" altLang="en-US" dirty="0"/>
              <a:t>을 하는 과정이 있는데 </a:t>
            </a:r>
            <a:r>
              <a:rPr lang="en-US" altLang="ko-KR" dirty="0"/>
              <a:t>LRN</a:t>
            </a:r>
            <a:r>
              <a:rPr lang="ko-KR" altLang="en-US" dirty="0"/>
              <a:t>을 사용한 </a:t>
            </a:r>
            <a:r>
              <a:rPr lang="en-US" altLang="ko-KR" dirty="0"/>
              <a:t>normalization layer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3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1.activation function</a:t>
            </a:r>
            <a:r>
              <a:rPr lang="ko-KR" altLang="en-US" dirty="0"/>
              <a:t>으로 </a:t>
            </a:r>
            <a:r>
              <a:rPr lang="en-US" altLang="ko-KR" dirty="0" err="1"/>
              <a:t>ReLU</a:t>
            </a:r>
            <a:r>
              <a:rPr lang="ko-KR" altLang="en-US" dirty="0"/>
              <a:t>함수를 적용하였다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tanh</a:t>
            </a:r>
            <a:r>
              <a:rPr lang="ko-KR" altLang="en-US" dirty="0"/>
              <a:t>나 </a:t>
            </a:r>
            <a:r>
              <a:rPr lang="en-US" altLang="ko-KR" dirty="0"/>
              <a:t>sigmoid</a:t>
            </a:r>
            <a:r>
              <a:rPr lang="ko-KR" altLang="en-US" dirty="0"/>
              <a:t>보다 학습속도가 몇배는 </a:t>
            </a:r>
            <a:r>
              <a:rPr lang="ko-KR" altLang="en-US" dirty="0" err="1"/>
              <a:t>빠르다고한다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2.network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나누어서 학습시켰다</a:t>
            </a:r>
            <a:r>
              <a:rPr lang="en-US" altLang="ko-KR" dirty="0"/>
              <a:t>.(</a:t>
            </a:r>
            <a:r>
              <a:rPr lang="ko-KR" altLang="en-US" dirty="0"/>
              <a:t>병렬구조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GPU parallelization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LRN</a:t>
            </a:r>
            <a:r>
              <a:rPr lang="ko-KR" altLang="en-US" dirty="0"/>
              <a:t>은 </a:t>
            </a:r>
            <a:r>
              <a:rPr lang="en-US" altLang="ko-KR" dirty="0"/>
              <a:t>generalization</a:t>
            </a:r>
            <a:r>
              <a:rPr lang="ko-KR" altLang="en-US" dirty="0"/>
              <a:t>을 목적으로 한다</a:t>
            </a:r>
            <a:r>
              <a:rPr lang="en-US" altLang="ko-KR" dirty="0"/>
              <a:t>. sigmoid </a:t>
            </a:r>
            <a:r>
              <a:rPr lang="ko-KR" altLang="en-US" dirty="0"/>
              <a:t>나 </a:t>
            </a:r>
            <a:r>
              <a:rPr lang="en-US" altLang="ko-KR" dirty="0"/>
              <a:t>tanh </a:t>
            </a:r>
            <a:r>
              <a:rPr lang="ko-KR" altLang="en-US" dirty="0"/>
              <a:t>함수는 입력 </a:t>
            </a:r>
            <a:r>
              <a:rPr lang="en-US" altLang="ko-KR" dirty="0"/>
              <a:t>data</a:t>
            </a:r>
            <a:r>
              <a:rPr lang="ko-KR" altLang="en-US" dirty="0"/>
              <a:t>의 속성이 서로 편차가 심하면 </a:t>
            </a:r>
            <a:r>
              <a:rPr lang="en-US" altLang="ko-KR" dirty="0"/>
              <a:t>saturating</a:t>
            </a:r>
            <a:r>
              <a:rPr lang="ko-KR" altLang="en-US" dirty="0"/>
              <a:t>되는 현상이 심해져 </a:t>
            </a:r>
            <a:r>
              <a:rPr lang="en-US" altLang="ko-KR" dirty="0"/>
              <a:t>gradient vanishing</a:t>
            </a:r>
            <a:r>
              <a:rPr lang="ko-KR" altLang="en-US" dirty="0"/>
              <a:t>를 유발할 수 있게 된다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 err="1"/>
              <a:t>ReLU</a:t>
            </a:r>
            <a:r>
              <a:rPr lang="ko-KR" altLang="en-US" dirty="0"/>
              <a:t>는 </a:t>
            </a:r>
            <a:r>
              <a:rPr lang="en-US" altLang="ko-KR" dirty="0"/>
              <a:t>non-saturating </a:t>
            </a:r>
            <a:r>
              <a:rPr lang="en-US" altLang="ko-KR" dirty="0" err="1"/>
              <a:t>nonlinerarity</a:t>
            </a:r>
            <a:r>
              <a:rPr lang="ko-KR" altLang="en-US" dirty="0"/>
              <a:t>함수이기 때문에 </a:t>
            </a:r>
            <a:r>
              <a:rPr lang="en-US" altLang="ko-KR" dirty="0"/>
              <a:t>saturating</a:t>
            </a:r>
            <a:r>
              <a:rPr lang="ko-KR" altLang="en-US" dirty="0"/>
              <a:t>을 예방하기 위한 입력 </a:t>
            </a:r>
            <a:r>
              <a:rPr lang="en-US" altLang="ko-KR" dirty="0"/>
              <a:t>normalization</a:t>
            </a:r>
            <a:r>
              <a:rPr lang="ko-KR" altLang="en-US" dirty="0"/>
              <a:t>이 필요로 하지 않는 성질을 갖고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는 </a:t>
            </a:r>
            <a:r>
              <a:rPr lang="ko-KR" altLang="en-US" dirty="0" err="1"/>
              <a:t>양수값을</a:t>
            </a:r>
            <a:r>
              <a:rPr lang="ko-KR" altLang="en-US" dirty="0"/>
              <a:t> 받으면 그 값을 그대로 </a:t>
            </a:r>
            <a:r>
              <a:rPr lang="en-US" altLang="ko-KR" dirty="0"/>
              <a:t>neuron</a:t>
            </a:r>
            <a:r>
              <a:rPr lang="ko-KR" altLang="en-US" dirty="0"/>
              <a:t>에 전달하기 때문에 너무 큰 값이 전달되어 주변의 낮은 값이 </a:t>
            </a:r>
            <a:r>
              <a:rPr lang="en-US" altLang="ko-KR" dirty="0"/>
              <a:t>neuron</a:t>
            </a:r>
            <a:r>
              <a:rPr lang="ko-KR" altLang="en-US" dirty="0"/>
              <a:t>에 전달되는 것을 막을 수 있다</a:t>
            </a:r>
            <a:r>
              <a:rPr lang="en-US" altLang="ko-KR" dirty="0"/>
              <a:t>.</a:t>
            </a:r>
            <a:r>
              <a:rPr lang="ko-KR" altLang="en-US" dirty="0"/>
              <a:t>이것을 예방하기 위한 </a:t>
            </a:r>
            <a:r>
              <a:rPr lang="en-US" altLang="ko-KR" dirty="0"/>
              <a:t>normalization</a:t>
            </a:r>
            <a:r>
              <a:rPr lang="ko-KR" altLang="en-US" dirty="0"/>
              <a:t>이 </a:t>
            </a:r>
            <a:r>
              <a:rPr lang="en-US" altLang="ko-KR" dirty="0"/>
              <a:t>LRN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normalization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하여 큰 값이 주변의 약한 값에 영향을 주는 것을 최소화 했다고 나와 있습니다</a:t>
            </a:r>
            <a:endParaRPr lang="en-US" altLang="ko-KR" dirty="0"/>
          </a:p>
          <a:p>
            <a:r>
              <a:rPr lang="ko-KR" altLang="en-US" dirty="0"/>
              <a:t>논문에서는 </a:t>
            </a:r>
            <a:r>
              <a:rPr lang="en-US" altLang="ko-KR" dirty="0"/>
              <a:t>LRN</a:t>
            </a:r>
            <a:r>
              <a:rPr lang="ko-KR" altLang="en-US" dirty="0"/>
              <a:t>을 측면 억제</a:t>
            </a:r>
            <a:r>
              <a:rPr lang="en-US" altLang="ko-KR" dirty="0"/>
              <a:t>(lateral inhibition)</a:t>
            </a:r>
            <a:r>
              <a:rPr lang="ko-KR" altLang="en-US" dirty="0"/>
              <a:t>의 형태로 구현된다고 나와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측면억제는 강한 자극이 주변의 약한 자극을 전달하는 것을 막는 효과를 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그림은 측면 억제의 유명한 그림인 헤르만 격자다</a:t>
            </a:r>
            <a:r>
              <a:rPr lang="en-US" altLang="ko-KR" dirty="0"/>
              <a:t>. </a:t>
            </a:r>
            <a:r>
              <a:rPr lang="ko-KR" altLang="en-US" dirty="0"/>
              <a:t>검은 사각형안에 흰색의 선이 지나가고 있습니다</a:t>
            </a:r>
            <a:r>
              <a:rPr lang="en-US" altLang="ko-KR" dirty="0"/>
              <a:t>. </a:t>
            </a:r>
            <a:r>
              <a:rPr lang="ko-KR" altLang="en-US" dirty="0"/>
              <a:t>신기한 것은 흰색의 선에 집중하지 않을 때 회식의 점이 보이는데 이러한 현상이 측면 억제에 의해 발생하는 것이다</a:t>
            </a:r>
            <a:r>
              <a:rPr lang="en-US" altLang="ko-KR" dirty="0"/>
              <a:t>. </a:t>
            </a:r>
            <a:r>
              <a:rPr lang="ko-KR" altLang="en-US" dirty="0"/>
              <a:t>이는 흰색으로 둘러싸인 측면에서 억제를 발생시키기 때문에 흰색이 더 반감되어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Data Augmentation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 현재 갖고 있는 데이터를 좀 더 다양하게 만들어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CNN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모델을 학습시키기 위해 만들어진 개념입니다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이러한 기법은 적은 노력으로 다양한 데이터를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형성하게하여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overfitting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피하게 만들어 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또한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data augmentation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연산량은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매우 적고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CPU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이루어지기 때문에 계산적으로 부담이 없다고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입력사진을 상하좌우 반전해서 새로 만듦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</a:t>
            </a:r>
            <a:r>
              <a:rPr lang="ko-KR" altLang="en-US" dirty="0" err="1"/>
              <a:t>알아볼거는</a:t>
            </a:r>
            <a:r>
              <a:rPr lang="ko-KR" altLang="en-US" dirty="0"/>
              <a:t> </a:t>
            </a:r>
            <a:r>
              <a:rPr lang="en-US" altLang="ko-KR" dirty="0" err="1"/>
              <a:t>VGGNet</a:t>
            </a:r>
            <a:r>
              <a:rPr lang="ko-KR" altLang="en-US" dirty="0"/>
              <a:t>입니다</a:t>
            </a:r>
            <a:r>
              <a:rPr lang="en-US" altLang="ko-KR" dirty="0"/>
              <a:t>. ImageNet Large Scale Visual Recognition Challenge(ILSVRC)</a:t>
            </a:r>
            <a:r>
              <a:rPr lang="ko-KR" altLang="en-US" dirty="0"/>
              <a:t>에서 </a:t>
            </a:r>
            <a:r>
              <a:rPr lang="en-US" altLang="ko-KR" dirty="0"/>
              <a:t>14</a:t>
            </a:r>
            <a:r>
              <a:rPr lang="ko-KR" altLang="en-US" dirty="0"/>
              <a:t>년도 준우승을 한 모델이다</a:t>
            </a:r>
            <a:r>
              <a:rPr lang="en-US" altLang="ko-KR" dirty="0"/>
              <a:t>. </a:t>
            </a:r>
            <a:r>
              <a:rPr lang="ko-KR" altLang="en-US" dirty="0"/>
              <a:t>여기서 말하는 </a:t>
            </a:r>
            <a:r>
              <a:rPr lang="en-US" altLang="ko-KR" dirty="0" err="1"/>
              <a:t>VGGNet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개 또는 </a:t>
            </a:r>
            <a:r>
              <a:rPr lang="en-US" altLang="ko-KR" dirty="0"/>
              <a:t>19</a:t>
            </a:r>
            <a:r>
              <a:rPr lang="ko-KR" altLang="en-US" dirty="0"/>
              <a:t>개의 층으로 구성된 모델을 의미한다</a:t>
            </a:r>
            <a:r>
              <a:rPr lang="en-US" altLang="ko-KR" dirty="0"/>
              <a:t>.(VGG16,VGG19)</a:t>
            </a:r>
          </a:p>
          <a:p>
            <a:r>
              <a:rPr lang="ko-KR" altLang="en-US" dirty="0"/>
              <a:t>네트워크가 깊어질수록 성능이 좋아졌음을 위 그림을 통해 확인할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VGGNet</a:t>
            </a:r>
            <a:r>
              <a:rPr lang="ko-KR" altLang="en-US" dirty="0"/>
              <a:t>은 사용하기 쉬운 구조와 좋은 성능 덕분에 그 대회에서 우승을 거둔 조금 더 복잡한 형태의 </a:t>
            </a:r>
            <a:r>
              <a:rPr lang="en-US" altLang="ko-KR" dirty="0" err="1"/>
              <a:t>GoogLeNet</a:t>
            </a:r>
            <a:r>
              <a:rPr lang="ko-KR" altLang="en-US" dirty="0"/>
              <a:t>보다 더 인기를 얻었습니다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r>
              <a:rPr lang="ko-KR" altLang="en-US" dirty="0"/>
              <a:t>의 </a:t>
            </a:r>
            <a:r>
              <a:rPr lang="en-US" altLang="ko-KR" dirty="0"/>
              <a:t>original </a:t>
            </a:r>
            <a:r>
              <a:rPr lang="ko-KR" altLang="en-US" dirty="0"/>
              <a:t>논문의 개요에서 밝히고 있듯이 이 연구의 핵심은 네트워크의 깊이를 깊게 만드는 것이 성능에 어떤 영향을 미치는지를 확인하고자 </a:t>
            </a:r>
            <a:r>
              <a:rPr lang="ko-KR" altLang="en-US" dirty="0" err="1"/>
              <a:t>한것입니다</a:t>
            </a:r>
            <a:r>
              <a:rPr lang="en-US" altLang="ko-KR" dirty="0"/>
              <a:t>. VGG </a:t>
            </a:r>
            <a:r>
              <a:rPr lang="ko-KR" altLang="en-US" dirty="0"/>
              <a:t>연구팀은 깊이의 영향만을 최대한 확인하고자 </a:t>
            </a:r>
            <a:r>
              <a:rPr lang="ko-KR" altLang="en-US" dirty="0" err="1"/>
              <a:t>컨볼루션</a:t>
            </a:r>
            <a:r>
              <a:rPr lang="ko-KR" altLang="en-US" dirty="0"/>
              <a:t> 필터 커널의 사이즈는 </a:t>
            </a:r>
            <a:r>
              <a:rPr lang="ko-KR" altLang="en-US" dirty="0" err="1"/>
              <a:t>가장작은</a:t>
            </a:r>
            <a:r>
              <a:rPr lang="ko-KR" altLang="en-US" dirty="0"/>
              <a:t> </a:t>
            </a:r>
            <a:r>
              <a:rPr lang="en-US" altLang="ko-KR" dirty="0"/>
              <a:t>3x3</a:t>
            </a:r>
            <a:r>
              <a:rPr lang="ko-KR" altLang="en-US" dirty="0"/>
              <a:t>으로 고정했습니다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그림을 보시면 </a:t>
            </a:r>
            <a:r>
              <a:rPr lang="en-US" altLang="ko-KR" dirty="0"/>
              <a:t>5x5input</a:t>
            </a:r>
            <a:r>
              <a:rPr lang="ko-KR" altLang="en-US" dirty="0"/>
              <a:t>이미지에 </a:t>
            </a:r>
            <a:r>
              <a:rPr lang="en-US" altLang="ko-KR" dirty="0"/>
              <a:t>5x5filte</a:t>
            </a:r>
            <a:r>
              <a:rPr lang="ko-KR" altLang="en-US" dirty="0"/>
              <a:t>와 </a:t>
            </a:r>
            <a:r>
              <a:rPr lang="en-US" altLang="ko-KR" dirty="0"/>
              <a:t>3x3filte</a:t>
            </a:r>
            <a:r>
              <a:rPr lang="ko-KR" altLang="en-US" dirty="0"/>
              <a:t>을</a:t>
            </a:r>
            <a:r>
              <a:rPr lang="en-US" altLang="ko-KR" dirty="0"/>
              <a:t> 2</a:t>
            </a:r>
            <a:r>
              <a:rPr lang="ko-KR" altLang="en-US" dirty="0" err="1"/>
              <a:t>번했을때</a:t>
            </a:r>
            <a:r>
              <a:rPr lang="ko-KR" altLang="en-US" dirty="0"/>
              <a:t> 유사한 모양이 나온다</a:t>
            </a:r>
            <a:r>
              <a:rPr lang="en-US" altLang="ko-KR" dirty="0"/>
              <a:t>. </a:t>
            </a:r>
            <a:r>
              <a:rPr lang="ko-KR" altLang="en-US" dirty="0"/>
              <a:t>하지만 파라미터의 수는 </a:t>
            </a:r>
            <a:r>
              <a:rPr lang="en-US" altLang="ko-KR" dirty="0"/>
              <a:t>3x3filter</a:t>
            </a:r>
            <a:r>
              <a:rPr lang="ko-KR" altLang="en-US" dirty="0"/>
              <a:t>로 </a:t>
            </a: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컨볼루션한게</a:t>
            </a:r>
            <a:r>
              <a:rPr lang="ko-KR" altLang="en-US" dirty="0"/>
              <a:t> 더 작다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컨볼루션을</a:t>
            </a:r>
            <a:r>
              <a:rPr lang="ko-KR" altLang="en-US" dirty="0"/>
              <a:t> </a:t>
            </a:r>
            <a:r>
              <a:rPr lang="ko-KR" altLang="en-US" dirty="0" err="1"/>
              <a:t>두번진행하므로</a:t>
            </a:r>
            <a:r>
              <a:rPr lang="ko-KR" altLang="en-US" dirty="0"/>
              <a:t> 비선형성도 증가한다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3x3 filter stride1,pad1, 2x2 </a:t>
            </a:r>
            <a:r>
              <a:rPr lang="en-US" altLang="ko-KR" dirty="0" err="1"/>
              <a:t>maxpool</a:t>
            </a:r>
            <a:r>
              <a:rPr lang="en-US" altLang="ko-KR" dirty="0"/>
              <a:t> stride2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여기 </a:t>
            </a:r>
            <a:r>
              <a:rPr lang="ko-KR" altLang="en-US" dirty="0" err="1"/>
              <a:t>파라미터수를</a:t>
            </a:r>
            <a:r>
              <a:rPr lang="ko-KR" altLang="en-US" dirty="0"/>
              <a:t> 보시면 </a:t>
            </a:r>
            <a:r>
              <a:rPr lang="en-US" altLang="ko-KR" dirty="0"/>
              <a:t>fully-connected layer</a:t>
            </a:r>
            <a:r>
              <a:rPr lang="ko-KR" altLang="en-US" dirty="0"/>
              <a:t>부분에서 엄청나게 </a:t>
            </a:r>
            <a:r>
              <a:rPr lang="ko-KR" altLang="en-US" dirty="0" err="1"/>
              <a:t>많은양의</a:t>
            </a:r>
            <a:r>
              <a:rPr lang="ko-KR" altLang="en-US" dirty="0"/>
              <a:t> 연산을 차지합니다</a:t>
            </a:r>
            <a:r>
              <a:rPr lang="en-US" altLang="ko-KR" dirty="0"/>
              <a:t>. </a:t>
            </a:r>
            <a:r>
              <a:rPr lang="ko-KR" altLang="en-US" dirty="0"/>
              <a:t>따라서 그 이후에 나오는 </a:t>
            </a:r>
            <a:r>
              <a:rPr lang="en-US" altLang="ko-KR" dirty="0"/>
              <a:t>CNN</a:t>
            </a:r>
            <a:r>
              <a:rPr lang="ko-KR" altLang="en-US" dirty="0"/>
              <a:t>구조들은 </a:t>
            </a:r>
            <a:r>
              <a:rPr lang="en-US" altLang="ko-KR" dirty="0"/>
              <a:t>fc</a:t>
            </a:r>
            <a:r>
              <a:rPr lang="ko-KR" altLang="en-US" dirty="0"/>
              <a:t>의 사용을 줄이게 됩니다</a:t>
            </a:r>
            <a:r>
              <a:rPr lang="en-US" altLang="ko-KR" dirty="0"/>
              <a:t>.&gt;&gt;GAP</a:t>
            </a:r>
            <a:r>
              <a:rPr lang="ko-KR" altLang="en-US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0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r>
              <a:rPr lang="ko-KR" altLang="en-US" dirty="0"/>
              <a:t>은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ILSVRC</a:t>
            </a:r>
            <a:r>
              <a:rPr lang="ko-KR" altLang="en-US" dirty="0"/>
              <a:t>에서 </a:t>
            </a:r>
            <a:r>
              <a:rPr lang="en-US" altLang="ko-KR" dirty="0" err="1"/>
              <a:t>VGGNet</a:t>
            </a:r>
            <a:r>
              <a:rPr lang="ko-KR" altLang="en-US" dirty="0"/>
              <a:t>을 이기고 우승을 차지한 알고리즘입니다</a:t>
            </a:r>
            <a:r>
              <a:rPr lang="en-US" altLang="ko-KR" dirty="0"/>
              <a:t>. 19</a:t>
            </a:r>
            <a:r>
              <a:rPr lang="ko-KR" altLang="en-US" dirty="0"/>
              <a:t>층보다 좀 더 깊은 </a:t>
            </a:r>
            <a:r>
              <a:rPr lang="en-US" altLang="ko-KR" dirty="0"/>
              <a:t>22</a:t>
            </a:r>
            <a:r>
              <a:rPr lang="ko-KR" altLang="en-US" dirty="0"/>
              <a:t>층으로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4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/>
        </p:nvCxnSpPr>
        <p:spPr>
          <a:xfrm>
            <a:off x="768626" y="2239617"/>
            <a:ext cx="10787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DAE307-706E-47D5-968E-3708176F65D8}"/>
              </a:ext>
            </a:extLst>
          </p:cNvPr>
          <p:cNvGrpSpPr/>
          <p:nvPr/>
        </p:nvGrpSpPr>
        <p:grpSpPr>
          <a:xfrm>
            <a:off x="133350" y="6216649"/>
            <a:ext cx="3152588" cy="549055"/>
            <a:chOff x="133350" y="6216649"/>
            <a:chExt cx="3152588" cy="549055"/>
          </a:xfrm>
        </p:grpSpPr>
        <p:pic>
          <p:nvPicPr>
            <p:cNvPr id="12" name="Picture 2" descr="http://iislab.skku.ac.kr/iish/files/attach/images/125/iislab_logo_grayscale.png">
              <a:extLst>
                <a:ext uri="{FF2B5EF4-FFF2-40B4-BE49-F238E27FC236}">
                  <a16:creationId xmlns:a16="http://schemas.microsoft.com/office/drawing/2014/main" id="{E30A261F-B39A-403C-9D4E-96B2A03991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56B84A3-819A-4EAD-8DCC-8322372AB2CD}"/>
                </a:ext>
              </a:extLst>
            </p:cNvPr>
            <p:cNvSpPr txBox="1"/>
            <p:nvPr userDrawn="1"/>
          </p:nvSpPr>
          <p:spPr>
            <a:xfrm>
              <a:off x="850556" y="6334817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B0%A9%EC%8B%9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E2248A6-D326-447E-9AC9-988AB0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CNN Architecture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7061AD2-2AFF-4EED-9409-C0A78360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/>
          <a:lstStyle/>
          <a:p>
            <a:r>
              <a:rPr lang="en-US" altLang="ko-KR" dirty="0" err="1"/>
              <a:t>AlexNet</a:t>
            </a:r>
            <a:endParaRPr lang="en-US" altLang="ko-KR" dirty="0"/>
          </a:p>
          <a:p>
            <a:r>
              <a:rPr lang="en-US" altLang="ko-KR" dirty="0" err="1"/>
              <a:t>VGGNet</a:t>
            </a:r>
            <a:endParaRPr lang="en-US" altLang="ko-KR" dirty="0"/>
          </a:p>
          <a:p>
            <a:r>
              <a:rPr lang="en-US" altLang="ko-KR" dirty="0" err="1"/>
              <a:t>GoogLeNet</a:t>
            </a:r>
            <a:endParaRPr lang="en-US" altLang="ko-KR" dirty="0"/>
          </a:p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1C5E840A-9577-4F20-9D25-D3EE70B02E3E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err="1">
                <a:ea typeface="Calibri" charset="0"/>
                <a:cs typeface="Times New Roman" panose="02020603050405020304" pitchFamily="18" charset="0"/>
              </a:rPr>
              <a:t>JeongJiWon</a:t>
            </a:r>
            <a:endParaRPr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sz="1800" dirty="0">
                <a:ea typeface="Calibri" charset="0"/>
                <a:cs typeface="Times New Roman" panose="02020603050405020304" pitchFamily="18" charset="0"/>
              </a:rPr>
              <a:t>2021/03/18</a:t>
            </a:r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27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6473948-72CA-4934-A8CE-72806970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27F60F6-ABDF-46B5-81A3-F9BD7C171EC2}"/>
              </a:ext>
            </a:extLst>
          </p:cNvPr>
          <p:cNvSpPr/>
          <p:nvPr/>
        </p:nvSpPr>
        <p:spPr>
          <a:xfrm>
            <a:off x="1381244" y="1549298"/>
            <a:ext cx="8203023" cy="375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7E6F73-DE3A-4EE4-9061-999D8FA2CA97}"/>
              </a:ext>
            </a:extLst>
          </p:cNvPr>
          <p:cNvSpPr/>
          <p:nvPr/>
        </p:nvSpPr>
        <p:spPr>
          <a:xfrm>
            <a:off x="2982686" y="2525486"/>
            <a:ext cx="2296885" cy="32874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586A1-552B-4DA2-A34B-11B7E144CDB7}"/>
              </a:ext>
            </a:extLst>
          </p:cNvPr>
          <p:cNvSpPr txBox="1"/>
          <p:nvPr/>
        </p:nvSpPr>
        <p:spPr>
          <a:xfrm>
            <a:off x="5617029" y="1557439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Deep Networks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84E792-76FB-4487-AD4F-CC5661B6DB07}"/>
              </a:ext>
            </a:extLst>
          </p:cNvPr>
          <p:cNvCxnSpPr/>
          <p:nvPr/>
        </p:nvCxnSpPr>
        <p:spPr>
          <a:xfrm flipH="1">
            <a:off x="5007429" y="1926771"/>
            <a:ext cx="707571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527D707F-8EAE-4F4B-BC61-8BDED7B822E9}"/>
              </a:ext>
            </a:extLst>
          </p:cNvPr>
          <p:cNvSpPr/>
          <p:nvPr/>
        </p:nvSpPr>
        <p:spPr>
          <a:xfrm>
            <a:off x="8985973" y="6031609"/>
            <a:ext cx="2655112" cy="89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82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85C750-02FF-4CEE-91E8-052A607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6686F6B-D92A-46F4-B4EE-AF38AC2D834D}"/>
              </a:ext>
            </a:extLst>
          </p:cNvPr>
          <p:cNvSpPr/>
          <p:nvPr/>
        </p:nvSpPr>
        <p:spPr>
          <a:xfrm>
            <a:off x="1116075" y="1852252"/>
            <a:ext cx="9671668" cy="3340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46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37478A-3C75-4481-86FA-0A688997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r>
              <a:rPr lang="en-US" altLang="ko-KR" dirty="0"/>
              <a:t>&gt;&gt;Inception Modules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4FD1A1-DCD2-489A-A8E9-C849939E657F}"/>
              </a:ext>
            </a:extLst>
          </p:cNvPr>
          <p:cNvSpPr/>
          <p:nvPr/>
        </p:nvSpPr>
        <p:spPr>
          <a:xfrm>
            <a:off x="9883789" y="1355455"/>
            <a:ext cx="1392516" cy="4315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541154-2440-46BC-A3D0-9BBB10E441EF}"/>
              </a:ext>
            </a:extLst>
          </p:cNvPr>
          <p:cNvSpPr/>
          <p:nvPr/>
        </p:nvSpPr>
        <p:spPr>
          <a:xfrm>
            <a:off x="9995698" y="3167696"/>
            <a:ext cx="944880" cy="522605"/>
          </a:xfrm>
          <a:custGeom>
            <a:avLst/>
            <a:gdLst/>
            <a:ahLst/>
            <a:cxnLst/>
            <a:rect l="l" t="t" r="r" b="b"/>
            <a:pathLst>
              <a:path w="944879" h="522605">
                <a:moveTo>
                  <a:pt x="0" y="0"/>
                </a:moveTo>
                <a:lnTo>
                  <a:pt x="944698" y="0"/>
                </a:lnTo>
                <a:lnTo>
                  <a:pt x="944698" y="522598"/>
                </a:lnTo>
                <a:lnTo>
                  <a:pt x="0" y="522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30E39E-E74E-4AD5-9FE2-1A8859F54AA7}"/>
              </a:ext>
            </a:extLst>
          </p:cNvPr>
          <p:cNvSpPr/>
          <p:nvPr/>
        </p:nvSpPr>
        <p:spPr>
          <a:xfrm>
            <a:off x="9203853" y="3356609"/>
            <a:ext cx="791845" cy="72390"/>
          </a:xfrm>
          <a:custGeom>
            <a:avLst/>
            <a:gdLst/>
            <a:ahLst/>
            <a:cxnLst/>
            <a:rect l="l" t="t" r="r" b="b"/>
            <a:pathLst>
              <a:path w="791845" h="72389">
                <a:moveTo>
                  <a:pt x="791573" y="0"/>
                </a:moveTo>
                <a:lnTo>
                  <a:pt x="0" y="71864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E4F2839-378D-4B05-A3B1-397407B662A0}"/>
              </a:ext>
            </a:extLst>
          </p:cNvPr>
          <p:cNvSpPr/>
          <p:nvPr/>
        </p:nvSpPr>
        <p:spPr>
          <a:xfrm>
            <a:off x="9095854" y="3388137"/>
            <a:ext cx="107999" cy="81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65E67E-6AF9-413E-8506-F8DA91F71E03}"/>
              </a:ext>
            </a:extLst>
          </p:cNvPr>
          <p:cNvSpPr/>
          <p:nvPr/>
        </p:nvSpPr>
        <p:spPr>
          <a:xfrm>
            <a:off x="5841955" y="2833091"/>
            <a:ext cx="2881071" cy="1360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C34E8F1-B395-4950-8B2E-92A4D8FA9AAE}"/>
              </a:ext>
            </a:extLst>
          </p:cNvPr>
          <p:cNvSpPr txBox="1"/>
          <p:nvPr/>
        </p:nvSpPr>
        <p:spPr>
          <a:xfrm>
            <a:off x="2354366" y="2541607"/>
            <a:ext cx="5615305" cy="19431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9745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“Inception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module”: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design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ko-KR" altLang="en-US" sz="1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good local network topology  </a:t>
            </a:r>
            <a:endParaRPr lang="en-US" altLang="ko-KR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249745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(network within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network) and  then stack these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  </a:t>
            </a:r>
            <a:endParaRPr lang="en-US" altLang="ko-KR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249745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top of each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Inception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2458-B2E7-4075-B54C-02C00ABDEE43}"/>
              </a:ext>
            </a:extLst>
          </p:cNvPr>
          <p:cNvSpPr txBox="1"/>
          <p:nvPr/>
        </p:nvSpPr>
        <p:spPr>
          <a:xfrm>
            <a:off x="783771" y="1565828"/>
            <a:ext cx="523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What is inception module?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2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8D3B7B-00E6-4752-8750-F8D94F97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D20034-A343-496E-A4F1-D312305B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r>
              <a:rPr lang="en-US" altLang="ko-KR" dirty="0"/>
              <a:t>&gt;&gt;Inception Modules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5E845B-F81C-460B-B761-20AC4991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3027"/>
            <a:ext cx="5812970" cy="41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E4198E-C47F-4920-B68C-E670B5F4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Concatenate</a:t>
            </a:r>
            <a:endParaRPr lang="ko-KR" alt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698988D-6EA7-41DB-896A-7342846DEAF7}"/>
              </a:ext>
            </a:extLst>
          </p:cNvPr>
          <p:cNvSpPr txBox="1"/>
          <p:nvPr/>
        </p:nvSpPr>
        <p:spPr>
          <a:xfrm>
            <a:off x="1800296" y="1613296"/>
            <a:ext cx="1066800" cy="305148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177165" algn="ctr">
              <a:lnSpc>
                <a:spcPts val="1050"/>
              </a:lnSpc>
            </a:pPr>
            <a:r>
              <a:rPr lang="en" altLang="ko-KR" sz="900" spc="-35" dirty="0">
                <a:solidFill>
                  <a:srgbClr val="45818E"/>
                </a:solidFill>
                <a:latin typeface="Arial"/>
                <a:cs typeface="Arial"/>
              </a:rPr>
              <a:t>Filter </a:t>
            </a:r>
          </a:p>
          <a:p>
            <a:pPr marR="177165" algn="ctr">
              <a:lnSpc>
                <a:spcPts val="1050"/>
              </a:lnSpc>
            </a:pPr>
            <a:r>
              <a:rPr lang="en" altLang="ko-KR" sz="900" dirty="0">
                <a:solidFill>
                  <a:srgbClr val="45818E"/>
                </a:solidFill>
                <a:latin typeface="Arial"/>
                <a:cs typeface="Arial"/>
              </a:rPr>
              <a:t>conca</a:t>
            </a:r>
            <a:r>
              <a:rPr lang="en" altLang="ko-KR" sz="900" spc="-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lang="en" altLang="ko-KR" sz="900" spc="-20" dirty="0">
                <a:solidFill>
                  <a:srgbClr val="45818E"/>
                </a:solidFill>
                <a:latin typeface="Arial"/>
                <a:cs typeface="Arial"/>
              </a:rPr>
              <a:t>ena</a:t>
            </a:r>
            <a:r>
              <a:rPr lang="en" altLang="ko-KR" sz="900" spc="-1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lang="en" altLang="ko-KR" sz="900" spc="-25" dirty="0">
                <a:solidFill>
                  <a:srgbClr val="45818E"/>
                </a:solidFill>
                <a:latin typeface="Arial"/>
                <a:cs typeface="Arial"/>
              </a:rPr>
              <a:t>ion</a:t>
            </a:r>
            <a:endParaRPr lang="en" altLang="ko-KR" sz="900" dirty="0">
              <a:latin typeface="Arial"/>
              <a:cs typeface="Arial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549A4A84-2268-45CA-A90F-DEE3AB4F21FC}"/>
              </a:ext>
            </a:extLst>
          </p:cNvPr>
          <p:cNvSpPr/>
          <p:nvPr/>
        </p:nvSpPr>
        <p:spPr>
          <a:xfrm>
            <a:off x="1657996" y="1966918"/>
            <a:ext cx="565785" cy="151130"/>
          </a:xfrm>
          <a:custGeom>
            <a:avLst/>
            <a:gdLst/>
            <a:ahLst/>
            <a:cxnLst/>
            <a:rect l="l" t="t" r="r" b="b"/>
            <a:pathLst>
              <a:path w="565785" h="151130">
                <a:moveTo>
                  <a:pt x="0" y="150827"/>
                </a:moveTo>
                <a:lnTo>
                  <a:pt x="56516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C581D77-EF71-4C5B-B869-BB8B43F932DE}"/>
              </a:ext>
            </a:extLst>
          </p:cNvPr>
          <p:cNvSpPr txBox="1"/>
          <p:nvPr/>
        </p:nvSpPr>
        <p:spPr>
          <a:xfrm>
            <a:off x="2268270" y="2117745"/>
            <a:ext cx="932180" cy="305148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176530" indent="190500" algn="ctr">
              <a:lnSpc>
                <a:spcPts val="1050"/>
              </a:lnSpc>
            </a:pPr>
            <a:r>
              <a:rPr sz="900" spc="-10" dirty="0">
                <a:solidFill>
                  <a:srgbClr val="FF9900"/>
                </a:solidFill>
                <a:latin typeface="Arial"/>
                <a:cs typeface="Arial"/>
              </a:rPr>
              <a:t>5x5  </a:t>
            </a:r>
            <a:endParaRPr lang="en-US" altLang="ko-KR" sz="900" spc="-10" dirty="0">
              <a:solidFill>
                <a:srgbClr val="FF9900"/>
              </a:solidFill>
              <a:latin typeface="Arial"/>
              <a:cs typeface="Arial"/>
            </a:endParaRPr>
          </a:p>
          <a:p>
            <a:pPr marR="176530" indent="190500" algn="ctr">
              <a:lnSpc>
                <a:spcPts val="1050"/>
              </a:lnSpc>
            </a:pPr>
            <a:r>
              <a:rPr sz="900" spc="-10" dirty="0">
                <a:solidFill>
                  <a:srgbClr val="FF9900"/>
                </a:solidFill>
                <a:latin typeface="Arial"/>
                <a:cs typeface="Arial"/>
              </a:rPr>
              <a:t>con</a:t>
            </a:r>
            <a:r>
              <a:rPr sz="900" spc="-15" dirty="0">
                <a:solidFill>
                  <a:srgbClr val="FF9900"/>
                </a:solidFill>
                <a:latin typeface="Arial"/>
                <a:cs typeface="Arial"/>
              </a:rPr>
              <a:t>volut</a:t>
            </a:r>
            <a:r>
              <a:rPr sz="900" spc="-25" dirty="0">
                <a:solidFill>
                  <a:srgbClr val="FF9900"/>
                </a:solidFill>
                <a:latin typeface="Arial"/>
                <a:cs typeface="Arial"/>
              </a:rPr>
              <a:t>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F8626E5D-7809-4A3E-AC92-8F5B99E56BB5}"/>
              </a:ext>
            </a:extLst>
          </p:cNvPr>
          <p:cNvSpPr/>
          <p:nvPr/>
        </p:nvSpPr>
        <p:spPr>
          <a:xfrm>
            <a:off x="2438045" y="1984366"/>
            <a:ext cx="296545" cy="133985"/>
          </a:xfrm>
          <a:custGeom>
            <a:avLst/>
            <a:gdLst/>
            <a:ahLst/>
            <a:cxnLst/>
            <a:rect l="l" t="t" r="r" b="b"/>
            <a:pathLst>
              <a:path w="296544" h="133985">
                <a:moveTo>
                  <a:pt x="296274" y="133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9D51859D-B8D3-4D9D-9603-B3033365D28A}"/>
              </a:ext>
            </a:extLst>
          </p:cNvPr>
          <p:cNvSpPr/>
          <p:nvPr/>
        </p:nvSpPr>
        <p:spPr>
          <a:xfrm>
            <a:off x="2207225" y="1908321"/>
            <a:ext cx="108267" cy="81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1A7F613B-6BF5-4263-AAEB-61A682CE76F6}"/>
              </a:ext>
            </a:extLst>
          </p:cNvPr>
          <p:cNvSpPr/>
          <p:nvPr/>
        </p:nvSpPr>
        <p:spPr>
          <a:xfrm>
            <a:off x="2349690" y="1939353"/>
            <a:ext cx="110797" cy="83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0724C03-0A65-410D-B8AC-F9F63F2F5FC7}"/>
              </a:ext>
            </a:extLst>
          </p:cNvPr>
          <p:cNvSpPr txBox="1"/>
          <p:nvPr/>
        </p:nvSpPr>
        <p:spPr>
          <a:xfrm>
            <a:off x="1867646" y="2718194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spc="-30" dirty="0">
                <a:solidFill>
                  <a:srgbClr val="45818E"/>
                </a:solidFill>
                <a:latin typeface="Arial"/>
                <a:cs typeface="Arial"/>
              </a:rPr>
              <a:t>Previous</a:t>
            </a:r>
            <a:r>
              <a:rPr sz="900" spc="-25" dirty="0">
                <a:solidFill>
                  <a:srgbClr val="45818E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45818E"/>
                </a:solidFill>
                <a:latin typeface="Arial"/>
                <a:cs typeface="Arial"/>
              </a:rPr>
              <a:t>Layer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0E362F6A-0D68-41BF-8231-1C0C37DB5954}"/>
              </a:ext>
            </a:extLst>
          </p:cNvPr>
          <p:cNvSpPr/>
          <p:nvPr/>
        </p:nvSpPr>
        <p:spPr>
          <a:xfrm>
            <a:off x="2333695" y="2506544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9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A3AD3FDD-1425-4F09-8E1A-2CB804ED26F0}"/>
              </a:ext>
            </a:extLst>
          </p:cNvPr>
          <p:cNvSpPr/>
          <p:nvPr/>
        </p:nvSpPr>
        <p:spPr>
          <a:xfrm>
            <a:off x="2612744" y="2447897"/>
            <a:ext cx="108049" cy="94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B42FB0D-3BFB-4AA7-BF02-00EFC4D614B8}"/>
              </a:ext>
            </a:extLst>
          </p:cNvPr>
          <p:cNvSpPr/>
          <p:nvPr/>
        </p:nvSpPr>
        <p:spPr>
          <a:xfrm>
            <a:off x="1785321" y="2484515"/>
            <a:ext cx="570230" cy="233679"/>
          </a:xfrm>
          <a:custGeom>
            <a:avLst/>
            <a:gdLst/>
            <a:ahLst/>
            <a:cxnLst/>
            <a:rect l="l" t="t" r="r" b="b"/>
            <a:pathLst>
              <a:path w="570230" h="233680">
                <a:moveTo>
                  <a:pt x="569821" y="233292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3F9E2D4-4DDC-4E5A-94A8-E0EBCE3F17B7}"/>
              </a:ext>
            </a:extLst>
          </p:cNvPr>
          <p:cNvSpPr/>
          <p:nvPr/>
        </p:nvSpPr>
        <p:spPr>
          <a:xfrm>
            <a:off x="1674344" y="2442622"/>
            <a:ext cx="110977" cy="80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5634A94-0CB6-4C94-A88E-972CB2FDEA99}"/>
              </a:ext>
            </a:extLst>
          </p:cNvPr>
          <p:cNvSpPr txBox="1"/>
          <p:nvPr/>
        </p:nvSpPr>
        <p:spPr>
          <a:xfrm>
            <a:off x="1191947" y="2117745"/>
            <a:ext cx="932180" cy="305148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176530" indent="190500" algn="ctr">
              <a:lnSpc>
                <a:spcPts val="1050"/>
              </a:lnSpc>
            </a:pPr>
            <a:r>
              <a:rPr sz="900" spc="-10" dirty="0">
                <a:solidFill>
                  <a:srgbClr val="FF9900"/>
                </a:solidFill>
                <a:latin typeface="Arial"/>
                <a:cs typeface="Arial"/>
              </a:rPr>
              <a:t>3x3  </a:t>
            </a:r>
            <a:endParaRPr lang="en-US" altLang="ko-KR" sz="900" spc="-10" dirty="0">
              <a:solidFill>
                <a:srgbClr val="FF9900"/>
              </a:solidFill>
              <a:latin typeface="Arial"/>
              <a:cs typeface="Arial"/>
            </a:endParaRPr>
          </a:p>
          <a:p>
            <a:pPr marR="176530" indent="190500" algn="ctr">
              <a:lnSpc>
                <a:spcPts val="1050"/>
              </a:lnSpc>
            </a:pPr>
            <a:r>
              <a:rPr sz="900" spc="-10" dirty="0">
                <a:solidFill>
                  <a:srgbClr val="FF9900"/>
                </a:solidFill>
                <a:latin typeface="Arial"/>
                <a:cs typeface="Arial"/>
              </a:rPr>
              <a:t>con</a:t>
            </a:r>
            <a:r>
              <a:rPr sz="900" spc="-15" dirty="0">
                <a:solidFill>
                  <a:srgbClr val="FF9900"/>
                </a:solidFill>
                <a:latin typeface="Arial"/>
                <a:cs typeface="Arial"/>
              </a:rPr>
              <a:t>volut</a:t>
            </a:r>
            <a:r>
              <a:rPr sz="900" spc="-25" dirty="0">
                <a:solidFill>
                  <a:srgbClr val="FF9900"/>
                </a:solidFill>
                <a:latin typeface="Arial"/>
                <a:cs typeface="Arial"/>
              </a:rPr>
              <a:t>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950039E-6D26-46AB-84FA-701FF5364B6D}"/>
              </a:ext>
            </a:extLst>
          </p:cNvPr>
          <p:cNvSpPr/>
          <p:nvPr/>
        </p:nvSpPr>
        <p:spPr>
          <a:xfrm>
            <a:off x="4596711" y="2129284"/>
            <a:ext cx="1216152" cy="754520"/>
          </a:xfrm>
          <a:prstGeom prst="cube">
            <a:avLst>
              <a:gd name="adj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C76593-56A4-4E80-8AB0-551E5B7B92AE}"/>
              </a:ext>
            </a:extLst>
          </p:cNvPr>
          <p:cNvCxnSpPr>
            <a:cxnSpLocks/>
          </p:cNvCxnSpPr>
          <p:nvPr/>
        </p:nvCxnSpPr>
        <p:spPr>
          <a:xfrm flipV="1">
            <a:off x="5812863" y="1624441"/>
            <a:ext cx="755202" cy="7130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B3E1EB28-E1A9-4FD9-9B24-FB5C2770266D}"/>
              </a:ext>
            </a:extLst>
          </p:cNvPr>
          <p:cNvSpPr/>
          <p:nvPr/>
        </p:nvSpPr>
        <p:spPr>
          <a:xfrm>
            <a:off x="6568065" y="1027081"/>
            <a:ext cx="1000446" cy="754520"/>
          </a:xfrm>
          <a:prstGeom prst="cube">
            <a:avLst>
              <a:gd name="adj" fmla="val 34695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23BAC1-78A9-4163-B043-D225267D6593}"/>
              </a:ext>
            </a:extLst>
          </p:cNvPr>
          <p:cNvCxnSpPr>
            <a:cxnSpLocks/>
          </p:cNvCxnSpPr>
          <p:nvPr/>
        </p:nvCxnSpPr>
        <p:spPr>
          <a:xfrm>
            <a:off x="5821794" y="2442622"/>
            <a:ext cx="752154" cy="8871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C488BA84-0732-495E-BC86-5E433C0E5BA7}"/>
              </a:ext>
            </a:extLst>
          </p:cNvPr>
          <p:cNvSpPr/>
          <p:nvPr/>
        </p:nvSpPr>
        <p:spPr>
          <a:xfrm>
            <a:off x="6560639" y="2881576"/>
            <a:ext cx="1000446" cy="754520"/>
          </a:xfrm>
          <a:prstGeom prst="cube">
            <a:avLst>
              <a:gd name="adj" fmla="val 34695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69A65-1C67-42EB-9F97-152F0D8113C8}"/>
              </a:ext>
            </a:extLst>
          </p:cNvPr>
          <p:cNvSpPr txBox="1"/>
          <p:nvPr/>
        </p:nvSpPr>
        <p:spPr>
          <a:xfrm>
            <a:off x="5726096" y="28804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5x5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D727A-C751-4B11-89AB-7DA3DD0E1A75}"/>
              </a:ext>
            </a:extLst>
          </p:cNvPr>
          <p:cNvSpPr txBox="1"/>
          <p:nvPr/>
        </p:nvSpPr>
        <p:spPr>
          <a:xfrm>
            <a:off x="5757415" y="16042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3x3</a:t>
            </a:r>
            <a:endParaRPr kumimoji="1" lang="ko-KR" altLang="en-US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EE95D847-6F19-4C2D-8E52-9691A62B7358}"/>
              </a:ext>
            </a:extLst>
          </p:cNvPr>
          <p:cNvSpPr/>
          <p:nvPr/>
        </p:nvSpPr>
        <p:spPr>
          <a:xfrm>
            <a:off x="4541263" y="4795842"/>
            <a:ext cx="1216152" cy="754520"/>
          </a:xfrm>
          <a:prstGeom prst="cube">
            <a:avLst>
              <a:gd name="adj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8871D1-7075-420B-99DD-EAAC9FD651DA}"/>
              </a:ext>
            </a:extLst>
          </p:cNvPr>
          <p:cNvCxnSpPr>
            <a:cxnSpLocks/>
          </p:cNvCxnSpPr>
          <p:nvPr/>
        </p:nvCxnSpPr>
        <p:spPr>
          <a:xfrm>
            <a:off x="5994359" y="5021035"/>
            <a:ext cx="4996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697B81C1-11A9-4C77-92DB-7FB3813A4116}"/>
              </a:ext>
            </a:extLst>
          </p:cNvPr>
          <p:cNvSpPr/>
          <p:nvPr/>
        </p:nvSpPr>
        <p:spPr>
          <a:xfrm>
            <a:off x="6568065" y="4699140"/>
            <a:ext cx="1000446" cy="754520"/>
          </a:xfrm>
          <a:prstGeom prst="cube">
            <a:avLst>
              <a:gd name="adj" fmla="val 34695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1E4D0BE3-E526-447C-951E-AE9035566BDE}"/>
              </a:ext>
            </a:extLst>
          </p:cNvPr>
          <p:cNvSpPr/>
          <p:nvPr/>
        </p:nvSpPr>
        <p:spPr>
          <a:xfrm>
            <a:off x="7304664" y="4699140"/>
            <a:ext cx="1000446" cy="754520"/>
          </a:xfrm>
          <a:prstGeom prst="cube">
            <a:avLst>
              <a:gd name="adj" fmla="val 34695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object 66">
            <a:extLst>
              <a:ext uri="{FF2B5EF4-FFF2-40B4-BE49-F238E27FC236}">
                <a16:creationId xmlns:a16="http://schemas.microsoft.com/office/drawing/2014/main" id="{060D7417-802C-4088-89F1-877CC208A1F7}"/>
              </a:ext>
            </a:extLst>
          </p:cNvPr>
          <p:cNvSpPr txBox="1"/>
          <p:nvPr/>
        </p:nvSpPr>
        <p:spPr>
          <a:xfrm>
            <a:off x="1270774" y="3307346"/>
            <a:ext cx="2147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Naive Inception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79832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3D19D-B1AA-4656-AF65-47F091C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 x 1 Convolutions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197BA9-B13C-450B-AEF6-158F32C4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7620"/>
            <a:ext cx="12192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1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03D2A1-B485-4B6A-8C24-2CDECD51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What’s mean  1 x 1 Convolution?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1428DB-472B-44E2-86AB-A353C020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x 1 Convolutions</a:t>
            </a:r>
            <a:endParaRPr lang="ko-KR" alt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DF62C8B-29B7-4105-A5D6-3BF47CB23517}"/>
              </a:ext>
            </a:extLst>
          </p:cNvPr>
          <p:cNvSpPr/>
          <p:nvPr/>
        </p:nvSpPr>
        <p:spPr>
          <a:xfrm>
            <a:off x="1039524" y="2383429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1685998" y="0"/>
                </a:moveTo>
                <a:lnTo>
                  <a:pt x="698644" y="0"/>
                </a:lnTo>
                <a:lnTo>
                  <a:pt x="0" y="698639"/>
                </a:lnTo>
                <a:lnTo>
                  <a:pt x="987358" y="698639"/>
                </a:lnTo>
                <a:lnTo>
                  <a:pt x="1685998" y="0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823E1FA-B6B0-4662-A934-165658A92D4D}"/>
              </a:ext>
            </a:extLst>
          </p:cNvPr>
          <p:cNvSpPr/>
          <p:nvPr/>
        </p:nvSpPr>
        <p:spPr>
          <a:xfrm>
            <a:off x="1031057" y="3042936"/>
            <a:ext cx="987425" cy="2004060"/>
          </a:xfrm>
          <a:custGeom>
            <a:avLst/>
            <a:gdLst/>
            <a:ahLst/>
            <a:cxnLst/>
            <a:rect l="l" t="t" r="r" b="b"/>
            <a:pathLst>
              <a:path w="987425" h="2004060">
                <a:moveTo>
                  <a:pt x="0" y="0"/>
                </a:moveTo>
                <a:lnTo>
                  <a:pt x="987358" y="0"/>
                </a:lnTo>
                <a:lnTo>
                  <a:pt x="987358" y="2004060"/>
                </a:lnTo>
                <a:lnTo>
                  <a:pt x="0" y="2004060"/>
                </a:lnTo>
                <a:lnTo>
                  <a:pt x="0" y="0"/>
                </a:lnTo>
                <a:close/>
              </a:path>
            </a:pathLst>
          </a:custGeom>
          <a:solidFill>
            <a:srgbClr val="C9DAF8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D403EE1-D1A8-4902-A850-E6A5D5118050}"/>
              </a:ext>
            </a:extLst>
          </p:cNvPr>
          <p:cNvSpPr/>
          <p:nvPr/>
        </p:nvSpPr>
        <p:spPr>
          <a:xfrm>
            <a:off x="2018482" y="2383429"/>
            <a:ext cx="699135" cy="2703195"/>
          </a:xfrm>
          <a:custGeom>
            <a:avLst/>
            <a:gdLst/>
            <a:ahLst/>
            <a:cxnLst/>
            <a:rect l="l" t="t" r="r" b="b"/>
            <a:pathLst>
              <a:path w="699135" h="2703195">
                <a:moveTo>
                  <a:pt x="698639" y="0"/>
                </a:moveTo>
                <a:lnTo>
                  <a:pt x="0" y="698639"/>
                </a:lnTo>
                <a:lnTo>
                  <a:pt x="0" y="2702699"/>
                </a:lnTo>
                <a:lnTo>
                  <a:pt x="698639" y="2004047"/>
                </a:lnTo>
                <a:lnTo>
                  <a:pt x="698639" y="0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913809FB-9D64-41DD-BC1D-3254AEE9CAE1}"/>
              </a:ext>
            </a:extLst>
          </p:cNvPr>
          <p:cNvSpPr txBox="1"/>
          <p:nvPr/>
        </p:nvSpPr>
        <p:spPr>
          <a:xfrm>
            <a:off x="1319057" y="508662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8E959240-E52B-469F-B73D-D929E9C801D2}"/>
              </a:ext>
            </a:extLst>
          </p:cNvPr>
          <p:cNvSpPr txBox="1"/>
          <p:nvPr/>
        </p:nvSpPr>
        <p:spPr>
          <a:xfrm>
            <a:off x="2577599" y="467654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50E55956-24D1-4CE9-865A-6A1671CB1E9C}"/>
              </a:ext>
            </a:extLst>
          </p:cNvPr>
          <p:cNvSpPr txBox="1"/>
          <p:nvPr/>
        </p:nvSpPr>
        <p:spPr>
          <a:xfrm>
            <a:off x="2857634" y="327914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2D35F047-DE39-40C4-9073-EB23877B2767}"/>
              </a:ext>
            </a:extLst>
          </p:cNvPr>
          <p:cNvSpPr/>
          <p:nvPr/>
        </p:nvSpPr>
        <p:spPr>
          <a:xfrm>
            <a:off x="4348636" y="2399863"/>
            <a:ext cx="1088606" cy="333133"/>
          </a:xfrm>
          <a:prstGeom prst="cube">
            <a:avLst>
              <a:gd name="adj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3997B66-43C3-4E85-A47A-94A1539B79D0}"/>
              </a:ext>
            </a:extLst>
          </p:cNvPr>
          <p:cNvSpPr txBox="1"/>
          <p:nvPr/>
        </p:nvSpPr>
        <p:spPr>
          <a:xfrm>
            <a:off x="4752921" y="205531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>
                <a:latin typeface="Arial"/>
                <a:cs typeface="Arial"/>
              </a:rPr>
              <a:t>64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12F60A4-7E09-4655-B7C7-941A45517FD5}"/>
              </a:ext>
            </a:extLst>
          </p:cNvPr>
          <p:cNvSpPr txBox="1"/>
          <p:nvPr/>
        </p:nvSpPr>
        <p:spPr>
          <a:xfrm>
            <a:off x="4294942" y="2968942"/>
            <a:ext cx="1358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1x1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CONV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C567AE6-7A14-405E-913D-0458295F1373}"/>
              </a:ext>
            </a:extLst>
          </p:cNvPr>
          <p:cNvSpPr/>
          <p:nvPr/>
        </p:nvSpPr>
        <p:spPr>
          <a:xfrm>
            <a:off x="4143003" y="3468850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5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C672784-9D22-4D22-9086-5BE751A05BB9}"/>
              </a:ext>
            </a:extLst>
          </p:cNvPr>
          <p:cNvSpPr/>
          <p:nvPr/>
        </p:nvSpPr>
        <p:spPr>
          <a:xfrm>
            <a:off x="5653207" y="346296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8728D98-2060-4428-8734-B5C81204C580}"/>
              </a:ext>
            </a:extLst>
          </p:cNvPr>
          <p:cNvSpPr/>
          <p:nvPr/>
        </p:nvSpPr>
        <p:spPr>
          <a:xfrm>
            <a:off x="6833473" y="2273074"/>
            <a:ext cx="572135" cy="2703195"/>
          </a:xfrm>
          <a:custGeom>
            <a:avLst/>
            <a:gdLst/>
            <a:ahLst/>
            <a:cxnLst/>
            <a:rect l="l" t="t" r="r" b="b"/>
            <a:pathLst>
              <a:path w="572134" h="2703195">
                <a:moveTo>
                  <a:pt x="571563" y="0"/>
                </a:moveTo>
                <a:lnTo>
                  <a:pt x="0" y="571550"/>
                </a:lnTo>
                <a:lnTo>
                  <a:pt x="0" y="2702699"/>
                </a:lnTo>
                <a:lnTo>
                  <a:pt x="571563" y="2131136"/>
                </a:lnTo>
                <a:lnTo>
                  <a:pt x="571563" y="0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자유형 40">
            <a:extLst>
              <a:ext uri="{FF2B5EF4-FFF2-40B4-BE49-F238E27FC236}">
                <a16:creationId xmlns:a16="http://schemas.microsoft.com/office/drawing/2014/main" id="{A4ED15B6-249D-48C7-89BA-31C3505B8175}"/>
              </a:ext>
            </a:extLst>
          </p:cNvPr>
          <p:cNvSpPr/>
          <p:nvPr/>
        </p:nvSpPr>
        <p:spPr>
          <a:xfrm>
            <a:off x="6676891" y="2273074"/>
            <a:ext cx="728717" cy="567559"/>
          </a:xfrm>
          <a:custGeom>
            <a:avLst/>
            <a:gdLst>
              <a:gd name="connsiteX0" fmla="*/ 728717 w 728717"/>
              <a:gd name="connsiteY0" fmla="*/ 0 h 567559"/>
              <a:gd name="connsiteX1" fmla="*/ 557048 w 728717"/>
              <a:gd name="connsiteY1" fmla="*/ 0 h 567559"/>
              <a:gd name="connsiteX2" fmla="*/ 0 w 728717"/>
              <a:gd name="connsiteY2" fmla="*/ 567559 h 567559"/>
              <a:gd name="connsiteX3" fmla="*/ 161158 w 728717"/>
              <a:gd name="connsiteY3" fmla="*/ 567559 h 567559"/>
              <a:gd name="connsiteX4" fmla="*/ 728717 w 728717"/>
              <a:gd name="connsiteY4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717" h="567559">
                <a:moveTo>
                  <a:pt x="728717" y="0"/>
                </a:moveTo>
                <a:lnTo>
                  <a:pt x="557048" y="0"/>
                </a:lnTo>
                <a:lnTo>
                  <a:pt x="0" y="567559"/>
                </a:lnTo>
                <a:lnTo>
                  <a:pt x="161158" y="567559"/>
                </a:lnTo>
                <a:lnTo>
                  <a:pt x="728717" y="0"/>
                </a:lnTo>
                <a:close/>
              </a:path>
            </a:pathLst>
          </a:custGeom>
          <a:solidFill>
            <a:srgbClr val="ECF2F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749ABBFF-723B-4B70-A49C-A8A35CAFA282}"/>
              </a:ext>
            </a:extLst>
          </p:cNvPr>
          <p:cNvSpPr/>
          <p:nvPr/>
        </p:nvSpPr>
        <p:spPr>
          <a:xfrm>
            <a:off x="6688148" y="2847114"/>
            <a:ext cx="145325" cy="2131695"/>
          </a:xfrm>
          <a:custGeom>
            <a:avLst/>
            <a:gdLst/>
            <a:ahLst/>
            <a:cxnLst/>
            <a:rect l="l" t="t" r="r" b="b"/>
            <a:pathLst>
              <a:path w="577850" h="2131695">
                <a:moveTo>
                  <a:pt x="0" y="0"/>
                </a:moveTo>
                <a:lnTo>
                  <a:pt x="577735" y="0"/>
                </a:lnTo>
                <a:lnTo>
                  <a:pt x="577735" y="2131148"/>
                </a:lnTo>
                <a:lnTo>
                  <a:pt x="0" y="2131148"/>
                </a:lnTo>
                <a:lnTo>
                  <a:pt x="0" y="0"/>
                </a:lnTo>
                <a:close/>
              </a:path>
            </a:pathLst>
          </a:custGeom>
          <a:solidFill>
            <a:srgbClr val="C9DAF8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E712437F-3B9C-4A32-931A-DECD11F3F6A0}"/>
              </a:ext>
            </a:extLst>
          </p:cNvPr>
          <p:cNvSpPr txBox="1"/>
          <p:nvPr/>
        </p:nvSpPr>
        <p:spPr>
          <a:xfrm>
            <a:off x="6696958" y="495853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EABE971C-F7A6-44AF-92F9-A0A9BD9FCFAE}"/>
              </a:ext>
            </a:extLst>
          </p:cNvPr>
          <p:cNvSpPr txBox="1"/>
          <p:nvPr/>
        </p:nvSpPr>
        <p:spPr>
          <a:xfrm>
            <a:off x="7262088" y="463275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A3082305-9C34-4797-BEED-6FF50C1CE6A8}"/>
              </a:ext>
            </a:extLst>
          </p:cNvPr>
          <p:cNvSpPr txBox="1"/>
          <p:nvPr/>
        </p:nvSpPr>
        <p:spPr>
          <a:xfrm>
            <a:off x="7588379" y="331310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08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01F51-740A-4B70-8D89-89D328CF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24"/>
            <a:ext cx="10515600" cy="4755937"/>
          </a:xfrm>
        </p:spPr>
        <p:txBody>
          <a:bodyPr/>
          <a:lstStyle/>
          <a:p>
            <a:r>
              <a:rPr lang="en-US" altLang="ko-KR" dirty="0"/>
              <a:t>What’s mean 1 x 1 convolutions?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E690F5-977A-466B-9EC6-73D7C454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x 1 Convolutions</a:t>
            </a:r>
            <a:endParaRPr lang="ko-KR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4A24BF4-4641-46C2-BA1A-A40D2656BB69}"/>
              </a:ext>
            </a:extLst>
          </p:cNvPr>
          <p:cNvSpPr/>
          <p:nvPr/>
        </p:nvSpPr>
        <p:spPr>
          <a:xfrm>
            <a:off x="1162389" y="2447397"/>
            <a:ext cx="1686560" cy="2703195"/>
          </a:xfrm>
          <a:custGeom>
            <a:avLst/>
            <a:gdLst/>
            <a:ahLst/>
            <a:cxnLst/>
            <a:rect l="l" t="t" r="r" b="b"/>
            <a:pathLst>
              <a:path w="1686560" h="2703195">
                <a:moveTo>
                  <a:pt x="0" y="698643"/>
                </a:moveTo>
                <a:lnTo>
                  <a:pt x="698643" y="0"/>
                </a:lnTo>
                <a:lnTo>
                  <a:pt x="1685996" y="0"/>
                </a:lnTo>
                <a:lnTo>
                  <a:pt x="1685996" y="2004045"/>
                </a:lnTo>
                <a:lnTo>
                  <a:pt x="987353" y="2702694"/>
                </a:lnTo>
                <a:lnTo>
                  <a:pt x="0" y="2702694"/>
                </a:lnTo>
                <a:lnTo>
                  <a:pt x="0" y="698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6795EA-5649-49E2-B57B-C6614E84D952}"/>
              </a:ext>
            </a:extLst>
          </p:cNvPr>
          <p:cNvSpPr/>
          <p:nvPr/>
        </p:nvSpPr>
        <p:spPr>
          <a:xfrm>
            <a:off x="1162389" y="2447397"/>
            <a:ext cx="1686560" cy="699135"/>
          </a:xfrm>
          <a:custGeom>
            <a:avLst/>
            <a:gdLst/>
            <a:ahLst/>
            <a:cxnLst/>
            <a:rect l="l" t="t" r="r" b="b"/>
            <a:pathLst>
              <a:path w="1686560" h="699135">
                <a:moveTo>
                  <a:pt x="1685998" y="0"/>
                </a:moveTo>
                <a:lnTo>
                  <a:pt x="698644" y="0"/>
                </a:lnTo>
                <a:lnTo>
                  <a:pt x="0" y="698639"/>
                </a:lnTo>
                <a:lnTo>
                  <a:pt x="987358" y="698639"/>
                </a:lnTo>
                <a:lnTo>
                  <a:pt x="1685998" y="0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C2D1911-DA53-460E-A95C-812528554A18}"/>
              </a:ext>
            </a:extLst>
          </p:cNvPr>
          <p:cNvSpPr/>
          <p:nvPr/>
        </p:nvSpPr>
        <p:spPr>
          <a:xfrm>
            <a:off x="2149814" y="2447396"/>
            <a:ext cx="699135" cy="2703195"/>
          </a:xfrm>
          <a:custGeom>
            <a:avLst/>
            <a:gdLst/>
            <a:ahLst/>
            <a:cxnLst/>
            <a:rect l="l" t="t" r="r" b="b"/>
            <a:pathLst>
              <a:path w="699135" h="2703195">
                <a:moveTo>
                  <a:pt x="698639" y="0"/>
                </a:moveTo>
                <a:lnTo>
                  <a:pt x="0" y="698639"/>
                </a:lnTo>
                <a:lnTo>
                  <a:pt x="0" y="2702699"/>
                </a:lnTo>
                <a:lnTo>
                  <a:pt x="698639" y="2004047"/>
                </a:lnTo>
                <a:lnTo>
                  <a:pt x="698639" y="0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CF8F9D0-1C2D-4AEE-993B-3B0859FE6E4C}"/>
              </a:ext>
            </a:extLst>
          </p:cNvPr>
          <p:cNvSpPr/>
          <p:nvPr/>
        </p:nvSpPr>
        <p:spPr>
          <a:xfrm>
            <a:off x="1162389" y="3170875"/>
            <a:ext cx="987425" cy="2004060"/>
          </a:xfrm>
          <a:custGeom>
            <a:avLst/>
            <a:gdLst/>
            <a:ahLst/>
            <a:cxnLst/>
            <a:rect l="l" t="t" r="r" b="b"/>
            <a:pathLst>
              <a:path w="987425" h="2004060">
                <a:moveTo>
                  <a:pt x="0" y="0"/>
                </a:moveTo>
                <a:lnTo>
                  <a:pt x="987358" y="0"/>
                </a:lnTo>
                <a:lnTo>
                  <a:pt x="987358" y="2004060"/>
                </a:lnTo>
                <a:lnTo>
                  <a:pt x="0" y="2004060"/>
                </a:lnTo>
                <a:lnTo>
                  <a:pt x="0" y="0"/>
                </a:lnTo>
                <a:close/>
              </a:path>
            </a:pathLst>
          </a:custGeom>
          <a:solidFill>
            <a:srgbClr val="C9DAF8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EEC31C65-B321-4EDE-93BB-1B3FE93F7491}"/>
              </a:ext>
            </a:extLst>
          </p:cNvPr>
          <p:cNvSpPr txBox="1"/>
          <p:nvPr/>
        </p:nvSpPr>
        <p:spPr>
          <a:xfrm>
            <a:off x="3058499" y="34290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6EF7FBC-4270-40D4-A457-F052F57401C3}"/>
              </a:ext>
            </a:extLst>
          </p:cNvPr>
          <p:cNvSpPr txBox="1"/>
          <p:nvPr/>
        </p:nvSpPr>
        <p:spPr>
          <a:xfrm>
            <a:off x="2778464" y="470101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72DAAA3-801F-4E7E-B5C0-51D1986FC242}"/>
              </a:ext>
            </a:extLst>
          </p:cNvPr>
          <p:cNvSpPr txBox="1"/>
          <p:nvPr/>
        </p:nvSpPr>
        <p:spPr>
          <a:xfrm>
            <a:off x="1516083" y="521419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6CA9E329-B58B-41FF-B992-D3EBC0188825}"/>
              </a:ext>
            </a:extLst>
          </p:cNvPr>
          <p:cNvSpPr txBox="1"/>
          <p:nvPr/>
        </p:nvSpPr>
        <p:spPr>
          <a:xfrm>
            <a:off x="4364842" y="3002915"/>
            <a:ext cx="13582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1x1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CONV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with 32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8734285-0089-4FA6-8CA7-2D364ED26E0E}"/>
              </a:ext>
            </a:extLst>
          </p:cNvPr>
          <p:cNvSpPr/>
          <p:nvPr/>
        </p:nvSpPr>
        <p:spPr>
          <a:xfrm>
            <a:off x="4223237" y="3855895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54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702A54F4-5B92-43CB-8154-E6E3D1D6FA47}"/>
              </a:ext>
            </a:extLst>
          </p:cNvPr>
          <p:cNvSpPr/>
          <p:nvPr/>
        </p:nvSpPr>
        <p:spPr>
          <a:xfrm>
            <a:off x="5846765" y="382996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AB37C3C1-D29E-46C9-9F02-5E4F653C0067}"/>
              </a:ext>
            </a:extLst>
          </p:cNvPr>
          <p:cNvSpPr txBox="1"/>
          <p:nvPr/>
        </p:nvSpPr>
        <p:spPr>
          <a:xfrm>
            <a:off x="3617209" y="4051509"/>
            <a:ext cx="3134598" cy="5530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preserves spatial  dimensions,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reduces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26">
            <a:extLst>
              <a:ext uri="{FF2B5EF4-FFF2-40B4-BE49-F238E27FC236}">
                <a16:creationId xmlns:a16="http://schemas.microsoft.com/office/drawing/2014/main" id="{4A08710A-FA5A-4A45-9EA4-8BC3A6B8E4DD}"/>
              </a:ext>
            </a:extLst>
          </p:cNvPr>
          <p:cNvSpPr txBox="1"/>
          <p:nvPr/>
        </p:nvSpPr>
        <p:spPr>
          <a:xfrm>
            <a:off x="3617209" y="4824732"/>
            <a:ext cx="308970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Projects depth to lower  </a:t>
            </a:r>
            <a:endParaRPr lang="en-US" altLang="ko-KR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dimension (combination of  </a:t>
            </a:r>
            <a:endParaRPr lang="en-US" altLang="ko-KR" sz="18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B9DA11FA-7B08-47C7-A630-8D7AC41B052B}"/>
              </a:ext>
            </a:extLst>
          </p:cNvPr>
          <p:cNvSpPr/>
          <p:nvPr/>
        </p:nvSpPr>
        <p:spPr>
          <a:xfrm>
            <a:off x="7644527" y="2447394"/>
            <a:ext cx="1149350" cy="2703195"/>
          </a:xfrm>
          <a:custGeom>
            <a:avLst/>
            <a:gdLst/>
            <a:ahLst/>
            <a:cxnLst/>
            <a:rect l="l" t="t" r="r" b="b"/>
            <a:pathLst>
              <a:path w="1149350" h="2703195">
                <a:moveTo>
                  <a:pt x="0" y="571556"/>
                </a:moveTo>
                <a:lnTo>
                  <a:pt x="571548" y="0"/>
                </a:lnTo>
                <a:lnTo>
                  <a:pt x="1149297" y="0"/>
                </a:lnTo>
                <a:lnTo>
                  <a:pt x="1149297" y="2131145"/>
                </a:lnTo>
                <a:lnTo>
                  <a:pt x="577748" y="2702694"/>
                </a:lnTo>
                <a:lnTo>
                  <a:pt x="0" y="2702694"/>
                </a:lnTo>
                <a:lnTo>
                  <a:pt x="0" y="57155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6171F04D-6372-49A2-BB81-6F11BDD6BA1F}"/>
              </a:ext>
            </a:extLst>
          </p:cNvPr>
          <p:cNvSpPr/>
          <p:nvPr/>
        </p:nvSpPr>
        <p:spPr>
          <a:xfrm>
            <a:off x="7644527" y="2510896"/>
            <a:ext cx="1149350" cy="572135"/>
          </a:xfrm>
          <a:custGeom>
            <a:avLst/>
            <a:gdLst/>
            <a:ahLst/>
            <a:cxnLst/>
            <a:rect l="l" t="t" r="r" b="b"/>
            <a:pathLst>
              <a:path w="1149350" h="572135">
                <a:moveTo>
                  <a:pt x="1149299" y="0"/>
                </a:moveTo>
                <a:lnTo>
                  <a:pt x="571550" y="0"/>
                </a:lnTo>
                <a:lnTo>
                  <a:pt x="0" y="571550"/>
                </a:lnTo>
                <a:lnTo>
                  <a:pt x="577735" y="571550"/>
                </a:lnTo>
                <a:lnTo>
                  <a:pt x="1149299" y="0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4DB7A016-70B0-45D4-975D-308C3582701A}"/>
              </a:ext>
            </a:extLst>
          </p:cNvPr>
          <p:cNvSpPr/>
          <p:nvPr/>
        </p:nvSpPr>
        <p:spPr>
          <a:xfrm>
            <a:off x="8214186" y="2478367"/>
            <a:ext cx="572135" cy="2703195"/>
          </a:xfrm>
          <a:custGeom>
            <a:avLst/>
            <a:gdLst/>
            <a:ahLst/>
            <a:cxnLst/>
            <a:rect l="l" t="t" r="r" b="b"/>
            <a:pathLst>
              <a:path w="572134" h="2703195">
                <a:moveTo>
                  <a:pt x="571563" y="0"/>
                </a:moveTo>
                <a:lnTo>
                  <a:pt x="0" y="571550"/>
                </a:lnTo>
                <a:lnTo>
                  <a:pt x="0" y="2702699"/>
                </a:lnTo>
                <a:lnTo>
                  <a:pt x="571563" y="2131136"/>
                </a:lnTo>
                <a:lnTo>
                  <a:pt x="571563" y="0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5E6602A9-B5E5-4157-A48D-AC2FE506EC77}"/>
              </a:ext>
            </a:extLst>
          </p:cNvPr>
          <p:cNvSpPr/>
          <p:nvPr/>
        </p:nvSpPr>
        <p:spPr>
          <a:xfrm>
            <a:off x="7639027" y="3006302"/>
            <a:ext cx="577850" cy="2131695"/>
          </a:xfrm>
          <a:custGeom>
            <a:avLst/>
            <a:gdLst/>
            <a:ahLst/>
            <a:cxnLst/>
            <a:rect l="l" t="t" r="r" b="b"/>
            <a:pathLst>
              <a:path w="577850" h="2131695">
                <a:moveTo>
                  <a:pt x="0" y="0"/>
                </a:moveTo>
                <a:lnTo>
                  <a:pt x="577735" y="0"/>
                </a:lnTo>
                <a:lnTo>
                  <a:pt x="577735" y="2131148"/>
                </a:lnTo>
                <a:lnTo>
                  <a:pt x="0" y="2131148"/>
                </a:lnTo>
                <a:lnTo>
                  <a:pt x="0" y="0"/>
                </a:lnTo>
                <a:close/>
              </a:path>
            </a:pathLst>
          </a:custGeom>
          <a:solidFill>
            <a:srgbClr val="C9DAF8">
              <a:alpha val="426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0113173-38A4-437F-9258-D56C8BBBF697}"/>
              </a:ext>
            </a:extLst>
          </p:cNvPr>
          <p:cNvSpPr txBox="1"/>
          <p:nvPr/>
        </p:nvSpPr>
        <p:spPr>
          <a:xfrm>
            <a:off x="7787934" y="530531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823F701-407F-42F3-B56A-38B2856D8936}"/>
              </a:ext>
            </a:extLst>
          </p:cNvPr>
          <p:cNvSpPr txBox="1"/>
          <p:nvPr/>
        </p:nvSpPr>
        <p:spPr>
          <a:xfrm>
            <a:off x="8610304" y="483827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B5280DE-21B3-4C47-A771-425192B07BA1}"/>
              </a:ext>
            </a:extLst>
          </p:cNvPr>
          <p:cNvSpPr txBox="1"/>
          <p:nvPr/>
        </p:nvSpPr>
        <p:spPr>
          <a:xfrm>
            <a:off x="9083501" y="34290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56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15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A655236-B6FF-4A3D-9B38-98CDF1E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x 1 Convolutions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FBFED-DA85-4C9D-824E-EA601D2A3CF9}"/>
              </a:ext>
            </a:extLst>
          </p:cNvPr>
          <p:cNvSpPr txBox="1"/>
          <p:nvPr/>
        </p:nvSpPr>
        <p:spPr>
          <a:xfrm>
            <a:off x="2959752" y="1819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256</a:t>
            </a:r>
            <a:endParaRPr kumimoji="1"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009074DB-9C18-4925-A349-740689D6EBDC}"/>
              </a:ext>
            </a:extLst>
          </p:cNvPr>
          <p:cNvSpPr/>
          <p:nvPr/>
        </p:nvSpPr>
        <p:spPr>
          <a:xfrm>
            <a:off x="1730829" y="2295010"/>
            <a:ext cx="2841063" cy="754520"/>
          </a:xfrm>
          <a:prstGeom prst="cube">
            <a:avLst>
              <a:gd name="adj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2C052F-43C5-4DC6-8BA1-5A49ECE71348}"/>
              </a:ext>
            </a:extLst>
          </p:cNvPr>
          <p:cNvGrpSpPr/>
          <p:nvPr/>
        </p:nvGrpSpPr>
        <p:grpSpPr>
          <a:xfrm>
            <a:off x="2605713" y="2004456"/>
            <a:ext cx="6811592" cy="3226502"/>
            <a:chOff x="1828800" y="785568"/>
            <a:chExt cx="6811592" cy="322650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F4EC28C-B7DD-4164-99EB-595F835F5BA5}"/>
                </a:ext>
              </a:extLst>
            </p:cNvPr>
            <p:cNvGrpSpPr/>
            <p:nvPr/>
          </p:nvGrpSpPr>
          <p:grpSpPr>
            <a:xfrm>
              <a:off x="1828800" y="785568"/>
              <a:ext cx="4724400" cy="3226502"/>
              <a:chOff x="1828800" y="785568"/>
              <a:chExt cx="4724400" cy="3226502"/>
            </a:xfrm>
          </p:grpSpPr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374A95EB-559C-44D6-87E0-DA36C5C2635A}"/>
                  </a:ext>
                </a:extLst>
              </p:cNvPr>
              <p:cNvSpPr/>
              <p:nvPr/>
            </p:nvSpPr>
            <p:spPr>
              <a:xfrm>
                <a:off x="1828800" y="3257550"/>
                <a:ext cx="1295400" cy="754520"/>
              </a:xfrm>
              <a:prstGeom prst="cube">
                <a:avLst>
                  <a:gd name="adj" fmla="val 34695"/>
                </a:avLst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676E15F0-5F81-48D4-BFB8-2863300A4048}"/>
                  </a:ext>
                </a:extLst>
              </p:cNvPr>
              <p:cNvSpPr/>
              <p:nvPr/>
            </p:nvSpPr>
            <p:spPr>
              <a:xfrm>
                <a:off x="4724400" y="3257550"/>
                <a:ext cx="1295400" cy="754520"/>
              </a:xfrm>
              <a:prstGeom prst="cube">
                <a:avLst>
                  <a:gd name="adj" fmla="val 34695"/>
                </a:avLst>
              </a:prstGeom>
              <a:solidFill>
                <a:srgbClr val="00B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2AB9CBB6-3971-4445-882F-E2574955E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872" y="3634810"/>
                <a:ext cx="1016855" cy="1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E544B-115F-498F-9473-2E57410FD425}"/>
                  </a:ext>
                </a:extLst>
              </p:cNvPr>
              <p:cNvSpPr txBox="1"/>
              <p:nvPr/>
            </p:nvSpPr>
            <p:spPr>
              <a:xfrm>
                <a:off x="2286001" y="2888218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128</a:t>
                </a:r>
                <a:endParaRPr kumimoji="1"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465EBD-BAB6-4D40-BA9F-BD3F97FD20AB}"/>
                  </a:ext>
                </a:extLst>
              </p:cNvPr>
              <p:cNvSpPr txBox="1"/>
              <p:nvPr/>
            </p:nvSpPr>
            <p:spPr>
              <a:xfrm>
                <a:off x="5334000" y="2832037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128</a:t>
                </a:r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854C01-E202-4C6E-BD2E-00D7550AA7AD}"/>
                  </a:ext>
                </a:extLst>
              </p:cNvPr>
              <p:cNvSpPr txBox="1"/>
              <p:nvPr/>
            </p:nvSpPr>
            <p:spPr>
              <a:xfrm>
                <a:off x="3591410" y="3135871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3x3</a:t>
                </a:r>
                <a:endParaRPr kumimoji="1"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35AE93E-5239-42C5-9C9E-2B6F18756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680" y="2133698"/>
                <a:ext cx="2820" cy="60960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AB0752-255C-4A3B-B725-216E08D2220C}"/>
                  </a:ext>
                </a:extLst>
              </p:cNvPr>
              <p:cNvSpPr txBox="1"/>
              <p:nvPr/>
            </p:nvSpPr>
            <p:spPr>
              <a:xfrm>
                <a:off x="2606109" y="2261699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1x1</a:t>
                </a:r>
                <a:endParaRPr kumimoji="1"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4F42E69-ADD3-46E0-8713-39C0A5B4C8EE}"/>
                  </a:ext>
                </a:extLst>
              </p:cNvPr>
              <p:cNvSpPr/>
              <p:nvPr/>
            </p:nvSpPr>
            <p:spPr>
              <a:xfrm>
                <a:off x="3931315" y="785568"/>
                <a:ext cx="2621885" cy="146467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1B5B02-90BB-4FCD-BBEA-100793AB348E}"/>
                </a:ext>
              </a:extLst>
            </p:cNvPr>
            <p:cNvSpPr txBox="1"/>
            <p:nvPr/>
          </p:nvSpPr>
          <p:spPr>
            <a:xfrm>
              <a:off x="6939499" y="3072884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256 X 1X1 X 128</a:t>
              </a:r>
              <a:endParaRPr kumimoji="1"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BA2CB-61D9-4344-8D47-3903AB3A91F9}"/>
                </a:ext>
              </a:extLst>
            </p:cNvPr>
            <p:cNvSpPr txBox="1"/>
            <p:nvPr/>
          </p:nvSpPr>
          <p:spPr>
            <a:xfrm>
              <a:off x="6778985" y="3354734"/>
              <a:ext cx="186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+ 128 X 3X3 X 128</a:t>
              </a:r>
            </a:p>
            <a:p>
              <a:r>
                <a:rPr kumimoji="1" lang="en-US" altLang="ko-KR" dirty="0"/>
                <a:t>= 189,224</a:t>
              </a:r>
              <a:endParaRPr kumimoji="1"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3010B83-DED4-4E55-B648-7997B10ECF72}"/>
              </a:ext>
            </a:extLst>
          </p:cNvPr>
          <p:cNvSpPr txBox="1"/>
          <p:nvPr/>
        </p:nvSpPr>
        <p:spPr>
          <a:xfrm>
            <a:off x="7696319" y="2243062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256 X 3X3 X 128</a:t>
            </a:r>
          </a:p>
          <a:p>
            <a:r>
              <a:rPr kumimoji="1" lang="en-US" altLang="ko-KR" dirty="0"/>
              <a:t>= 294,912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86AF0D-ACDF-44FF-B5B8-2F2ADBB58C57}"/>
              </a:ext>
            </a:extLst>
          </p:cNvPr>
          <p:cNvCxnSpPr>
            <a:cxnSpLocks/>
          </p:cNvCxnSpPr>
          <p:nvPr/>
        </p:nvCxnSpPr>
        <p:spPr>
          <a:xfrm>
            <a:off x="4886414" y="2566227"/>
            <a:ext cx="64984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19359587-E7CF-4C2B-8994-E3BE69007D89}"/>
              </a:ext>
            </a:extLst>
          </p:cNvPr>
          <p:cNvSpPr/>
          <p:nvPr/>
        </p:nvSpPr>
        <p:spPr>
          <a:xfrm>
            <a:off x="5672595" y="2279810"/>
            <a:ext cx="1295400" cy="754520"/>
          </a:xfrm>
          <a:prstGeom prst="cube">
            <a:avLst>
              <a:gd name="adj" fmla="val 34695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DBBB2-5D1B-4B60-84C3-43A9534D46EA}"/>
              </a:ext>
            </a:extLst>
          </p:cNvPr>
          <p:cNvSpPr txBox="1"/>
          <p:nvPr/>
        </p:nvSpPr>
        <p:spPr>
          <a:xfrm>
            <a:off x="6149013" y="1882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128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EC580-7739-4E20-AAC9-E4C451B852CE}"/>
              </a:ext>
            </a:extLst>
          </p:cNvPr>
          <p:cNvSpPr txBox="1"/>
          <p:nvPr/>
        </p:nvSpPr>
        <p:spPr>
          <a:xfrm>
            <a:off x="4971401" y="21103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3x3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9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5CAEFC-6AA3-46D8-BC23-60993832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3x3 max pooling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DB256-C752-429C-8B18-8E6E4CE5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47AE365-D59F-4426-AD6E-1F99BC9A006B}"/>
              </a:ext>
            </a:extLst>
          </p:cNvPr>
          <p:cNvSpPr/>
          <p:nvPr/>
        </p:nvSpPr>
        <p:spPr>
          <a:xfrm>
            <a:off x="992130" y="2168979"/>
            <a:ext cx="4244213" cy="200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2CBA30C-E073-4C0D-B4ED-4045FA39D50B}"/>
              </a:ext>
            </a:extLst>
          </p:cNvPr>
          <p:cNvSpPr txBox="1"/>
          <p:nvPr/>
        </p:nvSpPr>
        <p:spPr>
          <a:xfrm>
            <a:off x="1077784" y="4496611"/>
            <a:ext cx="3863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 </a:t>
            </a:r>
            <a:r>
              <a:rPr sz="1600" dirty="0">
                <a:latin typeface="Arial"/>
                <a:cs typeface="Arial"/>
              </a:rPr>
              <a:t>module </a:t>
            </a:r>
            <a:r>
              <a:rPr sz="1600" spc="-5" dirty="0">
                <a:latin typeface="Arial"/>
                <a:cs typeface="Arial"/>
              </a:rPr>
              <a:t>with dimension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reduction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B517C6-B40D-44FA-87B0-7EBEBB10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87946"/>
              </p:ext>
            </p:extLst>
          </p:nvPr>
        </p:nvGraphicFramePr>
        <p:xfrm>
          <a:off x="6618669" y="1722120"/>
          <a:ext cx="167640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86">
                  <a:extLst>
                    <a:ext uri="{9D8B030D-6E8A-4147-A177-3AD203B41FA5}">
                      <a16:colId xmlns:a16="http://schemas.microsoft.com/office/drawing/2014/main" val="3984364570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156332823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975112683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2511756197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279556932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527264701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898306854"/>
                    </a:ext>
                  </a:extLst>
                </a:gridCol>
              </a:tblGrid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03778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5204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975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4553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05528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204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837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04B299-EC9E-462B-822D-6B13BD21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30607"/>
              </p:ext>
            </p:extLst>
          </p:nvPr>
        </p:nvGraphicFramePr>
        <p:xfrm>
          <a:off x="8986234" y="1722120"/>
          <a:ext cx="167640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86">
                  <a:extLst>
                    <a:ext uri="{9D8B030D-6E8A-4147-A177-3AD203B41FA5}">
                      <a16:colId xmlns:a16="http://schemas.microsoft.com/office/drawing/2014/main" val="3984364570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156332823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975112683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2511756197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279556932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527264701"/>
                    </a:ext>
                  </a:extLst>
                </a:gridCol>
                <a:gridCol w="239486">
                  <a:extLst>
                    <a:ext uri="{9D8B030D-6E8A-4147-A177-3AD203B41FA5}">
                      <a16:colId xmlns:a16="http://schemas.microsoft.com/office/drawing/2014/main" val="3898306854"/>
                    </a:ext>
                  </a:extLst>
                </a:gridCol>
              </a:tblGrid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03778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5204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975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4553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05528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204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837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C58ECB-1E37-41AD-AB2D-BE6474C4AAE6}"/>
              </a:ext>
            </a:extLst>
          </p:cNvPr>
          <p:cNvSpPr txBox="1"/>
          <p:nvPr/>
        </p:nvSpPr>
        <p:spPr>
          <a:xfrm>
            <a:off x="6837758" y="3629718"/>
            <a:ext cx="123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Feature map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D909D-0BC0-4882-A4DC-5B96BA1AD49C}"/>
              </a:ext>
            </a:extLst>
          </p:cNvPr>
          <p:cNvSpPr txBox="1"/>
          <p:nvPr/>
        </p:nvSpPr>
        <p:spPr>
          <a:xfrm>
            <a:off x="8866819" y="3629718"/>
            <a:ext cx="20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Enhanced feature map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C853-C722-40A1-A9AF-04A98F9B0D00}"/>
              </a:ext>
            </a:extLst>
          </p:cNvPr>
          <p:cNvSpPr txBox="1"/>
          <p:nvPr/>
        </p:nvSpPr>
        <p:spPr>
          <a:xfrm>
            <a:off x="7456870" y="1202242"/>
            <a:ext cx="259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3x3 max pooling, stride=1</a:t>
            </a:r>
            <a:endParaRPr kumimoji="1" lang="ko-KR" altLang="en-US" dirty="0"/>
          </a:p>
        </p:txBody>
      </p:sp>
      <p:sp>
        <p:nvSpPr>
          <p:cNvPr id="11" name="오른쪽 화살표[R] 34">
            <a:extLst>
              <a:ext uri="{FF2B5EF4-FFF2-40B4-BE49-F238E27FC236}">
                <a16:creationId xmlns:a16="http://schemas.microsoft.com/office/drawing/2014/main" id="{DC539B1A-6163-494A-87C9-48652F7CF988}"/>
              </a:ext>
            </a:extLst>
          </p:cNvPr>
          <p:cNvSpPr/>
          <p:nvPr/>
        </p:nvSpPr>
        <p:spPr>
          <a:xfrm>
            <a:off x="8497763" y="2333244"/>
            <a:ext cx="285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5A077-22F1-4195-B057-B3B37CF0034B}"/>
              </a:ext>
            </a:extLst>
          </p:cNvPr>
          <p:cNvSpPr txBox="1"/>
          <p:nvPr/>
        </p:nvSpPr>
        <p:spPr>
          <a:xfrm>
            <a:off x="7787469" y="4312754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1x1 Convolution</a:t>
            </a:r>
            <a:endParaRPr kumimoji="1"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37A9EC83-1B3D-4C7C-BEAC-CF3B8E94426B}"/>
              </a:ext>
            </a:extLst>
          </p:cNvPr>
          <p:cNvSpPr/>
          <p:nvPr/>
        </p:nvSpPr>
        <p:spPr>
          <a:xfrm>
            <a:off x="6618669" y="5021554"/>
            <a:ext cx="1676402" cy="754520"/>
          </a:xfrm>
          <a:prstGeom prst="cube">
            <a:avLst>
              <a:gd name="adj" fmla="val 3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3DA630-B30F-41BE-A1F3-9ABEEAC3152A}"/>
              </a:ext>
            </a:extLst>
          </p:cNvPr>
          <p:cNvCxnSpPr>
            <a:cxnSpLocks/>
          </p:cNvCxnSpPr>
          <p:nvPr/>
        </p:nvCxnSpPr>
        <p:spPr>
          <a:xfrm>
            <a:off x="8396909" y="5236613"/>
            <a:ext cx="58932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1F0B839A-8B18-4DC1-A648-51AB8FAB5F83}"/>
              </a:ext>
            </a:extLst>
          </p:cNvPr>
          <p:cNvSpPr/>
          <p:nvPr/>
        </p:nvSpPr>
        <p:spPr>
          <a:xfrm>
            <a:off x="9216945" y="4923878"/>
            <a:ext cx="838200" cy="754520"/>
          </a:xfrm>
          <a:prstGeom prst="cube">
            <a:avLst>
              <a:gd name="adj" fmla="val 3469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1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AA25A48F-90B8-44B3-B17C-BABB51835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214313"/>
            <a:ext cx="11887200" cy="744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ImageNet Large Scale Visual Recognition Challenge (ILSVRC)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winners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0E87574-F2DE-434F-98FC-E5E0CE7A1788}"/>
              </a:ext>
            </a:extLst>
          </p:cNvPr>
          <p:cNvSpPr/>
          <p:nvPr/>
        </p:nvSpPr>
        <p:spPr>
          <a:xfrm>
            <a:off x="1147805" y="1597679"/>
            <a:ext cx="9541966" cy="3964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ECBA4CA-EB9F-4864-ADDA-620A46DFC0A7}"/>
              </a:ext>
            </a:extLst>
          </p:cNvPr>
          <p:cNvSpPr/>
          <p:nvPr/>
        </p:nvSpPr>
        <p:spPr>
          <a:xfrm>
            <a:off x="8741228" y="6082409"/>
            <a:ext cx="2655112" cy="89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4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84FDBE7-B20E-4419-AB29-AF58C1F1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4" name="object 28">
            <a:extLst>
              <a:ext uri="{FF2B5EF4-FFF2-40B4-BE49-F238E27FC236}">
                <a16:creationId xmlns:a16="http://schemas.microsoft.com/office/drawing/2014/main" id="{9E9A9472-E258-4A5A-ADA3-74C8707A89C7}"/>
              </a:ext>
            </a:extLst>
          </p:cNvPr>
          <p:cNvSpPr txBox="1"/>
          <p:nvPr/>
        </p:nvSpPr>
        <p:spPr>
          <a:xfrm>
            <a:off x="988385" y="1708923"/>
            <a:ext cx="14155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96182BA-48D8-4AC3-9C30-B98CD200CC8F}"/>
              </a:ext>
            </a:extLst>
          </p:cNvPr>
          <p:cNvSpPr txBox="1"/>
          <p:nvPr/>
        </p:nvSpPr>
        <p:spPr>
          <a:xfrm>
            <a:off x="2336588" y="1844983"/>
            <a:ext cx="5529943" cy="24500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B9FD6B87-E15A-48D9-9124-3B4FCA35EDD1}"/>
              </a:ext>
            </a:extLst>
          </p:cNvPr>
          <p:cNvSpPr txBox="1"/>
          <p:nvPr/>
        </p:nvSpPr>
        <p:spPr>
          <a:xfrm>
            <a:off x="1936769" y="2942968"/>
            <a:ext cx="318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6AB509C-D510-497C-8B24-C223DE02074F}"/>
              </a:ext>
            </a:extLst>
          </p:cNvPr>
          <p:cNvSpPr txBox="1"/>
          <p:nvPr/>
        </p:nvSpPr>
        <p:spPr>
          <a:xfrm>
            <a:off x="2869988" y="3283222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35" dirty="0">
                <a:solidFill>
                  <a:srgbClr val="45818E"/>
                </a:solidFill>
                <a:latin typeface="Arial"/>
                <a:cs typeface="Arial"/>
              </a:rPr>
              <a:t>Filter  </a:t>
            </a:r>
            <a:r>
              <a:rPr sz="900" dirty="0">
                <a:solidFill>
                  <a:srgbClr val="45818E"/>
                </a:solidFill>
                <a:latin typeface="Arial"/>
                <a:cs typeface="Arial"/>
              </a:rPr>
              <a:t>conca</a:t>
            </a:r>
            <a:r>
              <a:rPr sz="900" spc="-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45818E"/>
                </a:solidFill>
                <a:latin typeface="Arial"/>
                <a:cs typeface="Arial"/>
              </a:rPr>
              <a:t>ena</a:t>
            </a:r>
            <a:r>
              <a:rPr sz="900" spc="-1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sz="900" spc="-25" dirty="0">
                <a:solidFill>
                  <a:srgbClr val="45818E"/>
                </a:solidFill>
                <a:latin typeface="Arial"/>
                <a:cs typeface="Arial"/>
              </a:rPr>
              <a:t>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8E5079A-751D-4E3D-9A58-72C11EA87339}"/>
              </a:ext>
            </a:extLst>
          </p:cNvPr>
          <p:cNvSpPr txBox="1"/>
          <p:nvPr/>
        </p:nvSpPr>
        <p:spPr>
          <a:xfrm>
            <a:off x="855853" y="4022744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solidFill>
                  <a:srgbClr val="0000FF"/>
                </a:solidFill>
                <a:latin typeface="Verdana"/>
                <a:cs typeface="Verdana"/>
              </a:rPr>
              <a:t>1x1</a:t>
            </a:r>
            <a:r>
              <a:rPr sz="1200" b="1" spc="-105" dirty="0">
                <a:solidFill>
                  <a:srgbClr val="0000FF"/>
                </a:solidFill>
                <a:latin typeface="Verdana"/>
                <a:cs typeface="Verdana"/>
              </a:rPr>
              <a:t> conv,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solidFill>
                  <a:srgbClr val="0000FF"/>
                </a:solidFill>
                <a:latin typeface="Verdana"/>
                <a:cs typeface="Verdana"/>
              </a:rPr>
              <a:t>128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0975547-2A34-4712-A4A5-F15BB7E36C7E}"/>
              </a:ext>
            </a:extLst>
          </p:cNvPr>
          <p:cNvSpPr txBox="1"/>
          <p:nvPr/>
        </p:nvSpPr>
        <p:spPr>
          <a:xfrm>
            <a:off x="2336588" y="4022743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latin typeface="Verdana"/>
                <a:cs typeface="Verdana"/>
              </a:rPr>
              <a:t>3x3</a:t>
            </a:r>
            <a:r>
              <a:rPr sz="1200" b="1" spc="-105" dirty="0">
                <a:latin typeface="Verdana"/>
                <a:cs typeface="Verdana"/>
              </a:rPr>
              <a:t> conv,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latin typeface="Verdana"/>
                <a:cs typeface="Verdana"/>
              </a:rPr>
              <a:t>192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ED924D3-32DE-4BF7-AC05-B0E580F11777}"/>
              </a:ext>
            </a:extLst>
          </p:cNvPr>
          <p:cNvSpPr txBox="1"/>
          <p:nvPr/>
        </p:nvSpPr>
        <p:spPr>
          <a:xfrm>
            <a:off x="3817323" y="4022742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latin typeface="Verdana"/>
                <a:cs typeface="Verdana"/>
              </a:rPr>
              <a:t>5x5</a:t>
            </a:r>
            <a:r>
              <a:rPr sz="1200" b="1" spc="-105" dirty="0">
                <a:latin typeface="Verdana"/>
                <a:cs typeface="Verdana"/>
              </a:rPr>
              <a:t> conv,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latin typeface="Verdana"/>
                <a:cs typeface="Verdana"/>
              </a:rPr>
              <a:t>96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9DA76DC-DAB0-47E3-B247-5B45DF635305}"/>
              </a:ext>
            </a:extLst>
          </p:cNvPr>
          <p:cNvSpPr txBox="1"/>
          <p:nvPr/>
        </p:nvSpPr>
        <p:spPr>
          <a:xfrm>
            <a:off x="5316219" y="4022742"/>
            <a:ext cx="932180" cy="324485"/>
          </a:xfrm>
          <a:prstGeom prst="rect">
            <a:avLst/>
          </a:prstGeom>
          <a:solidFill>
            <a:srgbClr val="C9DAF8"/>
          </a:solidFill>
          <a:ln w="19049">
            <a:solidFill>
              <a:srgbClr val="4A86E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-180" dirty="0">
                <a:latin typeface="Verdana"/>
                <a:cs typeface="Verdana"/>
              </a:rPr>
              <a:t>3x3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spc="-105" dirty="0">
                <a:latin typeface="Verdana"/>
                <a:cs typeface="Verdana"/>
              </a:rPr>
              <a:t>pool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F3BCE72-A931-4131-AD0F-352E646F7814}"/>
              </a:ext>
            </a:extLst>
          </p:cNvPr>
          <p:cNvSpPr txBox="1"/>
          <p:nvPr/>
        </p:nvSpPr>
        <p:spPr>
          <a:xfrm>
            <a:off x="2403898" y="4795748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20" dirty="0">
                <a:solidFill>
                  <a:srgbClr val="45818E"/>
                </a:solidFill>
                <a:latin typeface="Arial"/>
                <a:cs typeface="Arial"/>
              </a:rPr>
              <a:t>Input</a:t>
            </a:r>
            <a:endParaRPr sz="900">
              <a:latin typeface="Arial"/>
              <a:cs typeface="Arial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FF681D-A330-4C48-8FEB-9FC1778A8047}"/>
              </a:ext>
            </a:extLst>
          </p:cNvPr>
          <p:cNvCxnSpPr/>
          <p:nvPr/>
        </p:nvCxnSpPr>
        <p:spPr>
          <a:xfrm flipH="1" flipV="1">
            <a:off x="1477652" y="4347227"/>
            <a:ext cx="1113148" cy="44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951302-BC66-43B6-B44A-E25BA225D816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H="1" flipV="1">
            <a:off x="2802678" y="4347228"/>
            <a:ext cx="67310" cy="44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682D8D-3381-4F3F-BAC8-EE8702B48C50}"/>
              </a:ext>
            </a:extLst>
          </p:cNvPr>
          <p:cNvCxnSpPr/>
          <p:nvPr/>
        </p:nvCxnSpPr>
        <p:spPr>
          <a:xfrm flipV="1">
            <a:off x="3071184" y="4347227"/>
            <a:ext cx="1123830" cy="44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0E1F6F-8BF9-48B8-9D8F-078C0C83D274}"/>
              </a:ext>
            </a:extLst>
          </p:cNvPr>
          <p:cNvCxnSpPr/>
          <p:nvPr/>
        </p:nvCxnSpPr>
        <p:spPr>
          <a:xfrm flipV="1">
            <a:off x="3268768" y="4347227"/>
            <a:ext cx="2293832" cy="44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5">
            <a:extLst>
              <a:ext uri="{FF2B5EF4-FFF2-40B4-BE49-F238E27FC236}">
                <a16:creationId xmlns:a16="http://schemas.microsoft.com/office/drawing/2014/main" id="{B0F0B440-6A99-438D-B369-B105ADA0C7A8}"/>
              </a:ext>
            </a:extLst>
          </p:cNvPr>
          <p:cNvSpPr/>
          <p:nvPr/>
        </p:nvSpPr>
        <p:spPr>
          <a:xfrm>
            <a:off x="1124875" y="3672192"/>
            <a:ext cx="1676400" cy="363220"/>
          </a:xfrm>
          <a:custGeom>
            <a:avLst/>
            <a:gdLst/>
            <a:ahLst/>
            <a:cxnLst/>
            <a:rect l="l" t="t" r="r" b="b"/>
            <a:pathLst>
              <a:path w="1676400" h="363219">
                <a:moveTo>
                  <a:pt x="0" y="363096"/>
                </a:moveTo>
                <a:lnTo>
                  <a:pt x="167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5">
            <a:extLst>
              <a:ext uri="{FF2B5EF4-FFF2-40B4-BE49-F238E27FC236}">
                <a16:creationId xmlns:a16="http://schemas.microsoft.com/office/drawing/2014/main" id="{2189D83F-64FD-406A-BC9B-654C7B37E1C4}"/>
              </a:ext>
            </a:extLst>
          </p:cNvPr>
          <p:cNvSpPr txBox="1"/>
          <p:nvPr/>
        </p:nvSpPr>
        <p:spPr>
          <a:xfrm>
            <a:off x="2522558" y="3692981"/>
            <a:ext cx="2015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37">
            <a:extLst>
              <a:ext uri="{FF2B5EF4-FFF2-40B4-BE49-F238E27FC236}">
                <a16:creationId xmlns:a16="http://schemas.microsoft.com/office/drawing/2014/main" id="{65278304-0FDC-412E-A9C7-5877B000185E}"/>
              </a:ext>
            </a:extLst>
          </p:cNvPr>
          <p:cNvSpPr txBox="1"/>
          <p:nvPr/>
        </p:nvSpPr>
        <p:spPr>
          <a:xfrm>
            <a:off x="5414447" y="3702407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EE216CAE-5709-4618-8FBF-83F517573A0B}"/>
              </a:ext>
            </a:extLst>
          </p:cNvPr>
          <p:cNvSpPr/>
          <p:nvPr/>
        </p:nvSpPr>
        <p:spPr>
          <a:xfrm>
            <a:off x="4046333" y="3632096"/>
            <a:ext cx="1331595" cy="358140"/>
          </a:xfrm>
          <a:custGeom>
            <a:avLst/>
            <a:gdLst/>
            <a:ahLst/>
            <a:cxnLst/>
            <a:rect l="l" t="t" r="r" b="b"/>
            <a:pathLst>
              <a:path w="1331595" h="358139">
                <a:moveTo>
                  <a:pt x="1331122" y="35764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1C977859-71B1-4EC5-8143-DF1001E50C83}"/>
              </a:ext>
            </a:extLst>
          </p:cNvPr>
          <p:cNvSpPr/>
          <p:nvPr/>
        </p:nvSpPr>
        <p:spPr>
          <a:xfrm>
            <a:off x="3530303" y="3695321"/>
            <a:ext cx="287020" cy="304165"/>
          </a:xfrm>
          <a:custGeom>
            <a:avLst/>
            <a:gdLst/>
            <a:ahLst/>
            <a:cxnLst/>
            <a:rect l="l" t="t" r="r" b="b"/>
            <a:pathLst>
              <a:path w="287019" h="304164">
                <a:moveTo>
                  <a:pt x="286699" y="30412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EB9FD735-F163-4C49-9F92-A3C03A2D6CAA}"/>
              </a:ext>
            </a:extLst>
          </p:cNvPr>
          <p:cNvSpPr txBox="1"/>
          <p:nvPr/>
        </p:nvSpPr>
        <p:spPr>
          <a:xfrm>
            <a:off x="1013701" y="360870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9">
            <a:extLst>
              <a:ext uri="{FF2B5EF4-FFF2-40B4-BE49-F238E27FC236}">
                <a16:creationId xmlns:a16="http://schemas.microsoft.com/office/drawing/2014/main" id="{927216C2-C42A-4239-96DA-4B079F6F27AF}"/>
              </a:ext>
            </a:extLst>
          </p:cNvPr>
          <p:cNvSpPr txBox="1"/>
          <p:nvPr/>
        </p:nvSpPr>
        <p:spPr>
          <a:xfrm>
            <a:off x="7261116" y="2468248"/>
            <a:ext cx="33788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192] 28x28x192x3x3x256  [5x5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96] 28x28x96x5x5x256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Total: 854M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40">
            <a:extLst>
              <a:ext uri="{FF2B5EF4-FFF2-40B4-BE49-F238E27FC236}">
                <a16:creationId xmlns:a16="http://schemas.microsoft.com/office/drawing/2014/main" id="{04EEDDA0-AE4F-4DCD-8883-40E4ECBC452F}"/>
              </a:ext>
            </a:extLst>
          </p:cNvPr>
          <p:cNvSpPr txBox="1"/>
          <p:nvPr/>
        </p:nvSpPr>
        <p:spPr>
          <a:xfrm>
            <a:off x="7261116" y="3955785"/>
            <a:ext cx="22491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Very expensive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B6A9F96E-6094-412A-A3B1-804A3F96A6B4}"/>
              </a:ext>
            </a:extLst>
          </p:cNvPr>
          <p:cNvSpPr txBox="1"/>
          <p:nvPr/>
        </p:nvSpPr>
        <p:spPr>
          <a:xfrm>
            <a:off x="1331334" y="4795959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92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8137238-D074-4767-9729-E23E051C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EB5CCC54-5714-4169-B667-8C901C7BFCDA}"/>
              </a:ext>
            </a:extLst>
          </p:cNvPr>
          <p:cNvSpPr txBox="1"/>
          <p:nvPr/>
        </p:nvSpPr>
        <p:spPr>
          <a:xfrm>
            <a:off x="2124570" y="3592967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spc="-30" dirty="0">
                <a:solidFill>
                  <a:srgbClr val="45818E"/>
                </a:solidFill>
                <a:latin typeface="Arial"/>
                <a:cs typeface="Arial"/>
              </a:rPr>
              <a:t>Previous</a:t>
            </a:r>
            <a:r>
              <a:rPr sz="900" spc="-25" dirty="0">
                <a:solidFill>
                  <a:srgbClr val="45818E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45818E"/>
                </a:solidFill>
                <a:latin typeface="Arial"/>
                <a:cs typeface="Arial"/>
              </a:rPr>
              <a:t>Layer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752CAF4C-281F-4F84-A41B-8A7032DDC8E1}"/>
              </a:ext>
            </a:extLst>
          </p:cNvPr>
          <p:cNvSpPr/>
          <p:nvPr/>
        </p:nvSpPr>
        <p:spPr>
          <a:xfrm>
            <a:off x="2590619" y="3370218"/>
            <a:ext cx="1362075" cy="222885"/>
          </a:xfrm>
          <a:custGeom>
            <a:avLst/>
            <a:gdLst/>
            <a:ahLst/>
            <a:cxnLst/>
            <a:rect l="l" t="t" r="r" b="b"/>
            <a:pathLst>
              <a:path w="1362075" h="222885">
                <a:moveTo>
                  <a:pt x="0" y="222749"/>
                </a:moveTo>
                <a:lnTo>
                  <a:pt x="1361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1665D9EE-D10E-456E-8E18-4277114818F6}"/>
              </a:ext>
            </a:extLst>
          </p:cNvPr>
          <p:cNvSpPr/>
          <p:nvPr/>
        </p:nvSpPr>
        <p:spPr>
          <a:xfrm>
            <a:off x="2590619" y="3421768"/>
            <a:ext cx="299085" cy="171450"/>
          </a:xfrm>
          <a:custGeom>
            <a:avLst/>
            <a:gdLst/>
            <a:ahLst/>
            <a:cxnLst/>
            <a:rect l="l" t="t" r="r" b="b"/>
            <a:pathLst>
              <a:path w="299085" h="171450">
                <a:moveTo>
                  <a:pt x="0" y="171199"/>
                </a:moveTo>
                <a:lnTo>
                  <a:pt x="2989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39CD03E9-507A-4DC8-AEAB-66D299A82ADB}"/>
              </a:ext>
            </a:extLst>
          </p:cNvPr>
          <p:cNvSpPr/>
          <p:nvPr/>
        </p:nvSpPr>
        <p:spPr>
          <a:xfrm>
            <a:off x="2020015" y="3390068"/>
            <a:ext cx="570865" cy="203200"/>
          </a:xfrm>
          <a:custGeom>
            <a:avLst/>
            <a:gdLst/>
            <a:ahLst/>
            <a:cxnLst/>
            <a:rect l="l" t="t" r="r" b="b"/>
            <a:pathLst>
              <a:path w="570864" h="203200">
                <a:moveTo>
                  <a:pt x="570603" y="2028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1">
            <a:extLst>
              <a:ext uri="{FF2B5EF4-FFF2-40B4-BE49-F238E27FC236}">
                <a16:creationId xmlns:a16="http://schemas.microsoft.com/office/drawing/2014/main" id="{FB5E653C-C144-42E9-BAEF-580240C45DE3}"/>
              </a:ext>
            </a:extLst>
          </p:cNvPr>
          <p:cNvSpPr/>
          <p:nvPr/>
        </p:nvSpPr>
        <p:spPr>
          <a:xfrm>
            <a:off x="780990" y="2736944"/>
            <a:ext cx="1809750" cy="856615"/>
          </a:xfrm>
          <a:custGeom>
            <a:avLst/>
            <a:gdLst/>
            <a:ahLst/>
            <a:cxnLst/>
            <a:rect l="l" t="t" r="r" b="b"/>
            <a:pathLst>
              <a:path w="1809750" h="856614">
                <a:moveTo>
                  <a:pt x="1809628" y="856023"/>
                </a:moveTo>
                <a:lnTo>
                  <a:pt x="1805915" y="851559"/>
                </a:lnTo>
                <a:lnTo>
                  <a:pt x="1795038" y="848822"/>
                </a:lnTo>
                <a:lnTo>
                  <a:pt x="1777398" y="847524"/>
                </a:lnTo>
                <a:lnTo>
                  <a:pt x="1753391" y="847377"/>
                </a:lnTo>
                <a:lnTo>
                  <a:pt x="1723415" y="848092"/>
                </a:lnTo>
                <a:lnTo>
                  <a:pt x="1687869" y="849382"/>
                </a:lnTo>
                <a:lnTo>
                  <a:pt x="1647150" y="850959"/>
                </a:lnTo>
                <a:lnTo>
                  <a:pt x="1601656" y="852534"/>
                </a:lnTo>
                <a:lnTo>
                  <a:pt x="1551785" y="853819"/>
                </a:lnTo>
                <a:lnTo>
                  <a:pt x="1497934" y="854527"/>
                </a:lnTo>
                <a:lnTo>
                  <a:pt x="1440503" y="854368"/>
                </a:lnTo>
                <a:lnTo>
                  <a:pt x="1379889" y="853055"/>
                </a:lnTo>
                <a:lnTo>
                  <a:pt x="1316489" y="850300"/>
                </a:lnTo>
                <a:lnTo>
                  <a:pt x="1250702" y="845815"/>
                </a:lnTo>
                <a:lnTo>
                  <a:pt x="1182925" y="839311"/>
                </a:lnTo>
                <a:lnTo>
                  <a:pt x="1113556" y="830501"/>
                </a:lnTo>
                <a:lnTo>
                  <a:pt x="1042994" y="819095"/>
                </a:lnTo>
                <a:lnTo>
                  <a:pt x="971636" y="804807"/>
                </a:lnTo>
                <a:lnTo>
                  <a:pt x="899880" y="787348"/>
                </a:lnTo>
                <a:lnTo>
                  <a:pt x="851164" y="773565"/>
                </a:lnTo>
                <a:lnTo>
                  <a:pt x="802573" y="758212"/>
                </a:lnTo>
                <a:lnTo>
                  <a:pt x="754230" y="741315"/>
                </a:lnTo>
                <a:lnTo>
                  <a:pt x="706260" y="722896"/>
                </a:lnTo>
                <a:lnTo>
                  <a:pt x="658788" y="702979"/>
                </a:lnTo>
                <a:lnTo>
                  <a:pt x="611937" y="681589"/>
                </a:lnTo>
                <a:lnTo>
                  <a:pt x="565832" y="658748"/>
                </a:lnTo>
                <a:lnTo>
                  <a:pt x="520598" y="634481"/>
                </a:lnTo>
                <a:lnTo>
                  <a:pt x="476358" y="608811"/>
                </a:lnTo>
                <a:lnTo>
                  <a:pt x="433237" y="581762"/>
                </a:lnTo>
                <a:lnTo>
                  <a:pt x="391359" y="553357"/>
                </a:lnTo>
                <a:lnTo>
                  <a:pt x="350849" y="523621"/>
                </a:lnTo>
                <a:lnTo>
                  <a:pt x="311831" y="492577"/>
                </a:lnTo>
                <a:lnTo>
                  <a:pt x="274429" y="460249"/>
                </a:lnTo>
                <a:lnTo>
                  <a:pt x="238767" y="426664"/>
                </a:lnTo>
                <a:lnTo>
                  <a:pt x="204970" y="391839"/>
                </a:lnTo>
                <a:lnTo>
                  <a:pt x="173163" y="355800"/>
                </a:lnTo>
                <a:lnTo>
                  <a:pt x="143469" y="318572"/>
                </a:lnTo>
                <a:lnTo>
                  <a:pt x="116014" y="280179"/>
                </a:lnTo>
                <a:lnTo>
                  <a:pt x="90921" y="240646"/>
                </a:lnTo>
                <a:lnTo>
                  <a:pt x="68314" y="199999"/>
                </a:lnTo>
                <a:lnTo>
                  <a:pt x="50670" y="163528"/>
                </a:lnTo>
                <a:lnTo>
                  <a:pt x="35108" y="126237"/>
                </a:lnTo>
                <a:lnTo>
                  <a:pt x="21712" y="88139"/>
                </a:lnTo>
                <a:lnTo>
                  <a:pt x="10564" y="49249"/>
                </a:lnTo>
                <a:lnTo>
                  <a:pt x="1752" y="9599"/>
                </a:lnTo>
                <a:lnTo>
                  <a:pt x="817" y="4574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3E7EDCC1-1608-4268-AB78-5A58533F9C91}"/>
              </a:ext>
            </a:extLst>
          </p:cNvPr>
          <p:cNvSpPr/>
          <p:nvPr/>
        </p:nvSpPr>
        <p:spPr>
          <a:xfrm>
            <a:off x="3937717" y="3329643"/>
            <a:ext cx="109449" cy="81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4571BCAD-A2F7-4CE1-9061-25602B4E0EF4}"/>
              </a:ext>
            </a:extLst>
          </p:cNvPr>
          <p:cNvSpPr/>
          <p:nvPr/>
        </p:nvSpPr>
        <p:spPr>
          <a:xfrm>
            <a:off x="2864369" y="3369293"/>
            <a:ext cx="109699" cy="8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>
            <a:extLst>
              <a:ext uri="{FF2B5EF4-FFF2-40B4-BE49-F238E27FC236}">
                <a16:creationId xmlns:a16="http://schemas.microsoft.com/office/drawing/2014/main" id="{87EA15C6-60A1-49F6-9672-54BA80BA8193}"/>
              </a:ext>
            </a:extLst>
          </p:cNvPr>
          <p:cNvSpPr/>
          <p:nvPr/>
        </p:nvSpPr>
        <p:spPr>
          <a:xfrm>
            <a:off x="1929036" y="3350893"/>
            <a:ext cx="111044" cy="78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61D24EE2-2642-4242-BABE-B89C8A2F8F77}"/>
              </a:ext>
            </a:extLst>
          </p:cNvPr>
          <p:cNvSpPr/>
          <p:nvPr/>
        </p:nvSpPr>
        <p:spPr>
          <a:xfrm>
            <a:off x="740118" y="2641294"/>
            <a:ext cx="81744" cy="107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A2FF11F-4FF0-4B05-AE24-D54367B22A86}"/>
              </a:ext>
            </a:extLst>
          </p:cNvPr>
          <p:cNvSpPr/>
          <p:nvPr/>
        </p:nvSpPr>
        <p:spPr>
          <a:xfrm>
            <a:off x="1446377" y="3027768"/>
            <a:ext cx="932180" cy="324485"/>
          </a:xfrm>
          <a:custGeom>
            <a:avLst/>
            <a:gdLst/>
            <a:ahLst/>
            <a:cxnLst/>
            <a:rect l="l" t="t" r="r" b="b"/>
            <a:pathLst>
              <a:path w="932180" h="324485">
                <a:moveTo>
                  <a:pt x="0" y="0"/>
                </a:moveTo>
                <a:lnTo>
                  <a:pt x="932091" y="0"/>
                </a:lnTo>
                <a:lnTo>
                  <a:pt x="932091" y="323989"/>
                </a:lnTo>
                <a:lnTo>
                  <a:pt x="0" y="323989"/>
                </a:lnTo>
                <a:lnTo>
                  <a:pt x="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C42861A-80D7-45B6-9C46-2863D0746E4A}"/>
              </a:ext>
            </a:extLst>
          </p:cNvPr>
          <p:cNvSpPr txBox="1"/>
          <p:nvPr/>
        </p:nvSpPr>
        <p:spPr>
          <a:xfrm>
            <a:off x="1556604" y="2989998"/>
            <a:ext cx="71120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70510" marR="5080" indent="-258445">
              <a:lnSpc>
                <a:spcPts val="1430"/>
              </a:lnSpc>
              <a:spcBef>
                <a:spcPts val="155"/>
              </a:spcBef>
            </a:pPr>
            <a:r>
              <a:rPr sz="1200" b="1" spc="-180" dirty="0">
                <a:solidFill>
                  <a:srgbClr val="FF0000"/>
                </a:solidFill>
                <a:latin typeface="Verdana"/>
                <a:cs typeface="Verdana"/>
              </a:rPr>
              <a:t>1x1 </a:t>
            </a:r>
            <a:r>
              <a:rPr sz="1200" b="1" spc="-105" dirty="0">
                <a:solidFill>
                  <a:srgbClr val="FF0000"/>
                </a:solidFill>
                <a:latin typeface="Verdana"/>
                <a:cs typeface="Verdana"/>
              </a:rPr>
              <a:t>conv,  </a:t>
            </a:r>
            <a:r>
              <a:rPr sz="1200" b="1" spc="-195" dirty="0">
                <a:solidFill>
                  <a:srgbClr val="FF0000"/>
                </a:solidFill>
                <a:latin typeface="Verdana"/>
                <a:cs typeface="Verdana"/>
              </a:rPr>
              <a:t>64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5" name="object 33">
            <a:extLst>
              <a:ext uri="{FF2B5EF4-FFF2-40B4-BE49-F238E27FC236}">
                <a16:creationId xmlns:a16="http://schemas.microsoft.com/office/drawing/2014/main" id="{CA839B6D-8E35-4488-86BA-4E0B5A135A2D}"/>
              </a:ext>
            </a:extLst>
          </p:cNvPr>
          <p:cNvSpPr/>
          <p:nvPr/>
        </p:nvSpPr>
        <p:spPr>
          <a:xfrm>
            <a:off x="2522702" y="3041014"/>
            <a:ext cx="932180" cy="324485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1" y="0"/>
                </a:lnTo>
                <a:lnTo>
                  <a:pt x="932091" y="324002"/>
                </a:lnTo>
                <a:lnTo>
                  <a:pt x="0" y="324002"/>
                </a:lnTo>
                <a:lnTo>
                  <a:pt x="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5">
            <a:extLst>
              <a:ext uri="{FF2B5EF4-FFF2-40B4-BE49-F238E27FC236}">
                <a16:creationId xmlns:a16="http://schemas.microsoft.com/office/drawing/2014/main" id="{57D71285-865E-43DA-9BF5-A969E4D8EBCB}"/>
              </a:ext>
            </a:extLst>
          </p:cNvPr>
          <p:cNvSpPr txBox="1"/>
          <p:nvPr/>
        </p:nvSpPr>
        <p:spPr>
          <a:xfrm>
            <a:off x="2632929" y="3003244"/>
            <a:ext cx="71120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70510" marR="5080" indent="-258445">
              <a:lnSpc>
                <a:spcPts val="1430"/>
              </a:lnSpc>
              <a:spcBef>
                <a:spcPts val="155"/>
              </a:spcBef>
            </a:pPr>
            <a:r>
              <a:rPr sz="1200" b="1" spc="-180" dirty="0">
                <a:solidFill>
                  <a:srgbClr val="FF0000"/>
                </a:solidFill>
                <a:latin typeface="Verdana"/>
                <a:cs typeface="Verdana"/>
              </a:rPr>
              <a:t>1x1 </a:t>
            </a:r>
            <a:r>
              <a:rPr sz="1200" b="1" spc="-105" dirty="0">
                <a:solidFill>
                  <a:srgbClr val="FF0000"/>
                </a:solidFill>
                <a:latin typeface="Verdana"/>
                <a:cs typeface="Verdana"/>
              </a:rPr>
              <a:t>conv,  </a:t>
            </a:r>
            <a:r>
              <a:rPr sz="1200" b="1" spc="-195" dirty="0">
                <a:solidFill>
                  <a:srgbClr val="FF0000"/>
                </a:solidFill>
                <a:latin typeface="Verdana"/>
                <a:cs typeface="Verdana"/>
              </a:rPr>
              <a:t>64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E97ADFA6-E0E7-40B9-ACA5-290A8CCA68A1}"/>
              </a:ext>
            </a:extLst>
          </p:cNvPr>
          <p:cNvSpPr/>
          <p:nvPr/>
        </p:nvSpPr>
        <p:spPr>
          <a:xfrm>
            <a:off x="3599027" y="3027768"/>
            <a:ext cx="932180" cy="324485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1" y="0"/>
                </a:lnTo>
                <a:lnTo>
                  <a:pt x="932091" y="323989"/>
                </a:lnTo>
                <a:lnTo>
                  <a:pt x="0" y="323989"/>
                </a:lnTo>
                <a:lnTo>
                  <a:pt x="0" y="0"/>
                </a:lnTo>
                <a:close/>
              </a:path>
            </a:pathLst>
          </a:custGeom>
          <a:solidFill>
            <a:srgbClr val="C9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9511FF9-634D-4350-9807-3BAB032A21E2}"/>
              </a:ext>
            </a:extLst>
          </p:cNvPr>
          <p:cNvSpPr txBox="1"/>
          <p:nvPr/>
        </p:nvSpPr>
        <p:spPr>
          <a:xfrm>
            <a:off x="3746238" y="3080485"/>
            <a:ext cx="637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0" dirty="0">
                <a:solidFill>
                  <a:srgbClr val="0000FF"/>
                </a:solidFill>
                <a:latin typeface="Verdana"/>
                <a:cs typeface="Verdana"/>
              </a:rPr>
              <a:t>3x3</a:t>
            </a:r>
            <a:r>
              <a:rPr sz="1200" b="1" spc="-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0000FF"/>
                </a:solidFill>
                <a:latin typeface="Verdana"/>
                <a:cs typeface="Verdana"/>
              </a:rPr>
              <a:t>pool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9" name="object 43">
            <a:extLst>
              <a:ext uri="{FF2B5EF4-FFF2-40B4-BE49-F238E27FC236}">
                <a16:creationId xmlns:a16="http://schemas.microsoft.com/office/drawing/2014/main" id="{CB3360F5-3FD2-481C-B8B9-7EE190679A86}"/>
              </a:ext>
            </a:extLst>
          </p:cNvPr>
          <p:cNvSpPr txBox="1"/>
          <p:nvPr/>
        </p:nvSpPr>
        <p:spPr>
          <a:xfrm>
            <a:off x="305024" y="2299057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solidFill>
                  <a:srgbClr val="0000FF"/>
                </a:solidFill>
                <a:latin typeface="Verdana"/>
                <a:cs typeface="Verdana"/>
              </a:rPr>
              <a:t>1x1</a:t>
            </a:r>
            <a:r>
              <a:rPr sz="1200" b="1" spc="-105" dirty="0">
                <a:solidFill>
                  <a:srgbClr val="0000FF"/>
                </a:solidFill>
                <a:latin typeface="Verdana"/>
                <a:cs typeface="Verdana"/>
              </a:rPr>
              <a:t> conv,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solidFill>
                  <a:srgbClr val="0000FF"/>
                </a:solidFill>
                <a:latin typeface="Verdana"/>
                <a:cs typeface="Verdana"/>
              </a:rPr>
              <a:t>128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F78D4E9-FBF3-40C7-9EE8-007823618A9F}"/>
              </a:ext>
            </a:extLst>
          </p:cNvPr>
          <p:cNvSpPr/>
          <p:nvPr/>
        </p:nvSpPr>
        <p:spPr>
          <a:xfrm>
            <a:off x="1912421" y="2944406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6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5">
            <a:extLst>
              <a:ext uri="{FF2B5EF4-FFF2-40B4-BE49-F238E27FC236}">
                <a16:creationId xmlns:a16="http://schemas.microsoft.com/office/drawing/2014/main" id="{2659708C-AB1B-4AE5-8C31-85EFB7284D25}"/>
              </a:ext>
            </a:extLst>
          </p:cNvPr>
          <p:cNvSpPr txBox="1"/>
          <p:nvPr/>
        </p:nvSpPr>
        <p:spPr>
          <a:xfrm>
            <a:off x="1452054" y="2681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0BED42F-6D5E-43A3-93A2-663B2B83C571}"/>
              </a:ext>
            </a:extLst>
          </p:cNvPr>
          <p:cNvSpPr/>
          <p:nvPr/>
        </p:nvSpPr>
        <p:spPr>
          <a:xfrm>
            <a:off x="1871431" y="2602694"/>
            <a:ext cx="81979" cy="105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68D0EC67-2CCB-4F32-8BB9-9731102610F7}"/>
              </a:ext>
            </a:extLst>
          </p:cNvPr>
          <p:cNvSpPr txBox="1"/>
          <p:nvPr/>
        </p:nvSpPr>
        <p:spPr>
          <a:xfrm>
            <a:off x="1446372" y="2260432"/>
            <a:ext cx="932180" cy="324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solidFill>
                  <a:srgbClr val="0000FF"/>
                </a:solidFill>
                <a:latin typeface="Verdana"/>
                <a:cs typeface="Verdana"/>
              </a:rPr>
              <a:t>3x3</a:t>
            </a:r>
            <a:r>
              <a:rPr sz="1200" b="1" spc="-105" dirty="0">
                <a:solidFill>
                  <a:srgbClr val="0000FF"/>
                </a:solidFill>
                <a:latin typeface="Verdana"/>
                <a:cs typeface="Verdana"/>
              </a:rPr>
              <a:t> conv,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solidFill>
                  <a:srgbClr val="0000FF"/>
                </a:solidFill>
                <a:latin typeface="Verdana"/>
                <a:cs typeface="Verdana"/>
              </a:rPr>
              <a:t>192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5" name="object 36">
            <a:extLst>
              <a:ext uri="{FF2B5EF4-FFF2-40B4-BE49-F238E27FC236}">
                <a16:creationId xmlns:a16="http://schemas.microsoft.com/office/drawing/2014/main" id="{E1E200B0-E346-469A-9663-1935D89753AA}"/>
              </a:ext>
            </a:extLst>
          </p:cNvPr>
          <p:cNvSpPr/>
          <p:nvPr/>
        </p:nvSpPr>
        <p:spPr>
          <a:xfrm>
            <a:off x="2988743" y="2944406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58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7">
            <a:extLst>
              <a:ext uri="{FF2B5EF4-FFF2-40B4-BE49-F238E27FC236}">
                <a16:creationId xmlns:a16="http://schemas.microsoft.com/office/drawing/2014/main" id="{62C53464-D361-49C9-AA4C-EAF3FAE996F0}"/>
              </a:ext>
            </a:extLst>
          </p:cNvPr>
          <p:cNvSpPr txBox="1"/>
          <p:nvPr/>
        </p:nvSpPr>
        <p:spPr>
          <a:xfrm>
            <a:off x="2518854" y="2681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37">
            <a:extLst>
              <a:ext uri="{FF2B5EF4-FFF2-40B4-BE49-F238E27FC236}">
                <a16:creationId xmlns:a16="http://schemas.microsoft.com/office/drawing/2014/main" id="{8FEB7ACE-4E48-42A3-8E31-35C90B54B5B6}"/>
              </a:ext>
            </a:extLst>
          </p:cNvPr>
          <p:cNvSpPr/>
          <p:nvPr/>
        </p:nvSpPr>
        <p:spPr>
          <a:xfrm>
            <a:off x="2947744" y="2602744"/>
            <a:ext cx="81999" cy="105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14BF034-4B11-40AE-B688-1BDBAE434C48}"/>
              </a:ext>
            </a:extLst>
          </p:cNvPr>
          <p:cNvSpPr txBox="1"/>
          <p:nvPr/>
        </p:nvSpPr>
        <p:spPr>
          <a:xfrm>
            <a:off x="2522694" y="2260432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solidFill>
                  <a:srgbClr val="0000FF"/>
                </a:solidFill>
                <a:latin typeface="Verdana"/>
                <a:cs typeface="Verdana"/>
              </a:rPr>
              <a:t>5x5</a:t>
            </a:r>
            <a:r>
              <a:rPr sz="1200" b="1" spc="-105" dirty="0">
                <a:solidFill>
                  <a:srgbClr val="0000FF"/>
                </a:solidFill>
                <a:latin typeface="Verdana"/>
                <a:cs typeface="Verdana"/>
              </a:rPr>
              <a:t> conv,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solidFill>
                  <a:srgbClr val="0000FF"/>
                </a:solidFill>
                <a:latin typeface="Verdana"/>
                <a:cs typeface="Verdana"/>
              </a:rPr>
              <a:t>96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9" name="object 39">
            <a:extLst>
              <a:ext uri="{FF2B5EF4-FFF2-40B4-BE49-F238E27FC236}">
                <a16:creationId xmlns:a16="http://schemas.microsoft.com/office/drawing/2014/main" id="{F53CC6D5-6B52-48F1-82A5-3D82C7F7E2EB}"/>
              </a:ext>
            </a:extLst>
          </p:cNvPr>
          <p:cNvSpPr/>
          <p:nvPr/>
        </p:nvSpPr>
        <p:spPr>
          <a:xfrm>
            <a:off x="4065066" y="2944406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6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49">
            <a:extLst>
              <a:ext uri="{FF2B5EF4-FFF2-40B4-BE49-F238E27FC236}">
                <a16:creationId xmlns:a16="http://schemas.microsoft.com/office/drawing/2014/main" id="{F12CA85A-45BE-428C-B1BF-4497B149FB39}"/>
              </a:ext>
            </a:extLst>
          </p:cNvPr>
          <p:cNvSpPr txBox="1"/>
          <p:nvPr/>
        </p:nvSpPr>
        <p:spPr>
          <a:xfrm>
            <a:off x="3661854" y="2681525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40">
            <a:extLst>
              <a:ext uri="{FF2B5EF4-FFF2-40B4-BE49-F238E27FC236}">
                <a16:creationId xmlns:a16="http://schemas.microsoft.com/office/drawing/2014/main" id="{6782596A-8A52-48BD-BEF7-479CB8924C44}"/>
              </a:ext>
            </a:extLst>
          </p:cNvPr>
          <p:cNvSpPr/>
          <p:nvPr/>
        </p:nvSpPr>
        <p:spPr>
          <a:xfrm>
            <a:off x="4024066" y="2602694"/>
            <a:ext cx="81999" cy="105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080F63C9-5245-4FB5-A597-F36CA65027A6}"/>
              </a:ext>
            </a:extLst>
          </p:cNvPr>
          <p:cNvSpPr txBox="1"/>
          <p:nvPr/>
        </p:nvSpPr>
        <p:spPr>
          <a:xfrm>
            <a:off x="3599017" y="2260432"/>
            <a:ext cx="932180" cy="324485"/>
          </a:xfrm>
          <a:prstGeom prst="rect">
            <a:avLst/>
          </a:prstGeom>
          <a:solidFill>
            <a:srgbClr val="FCE5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-180" dirty="0">
                <a:solidFill>
                  <a:srgbClr val="FF0000"/>
                </a:solidFill>
                <a:latin typeface="Verdana"/>
                <a:cs typeface="Verdana"/>
              </a:rPr>
              <a:t>1x1</a:t>
            </a:r>
            <a:r>
              <a:rPr sz="1200" b="1" spc="-105" dirty="0">
                <a:solidFill>
                  <a:srgbClr val="FF0000"/>
                </a:solidFill>
                <a:latin typeface="Verdana"/>
                <a:cs typeface="Verdana"/>
              </a:rPr>
              <a:t> conv,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315"/>
              </a:lnSpc>
            </a:pPr>
            <a:r>
              <a:rPr sz="1200" b="1" spc="-195" dirty="0">
                <a:solidFill>
                  <a:srgbClr val="FF0000"/>
                </a:solidFill>
                <a:latin typeface="Verdana"/>
                <a:cs typeface="Verdana"/>
              </a:rPr>
              <a:t>64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DEC30E5C-BBC9-4D9F-A2B3-8338EEC05C4E}"/>
              </a:ext>
            </a:extLst>
          </p:cNvPr>
          <p:cNvSpPr/>
          <p:nvPr/>
        </p:nvSpPr>
        <p:spPr>
          <a:xfrm>
            <a:off x="2695019" y="1739738"/>
            <a:ext cx="1370330" cy="520700"/>
          </a:xfrm>
          <a:custGeom>
            <a:avLst/>
            <a:gdLst/>
            <a:ahLst/>
            <a:cxnLst/>
            <a:rect l="l" t="t" r="r" b="b"/>
            <a:pathLst>
              <a:path w="1370329" h="520700">
                <a:moveTo>
                  <a:pt x="1370047" y="520693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6">
            <a:extLst>
              <a:ext uri="{FF2B5EF4-FFF2-40B4-BE49-F238E27FC236}">
                <a16:creationId xmlns:a16="http://schemas.microsoft.com/office/drawing/2014/main" id="{BCEED8EB-1260-46E2-95CE-E27601091821}"/>
              </a:ext>
            </a:extLst>
          </p:cNvPr>
          <p:cNvSpPr txBox="1"/>
          <p:nvPr/>
        </p:nvSpPr>
        <p:spPr>
          <a:xfrm>
            <a:off x="3661854" y="1919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AD3BE104-1388-4178-80C3-649EA8996B3E}"/>
              </a:ext>
            </a:extLst>
          </p:cNvPr>
          <p:cNvSpPr/>
          <p:nvPr/>
        </p:nvSpPr>
        <p:spPr>
          <a:xfrm>
            <a:off x="2654644" y="1792176"/>
            <a:ext cx="334645" cy="468630"/>
          </a:xfrm>
          <a:custGeom>
            <a:avLst/>
            <a:gdLst/>
            <a:ahLst/>
            <a:cxnLst/>
            <a:rect l="l" t="t" r="r" b="b"/>
            <a:pathLst>
              <a:path w="334644" h="468630">
                <a:moveTo>
                  <a:pt x="334099" y="46825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FC0741B0-90E6-43B6-A6CD-D7D4F70BB02F}"/>
              </a:ext>
            </a:extLst>
          </p:cNvPr>
          <p:cNvSpPr/>
          <p:nvPr/>
        </p:nvSpPr>
        <p:spPr>
          <a:xfrm>
            <a:off x="1912421" y="1772176"/>
            <a:ext cx="588010" cy="488315"/>
          </a:xfrm>
          <a:custGeom>
            <a:avLst/>
            <a:gdLst/>
            <a:ahLst/>
            <a:cxnLst/>
            <a:rect l="l" t="t" r="r" b="b"/>
            <a:pathLst>
              <a:path w="588010" h="488314">
                <a:moveTo>
                  <a:pt x="0" y="488256"/>
                </a:moveTo>
                <a:lnTo>
                  <a:pt x="58767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C8D9AB00-6196-4BD8-A2C5-30591B19ACBE}"/>
              </a:ext>
            </a:extLst>
          </p:cNvPr>
          <p:cNvSpPr/>
          <p:nvPr/>
        </p:nvSpPr>
        <p:spPr>
          <a:xfrm>
            <a:off x="771073" y="1734896"/>
            <a:ext cx="1708785" cy="564515"/>
          </a:xfrm>
          <a:custGeom>
            <a:avLst/>
            <a:gdLst/>
            <a:ahLst/>
            <a:cxnLst/>
            <a:rect l="l" t="t" r="r" b="b"/>
            <a:pathLst>
              <a:path w="1708785" h="564514">
                <a:moveTo>
                  <a:pt x="0" y="564161"/>
                </a:moveTo>
                <a:lnTo>
                  <a:pt x="170856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7DBA7A9C-F84F-4F1D-96BF-B326C89C24A4}"/>
              </a:ext>
            </a:extLst>
          </p:cNvPr>
          <p:cNvSpPr txBox="1"/>
          <p:nvPr/>
        </p:nvSpPr>
        <p:spPr>
          <a:xfrm>
            <a:off x="309050" y="1919525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54">
            <a:extLst>
              <a:ext uri="{FF2B5EF4-FFF2-40B4-BE49-F238E27FC236}">
                <a16:creationId xmlns:a16="http://schemas.microsoft.com/office/drawing/2014/main" id="{8652B1F8-1CDE-4315-84B3-500ED0EE3BB9}"/>
              </a:ext>
            </a:extLst>
          </p:cNvPr>
          <p:cNvSpPr txBox="1"/>
          <p:nvPr/>
        </p:nvSpPr>
        <p:spPr>
          <a:xfrm>
            <a:off x="1452054" y="1919525"/>
            <a:ext cx="19392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28x28x19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31E76041-6569-47E9-A5CC-35155A2DCA61}"/>
              </a:ext>
            </a:extLst>
          </p:cNvPr>
          <p:cNvSpPr/>
          <p:nvPr/>
        </p:nvSpPr>
        <p:spPr>
          <a:xfrm>
            <a:off x="2594894" y="1712279"/>
            <a:ext cx="94874" cy="107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E3FEBE59-E47D-46ED-B6D5-5ECF077CB43C}"/>
              </a:ext>
            </a:extLst>
          </p:cNvPr>
          <p:cNvSpPr/>
          <p:nvPr/>
        </p:nvSpPr>
        <p:spPr>
          <a:xfrm>
            <a:off x="2460242" y="1695493"/>
            <a:ext cx="111002" cy="78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FBC03CE4-4D57-4E94-8B94-60F0C1902A2A}"/>
              </a:ext>
            </a:extLst>
          </p:cNvPr>
          <p:cNvSpPr txBox="1"/>
          <p:nvPr/>
        </p:nvSpPr>
        <p:spPr>
          <a:xfrm>
            <a:off x="2054720" y="1374984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35" dirty="0">
                <a:solidFill>
                  <a:srgbClr val="45818E"/>
                </a:solidFill>
                <a:latin typeface="Arial"/>
                <a:cs typeface="Arial"/>
              </a:rPr>
              <a:t>Filter  </a:t>
            </a:r>
            <a:r>
              <a:rPr sz="900" dirty="0">
                <a:solidFill>
                  <a:srgbClr val="45818E"/>
                </a:solidFill>
                <a:latin typeface="Arial"/>
                <a:cs typeface="Arial"/>
              </a:rPr>
              <a:t>conca</a:t>
            </a:r>
            <a:r>
              <a:rPr sz="900" spc="-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45818E"/>
                </a:solidFill>
                <a:latin typeface="Arial"/>
                <a:cs typeface="Arial"/>
              </a:rPr>
              <a:t>ena</a:t>
            </a:r>
            <a:r>
              <a:rPr sz="900" spc="-15" dirty="0">
                <a:solidFill>
                  <a:srgbClr val="45818E"/>
                </a:solidFill>
                <a:latin typeface="Arial"/>
                <a:cs typeface="Arial"/>
              </a:rPr>
              <a:t>t</a:t>
            </a:r>
            <a:r>
              <a:rPr sz="900" spc="-25" dirty="0">
                <a:solidFill>
                  <a:srgbClr val="45818E"/>
                </a:solidFill>
                <a:latin typeface="Arial"/>
                <a:cs typeface="Arial"/>
              </a:rPr>
              <a:t>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4" name="object 59">
            <a:extLst>
              <a:ext uri="{FF2B5EF4-FFF2-40B4-BE49-F238E27FC236}">
                <a16:creationId xmlns:a16="http://schemas.microsoft.com/office/drawing/2014/main" id="{47618B56-EB14-4754-AF29-612346C1DD9B}"/>
              </a:ext>
            </a:extLst>
          </p:cNvPr>
          <p:cNvSpPr txBox="1"/>
          <p:nvPr/>
        </p:nvSpPr>
        <p:spPr>
          <a:xfrm>
            <a:off x="2127745" y="1060066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28x28x480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57">
            <a:extLst>
              <a:ext uri="{FF2B5EF4-FFF2-40B4-BE49-F238E27FC236}">
                <a16:creationId xmlns:a16="http://schemas.microsoft.com/office/drawing/2014/main" id="{5554B13C-D2EF-4945-9B6B-767A255AC39C}"/>
              </a:ext>
            </a:extLst>
          </p:cNvPr>
          <p:cNvSpPr txBox="1"/>
          <p:nvPr/>
        </p:nvSpPr>
        <p:spPr>
          <a:xfrm>
            <a:off x="6601853" y="2026373"/>
            <a:ext cx="337883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192] 28x28x192x3x3x64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[5x5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96] 28x28x96x5x5x64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64] 28x28x64x1x1x256  </a:t>
            </a:r>
            <a:endParaRPr lang="en-US" altLang="ko-KR" sz="16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Total: 358M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6" name="object 58">
            <a:extLst>
              <a:ext uri="{FF2B5EF4-FFF2-40B4-BE49-F238E27FC236}">
                <a16:creationId xmlns:a16="http://schemas.microsoft.com/office/drawing/2014/main" id="{00D504EE-5181-4EBF-9335-85C0CDB69832}"/>
              </a:ext>
            </a:extLst>
          </p:cNvPr>
          <p:cNvSpPr txBox="1"/>
          <p:nvPr/>
        </p:nvSpPr>
        <p:spPr>
          <a:xfrm>
            <a:off x="6601853" y="4535496"/>
            <a:ext cx="369379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Compared to 854M ops for naive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version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Bottleneck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also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reduce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depth after  pooling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EF51F601-D8B9-4AF1-97D0-1446B6B57BF6}"/>
              </a:ext>
            </a:extLst>
          </p:cNvPr>
          <p:cNvSpPr txBox="1"/>
          <p:nvPr/>
        </p:nvSpPr>
        <p:spPr>
          <a:xfrm>
            <a:off x="1056859" y="4460923"/>
            <a:ext cx="3863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Inception </a:t>
            </a:r>
            <a:r>
              <a:rPr sz="1600" dirty="0">
                <a:latin typeface="Arial"/>
                <a:cs typeface="Arial"/>
              </a:rPr>
              <a:t>module </a:t>
            </a:r>
            <a:r>
              <a:rPr sz="1600" spc="-5" dirty="0">
                <a:latin typeface="Arial"/>
                <a:cs typeface="Arial"/>
              </a:rPr>
              <a:t>with dimension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reduction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3918D675-B185-49DE-AF6C-5C9F2F83DDC0}"/>
              </a:ext>
            </a:extLst>
          </p:cNvPr>
          <p:cNvSpPr txBox="1"/>
          <p:nvPr/>
        </p:nvSpPr>
        <p:spPr>
          <a:xfrm>
            <a:off x="1000429" y="361311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32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4FBACD-DC84-4F21-9C70-3428D56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A45C8A-7C98-4B6A-B351-032961FD75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4117"/>
            <a:ext cx="10515600" cy="33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742-5FD5-47FF-8D04-4DD85ABF5211}"/>
              </a:ext>
            </a:extLst>
          </p:cNvPr>
          <p:cNvSpPr txBox="1"/>
          <p:nvPr/>
        </p:nvSpPr>
        <p:spPr>
          <a:xfrm>
            <a:off x="2594657" y="5578997"/>
            <a:ext cx="730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https://medium.com/coinmonks/paper-review-of-googlenet-inception-v1-winner-of-ilsvlc-2014-image-classification-c2b3565a64e7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827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007AC8D-E1F7-4AEB-A307-9753C08B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classification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FDF8036-E5A7-41E8-B8D4-B87538C7FFF5}"/>
              </a:ext>
            </a:extLst>
          </p:cNvPr>
          <p:cNvSpPr/>
          <p:nvPr/>
        </p:nvSpPr>
        <p:spPr>
          <a:xfrm>
            <a:off x="1643412" y="2459510"/>
            <a:ext cx="7614547" cy="2459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8D3137-8BDC-4468-B12F-58D52B2802DF}"/>
              </a:ext>
            </a:extLst>
          </p:cNvPr>
          <p:cNvSpPr txBox="1"/>
          <p:nvPr/>
        </p:nvSpPr>
        <p:spPr>
          <a:xfrm>
            <a:off x="2171227" y="5333606"/>
            <a:ext cx="65589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6080" marR="5080" indent="-1644014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Auxiliary classification outputs to inject additional gradient at lower layers  (AvgPool-1x1Conv-FC-FC-Softmax)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74498-D939-4AB0-BAE2-8831C56A8E73}"/>
              </a:ext>
            </a:extLst>
          </p:cNvPr>
          <p:cNvSpPr/>
          <p:nvPr/>
        </p:nvSpPr>
        <p:spPr>
          <a:xfrm>
            <a:off x="4803494" y="4352081"/>
            <a:ext cx="1157468" cy="5669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3F2BEA-7A32-4884-AC89-79B1AB047006}"/>
              </a:ext>
            </a:extLst>
          </p:cNvPr>
          <p:cNvSpPr/>
          <p:nvPr/>
        </p:nvSpPr>
        <p:spPr>
          <a:xfrm>
            <a:off x="6611073" y="4068606"/>
            <a:ext cx="1157468" cy="5669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A54E44-9CE1-430E-9A12-313E7C54D577}"/>
              </a:ext>
            </a:extLst>
          </p:cNvPr>
          <p:cNvCxnSpPr/>
          <p:nvPr/>
        </p:nvCxnSpPr>
        <p:spPr>
          <a:xfrm flipH="1" flipV="1">
            <a:off x="5636871" y="4919030"/>
            <a:ext cx="324091" cy="4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71DF77-5CCA-4D1A-95C4-A752DD0450C7}"/>
              </a:ext>
            </a:extLst>
          </p:cNvPr>
          <p:cNvCxnSpPr/>
          <p:nvPr/>
        </p:nvCxnSpPr>
        <p:spPr>
          <a:xfrm flipV="1">
            <a:off x="6611073" y="4780344"/>
            <a:ext cx="578734" cy="55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2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E3A957-9C2E-45D5-A5E2-2F5ECC21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ImageNet Large Scale Visual Recognition Challenge(ILSVRC)</a:t>
            </a:r>
            <a:endParaRPr lang="ko-KR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35E4690-9FEF-452E-9B3B-BB02C498FE5D}"/>
              </a:ext>
            </a:extLst>
          </p:cNvPr>
          <p:cNvSpPr/>
          <p:nvPr/>
        </p:nvSpPr>
        <p:spPr>
          <a:xfrm>
            <a:off x="1381244" y="1549298"/>
            <a:ext cx="8203023" cy="375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6C861E-8819-4D2D-B6FD-920FA75E463B}"/>
              </a:ext>
            </a:extLst>
          </p:cNvPr>
          <p:cNvSpPr/>
          <p:nvPr/>
        </p:nvSpPr>
        <p:spPr>
          <a:xfrm>
            <a:off x="8985973" y="6031609"/>
            <a:ext cx="2655112" cy="89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72B04DA-B4C8-449B-8845-C01E9783C020}"/>
              </a:ext>
            </a:extLst>
          </p:cNvPr>
          <p:cNvSpPr/>
          <p:nvPr/>
        </p:nvSpPr>
        <p:spPr>
          <a:xfrm>
            <a:off x="2060363" y="2395186"/>
            <a:ext cx="1094740" cy="3035935"/>
          </a:xfrm>
          <a:custGeom>
            <a:avLst/>
            <a:gdLst/>
            <a:ahLst/>
            <a:cxnLst/>
            <a:rect l="l" t="t" r="r" b="b"/>
            <a:pathLst>
              <a:path w="1094739" h="3035935">
                <a:moveTo>
                  <a:pt x="0" y="0"/>
                </a:moveTo>
                <a:lnTo>
                  <a:pt x="1094697" y="0"/>
                </a:lnTo>
                <a:lnTo>
                  <a:pt x="1094697" y="3035693"/>
                </a:lnTo>
                <a:lnTo>
                  <a:pt x="0" y="30356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0FC26-2F72-4CDC-8D2A-D8B62EE951C4}"/>
              </a:ext>
            </a:extLst>
          </p:cNvPr>
          <p:cNvCxnSpPr/>
          <p:nvPr/>
        </p:nvCxnSpPr>
        <p:spPr>
          <a:xfrm flipH="1">
            <a:off x="3331029" y="2155371"/>
            <a:ext cx="1110342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347936-B1C0-456A-A09E-0ACCB94C46A8}"/>
              </a:ext>
            </a:extLst>
          </p:cNvPr>
          <p:cNvSpPr txBox="1"/>
          <p:nvPr/>
        </p:nvSpPr>
        <p:spPr>
          <a:xfrm>
            <a:off x="4604657" y="207917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Revolution of Depth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3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19896B3-2C96-476E-BDB6-5FCF8C47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20F5273-9290-485D-A065-004729C075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20813"/>
            <a:ext cx="10515600" cy="85427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2800" spc="-5" dirty="0">
                <a:latin typeface="Arial"/>
                <a:cs typeface="Arial"/>
              </a:rPr>
              <a:t>What happens when we continue stacking deeper layers on </a:t>
            </a:r>
            <a:r>
              <a:rPr sz="2800" dirty="0">
                <a:latin typeface="Arial"/>
                <a:cs typeface="Arial"/>
              </a:rPr>
              <a:t>a “</a:t>
            </a:r>
            <a:r>
              <a:rPr sz="2800" b="1" dirty="0">
                <a:latin typeface="Arial"/>
                <a:cs typeface="Arial"/>
              </a:rPr>
              <a:t>plain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convolutional  neural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9AA4E67-0DAB-4501-9E76-5967448E8A87}"/>
              </a:ext>
            </a:extLst>
          </p:cNvPr>
          <p:cNvSpPr/>
          <p:nvPr/>
        </p:nvSpPr>
        <p:spPr>
          <a:xfrm>
            <a:off x="1975079" y="4525176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1832696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7F59BA0-057F-4F7F-BB40-D41DFFBFEE4E}"/>
              </a:ext>
            </a:extLst>
          </p:cNvPr>
          <p:cNvSpPr/>
          <p:nvPr/>
        </p:nvSpPr>
        <p:spPr>
          <a:xfrm>
            <a:off x="1975079" y="3171356"/>
            <a:ext cx="0" cy="1353820"/>
          </a:xfrm>
          <a:custGeom>
            <a:avLst/>
            <a:gdLst/>
            <a:ahLst/>
            <a:cxnLst/>
            <a:rect l="l" t="t" r="r" b="b"/>
            <a:pathLst>
              <a:path h="1353820">
                <a:moveTo>
                  <a:pt x="0" y="0"/>
                </a:moveTo>
                <a:lnTo>
                  <a:pt x="0" y="1353297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E17A93-C3DD-4662-8810-539665377630}"/>
              </a:ext>
            </a:extLst>
          </p:cNvPr>
          <p:cNvSpPr/>
          <p:nvPr/>
        </p:nvSpPr>
        <p:spPr>
          <a:xfrm>
            <a:off x="2219236" y="3628906"/>
            <a:ext cx="1344930" cy="814069"/>
          </a:xfrm>
          <a:custGeom>
            <a:avLst/>
            <a:gdLst/>
            <a:ahLst/>
            <a:cxnLst/>
            <a:rect l="l" t="t" r="r" b="b"/>
            <a:pathLst>
              <a:path w="1344930" h="814069">
                <a:moveTo>
                  <a:pt x="0" y="0"/>
                </a:moveTo>
                <a:lnTo>
                  <a:pt x="25208" y="40516"/>
                </a:lnTo>
                <a:lnTo>
                  <a:pt x="54070" y="78310"/>
                </a:lnTo>
                <a:lnTo>
                  <a:pt x="86274" y="113480"/>
                </a:lnTo>
                <a:lnTo>
                  <a:pt x="121511" y="146125"/>
                </a:lnTo>
                <a:lnTo>
                  <a:pt x="159471" y="176344"/>
                </a:lnTo>
                <a:lnTo>
                  <a:pt x="199845" y="204236"/>
                </a:lnTo>
                <a:lnTo>
                  <a:pt x="242321" y="229899"/>
                </a:lnTo>
                <a:lnTo>
                  <a:pt x="286590" y="253432"/>
                </a:lnTo>
                <a:lnTo>
                  <a:pt x="332342" y="274935"/>
                </a:lnTo>
                <a:lnTo>
                  <a:pt x="379268" y="294504"/>
                </a:lnTo>
                <a:lnTo>
                  <a:pt x="427056" y="312241"/>
                </a:lnTo>
                <a:lnTo>
                  <a:pt x="475398" y="328242"/>
                </a:lnTo>
                <a:lnTo>
                  <a:pt x="523983" y="342607"/>
                </a:lnTo>
                <a:lnTo>
                  <a:pt x="572501" y="355435"/>
                </a:lnTo>
                <a:lnTo>
                  <a:pt x="620643" y="366824"/>
                </a:lnTo>
                <a:lnTo>
                  <a:pt x="668098" y="376874"/>
                </a:lnTo>
                <a:lnTo>
                  <a:pt x="694920" y="390012"/>
                </a:lnTo>
                <a:lnTo>
                  <a:pt x="710724" y="414390"/>
                </a:lnTo>
                <a:lnTo>
                  <a:pt x="718192" y="447412"/>
                </a:lnTo>
                <a:lnTo>
                  <a:pt x="720005" y="486478"/>
                </a:lnTo>
                <a:lnTo>
                  <a:pt x="718845" y="528992"/>
                </a:lnTo>
                <a:lnTo>
                  <a:pt x="717393" y="572357"/>
                </a:lnTo>
                <a:lnTo>
                  <a:pt x="718331" y="613975"/>
                </a:lnTo>
                <a:lnTo>
                  <a:pt x="738102" y="681580"/>
                </a:lnTo>
                <a:lnTo>
                  <a:pt x="807522" y="721446"/>
                </a:lnTo>
                <a:lnTo>
                  <a:pt x="854553" y="735177"/>
                </a:lnTo>
                <a:lnTo>
                  <a:pt x="903030" y="744634"/>
                </a:lnTo>
                <a:lnTo>
                  <a:pt x="952592" y="750886"/>
                </a:lnTo>
                <a:lnTo>
                  <a:pt x="1002876" y="755001"/>
                </a:lnTo>
                <a:lnTo>
                  <a:pt x="1053522" y="758048"/>
                </a:lnTo>
                <a:lnTo>
                  <a:pt x="1104168" y="761095"/>
                </a:lnTo>
                <a:lnTo>
                  <a:pt x="1154453" y="765210"/>
                </a:lnTo>
                <a:lnTo>
                  <a:pt x="1204014" y="771462"/>
                </a:lnTo>
                <a:lnTo>
                  <a:pt x="1252491" y="780919"/>
                </a:lnTo>
                <a:lnTo>
                  <a:pt x="1299523" y="794650"/>
                </a:lnTo>
                <a:lnTo>
                  <a:pt x="1344747" y="813723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5F0A899-DB09-45B9-8381-BB1258B89666}"/>
              </a:ext>
            </a:extLst>
          </p:cNvPr>
          <p:cNvSpPr/>
          <p:nvPr/>
        </p:nvSpPr>
        <p:spPr>
          <a:xfrm>
            <a:off x="2553247" y="3628906"/>
            <a:ext cx="1010919" cy="582930"/>
          </a:xfrm>
          <a:custGeom>
            <a:avLst/>
            <a:gdLst/>
            <a:ahLst/>
            <a:cxnLst/>
            <a:rect l="l" t="t" r="r" b="b"/>
            <a:pathLst>
              <a:path w="1010920" h="582930">
                <a:moveTo>
                  <a:pt x="0" y="0"/>
                </a:moveTo>
                <a:lnTo>
                  <a:pt x="40593" y="27768"/>
                </a:lnTo>
                <a:lnTo>
                  <a:pt x="85028" y="48274"/>
                </a:lnTo>
                <a:lnTo>
                  <a:pt x="132405" y="63288"/>
                </a:lnTo>
                <a:lnTo>
                  <a:pt x="181828" y="74576"/>
                </a:lnTo>
                <a:lnTo>
                  <a:pt x="232401" y="83908"/>
                </a:lnTo>
                <a:lnTo>
                  <a:pt x="283227" y="93053"/>
                </a:lnTo>
                <a:lnTo>
                  <a:pt x="333408" y="103779"/>
                </a:lnTo>
                <a:lnTo>
                  <a:pt x="382047" y="117855"/>
                </a:lnTo>
                <a:lnTo>
                  <a:pt x="428249" y="137049"/>
                </a:lnTo>
                <a:lnTo>
                  <a:pt x="472045" y="196329"/>
                </a:lnTo>
                <a:lnTo>
                  <a:pt x="477967" y="238422"/>
                </a:lnTo>
                <a:lnTo>
                  <a:pt x="478774" y="284835"/>
                </a:lnTo>
                <a:lnTo>
                  <a:pt x="478620" y="332580"/>
                </a:lnTo>
                <a:lnTo>
                  <a:pt x="481658" y="378672"/>
                </a:lnTo>
                <a:lnTo>
                  <a:pt x="492041" y="420124"/>
                </a:lnTo>
                <a:lnTo>
                  <a:pt x="513923" y="453949"/>
                </a:lnTo>
                <a:lnTo>
                  <a:pt x="570170" y="472789"/>
                </a:lnTo>
                <a:lnTo>
                  <a:pt x="602795" y="474244"/>
                </a:lnTo>
                <a:lnTo>
                  <a:pt x="633823" y="479649"/>
                </a:lnTo>
                <a:lnTo>
                  <a:pt x="680148" y="495880"/>
                </a:lnTo>
                <a:lnTo>
                  <a:pt x="726520" y="513071"/>
                </a:lnTo>
                <a:lnTo>
                  <a:pt x="773026" y="530258"/>
                </a:lnTo>
                <a:lnTo>
                  <a:pt x="819757" y="546480"/>
                </a:lnTo>
                <a:lnTo>
                  <a:pt x="866801" y="560772"/>
                </a:lnTo>
                <a:lnTo>
                  <a:pt x="914246" y="572173"/>
                </a:lnTo>
                <a:lnTo>
                  <a:pt x="962182" y="579719"/>
                </a:lnTo>
                <a:lnTo>
                  <a:pt x="1010697" y="582448"/>
                </a:lnTo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362DDF41-DDF0-4A4C-B74C-7238CC7DB7E0}"/>
              </a:ext>
            </a:extLst>
          </p:cNvPr>
          <p:cNvSpPr txBox="1"/>
          <p:nvPr/>
        </p:nvSpPr>
        <p:spPr>
          <a:xfrm>
            <a:off x="3058706" y="3657012"/>
            <a:ext cx="5118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E06666"/>
                </a:solidFill>
                <a:latin typeface="Arial"/>
                <a:cs typeface="Arial"/>
              </a:rPr>
              <a:t>56-layer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4D448A0-6901-4CDA-9B97-DE4D52821AA9}"/>
              </a:ext>
            </a:extLst>
          </p:cNvPr>
          <p:cNvSpPr txBox="1"/>
          <p:nvPr/>
        </p:nvSpPr>
        <p:spPr>
          <a:xfrm>
            <a:off x="3402584" y="4218737"/>
            <a:ext cx="5118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6FA8DC"/>
                </a:solidFill>
                <a:latin typeface="Arial"/>
                <a:cs typeface="Arial"/>
              </a:rPr>
              <a:t>20-layer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23688C9-F6FD-4C20-9BAF-F11C1061BFF3}"/>
              </a:ext>
            </a:extLst>
          </p:cNvPr>
          <p:cNvSpPr txBox="1"/>
          <p:nvPr/>
        </p:nvSpPr>
        <p:spPr>
          <a:xfrm>
            <a:off x="1550106" y="3438373"/>
            <a:ext cx="201930" cy="8197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35" dirty="0">
                <a:latin typeface="Arial"/>
                <a:cs typeface="Arial"/>
              </a:rPr>
              <a:t>Training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45F4A8B-2A2B-4F8A-8A21-EF894F810349}"/>
              </a:ext>
            </a:extLst>
          </p:cNvPr>
          <p:cNvSpPr txBox="1"/>
          <p:nvPr/>
        </p:nvSpPr>
        <p:spPr>
          <a:xfrm>
            <a:off x="2636255" y="4761491"/>
            <a:ext cx="573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at</a:t>
            </a:r>
            <a:r>
              <a:rPr sz="1100" spc="-30" dirty="0">
                <a:latin typeface="Arial"/>
                <a:cs typeface="Arial"/>
              </a:rPr>
              <a:t>ions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506DC591-18AD-4B7C-8E41-0504B58538D1}"/>
              </a:ext>
            </a:extLst>
          </p:cNvPr>
          <p:cNvSpPr/>
          <p:nvPr/>
        </p:nvSpPr>
        <p:spPr>
          <a:xfrm>
            <a:off x="5766730" y="4525176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1832696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4F0B264-70AA-460F-ACD9-1AA52C6ED616}"/>
              </a:ext>
            </a:extLst>
          </p:cNvPr>
          <p:cNvSpPr/>
          <p:nvPr/>
        </p:nvSpPr>
        <p:spPr>
          <a:xfrm>
            <a:off x="5766730" y="3171355"/>
            <a:ext cx="0" cy="1353820"/>
          </a:xfrm>
          <a:custGeom>
            <a:avLst/>
            <a:gdLst/>
            <a:ahLst/>
            <a:cxnLst/>
            <a:rect l="l" t="t" r="r" b="b"/>
            <a:pathLst>
              <a:path h="1353820">
                <a:moveTo>
                  <a:pt x="0" y="0"/>
                </a:moveTo>
                <a:lnTo>
                  <a:pt x="0" y="1353297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948A6D05-68B6-43CA-9ED5-1F86C6341F8B}"/>
              </a:ext>
            </a:extLst>
          </p:cNvPr>
          <p:cNvSpPr/>
          <p:nvPr/>
        </p:nvSpPr>
        <p:spPr>
          <a:xfrm>
            <a:off x="5943327" y="3477942"/>
            <a:ext cx="1781810" cy="551180"/>
          </a:xfrm>
          <a:custGeom>
            <a:avLst/>
            <a:gdLst/>
            <a:ahLst/>
            <a:cxnLst/>
            <a:rect l="l" t="t" r="r" b="b"/>
            <a:pathLst>
              <a:path w="1781809" h="551180">
                <a:moveTo>
                  <a:pt x="0" y="0"/>
                </a:moveTo>
                <a:lnTo>
                  <a:pt x="44225" y="19171"/>
                </a:lnTo>
                <a:lnTo>
                  <a:pt x="86341" y="42848"/>
                </a:lnTo>
                <a:lnTo>
                  <a:pt x="127170" y="69151"/>
                </a:lnTo>
                <a:lnTo>
                  <a:pt x="167534" y="96199"/>
                </a:lnTo>
                <a:lnTo>
                  <a:pt x="208252" y="122111"/>
                </a:lnTo>
                <a:lnTo>
                  <a:pt x="250146" y="145007"/>
                </a:lnTo>
                <a:lnTo>
                  <a:pt x="294038" y="163006"/>
                </a:lnTo>
                <a:lnTo>
                  <a:pt x="340749" y="174229"/>
                </a:lnTo>
                <a:lnTo>
                  <a:pt x="391691" y="179828"/>
                </a:lnTo>
                <a:lnTo>
                  <a:pt x="443100" y="182096"/>
                </a:lnTo>
                <a:lnTo>
                  <a:pt x="494847" y="181875"/>
                </a:lnTo>
                <a:lnTo>
                  <a:pt x="546801" y="180008"/>
                </a:lnTo>
                <a:lnTo>
                  <a:pt x="598834" y="177339"/>
                </a:lnTo>
                <a:lnTo>
                  <a:pt x="650815" y="174710"/>
                </a:lnTo>
                <a:lnTo>
                  <a:pt x="702616" y="172964"/>
                </a:lnTo>
                <a:lnTo>
                  <a:pt x="754107" y="172945"/>
                </a:lnTo>
                <a:lnTo>
                  <a:pt x="805158" y="175494"/>
                </a:lnTo>
                <a:lnTo>
                  <a:pt x="855639" y="181455"/>
                </a:lnTo>
                <a:lnTo>
                  <a:pt x="905423" y="191672"/>
                </a:lnTo>
                <a:lnTo>
                  <a:pt x="940332" y="207656"/>
                </a:lnTo>
                <a:lnTo>
                  <a:pt x="985934" y="266515"/>
                </a:lnTo>
                <a:lnTo>
                  <a:pt x="1001380" y="304415"/>
                </a:lnTo>
                <a:lnTo>
                  <a:pt x="1015091" y="344647"/>
                </a:lnTo>
                <a:lnTo>
                  <a:pt x="1029445" y="384724"/>
                </a:lnTo>
                <a:lnTo>
                  <a:pt x="1046817" y="422157"/>
                </a:lnTo>
                <a:lnTo>
                  <a:pt x="1069584" y="454461"/>
                </a:lnTo>
                <a:lnTo>
                  <a:pt x="1100122" y="479149"/>
                </a:lnTo>
                <a:lnTo>
                  <a:pt x="1142398" y="500302"/>
                </a:lnTo>
                <a:lnTo>
                  <a:pt x="1186534" y="517059"/>
                </a:lnTo>
                <a:lnTo>
                  <a:pt x="1232314" y="529874"/>
                </a:lnTo>
                <a:lnTo>
                  <a:pt x="1279516" y="539200"/>
                </a:lnTo>
                <a:lnTo>
                  <a:pt x="1327923" y="545488"/>
                </a:lnTo>
                <a:lnTo>
                  <a:pt x="1377315" y="549192"/>
                </a:lnTo>
                <a:lnTo>
                  <a:pt x="1427472" y="550764"/>
                </a:lnTo>
                <a:lnTo>
                  <a:pt x="1478175" y="550658"/>
                </a:lnTo>
                <a:lnTo>
                  <a:pt x="1529206" y="549326"/>
                </a:lnTo>
                <a:lnTo>
                  <a:pt x="1580345" y="547220"/>
                </a:lnTo>
                <a:lnTo>
                  <a:pt x="1631372" y="544795"/>
                </a:lnTo>
                <a:lnTo>
                  <a:pt x="1682070" y="542501"/>
                </a:lnTo>
                <a:lnTo>
                  <a:pt x="1732217" y="540793"/>
                </a:lnTo>
                <a:lnTo>
                  <a:pt x="1781596" y="540123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CADDFC69-CD41-4399-B7BD-C0490F1971FE}"/>
              </a:ext>
            </a:extLst>
          </p:cNvPr>
          <p:cNvSpPr/>
          <p:nvPr/>
        </p:nvSpPr>
        <p:spPr>
          <a:xfrm>
            <a:off x="6574906" y="3276733"/>
            <a:ext cx="1293495" cy="413384"/>
          </a:xfrm>
          <a:custGeom>
            <a:avLst/>
            <a:gdLst/>
            <a:ahLst/>
            <a:cxnLst/>
            <a:rect l="l" t="t" r="r" b="b"/>
            <a:pathLst>
              <a:path w="1293495" h="413385">
                <a:moveTo>
                  <a:pt x="0" y="0"/>
                </a:moveTo>
                <a:lnTo>
                  <a:pt x="39091" y="19089"/>
                </a:lnTo>
                <a:lnTo>
                  <a:pt x="80425" y="32848"/>
                </a:lnTo>
                <a:lnTo>
                  <a:pt x="123584" y="42229"/>
                </a:lnTo>
                <a:lnTo>
                  <a:pt x="168151" y="48182"/>
                </a:lnTo>
                <a:lnTo>
                  <a:pt x="213709" y="51659"/>
                </a:lnTo>
                <a:lnTo>
                  <a:pt x="259842" y="53610"/>
                </a:lnTo>
                <a:lnTo>
                  <a:pt x="306133" y="54988"/>
                </a:lnTo>
                <a:lnTo>
                  <a:pt x="352165" y="56744"/>
                </a:lnTo>
                <a:lnTo>
                  <a:pt x="397521" y="59828"/>
                </a:lnTo>
                <a:lnTo>
                  <a:pt x="441784" y="65193"/>
                </a:lnTo>
                <a:lnTo>
                  <a:pt x="484538" y="73788"/>
                </a:lnTo>
                <a:lnTo>
                  <a:pt x="525365" y="86566"/>
                </a:lnTo>
                <a:lnTo>
                  <a:pt x="563849" y="104478"/>
                </a:lnTo>
                <a:lnTo>
                  <a:pt x="599573" y="128474"/>
                </a:lnTo>
                <a:lnTo>
                  <a:pt x="620663" y="160636"/>
                </a:lnTo>
                <a:lnTo>
                  <a:pt x="626738" y="202319"/>
                </a:lnTo>
                <a:lnTo>
                  <a:pt x="627408" y="247622"/>
                </a:lnTo>
                <a:lnTo>
                  <a:pt x="632284" y="290649"/>
                </a:lnTo>
                <a:lnTo>
                  <a:pt x="650973" y="325499"/>
                </a:lnTo>
                <a:lnTo>
                  <a:pt x="685379" y="354471"/>
                </a:lnTo>
                <a:lnTo>
                  <a:pt x="723155" y="376702"/>
                </a:lnTo>
                <a:lnTo>
                  <a:pt x="763899" y="392930"/>
                </a:lnTo>
                <a:lnTo>
                  <a:pt x="807212" y="403888"/>
                </a:lnTo>
                <a:lnTo>
                  <a:pt x="852691" y="410312"/>
                </a:lnTo>
                <a:lnTo>
                  <a:pt x="899937" y="412938"/>
                </a:lnTo>
                <a:lnTo>
                  <a:pt x="948548" y="412501"/>
                </a:lnTo>
                <a:lnTo>
                  <a:pt x="998123" y="409736"/>
                </a:lnTo>
                <a:lnTo>
                  <a:pt x="1048261" y="405379"/>
                </a:lnTo>
                <a:lnTo>
                  <a:pt x="1098562" y="400165"/>
                </a:lnTo>
                <a:lnTo>
                  <a:pt x="1148624" y="394830"/>
                </a:lnTo>
                <a:lnTo>
                  <a:pt x="1198047" y="390108"/>
                </a:lnTo>
                <a:lnTo>
                  <a:pt x="1246430" y="386736"/>
                </a:lnTo>
                <a:lnTo>
                  <a:pt x="1293372" y="385449"/>
                </a:lnTo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2D6D91F-A5E8-4FF5-9016-46921DCB9448}"/>
              </a:ext>
            </a:extLst>
          </p:cNvPr>
          <p:cNvSpPr txBox="1"/>
          <p:nvPr/>
        </p:nvSpPr>
        <p:spPr>
          <a:xfrm>
            <a:off x="6288203" y="4761491"/>
            <a:ext cx="573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at</a:t>
            </a:r>
            <a:r>
              <a:rPr sz="1100" spc="-30" dirty="0">
                <a:latin typeface="Arial"/>
                <a:cs typeface="Arial"/>
              </a:rPr>
              <a:t>ions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13C8D957-DEAD-4272-84F0-73BAFAE9A72D}"/>
              </a:ext>
            </a:extLst>
          </p:cNvPr>
          <p:cNvSpPr txBox="1"/>
          <p:nvPr/>
        </p:nvSpPr>
        <p:spPr>
          <a:xfrm>
            <a:off x="5442721" y="3477942"/>
            <a:ext cx="201930" cy="60452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30" dirty="0">
                <a:latin typeface="Arial"/>
                <a:cs typeface="Arial"/>
              </a:rPr>
              <a:t>Test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43D1BC7-B293-4559-BFD0-3B1FB1F31F37}"/>
              </a:ext>
            </a:extLst>
          </p:cNvPr>
          <p:cNvSpPr txBox="1"/>
          <p:nvPr/>
        </p:nvSpPr>
        <p:spPr>
          <a:xfrm>
            <a:off x="7450138" y="4095822"/>
            <a:ext cx="5118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6FA8DC"/>
                </a:solidFill>
                <a:latin typeface="Arial"/>
                <a:cs typeface="Arial"/>
              </a:rPr>
              <a:t>20-layer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438C3D03-2BDF-4980-839C-26006101A0B8}"/>
              </a:ext>
            </a:extLst>
          </p:cNvPr>
          <p:cNvSpPr txBox="1"/>
          <p:nvPr/>
        </p:nvSpPr>
        <p:spPr>
          <a:xfrm>
            <a:off x="7516857" y="3369548"/>
            <a:ext cx="5118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E06666"/>
                </a:solidFill>
                <a:latin typeface="Arial"/>
                <a:cs typeface="Arial"/>
              </a:rPr>
              <a:t>56-layer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5F6133D3-F9DD-4D99-9AB1-0FEF473DEDEA}"/>
              </a:ext>
            </a:extLst>
          </p:cNvPr>
          <p:cNvSpPr txBox="1"/>
          <p:nvPr/>
        </p:nvSpPr>
        <p:spPr>
          <a:xfrm>
            <a:off x="1142372" y="5440058"/>
            <a:ext cx="71793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56-layer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performs worse on both training and test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 deeper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performs worse, but it’s not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caused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overfitting!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58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125257-B64B-4C4A-AE9C-9450E2B0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Residual block</a:t>
            </a:r>
            <a:r>
              <a:rPr lang="ko-KR" altLang="en-US" dirty="0"/>
              <a:t>을 이용해 네트워크의 </a:t>
            </a:r>
            <a:r>
              <a:rPr lang="en-US" altLang="ko-KR" dirty="0"/>
              <a:t>optimization </a:t>
            </a:r>
            <a:r>
              <a:rPr lang="ko-KR" altLang="en-US" dirty="0"/>
              <a:t>난이도를 낮춤</a:t>
            </a:r>
            <a:endParaRPr lang="en-US" altLang="ko-KR" dirty="0"/>
          </a:p>
          <a:p>
            <a:pPr lvl="1"/>
            <a:r>
              <a:rPr lang="ko-KR" altLang="en-US" dirty="0"/>
              <a:t>실제로 내재한 </a:t>
            </a:r>
            <a:r>
              <a:rPr lang="en-US" altLang="ko-KR" dirty="0"/>
              <a:t>H(x)</a:t>
            </a:r>
            <a:r>
              <a:rPr lang="ko-KR" altLang="en-US" dirty="0"/>
              <a:t>를 곧바로 학습하는 것은 어려우므로 대신 </a:t>
            </a:r>
            <a:r>
              <a:rPr lang="en-US" altLang="ko-KR" dirty="0"/>
              <a:t>F(x) = H(x) - x</a:t>
            </a:r>
            <a:r>
              <a:rPr lang="ko-KR" altLang="en-US" dirty="0"/>
              <a:t>를 학습함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4F4ABE-4751-448E-B031-B5225DEA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Block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233B5E-32B5-400F-84BA-67FB9F6C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17852"/>
            <a:ext cx="7802880" cy="37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0F83B-DDE1-4C15-8B8C-26D70FB89324}"/>
              </a:ext>
            </a:extLst>
          </p:cNvPr>
          <p:cNvSpPr txBox="1"/>
          <p:nvPr/>
        </p:nvSpPr>
        <p:spPr>
          <a:xfrm>
            <a:off x="8290560" y="5899965"/>
            <a:ext cx="306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https://bskyvision.com/644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23774-E71A-4F13-97A4-357A3CFD9B0A}"/>
                  </a:ext>
                </a:extLst>
              </p:cNvPr>
              <p:cNvSpPr txBox="1"/>
              <p:nvPr/>
            </p:nvSpPr>
            <p:spPr>
              <a:xfrm>
                <a:off x="9354820" y="4699646"/>
                <a:ext cx="2428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23774-E71A-4F13-97A4-357A3CFD9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820" y="4699646"/>
                <a:ext cx="242824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91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564AE5-9DF4-4D1F-84DB-3550BD7B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95" y="1669448"/>
            <a:ext cx="5707705" cy="312286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434C7D4-BC6D-406A-B62B-A8117C5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BottleNeck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5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DF6561-2DDC-4DCD-A0C3-91DAB8A6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4" name="object 135">
            <a:extLst>
              <a:ext uri="{FF2B5EF4-FFF2-40B4-BE49-F238E27FC236}">
                <a16:creationId xmlns:a16="http://schemas.microsoft.com/office/drawing/2014/main" id="{A265EFBD-D872-45A5-B835-8C2206CE3A17}"/>
              </a:ext>
            </a:extLst>
          </p:cNvPr>
          <p:cNvSpPr txBox="1"/>
          <p:nvPr/>
        </p:nvSpPr>
        <p:spPr>
          <a:xfrm>
            <a:off x="716280" y="1748790"/>
            <a:ext cx="2273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136">
            <a:extLst>
              <a:ext uri="{FF2B5EF4-FFF2-40B4-BE49-F238E27FC236}">
                <a16:creationId xmlns:a16="http://schemas.microsoft.com/office/drawing/2014/main" id="{5B2B6EDF-3662-42D9-BEF7-188DCB6E03B4}"/>
              </a:ext>
            </a:extLst>
          </p:cNvPr>
          <p:cNvSpPr txBox="1"/>
          <p:nvPr/>
        </p:nvSpPr>
        <p:spPr>
          <a:xfrm>
            <a:off x="496230" y="2301333"/>
            <a:ext cx="3879682" cy="2754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 dirty="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Every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has  two 3x3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600" dirty="0">
              <a:latin typeface="Arial"/>
              <a:cs typeface="Arial"/>
            </a:endParaRPr>
          </a:p>
          <a:p>
            <a:pPr marL="308610" marR="50165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  filters and </a:t>
            </a:r>
            <a:br>
              <a:rPr lang="en-US" altLang="ko-KR" sz="1600" spc="-5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sz="1600" spc="-5" dirty="0" err="1">
                <a:solidFill>
                  <a:srgbClr val="0000FF"/>
                </a:solidFill>
                <a:latin typeface="Arial"/>
                <a:cs typeface="Arial"/>
              </a:rPr>
              <a:t>downsample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 spatially </a:t>
            </a:r>
            <a:br>
              <a:rPr lang="en-US" altLang="ko-KR" sz="1600" spc="-5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using stride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(/2 in each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1600" dirty="0">
              <a:latin typeface="Arial"/>
              <a:cs typeface="Arial"/>
            </a:endParaRPr>
          </a:p>
          <a:p>
            <a:pPr marL="308610" marR="1066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Additional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at  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600" dirty="0">
              <a:latin typeface="Arial"/>
              <a:cs typeface="Arial"/>
            </a:endParaRPr>
          </a:p>
          <a:p>
            <a:pPr marL="308610" marR="62230" indent="-295910" algn="just">
              <a:lnSpc>
                <a:spcPct val="101600"/>
              </a:lnSpc>
              <a:buChar char="-"/>
              <a:tabLst>
                <a:tab pos="30924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No FC layers at the end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(only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FC 1000 to output 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classes)</a:t>
            </a:r>
            <a:endParaRPr lang="en-US" altLang="ko-KR" sz="16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08610" marR="62230" indent="-295910" algn="just">
              <a:lnSpc>
                <a:spcPct val="101600"/>
              </a:lnSpc>
              <a:buChar char="-"/>
              <a:tabLst>
                <a:tab pos="309245" algn="l"/>
              </a:tabLst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Global average pooling layer after last conv. layer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130">
            <a:extLst>
              <a:ext uri="{FF2B5EF4-FFF2-40B4-BE49-F238E27FC236}">
                <a16:creationId xmlns:a16="http://schemas.microsoft.com/office/drawing/2014/main" id="{35E2AC0E-9E89-4735-BABA-431C27F746C2}"/>
              </a:ext>
            </a:extLst>
          </p:cNvPr>
          <p:cNvSpPr txBox="1"/>
          <p:nvPr/>
        </p:nvSpPr>
        <p:spPr>
          <a:xfrm>
            <a:off x="5657849" y="4652010"/>
            <a:ext cx="118110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</a:p>
          <a:p>
            <a:pPr algn="ctr">
              <a:lnSpc>
                <a:spcPts val="1490"/>
              </a:lnSpc>
            </a:pP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120">
            <a:extLst>
              <a:ext uri="{FF2B5EF4-FFF2-40B4-BE49-F238E27FC236}">
                <a16:creationId xmlns:a16="http://schemas.microsoft.com/office/drawing/2014/main" id="{9FC0ECA5-ED82-4E72-B732-883AA35E2C3B}"/>
              </a:ext>
            </a:extLst>
          </p:cNvPr>
          <p:cNvSpPr/>
          <p:nvPr/>
        </p:nvSpPr>
        <p:spPr>
          <a:xfrm>
            <a:off x="6172198" y="4178026"/>
            <a:ext cx="142349" cy="36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0">
            <a:extLst>
              <a:ext uri="{FF2B5EF4-FFF2-40B4-BE49-F238E27FC236}">
                <a16:creationId xmlns:a16="http://schemas.microsoft.com/office/drawing/2014/main" id="{B2892EC8-8C69-4B37-93D1-076865F3FF17}"/>
              </a:ext>
            </a:extLst>
          </p:cNvPr>
          <p:cNvSpPr/>
          <p:nvPr/>
        </p:nvSpPr>
        <p:spPr>
          <a:xfrm>
            <a:off x="5810302" y="3810402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101" y="0"/>
                </a:lnTo>
                <a:lnTo>
                  <a:pt x="866101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pPr algn="ctr"/>
            <a:r>
              <a:rPr lang="en-US" sz="1400" dirty="0"/>
              <a:t>3x3 conv</a:t>
            </a:r>
            <a:endParaRPr sz="1400" dirty="0"/>
          </a:p>
        </p:txBody>
      </p:sp>
      <p:sp>
        <p:nvSpPr>
          <p:cNvPr id="10" name="object 114">
            <a:extLst>
              <a:ext uri="{FF2B5EF4-FFF2-40B4-BE49-F238E27FC236}">
                <a16:creationId xmlns:a16="http://schemas.microsoft.com/office/drawing/2014/main" id="{4590817D-AE59-4266-9A8A-C0CD16867104}"/>
              </a:ext>
            </a:extLst>
          </p:cNvPr>
          <p:cNvSpPr/>
          <p:nvPr/>
        </p:nvSpPr>
        <p:spPr>
          <a:xfrm>
            <a:off x="6216217" y="3512231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6">
            <a:extLst>
              <a:ext uri="{FF2B5EF4-FFF2-40B4-BE49-F238E27FC236}">
                <a16:creationId xmlns:a16="http://schemas.microsoft.com/office/drawing/2014/main" id="{C5DF1638-F21C-4D8B-BD49-6D8374794F1A}"/>
              </a:ext>
            </a:extLst>
          </p:cNvPr>
          <p:cNvSpPr/>
          <p:nvPr/>
        </p:nvSpPr>
        <p:spPr>
          <a:xfrm>
            <a:off x="6200342" y="34338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2">
            <a:extLst>
              <a:ext uri="{FF2B5EF4-FFF2-40B4-BE49-F238E27FC236}">
                <a16:creationId xmlns:a16="http://schemas.microsoft.com/office/drawing/2014/main" id="{95D58568-D8AE-46AA-9657-6292E882A10B}"/>
              </a:ext>
            </a:extLst>
          </p:cNvPr>
          <p:cNvSpPr/>
          <p:nvPr/>
        </p:nvSpPr>
        <p:spPr>
          <a:xfrm>
            <a:off x="5799022" y="3111905"/>
            <a:ext cx="866140" cy="311150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89" y="0"/>
                </a:lnTo>
                <a:lnTo>
                  <a:pt x="866089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pPr algn="ctr"/>
            <a:r>
              <a:rPr lang="en-US" sz="1400" dirty="0"/>
              <a:t>3x3 conv</a:t>
            </a:r>
            <a:endParaRPr sz="1400" dirty="0"/>
          </a:p>
        </p:txBody>
      </p:sp>
      <p:sp>
        <p:nvSpPr>
          <p:cNvPr id="13" name="object 131">
            <a:extLst>
              <a:ext uri="{FF2B5EF4-FFF2-40B4-BE49-F238E27FC236}">
                <a16:creationId xmlns:a16="http://schemas.microsoft.com/office/drawing/2014/main" id="{117A904D-9905-45D2-9D79-17CF0D0BC1F7}"/>
              </a:ext>
            </a:extLst>
          </p:cNvPr>
          <p:cNvSpPr/>
          <p:nvPr/>
        </p:nvSpPr>
        <p:spPr>
          <a:xfrm>
            <a:off x="6117061" y="28084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8" y="75280"/>
                </a:lnTo>
                <a:lnTo>
                  <a:pt x="36109" y="36101"/>
                </a:lnTo>
                <a:lnTo>
                  <a:pt x="75293" y="9686"/>
                </a:lnTo>
                <a:lnTo>
                  <a:pt x="123274" y="0"/>
                </a:lnTo>
                <a:lnTo>
                  <a:pt x="170430" y="9383"/>
                </a:lnTo>
                <a:lnTo>
                  <a:pt x="210424" y="36102"/>
                </a:lnTo>
                <a:lnTo>
                  <a:pt x="237137" y="76089"/>
                </a:lnTo>
                <a:lnTo>
                  <a:pt x="246524" y="123257"/>
                </a:lnTo>
                <a:lnTo>
                  <a:pt x="236839" y="171233"/>
                </a:lnTo>
                <a:lnTo>
                  <a:pt x="210427" y="210411"/>
                </a:lnTo>
                <a:lnTo>
                  <a:pt x="171251" y="236826"/>
                </a:lnTo>
                <a:lnTo>
                  <a:pt x="123274" y="246512"/>
                </a:lnTo>
                <a:lnTo>
                  <a:pt x="75293" y="236826"/>
                </a:lnTo>
                <a:lnTo>
                  <a:pt x="36109" y="210411"/>
                </a:lnTo>
                <a:lnTo>
                  <a:pt x="9688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1">
            <a:extLst>
              <a:ext uri="{FF2B5EF4-FFF2-40B4-BE49-F238E27FC236}">
                <a16:creationId xmlns:a16="http://schemas.microsoft.com/office/drawing/2014/main" id="{0BC1F702-A691-4ACB-8014-0E66495BE92D}"/>
              </a:ext>
            </a:extLst>
          </p:cNvPr>
          <p:cNvSpPr/>
          <p:nvPr/>
        </p:nvSpPr>
        <p:spPr>
          <a:xfrm>
            <a:off x="6364076" y="2857713"/>
            <a:ext cx="893444" cy="1661795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4"/>
                </a:moveTo>
                <a:lnTo>
                  <a:pt x="46139" y="1659950"/>
                </a:lnTo>
                <a:lnTo>
                  <a:pt x="92119" y="1655598"/>
                </a:lnTo>
                <a:lnTo>
                  <a:pt x="137836" y="1648470"/>
                </a:lnTo>
                <a:lnTo>
                  <a:pt x="183185" y="1638669"/>
                </a:lnTo>
                <a:lnTo>
                  <a:pt x="228063" y="1626297"/>
                </a:lnTo>
                <a:lnTo>
                  <a:pt x="272365" y="1611459"/>
                </a:lnTo>
                <a:lnTo>
                  <a:pt x="315987" y="1594255"/>
                </a:lnTo>
                <a:lnTo>
                  <a:pt x="358825" y="1574790"/>
                </a:lnTo>
                <a:lnTo>
                  <a:pt x="400775" y="1553166"/>
                </a:lnTo>
                <a:lnTo>
                  <a:pt x="441733" y="1529486"/>
                </a:lnTo>
                <a:lnTo>
                  <a:pt x="481594" y="1503853"/>
                </a:lnTo>
                <a:lnTo>
                  <a:pt x="520254" y="1476368"/>
                </a:lnTo>
                <a:lnTo>
                  <a:pt x="557610" y="1447137"/>
                </a:lnTo>
                <a:lnTo>
                  <a:pt x="593557" y="1416260"/>
                </a:lnTo>
                <a:lnTo>
                  <a:pt x="627992" y="1383841"/>
                </a:lnTo>
                <a:lnTo>
                  <a:pt x="660809" y="1349983"/>
                </a:lnTo>
                <a:lnTo>
                  <a:pt x="691905" y="1314788"/>
                </a:lnTo>
                <a:lnTo>
                  <a:pt x="721175" y="1278359"/>
                </a:lnTo>
                <a:lnTo>
                  <a:pt x="748516" y="1240800"/>
                </a:lnTo>
                <a:lnTo>
                  <a:pt x="773824" y="1202213"/>
                </a:lnTo>
                <a:lnTo>
                  <a:pt x="796993" y="1162700"/>
                </a:lnTo>
                <a:lnTo>
                  <a:pt x="817921" y="1122365"/>
                </a:lnTo>
                <a:lnTo>
                  <a:pt x="836503" y="1081310"/>
                </a:lnTo>
                <a:lnTo>
                  <a:pt x="852635" y="1039638"/>
                </a:lnTo>
                <a:lnTo>
                  <a:pt x="866213" y="997453"/>
                </a:lnTo>
                <a:lnTo>
                  <a:pt x="877132" y="954856"/>
                </a:lnTo>
                <a:lnTo>
                  <a:pt x="885288" y="911950"/>
                </a:lnTo>
                <a:lnTo>
                  <a:pt x="890578" y="868839"/>
                </a:lnTo>
                <a:lnTo>
                  <a:pt x="892898" y="825625"/>
                </a:lnTo>
                <a:lnTo>
                  <a:pt x="891899" y="777429"/>
                </a:lnTo>
                <a:lnTo>
                  <a:pt x="887225" y="729375"/>
                </a:lnTo>
                <a:lnTo>
                  <a:pt x="879026" y="681607"/>
                </a:lnTo>
                <a:lnTo>
                  <a:pt x="867452" y="634267"/>
                </a:lnTo>
                <a:lnTo>
                  <a:pt x="852651" y="587498"/>
                </a:lnTo>
                <a:lnTo>
                  <a:pt x="834774" y="541442"/>
                </a:lnTo>
                <a:lnTo>
                  <a:pt x="813971" y="496242"/>
                </a:lnTo>
                <a:lnTo>
                  <a:pt x="790391" y="452041"/>
                </a:lnTo>
                <a:lnTo>
                  <a:pt x="764183" y="408981"/>
                </a:lnTo>
                <a:lnTo>
                  <a:pt x="735498" y="367206"/>
                </a:lnTo>
                <a:lnTo>
                  <a:pt x="704485" y="326857"/>
                </a:lnTo>
                <a:lnTo>
                  <a:pt x="671293" y="288077"/>
                </a:lnTo>
                <a:lnTo>
                  <a:pt x="636073" y="251009"/>
                </a:lnTo>
                <a:lnTo>
                  <a:pt x="601684" y="218246"/>
                </a:lnTo>
                <a:lnTo>
                  <a:pt x="565794" y="187197"/>
                </a:lnTo>
                <a:lnTo>
                  <a:pt x="528525" y="157975"/>
                </a:lnTo>
                <a:lnTo>
                  <a:pt x="489997" y="130696"/>
                </a:lnTo>
                <a:lnTo>
                  <a:pt x="450328" y="105472"/>
                </a:lnTo>
                <a:lnTo>
                  <a:pt x="409638" y="82418"/>
                </a:lnTo>
                <a:lnTo>
                  <a:pt x="368049" y="61649"/>
                </a:lnTo>
                <a:lnTo>
                  <a:pt x="331016" y="45439"/>
                </a:lnTo>
                <a:lnTo>
                  <a:pt x="293471" y="31142"/>
                </a:lnTo>
                <a:lnTo>
                  <a:pt x="255489" y="18835"/>
                </a:lnTo>
                <a:lnTo>
                  <a:pt x="217149" y="8594"/>
                </a:lnTo>
                <a:lnTo>
                  <a:pt x="178524" y="497"/>
                </a:lnTo>
                <a:lnTo>
                  <a:pt x="1756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2">
            <a:extLst>
              <a:ext uri="{FF2B5EF4-FFF2-40B4-BE49-F238E27FC236}">
                <a16:creationId xmlns:a16="http://schemas.microsoft.com/office/drawing/2014/main" id="{B8984BFA-BCE0-4776-8B7B-1297F53AE5B9}"/>
              </a:ext>
            </a:extLst>
          </p:cNvPr>
          <p:cNvSpPr/>
          <p:nvPr/>
        </p:nvSpPr>
        <p:spPr>
          <a:xfrm>
            <a:off x="6413605" y="2832121"/>
            <a:ext cx="107949" cy="81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4">
            <a:extLst>
              <a:ext uri="{FF2B5EF4-FFF2-40B4-BE49-F238E27FC236}">
                <a16:creationId xmlns:a16="http://schemas.microsoft.com/office/drawing/2014/main" id="{350A94AD-4586-4C4D-8E7F-B8A13128AF66}"/>
              </a:ext>
            </a:extLst>
          </p:cNvPr>
          <p:cNvSpPr txBox="1"/>
          <p:nvPr/>
        </p:nvSpPr>
        <p:spPr>
          <a:xfrm>
            <a:off x="5177842" y="2774118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F(x)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</a:p>
        </p:txBody>
      </p:sp>
      <p:sp>
        <p:nvSpPr>
          <p:cNvPr id="18" name="object 125">
            <a:extLst>
              <a:ext uri="{FF2B5EF4-FFF2-40B4-BE49-F238E27FC236}">
                <a16:creationId xmlns:a16="http://schemas.microsoft.com/office/drawing/2014/main" id="{95437805-8194-4985-9A84-5CD30851DC53}"/>
              </a:ext>
            </a:extLst>
          </p:cNvPr>
          <p:cNvSpPr txBox="1"/>
          <p:nvPr/>
        </p:nvSpPr>
        <p:spPr>
          <a:xfrm>
            <a:off x="4972573" y="3480291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09">
            <a:extLst>
              <a:ext uri="{FF2B5EF4-FFF2-40B4-BE49-F238E27FC236}">
                <a16:creationId xmlns:a16="http://schemas.microsoft.com/office/drawing/2014/main" id="{CF1232BD-75DA-4A0C-884F-5270ACE094F1}"/>
              </a:ext>
            </a:extLst>
          </p:cNvPr>
          <p:cNvSpPr txBox="1"/>
          <p:nvPr/>
        </p:nvSpPr>
        <p:spPr>
          <a:xfrm>
            <a:off x="6265747" y="3522082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relu</a:t>
            </a:r>
          </a:p>
        </p:txBody>
      </p:sp>
      <p:sp>
        <p:nvSpPr>
          <p:cNvPr id="20" name="object 137">
            <a:extLst>
              <a:ext uri="{FF2B5EF4-FFF2-40B4-BE49-F238E27FC236}">
                <a16:creationId xmlns:a16="http://schemas.microsoft.com/office/drawing/2014/main" id="{EF3B7982-C6EF-4D07-973F-8B55CED5A322}"/>
              </a:ext>
            </a:extLst>
          </p:cNvPr>
          <p:cNvSpPr/>
          <p:nvPr/>
        </p:nvSpPr>
        <p:spPr>
          <a:xfrm>
            <a:off x="7990417" y="2432413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3">
            <a:extLst>
              <a:ext uri="{FF2B5EF4-FFF2-40B4-BE49-F238E27FC236}">
                <a16:creationId xmlns:a16="http://schemas.microsoft.com/office/drawing/2014/main" id="{FF09602D-2791-4C51-91A7-ACD79B9A2327}"/>
              </a:ext>
            </a:extLst>
          </p:cNvPr>
          <p:cNvSpPr txBox="1"/>
          <p:nvPr/>
        </p:nvSpPr>
        <p:spPr>
          <a:xfrm>
            <a:off x="7570501" y="3494896"/>
            <a:ext cx="10941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</a:p>
          <a:p>
            <a:pPr marL="12700">
              <a:lnSpc>
                <a:spcPts val="1664"/>
              </a:lnSpc>
              <a:tabLst>
                <a:tab pos="1080770" algn="l"/>
              </a:tabLst>
            </a:pPr>
            <a:r>
              <a:rPr sz="1400" spc="-5" dirty="0">
                <a:latin typeface="Arial"/>
                <a:cs typeface="Arial"/>
              </a:rPr>
              <a:t>identity 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B81646-45EA-4AA3-A5AB-4C7F3B27B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94" y="959382"/>
            <a:ext cx="1579773" cy="55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6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514BBE-F245-4E51-8298-D6276167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B9E68A-4A40-4E69-A76E-6EE9268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C0538F7-E59D-4D44-83FA-C622A321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2213956"/>
            <a:ext cx="10135419" cy="3718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01A6A-1D0E-4BAF-8AC9-5C8F99E221E6}"/>
              </a:ext>
            </a:extLst>
          </p:cNvPr>
          <p:cNvSpPr txBox="1"/>
          <p:nvPr/>
        </p:nvSpPr>
        <p:spPr>
          <a:xfrm>
            <a:off x="5799228" y="6037601"/>
            <a:ext cx="6431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1512.03385.pdf(Deep Residual Learning for image Recognition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54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AB575A07-1AD2-45A8-B834-0D2F6DD2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463074"/>
            <a:ext cx="13215257" cy="745014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lang="en-US" altLang="ko-KR" sz="6600" spc="-5" dirty="0">
                <a:solidFill>
                  <a:srgbClr val="000000"/>
                </a:solidFill>
              </a:rPr>
              <a:t>Case Study:</a:t>
            </a:r>
            <a:r>
              <a:rPr lang="en-US" altLang="ko-KR" sz="6600" spc="-95" dirty="0">
                <a:solidFill>
                  <a:srgbClr val="000000"/>
                </a:solidFill>
              </a:rPr>
              <a:t> </a:t>
            </a:r>
            <a:r>
              <a:rPr lang="en-US" altLang="ko-KR" sz="6600" spc="-5" dirty="0" err="1">
                <a:solidFill>
                  <a:srgbClr val="000000"/>
                </a:solidFill>
              </a:rPr>
              <a:t>AlexNet</a:t>
            </a:r>
            <a:br>
              <a:rPr lang="en-US" altLang="ko-KR" sz="6600" dirty="0"/>
            </a:br>
            <a:r>
              <a:rPr lang="en-US" altLang="ko-KR" i="1" spc="-5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en-US" altLang="ko-KR" i="1" spc="-5" dirty="0" err="1">
                <a:solidFill>
                  <a:srgbClr val="000000"/>
                </a:solidFill>
                <a:latin typeface="Arial"/>
                <a:cs typeface="Arial"/>
              </a:rPr>
              <a:t>Krizhevsky</a:t>
            </a:r>
            <a:r>
              <a:rPr lang="en-US" altLang="ko-KR" i="1" spc="-5" dirty="0">
                <a:solidFill>
                  <a:srgbClr val="000000"/>
                </a:solidFill>
                <a:latin typeface="Arial"/>
                <a:cs typeface="Arial"/>
              </a:rPr>
              <a:t> et al.</a:t>
            </a:r>
            <a:r>
              <a:rPr lang="en-US" altLang="ko-KR" i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  <a:endParaRPr lang="ko-KR" alt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F90BAB8-A01E-40DD-B050-6C49FF061E78}"/>
              </a:ext>
            </a:extLst>
          </p:cNvPr>
          <p:cNvSpPr/>
          <p:nvPr/>
        </p:nvSpPr>
        <p:spPr>
          <a:xfrm>
            <a:off x="6096000" y="1208088"/>
            <a:ext cx="5512423" cy="167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BB300E4-5611-47F2-BA89-5BD45336DE28}"/>
              </a:ext>
            </a:extLst>
          </p:cNvPr>
          <p:cNvSpPr txBox="1"/>
          <p:nvPr/>
        </p:nvSpPr>
        <p:spPr>
          <a:xfrm>
            <a:off x="685802" y="2024743"/>
            <a:ext cx="4921074" cy="326672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826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Full (simplified) AlexNet architecture:  [227x227x3]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-5" dirty="0">
                <a:latin typeface="Arial"/>
                <a:cs typeface="Arial"/>
              </a:rPr>
              <a:t>: 96 11x11 filters at stride 4, pad </a:t>
            </a:r>
            <a:r>
              <a:rPr sz="1400" dirty="0">
                <a:latin typeface="Arial"/>
                <a:cs typeface="Arial"/>
              </a:rPr>
              <a:t>0  </a:t>
            </a: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POOL1</a:t>
            </a:r>
            <a:r>
              <a:rPr sz="1400" spc="-5" dirty="0">
                <a:latin typeface="Arial"/>
                <a:cs typeface="Arial"/>
              </a:rPr>
              <a:t>: 3x3 filters at stride </a:t>
            </a:r>
            <a:r>
              <a:rPr sz="1400" dirty="0">
                <a:latin typeface="Arial"/>
                <a:cs typeface="Arial"/>
              </a:rPr>
              <a:t>2  </a:t>
            </a:r>
            <a:endParaRPr lang="en-US" altLang="ko-KR"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[27x27x96] </a:t>
            </a:r>
            <a:r>
              <a:rPr sz="1400" spc="-5" dirty="0">
                <a:solidFill>
                  <a:srgbClr val="38761D"/>
                </a:solidFill>
                <a:latin typeface="Arial"/>
                <a:cs typeface="Arial"/>
              </a:rPr>
              <a:t>NORM1: </a:t>
            </a:r>
            <a:r>
              <a:rPr sz="1400" spc="-5" dirty="0">
                <a:latin typeface="Arial"/>
                <a:cs typeface="Arial"/>
              </a:rPr>
              <a:t>Normalization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-5" dirty="0">
                <a:latin typeface="Arial"/>
                <a:cs typeface="Arial"/>
              </a:rPr>
              <a:t>: 256 5x5 filters at stride 1, pad </a:t>
            </a:r>
            <a:r>
              <a:rPr sz="1400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POOL2: </a:t>
            </a:r>
            <a:r>
              <a:rPr sz="1400" spc="-5" dirty="0">
                <a:latin typeface="Arial"/>
                <a:cs typeface="Arial"/>
              </a:rPr>
              <a:t>3x3 filters at stride </a:t>
            </a:r>
            <a:r>
              <a:rPr sz="1400" dirty="0">
                <a:latin typeface="Arial"/>
                <a:cs typeface="Arial"/>
              </a:rPr>
              <a:t>2  </a:t>
            </a:r>
            <a:endParaRPr lang="en-US" altLang="ko-KR"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38761D"/>
                </a:solidFill>
                <a:latin typeface="Arial"/>
                <a:cs typeface="Arial"/>
              </a:rPr>
              <a:t>NORM2: </a:t>
            </a:r>
            <a:r>
              <a:rPr sz="1400" spc="-5" dirty="0">
                <a:latin typeface="Arial"/>
                <a:cs typeface="Arial"/>
              </a:rPr>
              <a:t>Normalization layer  </a:t>
            </a:r>
            <a:endParaRPr lang="en-US" altLang="ko-KR" sz="1400" spc="-5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spc="-5" dirty="0">
                <a:latin typeface="Arial"/>
                <a:cs typeface="Arial"/>
              </a:rPr>
              <a:t>: 384 3x3 filters at stride 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spc="-5" dirty="0">
                <a:latin typeface="Arial"/>
                <a:cs typeface="Arial"/>
              </a:rPr>
              <a:t>: 384 3x3 filters at stride 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spc="-5" dirty="0">
                <a:latin typeface="Arial"/>
                <a:cs typeface="Arial"/>
              </a:rPr>
              <a:t>: 256 3x3 filters at stride 1, pad </a:t>
            </a:r>
            <a:r>
              <a:rPr sz="1400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[6x6x256]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MAX POOL3</a:t>
            </a:r>
            <a:r>
              <a:rPr sz="1400" spc="-5" dirty="0">
                <a:latin typeface="Arial"/>
                <a:cs typeface="Arial"/>
              </a:rPr>
              <a:t>: 3x3 filters at 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FC6: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[4096]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FC7: </a:t>
            </a:r>
            <a:r>
              <a:rPr sz="1400" spc="-5" dirty="0">
                <a:latin typeface="Arial"/>
                <a:cs typeface="Arial"/>
              </a:rPr>
              <a:t>4096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neurons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[1000] </a:t>
            </a:r>
            <a:r>
              <a:rPr sz="1400" spc="-5" dirty="0">
                <a:solidFill>
                  <a:srgbClr val="E69138"/>
                </a:solidFill>
                <a:latin typeface="Arial"/>
                <a:cs typeface="Arial"/>
              </a:rPr>
              <a:t>FC8: </a:t>
            </a:r>
            <a:r>
              <a:rPr sz="1400" spc="-5" dirty="0">
                <a:latin typeface="Arial"/>
                <a:cs typeface="Arial"/>
              </a:rPr>
              <a:t>1000 neurons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scores)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7D80D60-B516-4557-AF64-F64FBDB6E38C}"/>
              </a:ext>
            </a:extLst>
          </p:cNvPr>
          <p:cNvSpPr/>
          <p:nvPr/>
        </p:nvSpPr>
        <p:spPr>
          <a:xfrm>
            <a:off x="7279019" y="6076194"/>
            <a:ext cx="4329404" cy="90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4A773267-E8E6-4A48-AA85-4CB1915048AB}"/>
              </a:ext>
            </a:extLst>
          </p:cNvPr>
          <p:cNvSpPr txBox="1"/>
          <p:nvPr/>
        </p:nvSpPr>
        <p:spPr>
          <a:xfrm>
            <a:off x="7279019" y="2957211"/>
            <a:ext cx="341249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Details/Retrospectives: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first use of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used Norm layers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(not common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anymore)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heavy data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augmentation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dropout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batch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SGD Momentum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0.9</a:t>
            </a:r>
            <a:endParaRPr sz="1400" dirty="0">
              <a:latin typeface="Arial"/>
              <a:cs typeface="Arial"/>
            </a:endParaRPr>
          </a:p>
          <a:p>
            <a:pPr marL="12700" marR="448309">
              <a:lnSpc>
                <a:spcPts val="1650"/>
              </a:lnSpc>
              <a:spcBef>
                <a:spcPts val="65"/>
              </a:spcBef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Learning rate 1e-2,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reduced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by 10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manually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val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plateaus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585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L2 weight decay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5e-4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- 7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CNN ensemble: 18.2%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15.4%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7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34CBF3-3DF8-436D-BA91-B259481B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First use of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Training on Multiple GPUs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Local Response Normalization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Data Augmentation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Dropout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E34932-6DBD-43CD-89E4-17791BC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의 구조에 적용된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EE9C2-ECBE-4222-8C70-258DE0272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038834"/>
            <a:ext cx="4169229" cy="3520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BAF27-B485-4924-B995-0B5356DC0F1B}"/>
              </a:ext>
            </a:extLst>
          </p:cNvPr>
          <p:cNvSpPr txBox="1"/>
          <p:nvPr/>
        </p:nvSpPr>
        <p:spPr>
          <a:xfrm>
            <a:off x="8077200" y="5743802"/>
            <a:ext cx="42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63C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</a:t>
            </a:r>
            <a:r>
              <a:rPr lang="ko-KR" altLang="en-US" sz="120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착시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43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61361C-F255-439F-B9BE-02E9660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>
                <a:latin typeface="Arial"/>
                <a:cs typeface="Arial"/>
              </a:rPr>
              <a:t>ImageNet Large Scale Visual Recognition Challenge (ILSVRC)</a:t>
            </a:r>
            <a:r>
              <a:rPr lang="en-US" altLang="ko-KR" sz="3600" spc="-20" dirty="0">
                <a:latin typeface="Arial"/>
                <a:cs typeface="Arial"/>
              </a:rPr>
              <a:t> </a:t>
            </a:r>
            <a:r>
              <a:rPr lang="en-US" altLang="ko-KR" sz="3600" spc="-5" dirty="0">
                <a:latin typeface="Arial"/>
                <a:cs typeface="Arial"/>
              </a:rPr>
              <a:t>winners</a:t>
            </a:r>
            <a:endParaRPr lang="en-US" altLang="ko-KR" sz="3600" dirty="0">
              <a:latin typeface="Arial"/>
              <a:cs typeface="Arial"/>
            </a:endParaRPr>
          </a:p>
        </p:txBody>
      </p:sp>
      <p:sp>
        <p:nvSpPr>
          <p:cNvPr id="241" name="object 2">
            <a:extLst>
              <a:ext uri="{FF2B5EF4-FFF2-40B4-BE49-F238E27FC236}">
                <a16:creationId xmlns:a16="http://schemas.microsoft.com/office/drawing/2014/main" id="{065D70FB-AC02-41F6-9631-25B682BD399B}"/>
              </a:ext>
            </a:extLst>
          </p:cNvPr>
          <p:cNvSpPr/>
          <p:nvPr/>
        </p:nvSpPr>
        <p:spPr>
          <a:xfrm>
            <a:off x="1381244" y="1549298"/>
            <a:ext cx="8203023" cy="375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3" name="object 3">
            <a:extLst>
              <a:ext uri="{FF2B5EF4-FFF2-40B4-BE49-F238E27FC236}">
                <a16:creationId xmlns:a16="http://schemas.microsoft.com/office/drawing/2014/main" id="{A1A2CDE5-AE18-4639-8105-325FE853BBBA}"/>
              </a:ext>
            </a:extLst>
          </p:cNvPr>
          <p:cNvSpPr/>
          <p:nvPr/>
        </p:nvSpPr>
        <p:spPr>
          <a:xfrm>
            <a:off x="8985973" y="6031609"/>
            <a:ext cx="2655112" cy="89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8D6D9C9-46D8-4080-A2FC-2289A27D0252}"/>
              </a:ext>
            </a:extLst>
          </p:cNvPr>
          <p:cNvSpPr/>
          <p:nvPr/>
        </p:nvSpPr>
        <p:spPr>
          <a:xfrm>
            <a:off x="2982686" y="2525486"/>
            <a:ext cx="2296885" cy="32874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FBAC77DA-A119-47D4-A978-AA5ADAB232FB}"/>
              </a:ext>
            </a:extLst>
          </p:cNvPr>
          <p:cNvCxnSpPr/>
          <p:nvPr/>
        </p:nvCxnSpPr>
        <p:spPr>
          <a:xfrm flipH="1">
            <a:off x="5007429" y="1926771"/>
            <a:ext cx="707571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05CA894-8DF4-41A2-9234-B701AFB0DBE6}"/>
              </a:ext>
            </a:extLst>
          </p:cNvPr>
          <p:cNvSpPr txBox="1"/>
          <p:nvPr/>
        </p:nvSpPr>
        <p:spPr>
          <a:xfrm>
            <a:off x="5617029" y="1557439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Deep Networks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F77035-CC7E-49A5-898B-545BFA8F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sp>
        <p:nvSpPr>
          <p:cNvPr id="127" name="TextBox 28">
            <a:extLst>
              <a:ext uri="{FF2B5EF4-FFF2-40B4-BE49-F238E27FC236}">
                <a16:creationId xmlns:a16="http://schemas.microsoft.com/office/drawing/2014/main" id="{2E3BA3CE-86EC-4870-81FB-BFBCCED422B4}"/>
              </a:ext>
            </a:extLst>
          </p:cNvPr>
          <p:cNvSpPr txBox="1"/>
          <p:nvPr/>
        </p:nvSpPr>
        <p:spPr>
          <a:xfrm>
            <a:off x="304800" y="3429000"/>
            <a:ext cx="10583333" cy="170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002060"/>
                </a:solidFill>
              </a:rPr>
              <a:t>Features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200" dirty="0"/>
              <a:t>Smaller size convolution 3x3 </a:t>
            </a:r>
            <a:r>
              <a:rPr lang="en-US" altLang="ko-KR" sz="2200" dirty="0" err="1"/>
              <a:t>throughtout</a:t>
            </a:r>
            <a:r>
              <a:rPr lang="en-US" altLang="ko-KR" sz="2200" dirty="0"/>
              <a:t> the net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200" dirty="0"/>
              <a:t>140M parameters (mostly due to the FC layers)</a:t>
            </a:r>
          </a:p>
        </p:txBody>
      </p:sp>
      <p:sp>
        <p:nvSpPr>
          <p:cNvPr id="128" name="TextBox 10">
            <a:extLst>
              <a:ext uri="{FF2B5EF4-FFF2-40B4-BE49-F238E27FC236}">
                <a16:creationId xmlns:a16="http://schemas.microsoft.com/office/drawing/2014/main" id="{2E3BA3CE-86EC-4870-81FB-BFBCCED422B4}"/>
              </a:ext>
            </a:extLst>
          </p:cNvPr>
          <p:cNvSpPr txBox="1"/>
          <p:nvPr/>
        </p:nvSpPr>
        <p:spPr>
          <a:xfrm>
            <a:off x="304800" y="1438605"/>
            <a:ext cx="8969829" cy="119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002060"/>
                </a:solidFill>
              </a:rPr>
              <a:t>Purpose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200" dirty="0"/>
              <a:t>Find influence on depth of layer </a:t>
            </a:r>
          </a:p>
        </p:txBody>
      </p:sp>
      <p:sp>
        <p:nvSpPr>
          <p:cNvPr id="129" name="object 7">
            <a:extLst>
              <a:ext uri="{FF2B5EF4-FFF2-40B4-BE49-F238E27FC236}">
                <a16:creationId xmlns:a16="http://schemas.microsoft.com/office/drawing/2014/main" id="{25B9D6E7-EABC-4BD9-B8F2-B15A7F89041D}"/>
              </a:ext>
            </a:extLst>
          </p:cNvPr>
          <p:cNvSpPr txBox="1"/>
          <p:nvPr/>
        </p:nvSpPr>
        <p:spPr>
          <a:xfrm>
            <a:off x="7130777" y="1364476"/>
            <a:ext cx="3363052" cy="1963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 filters, Deeper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(AlexNet)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16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 layers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(VGG16Net)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Only 3x3 CONV stride 1, pad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 2x2 MAX POOL stride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5ED66-8EC1-49D3-90FD-EAA48E4C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filter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0280CE-9709-48F6-8182-1B38497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E999649A-0991-4D2E-80ED-40A23229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27804"/>
              </p:ext>
            </p:extLst>
          </p:nvPr>
        </p:nvGraphicFramePr>
        <p:xfrm>
          <a:off x="1850572" y="1904183"/>
          <a:ext cx="129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49543845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8662674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4972067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85365814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280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663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329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30533"/>
                  </a:ext>
                </a:extLst>
              </a:tr>
            </a:tbl>
          </a:graphicData>
        </a:graphic>
      </p:graphicFrame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337A2BE-FE48-48DF-A862-1667CA9CB97F}"/>
              </a:ext>
            </a:extLst>
          </p:cNvPr>
          <p:cNvCxnSpPr>
            <a:cxnSpLocks/>
          </p:cNvCxnSpPr>
          <p:nvPr/>
        </p:nvCxnSpPr>
        <p:spPr>
          <a:xfrm>
            <a:off x="4082143" y="2513783"/>
            <a:ext cx="16002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6FAE3CB-6824-41AD-92E9-4D5B75719AC7}"/>
              </a:ext>
            </a:extLst>
          </p:cNvPr>
          <p:cNvSpPr txBox="1"/>
          <p:nvPr/>
        </p:nvSpPr>
        <p:spPr>
          <a:xfrm>
            <a:off x="4376816" y="2052138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5x5 conv</a:t>
            </a:r>
            <a:endParaRPr kumimoji="1" lang="ko-KR" altLang="en-US" dirty="0"/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39453B76-580B-49C4-911F-05A93467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2720"/>
              </p:ext>
            </p:extLst>
          </p:nvPr>
        </p:nvGraphicFramePr>
        <p:xfrm>
          <a:off x="5933802" y="2391863"/>
          <a:ext cx="27105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55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C97344DF-A929-4825-BBB3-0F349C54AACD}"/>
              </a:ext>
            </a:extLst>
          </p:cNvPr>
          <p:cNvSpPr txBox="1"/>
          <p:nvPr/>
        </p:nvSpPr>
        <p:spPr>
          <a:xfrm>
            <a:off x="7092649" y="2266371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25 params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4E8414-8BD5-42FF-8791-EB1DD3F8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ECB097-5C61-4F6D-8F53-88ABBE05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CED7B6-B81A-4213-8841-B6AF0152B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53803"/>
              </p:ext>
            </p:extLst>
          </p:nvPr>
        </p:nvGraphicFramePr>
        <p:xfrm>
          <a:off x="1992086" y="1980383"/>
          <a:ext cx="129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49543845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8662674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4972067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85365814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280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663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329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3053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1F4521-78C8-485F-8511-622F7392F55E}"/>
              </a:ext>
            </a:extLst>
          </p:cNvPr>
          <p:cNvCxnSpPr>
            <a:cxnSpLocks/>
          </p:cNvCxnSpPr>
          <p:nvPr/>
        </p:nvCxnSpPr>
        <p:spPr>
          <a:xfrm>
            <a:off x="4082143" y="2513783"/>
            <a:ext cx="16002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96C049-F869-45E5-8C40-6AB320E43A51}"/>
              </a:ext>
            </a:extLst>
          </p:cNvPr>
          <p:cNvSpPr txBox="1"/>
          <p:nvPr/>
        </p:nvSpPr>
        <p:spPr>
          <a:xfrm>
            <a:off x="4376816" y="2052138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5x5 conv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FA2863-49AD-47F7-9C96-6C35A53CE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030"/>
              </p:ext>
            </p:extLst>
          </p:nvPr>
        </p:nvGraphicFramePr>
        <p:xfrm>
          <a:off x="5933802" y="2391863"/>
          <a:ext cx="27105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55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E8F0082-C051-41CE-8CAA-717558D13990}"/>
              </a:ext>
            </a:extLst>
          </p:cNvPr>
          <p:cNvSpPr txBox="1"/>
          <p:nvPr/>
        </p:nvSpPr>
        <p:spPr>
          <a:xfrm>
            <a:off x="7092649" y="2266371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25 params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6BFE5-A6A1-40F7-9452-8E4CEA16EBAA}"/>
              </a:ext>
            </a:extLst>
          </p:cNvPr>
          <p:cNvSpPr txBox="1"/>
          <p:nvPr/>
        </p:nvSpPr>
        <p:spPr>
          <a:xfrm>
            <a:off x="2782059" y="3614329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3x3 conv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6C7555-80B5-4F77-8B4F-8B045EA650A7}"/>
              </a:ext>
            </a:extLst>
          </p:cNvPr>
          <p:cNvCxnSpPr>
            <a:cxnSpLocks/>
          </p:cNvCxnSpPr>
          <p:nvPr/>
        </p:nvCxnSpPr>
        <p:spPr>
          <a:xfrm>
            <a:off x="2541814" y="3532295"/>
            <a:ext cx="0" cy="533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9F4BCD5-FA8F-463A-89CD-C9636907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34322"/>
              </p:ext>
            </p:extLst>
          </p:nvPr>
        </p:nvGraphicFramePr>
        <p:xfrm>
          <a:off x="2153194" y="4348792"/>
          <a:ext cx="7772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49543845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866267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280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663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BA9F0FB-3FD3-46AC-8953-4F305A04FEBB}"/>
              </a:ext>
            </a:extLst>
          </p:cNvPr>
          <p:cNvSpPr txBox="1"/>
          <p:nvPr/>
        </p:nvSpPr>
        <p:spPr>
          <a:xfrm>
            <a:off x="4376816" y="4344217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3x3 conv</a:t>
            </a:r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D1291F-69AA-4D4A-987F-86735545694F}"/>
              </a:ext>
            </a:extLst>
          </p:cNvPr>
          <p:cNvCxnSpPr>
            <a:cxnSpLocks/>
          </p:cNvCxnSpPr>
          <p:nvPr/>
        </p:nvCxnSpPr>
        <p:spPr>
          <a:xfrm>
            <a:off x="4082143" y="4849415"/>
            <a:ext cx="16002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C862342-CC36-4353-B606-7E35DE5CF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8983"/>
              </p:ext>
            </p:extLst>
          </p:nvPr>
        </p:nvGraphicFramePr>
        <p:xfrm>
          <a:off x="5933802" y="4701369"/>
          <a:ext cx="27105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54">
                  <a:extLst>
                    <a:ext uri="{9D8B030D-6E8A-4147-A177-3AD203B41FA5}">
                      <a16:colId xmlns:a16="http://schemas.microsoft.com/office/drawing/2014/main" val="11876533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915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1F77DA1-F764-42ED-BE08-0BEBE88E7EC0}"/>
              </a:ext>
            </a:extLst>
          </p:cNvPr>
          <p:cNvSpPr txBox="1"/>
          <p:nvPr/>
        </p:nvSpPr>
        <p:spPr>
          <a:xfrm>
            <a:off x="7066431" y="4526249"/>
            <a:ext cx="151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9+9 prams</a:t>
            </a:r>
          </a:p>
          <a:p>
            <a:r>
              <a:rPr kumimoji="1" lang="en-US" altLang="ko-KR" dirty="0"/>
              <a:t>More linearity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2E3BA3CE-86EC-4870-81FB-BFBCCED422B4}"/>
              </a:ext>
            </a:extLst>
          </p:cNvPr>
          <p:cNvSpPr txBox="1"/>
          <p:nvPr/>
        </p:nvSpPr>
        <p:spPr>
          <a:xfrm>
            <a:off x="6564844" y="3151587"/>
            <a:ext cx="5029200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lang="en-US" altLang="ko-KR" sz="2200" b="1" dirty="0">
                <a:solidFill>
                  <a:srgbClr val="0000FF"/>
                </a:solidFill>
              </a:rPr>
              <a:t>Stack of two 3x3 conv (stride 1) layers  </a:t>
            </a:r>
          </a:p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lang="en-US" altLang="ko-KR" sz="2200" b="1" dirty="0">
                <a:solidFill>
                  <a:srgbClr val="0000FF"/>
                </a:solidFill>
              </a:rPr>
              <a:t>has same effective receptive field</a:t>
            </a:r>
          </a:p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lang="en-US" altLang="ko-KR" sz="2200" b="1" dirty="0">
                <a:solidFill>
                  <a:srgbClr val="0000FF"/>
                </a:solidFill>
              </a:rPr>
              <a:t> as  one 5x5 </a:t>
            </a:r>
            <a:r>
              <a:rPr lang="en-US" altLang="ko-KR" sz="2200" b="1" dirty="0" err="1">
                <a:solidFill>
                  <a:srgbClr val="0000FF"/>
                </a:solidFill>
              </a:rPr>
              <a:t>conv</a:t>
            </a:r>
            <a:r>
              <a:rPr lang="en-US" altLang="ko-KR" sz="2200" b="1" dirty="0">
                <a:solidFill>
                  <a:srgbClr val="0000FF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468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E46064-6613-43C8-B6B6-92FBF0DB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B927E-94F9-4C64-9EC5-3EBAA87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pic>
        <p:nvPicPr>
          <p:cNvPr id="1026" name="Picture 2" descr="vgg16">
            <a:extLst>
              <a:ext uri="{FF2B5EF4-FFF2-40B4-BE49-F238E27FC236}">
                <a16:creationId xmlns:a16="http://schemas.microsoft.com/office/drawing/2014/main" id="{16F97604-9F5B-422A-9A1A-7F258432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3522"/>
            <a:ext cx="45148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8CF26-EC78-48D5-BBBC-7732C4553866}"/>
              </a:ext>
            </a:extLst>
          </p:cNvPr>
          <p:cNvSpPr txBox="1"/>
          <p:nvPr/>
        </p:nvSpPr>
        <p:spPr>
          <a:xfrm>
            <a:off x="7097485" y="6042697"/>
            <a:ext cx="468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https://neurohive.io/en/popular-networks/vgg16/</a:t>
            </a:r>
            <a:endParaRPr lang="ko-KR" altLang="en-US" sz="120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765FC0C-092C-4B5B-BA00-14EA58298004}"/>
              </a:ext>
            </a:extLst>
          </p:cNvPr>
          <p:cNvSpPr txBox="1"/>
          <p:nvPr/>
        </p:nvSpPr>
        <p:spPr>
          <a:xfrm>
            <a:off x="5274761" y="1676477"/>
            <a:ext cx="6412230" cy="4349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1,728  </a:t>
            </a:r>
            <a:r>
              <a:rPr sz="1200" spc="-5" dirty="0">
                <a:latin typeface="Arial"/>
                <a:cs typeface="Arial"/>
              </a:rPr>
              <a:t>CONV3-64: [224x224x64]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spc="-5" dirty="0">
                <a:latin typeface="Arial"/>
                <a:cs typeface="Arial"/>
              </a:rPr>
              <a:t>POOL2: [112x112x64]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73,728  </a:t>
            </a:r>
            <a:r>
              <a:rPr sz="1200" spc="-5" dirty="0">
                <a:latin typeface="Arial"/>
                <a:cs typeface="Arial"/>
              </a:rPr>
              <a:t>CONV3-128: [112x112x128]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 =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[56x56x128]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294,912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  </a:t>
            </a:r>
            <a:r>
              <a:rPr sz="1200" spc="-5" dirty="0">
                <a:latin typeface="Arial"/>
                <a:cs typeface="Arial"/>
              </a:rPr>
              <a:t>CONV3-256: [56x56x256]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56*56*256=800K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 =</a:t>
            </a: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[28x28x256]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28*28*256=200K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 marR="200025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1,179,648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[28x28x512]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28*28*512=400K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3481704" algn="l"/>
              </a:tabLst>
            </a:pPr>
            <a:r>
              <a:rPr sz="1200" spc="-5" dirty="0">
                <a:latin typeface="Arial"/>
                <a:cs typeface="Arial"/>
              </a:rPr>
              <a:t>POOL2: [14x14x512]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 marR="200025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  </a:t>
            </a:r>
            <a:r>
              <a:rPr sz="1200" spc="-5" dirty="0">
                <a:latin typeface="Arial"/>
                <a:cs typeface="Arial"/>
              </a:rPr>
              <a:t>CONV3-512: [14x14x512]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 =</a:t>
            </a: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latin typeface="Arial"/>
                <a:cs typeface="Arial"/>
              </a:rPr>
              <a:t>POOL2: [7x7x512]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7*7*512=25K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 marR="1619250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102,760,448  </a:t>
            </a:r>
            <a:r>
              <a:rPr sz="1200" spc="-5" dirty="0">
                <a:latin typeface="Arial"/>
                <a:cs typeface="Arial"/>
              </a:rPr>
              <a:t>FC: [1x1x4096]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4096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sz="1200" spc="-5" dirty="0">
                <a:latin typeface="Arial"/>
                <a:cs typeface="Arial"/>
              </a:rPr>
              <a:t>FC: [1x1x1000]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 4096*1000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 dirty="0">
              <a:latin typeface="Arial"/>
              <a:cs typeface="Arial"/>
            </a:endParaRPr>
          </a:p>
          <a:p>
            <a:pPr marL="46355" marR="368300">
              <a:lnSpc>
                <a:spcPts val="1650"/>
              </a:lnSpc>
              <a:spcBef>
                <a:spcPts val="85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 ~= 96MB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(only </a:t>
            </a:r>
            <a:r>
              <a:rPr sz="1400" spc="-5" dirty="0">
                <a:latin typeface="Arial"/>
                <a:cs typeface="Arial"/>
              </a:rPr>
              <a:t>forward! ~*2 for bwd)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TOTAL params: 138M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0AF7C1E-9DF2-4719-8B53-A5AE19AB5842}"/>
              </a:ext>
            </a:extLst>
          </p:cNvPr>
          <p:cNvSpPr txBox="1"/>
          <p:nvPr/>
        </p:nvSpPr>
        <p:spPr>
          <a:xfrm>
            <a:off x="5274761" y="1468198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"/>
                <a:cs typeface="Arial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29D1-0D96-4223-9BA8-3A2261DB5AA2}"/>
              </a:ext>
            </a:extLst>
          </p:cNvPr>
          <p:cNvSpPr/>
          <p:nvPr/>
        </p:nvSpPr>
        <p:spPr>
          <a:xfrm>
            <a:off x="5072743" y="4942114"/>
            <a:ext cx="5965371" cy="576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3525</Words>
  <Application>Microsoft Office PowerPoint</Application>
  <PresentationFormat>와이드스크린</PresentationFormat>
  <Paragraphs>455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Apple SD Gothic Neo</vt:lpstr>
      <vt:lpstr>NEXON Lv1 Gothic OTF</vt:lpstr>
      <vt:lpstr>Noto Sans KR</vt:lpstr>
      <vt:lpstr>Source Han Sans (Modified)</vt:lpstr>
      <vt:lpstr>맑은 고딕</vt:lpstr>
      <vt:lpstr>Arial</vt:lpstr>
      <vt:lpstr>Calibri</vt:lpstr>
      <vt:lpstr>Cambria Math</vt:lpstr>
      <vt:lpstr>Times New Roman</vt:lpstr>
      <vt:lpstr>Verdana</vt:lpstr>
      <vt:lpstr>Wingdings</vt:lpstr>
      <vt:lpstr>1_Office 테마</vt:lpstr>
      <vt:lpstr>CNN Architecture</vt:lpstr>
      <vt:lpstr>ImageNet Large Scale Visual Recognition Challenge (ILSVRC) winners</vt:lpstr>
      <vt:lpstr>Case Study: AlexNet [Krizhevsky et al. 2012]</vt:lpstr>
      <vt:lpstr>AlexNet의 구조에 적용된 특징</vt:lpstr>
      <vt:lpstr>ImageNet Large Scale Visual Recognition Challenge (ILSVRC) winners</vt:lpstr>
      <vt:lpstr>VGGNet</vt:lpstr>
      <vt:lpstr>VGGNet</vt:lpstr>
      <vt:lpstr>VGGNet</vt:lpstr>
      <vt:lpstr>VGGNet</vt:lpstr>
      <vt:lpstr>GoogLeNet</vt:lpstr>
      <vt:lpstr>GoogLeNet</vt:lpstr>
      <vt:lpstr>GoogLeNet&gt;&gt;Inception Modules</vt:lpstr>
      <vt:lpstr>GoogLeNet&gt;&gt;Inception Modules</vt:lpstr>
      <vt:lpstr>Concatenate</vt:lpstr>
      <vt:lpstr>1 x 1 Convolutions</vt:lpstr>
      <vt:lpstr>1 x 1 Convolutions</vt:lpstr>
      <vt:lpstr>1 x 1 Convolutions</vt:lpstr>
      <vt:lpstr>1 x 1 Convolutions</vt:lpstr>
      <vt:lpstr>Pooling</vt:lpstr>
      <vt:lpstr>GoogLeNet</vt:lpstr>
      <vt:lpstr>GoogLeNet</vt:lpstr>
      <vt:lpstr>Global Average Pooling</vt:lpstr>
      <vt:lpstr>Auxiliary classification</vt:lpstr>
      <vt:lpstr>ImageNet Large Scale Visual Recognition Challenge(ILSVRC)</vt:lpstr>
      <vt:lpstr>ResNet</vt:lpstr>
      <vt:lpstr>Residual Block</vt:lpstr>
      <vt:lpstr>BottleNeck</vt:lpstr>
      <vt:lpstr>ResNet</vt:lpstr>
      <vt:lpstr>ResNet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PCA</dc:title>
  <dc:creator>정지원(학생-전자시스템공학전공)</dc:creator>
  <cp:lastModifiedBy>정지원(학생-전자시스템공학전공)</cp:lastModifiedBy>
  <cp:revision>49</cp:revision>
  <dcterms:created xsi:type="dcterms:W3CDTF">2021-03-03T14:32:00Z</dcterms:created>
  <dcterms:modified xsi:type="dcterms:W3CDTF">2021-03-24T09:10:22Z</dcterms:modified>
</cp:coreProperties>
</file>