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72" autoAdjust="0"/>
  </p:normalViewPr>
  <p:slideViewPr>
    <p:cSldViewPr>
      <p:cViewPr varScale="1">
        <p:scale>
          <a:sx n="52" d="100"/>
          <a:sy n="52" d="100"/>
        </p:scale>
        <p:origin x="-96" y="-4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2B081-1BFB-4E41-8D35-B0D3502C5C24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F7782-53DA-4194-8B22-A09C60F87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mathpresso/spectral-clustering-bc16ba602fb3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클러스터링는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서브클래스로 분할하는 과정이다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클러스터 데이터 오브젝트의 그룹으로 서로서로 유사하므로 하나의 그룹으로서 역할을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클러스터링은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F7782-53DA-4194-8B22-A09C60F8789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종료된 클러스터를 </a:t>
            </a:r>
            <a:r>
              <a:rPr lang="ko-KR" altLang="en-US" dirty="0" err="1" smtClean="0"/>
              <a:t>덴드로그램으로</a:t>
            </a:r>
            <a:r>
              <a:rPr lang="ko-KR" altLang="en-US" dirty="0" smtClean="0"/>
              <a:t> 표현하면 아래그림과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덴드로그램의</a:t>
            </a:r>
            <a:r>
              <a:rPr lang="ko-KR" altLang="en-US" dirty="0" smtClean="0"/>
              <a:t> 수평선 높이는 클러스터가 만들어진 순서대로 정해진다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F7782-53DA-4194-8B22-A09C60F8789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centroid</a:t>
            </a:r>
            <a:r>
              <a:rPr lang="ko-KR" altLang="en-US" dirty="0" smtClean="0"/>
              <a:t>는 선택된 포인트의 평균 지점으로 이동하고 이동된 중심점에서 다시 가까운 포인트를 선택</a:t>
            </a:r>
            <a:r>
              <a:rPr lang="en-US" altLang="ko-KR" dirty="0" smtClean="0"/>
              <a:t>,</a:t>
            </a:r>
            <a:r>
              <a:rPr lang="ko-KR" altLang="en-US" dirty="0" smtClean="0"/>
              <a:t>다시 중심점을 평균 지점으로 이동하는 프로세스를 반복적으로 수행한다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데이터 포인트에서 </a:t>
            </a:r>
            <a:r>
              <a:rPr lang="ko-KR" altLang="en-US" dirty="0" err="1" smtClean="0"/>
              <a:t>더이상</a:t>
            </a:r>
            <a:r>
              <a:rPr lang="ko-KR" altLang="en-US" dirty="0" smtClean="0"/>
              <a:t> 중심점의 이동이 없을 경우에 반복을 멈추고 해당 중심점에 속하는 데이터 포인트들을 군집화하는 기법이다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F7782-53DA-4194-8B22-A09C60F8789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1.Elbow Method</a:t>
            </a:r>
          </a:p>
          <a:p>
            <a:r>
              <a:rPr lang="en-US" altLang="ko-KR" dirty="0" smtClean="0"/>
              <a:t>K-means </a:t>
            </a:r>
            <a:r>
              <a:rPr lang="ko-KR" altLang="en-US" dirty="0" smtClean="0"/>
              <a:t>알고리즘은 </a:t>
            </a:r>
            <a:r>
              <a:rPr lang="en-US" altLang="ko-KR" dirty="0" err="1" smtClean="0"/>
              <a:t>centroid</a:t>
            </a:r>
            <a:r>
              <a:rPr lang="ko-KR" altLang="en-US" dirty="0" smtClean="0"/>
              <a:t>와 클러스터에 속한 샘플 사이의 거리를 잴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거리의 제곱합을 </a:t>
            </a:r>
            <a:r>
              <a:rPr lang="en-US" altLang="ko-KR" dirty="0" smtClean="0"/>
              <a:t>inertia</a:t>
            </a:r>
            <a:r>
              <a:rPr lang="ko-KR" altLang="en-US" dirty="0" smtClean="0"/>
              <a:t>라 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이너셔는</a:t>
            </a:r>
            <a:r>
              <a:rPr lang="ko-KR" altLang="en-US" dirty="0" smtClean="0"/>
              <a:t> 클러스터에 속한 샘플이 얼마나 가깝게 모여 있는지를 나타내는 값으로 생각할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일반적으로 클러스터 개수가 늘어나면 클러스터의 개수가 늘어나므로 </a:t>
            </a:r>
            <a:r>
              <a:rPr lang="ko-KR" altLang="en-US" dirty="0" err="1" smtClean="0"/>
              <a:t>이너셔도</a:t>
            </a:r>
            <a:r>
              <a:rPr lang="ko-KR" altLang="en-US" dirty="0" smtClean="0"/>
              <a:t> 줄어든다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엘보우</a:t>
            </a:r>
            <a:r>
              <a:rPr lang="ko-KR" altLang="en-US" dirty="0" smtClean="0"/>
              <a:t> 방법은 클러스터 개수를 늘려가면서 </a:t>
            </a:r>
            <a:r>
              <a:rPr lang="ko-KR" altLang="en-US" dirty="0" err="1" smtClean="0"/>
              <a:t>이너셔의</a:t>
            </a:r>
            <a:r>
              <a:rPr lang="ko-KR" altLang="en-US" dirty="0" smtClean="0"/>
              <a:t> 변화를 관찰하여 최적의 클러스터 개수를 </a:t>
            </a:r>
            <a:r>
              <a:rPr lang="ko-KR" altLang="en-US" dirty="0" err="1" smtClean="0"/>
              <a:t>찿는</a:t>
            </a:r>
            <a:r>
              <a:rPr lang="ko-KR" altLang="en-US" dirty="0" smtClean="0"/>
              <a:t> 방법이다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클러스터 개수를 증가시키면서 </a:t>
            </a:r>
            <a:r>
              <a:rPr lang="ko-KR" altLang="en-US" dirty="0" err="1" smtClean="0"/>
              <a:t>이너셔를</a:t>
            </a:r>
            <a:r>
              <a:rPr lang="ko-KR" altLang="en-US" dirty="0" smtClean="0"/>
              <a:t> 그래프로 그리면 감소하는 속도가 꺾이는 지점이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지점부터는 클러스터 개수를 늘려도 클러스터에 잘 밀집된 정도가 개선되지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 </a:t>
            </a:r>
            <a:r>
              <a:rPr lang="ko-KR" altLang="en-US" dirty="0" err="1" smtClean="0"/>
              <a:t>이너셔가</a:t>
            </a:r>
            <a:r>
              <a:rPr lang="ko-KR" altLang="en-US" dirty="0" smtClean="0"/>
              <a:t> 크게 </a:t>
            </a:r>
            <a:r>
              <a:rPr lang="ko-KR" altLang="en-US" dirty="0" err="1" smtClean="0"/>
              <a:t>줄어드지</a:t>
            </a:r>
            <a:r>
              <a:rPr lang="ko-KR" altLang="en-US" dirty="0" smtClean="0"/>
              <a:t>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지점이 마치 팔꿈치 모양이여서 </a:t>
            </a:r>
            <a:r>
              <a:rPr lang="en-US" altLang="ko-KR" dirty="0" smtClean="0"/>
              <a:t>Elbow Method </a:t>
            </a:r>
            <a:r>
              <a:rPr lang="ko-KR" altLang="en-US" dirty="0" smtClean="0"/>
              <a:t>라고 부른다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F7782-53DA-4194-8B22-A09C60F8789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Randomly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F7782-53DA-4194-8B22-A09C60F8789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https://medium.com/mathpresso/spectral-clustering-bc16ba602fb3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F7782-53DA-4194-8B22-A09C60F8789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F7782-53DA-4194-8B22-A09C60F8789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 사진의 위쪽 방식은 </a:t>
            </a:r>
            <a:r>
              <a:rPr lang="en-US" altLang="ko-KR" dirty="0" smtClean="0"/>
              <a:t>Agglomerative Hierarchical Clustering</a:t>
            </a:r>
            <a:r>
              <a:rPr lang="ko-KR" altLang="en-US" dirty="0" smtClean="0"/>
              <a:t>아래쪽은 </a:t>
            </a:r>
            <a:r>
              <a:rPr lang="en-US" altLang="ko-KR" dirty="0" err="1" smtClean="0"/>
              <a:t>Disvisive</a:t>
            </a:r>
            <a:r>
              <a:rPr lang="en-US" altLang="ko-KR" dirty="0" smtClean="0"/>
              <a:t> Hierarchical Clustering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Agglomerative Hierarchical Clustering</a:t>
            </a:r>
          </a:p>
          <a:p>
            <a:r>
              <a:rPr lang="ko-KR" altLang="en-US" dirty="0" smtClean="0"/>
              <a:t>이 알고리즘은 각 데이터가 모두 </a:t>
            </a:r>
            <a:r>
              <a:rPr lang="ko-KR" altLang="en-US" dirty="0" err="1" smtClean="0"/>
              <a:t>나눠져있는</a:t>
            </a:r>
            <a:r>
              <a:rPr lang="ko-KR" altLang="en-US" dirty="0" smtClean="0"/>
              <a:t> 상태에서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작은 단위로부터 </a:t>
            </a:r>
            <a:r>
              <a:rPr lang="ko-KR" altLang="en-US" dirty="0" err="1" smtClean="0"/>
              <a:t>클러스터링을</a:t>
            </a:r>
            <a:r>
              <a:rPr lang="ko-KR" altLang="en-US" dirty="0" smtClean="0"/>
              <a:t> 시작하여 모든 데이터를 묶을 때까지 반복하는 </a:t>
            </a:r>
            <a:r>
              <a:rPr lang="en-US" altLang="ko-KR" dirty="0" smtClean="0"/>
              <a:t>Bottom Up </a:t>
            </a:r>
            <a:r>
              <a:rPr lang="ko-KR" altLang="en-US" dirty="0" smtClean="0"/>
              <a:t>방식으로 </a:t>
            </a:r>
            <a:r>
              <a:rPr lang="ko-KR" altLang="en-US" dirty="0" err="1" smtClean="0"/>
              <a:t>클러스터링을</a:t>
            </a:r>
            <a:r>
              <a:rPr lang="ko-KR" altLang="en-US" dirty="0" smtClean="0"/>
              <a:t> 진행한다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F7782-53DA-4194-8B22-A09C60F8789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F7782-53DA-4194-8B22-A09C60F8789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Single-linkage</a:t>
            </a:r>
          </a:p>
          <a:p>
            <a:r>
              <a:rPr lang="ko-KR" altLang="en-US" dirty="0" smtClean="0"/>
              <a:t>우선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데이터중에서</a:t>
            </a:r>
            <a:r>
              <a:rPr lang="ko-KR" altLang="en-US" dirty="0" smtClean="0"/>
              <a:t> 가장 </a:t>
            </a:r>
            <a:r>
              <a:rPr lang="ko-KR" altLang="en-US" dirty="0" err="1" smtClean="0"/>
              <a:t>가까운것들끼리</a:t>
            </a:r>
            <a:r>
              <a:rPr lang="ko-KR" altLang="en-US" dirty="0" smtClean="0"/>
              <a:t> 클러스터가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F7782-53DA-4194-8B22-A09C60F8789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53465E-7B6D-49D9-B899-2158D5DA914E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25165C-7F2B-4A49-989A-DD091A5249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53465E-7B6D-49D9-B899-2158D5DA914E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25165C-7F2B-4A49-989A-DD091A5249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53465E-7B6D-49D9-B899-2158D5DA914E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25165C-7F2B-4A49-989A-DD091A5249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53465E-7B6D-49D9-B899-2158D5DA914E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25165C-7F2B-4A49-989A-DD091A5249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53465E-7B6D-49D9-B899-2158D5DA914E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25165C-7F2B-4A49-989A-DD091A5249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53465E-7B6D-49D9-B899-2158D5DA914E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25165C-7F2B-4A49-989A-DD091A5249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53465E-7B6D-49D9-B899-2158D5DA914E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25165C-7F2B-4A49-989A-DD091A5249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53465E-7B6D-49D9-B899-2158D5DA914E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25165C-7F2B-4A49-989A-DD091A5249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53465E-7B6D-49D9-B899-2158D5DA914E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25165C-7F2B-4A49-989A-DD091A5249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53465E-7B6D-49D9-B899-2158D5DA914E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25165C-7F2B-4A49-989A-DD091A5249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53465E-7B6D-49D9-B899-2158D5DA914E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25165C-7F2B-4A49-989A-DD091A5249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453465E-7B6D-49D9-B899-2158D5DA914E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725165C-7F2B-4A49-989A-DD091A5249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jwjw9603@naver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K-means Clustering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940152" y="5733256"/>
            <a:ext cx="273630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Jeong</a:t>
            </a:r>
            <a:r>
              <a:rPr lang="en-US" altLang="ko-KR" dirty="0" smtClean="0">
                <a:solidFill>
                  <a:schemeClr val="tx1"/>
                </a:solidFill>
              </a:rPr>
              <a:t> – </a:t>
            </a:r>
            <a:r>
              <a:rPr lang="en-US" altLang="ko-KR" dirty="0" err="1" smtClean="0">
                <a:solidFill>
                  <a:schemeClr val="tx1"/>
                </a:solidFill>
              </a:rPr>
              <a:t>Ji</a:t>
            </a:r>
            <a:r>
              <a:rPr lang="en-US" altLang="ko-KR" dirty="0" smtClean="0">
                <a:solidFill>
                  <a:schemeClr val="tx1"/>
                </a:solidFill>
              </a:rPr>
              <a:t> - Won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jwjw9603@naver.com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2021-02-17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91680" y="6309320"/>
            <a:ext cx="32403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</a:t>
            </a:r>
            <a:r>
              <a:rPr lang="en-US" altLang="ko-KR" sz="11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nformation</a:t>
            </a:r>
            <a:r>
              <a:rPr lang="en-US" altLang="ko-KR" sz="11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&amp; </a:t>
            </a:r>
            <a:r>
              <a:rPr lang="en-US" altLang="ko-KR" sz="1100" b="0" baseline="0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</a:t>
            </a:r>
            <a:r>
              <a:rPr lang="en-US" altLang="ko-KR" sz="11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ntelligence </a:t>
            </a:r>
            <a:r>
              <a:rPr lang="en-US" altLang="ko-KR" sz="1100" b="0" baseline="0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</a:t>
            </a:r>
            <a:r>
              <a:rPr lang="en-US" altLang="ko-KR" sz="11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ystem Lab.,</a:t>
            </a:r>
          </a:p>
          <a:p>
            <a:r>
              <a:rPr lang="en-US" altLang="ko-KR" sz="1100" b="0" baseline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Sungkyunkwan</a:t>
            </a:r>
            <a:r>
              <a:rPr lang="en-US" altLang="ko-KR" sz="11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University</a:t>
            </a:r>
            <a:endParaRPr lang="ko-KR" altLang="en-US" sz="11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224123"/>
            <a:ext cx="633877" cy="633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 Strength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Simple:easy</a:t>
            </a:r>
            <a:r>
              <a:rPr lang="en-US" altLang="ko-KR" dirty="0" smtClean="0"/>
              <a:t> to understand and to implement</a:t>
            </a:r>
          </a:p>
          <a:p>
            <a:r>
              <a:rPr lang="en-US" altLang="ko-KR" dirty="0" err="1" smtClean="0"/>
              <a:t>Efficient:Time</a:t>
            </a:r>
            <a:r>
              <a:rPr lang="en-US" altLang="ko-KR" dirty="0" smtClean="0"/>
              <a:t> complexity(O(</a:t>
            </a:r>
            <a:r>
              <a:rPr lang="en-US" altLang="ko-KR" dirty="0" err="1" smtClean="0"/>
              <a:t>tkn</a:t>
            </a:r>
            <a:r>
              <a:rPr lang="en-US" altLang="ko-KR" dirty="0" smtClean="0"/>
              <a:t>))—&gt;O(n)</a:t>
            </a:r>
          </a:p>
          <a:p>
            <a:r>
              <a:rPr lang="en-US" altLang="ko-KR" dirty="0" smtClean="0"/>
              <a:t>n:of objects</a:t>
            </a:r>
          </a:p>
          <a:p>
            <a:r>
              <a:rPr lang="en-US" altLang="ko-KR" dirty="0" smtClean="0"/>
              <a:t>k:of clusters</a:t>
            </a:r>
          </a:p>
          <a:p>
            <a:r>
              <a:rPr lang="en-US" altLang="ko-KR" dirty="0" smtClean="0"/>
              <a:t>t:of iterations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 weakness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altLang="ko-KR" b="1" dirty="0" smtClean="0"/>
          </a:p>
          <a:p>
            <a:r>
              <a:rPr lang="en-US" altLang="ko-KR" dirty="0" smtClean="0"/>
              <a:t>Clusters with non-spherical shapes(ellipsoidal shape)</a:t>
            </a:r>
          </a:p>
          <a:p>
            <a:pPr>
              <a:buNone/>
            </a:pPr>
            <a:r>
              <a:rPr lang="en-US" altLang="ko-KR" dirty="0" smtClean="0"/>
              <a:t>	→</a:t>
            </a:r>
            <a:r>
              <a:rPr lang="ko-KR" altLang="en-US" dirty="0" smtClean="0"/>
              <a:t>해결방법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Mahalanobis</a:t>
            </a:r>
            <a:r>
              <a:rPr lang="en-US" altLang="ko-KR" dirty="0" smtClean="0"/>
              <a:t> distance</a:t>
            </a:r>
            <a:r>
              <a:rPr lang="ko-KR" altLang="en-US" dirty="0" smtClean="0"/>
              <a:t>를 사용한다</a:t>
            </a:r>
          </a:p>
          <a:p>
            <a:r>
              <a:rPr lang="en-US" altLang="ko-KR" dirty="0" err="1" smtClean="0"/>
              <a:t>Mahalanobis</a:t>
            </a:r>
            <a:r>
              <a:rPr lang="en-US" altLang="ko-KR" dirty="0" smtClean="0"/>
              <a:t> distance</a:t>
            </a:r>
            <a:r>
              <a:rPr lang="ko-KR" altLang="en-US" dirty="0" smtClean="0"/>
              <a:t>는 유클리디언 거리에서 데이터의 속성들의 </a:t>
            </a:r>
            <a:r>
              <a:rPr lang="ko-KR" altLang="en-US" dirty="0" err="1" smtClean="0"/>
              <a:t>공분산</a:t>
            </a:r>
            <a:r>
              <a:rPr lang="en-US" altLang="ko-KR" dirty="0" smtClean="0"/>
              <a:t>(covariance)</a:t>
            </a:r>
            <a:r>
              <a:rPr lang="ko-KR" altLang="en-US" dirty="0" smtClean="0"/>
              <a:t>을 반영하여 거리를 계산하는 방법이다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계산값이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가까울수록 유사한 것이다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 weakness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Clusters with different sizes and densities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0288" y="2348880"/>
            <a:ext cx="3492500" cy="2743200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348880"/>
            <a:ext cx="3505200" cy="2768600"/>
          </a:xfrm>
          <a:prstGeom prst="rect">
            <a:avLst/>
          </a:prstGeom>
          <a:noFill/>
        </p:spPr>
      </p:pic>
      <p:sp>
        <p:nvSpPr>
          <p:cNvPr id="8" name="Text Box 27">
            <a:extLst>
              <a:ext uri="{FF2B5EF4-FFF2-40B4-BE49-F238E27FC236}">
                <a16:creationId xmlns:a16="http://schemas.microsoft.com/office/drawing/2014/main" xmlns="" id="{FA6116CC-B35E-47B8-B9F4-7FC341585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5373216"/>
            <a:ext cx="274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ko-KR" sz="1800" b="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N=2000, C=2</a:t>
            </a:r>
          </a:p>
        </p:txBody>
      </p:sp>
      <p:sp>
        <p:nvSpPr>
          <p:cNvPr id="9" name="Text Box 28">
            <a:extLst>
              <a:ext uri="{FF2B5EF4-FFF2-40B4-BE49-F238E27FC236}">
                <a16:creationId xmlns:a16="http://schemas.microsoft.com/office/drawing/2014/main" xmlns="" id="{D8D58E14-D891-400C-AFE6-0211618E3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144" y="5373216"/>
            <a:ext cx="274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ko-KR" sz="1800" b="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N=2000, C=2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 weakness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Converge to a local minimum(sensitive to initial points)</a:t>
            </a:r>
          </a:p>
          <a:p>
            <a:pPr>
              <a:buNone/>
            </a:pPr>
            <a:r>
              <a:rPr lang="en-US" altLang="ko-KR" dirty="0" smtClean="0"/>
              <a:t>	—&gt;</a:t>
            </a:r>
            <a:r>
              <a:rPr lang="ko-KR" altLang="en-US" dirty="0" smtClean="0"/>
              <a:t>초기값 설정에 따라 다르다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Need to </a:t>
            </a:r>
            <a:r>
              <a:rPr lang="en-US" altLang="ko-KR" dirty="0" err="1" smtClean="0"/>
              <a:t>specift</a:t>
            </a:r>
            <a:r>
              <a:rPr lang="en-US" altLang="ko-KR" dirty="0" smtClean="0"/>
              <a:t> k in a advance</a:t>
            </a:r>
          </a:p>
          <a:p>
            <a:r>
              <a:rPr lang="en-US" altLang="ko-KR" dirty="0" smtClean="0"/>
              <a:t>Unable to handle noisy data and outliers</a:t>
            </a:r>
          </a:p>
          <a:p>
            <a:r>
              <a:rPr lang="en-US" altLang="ko-KR" dirty="0" smtClean="0"/>
              <a:t>Not suitable to discover clusters with non-convex shapes</a:t>
            </a:r>
          </a:p>
          <a:p>
            <a:pPr>
              <a:buNone/>
            </a:pPr>
            <a:r>
              <a:rPr lang="en-US" altLang="ko-KR" dirty="0" smtClean="0"/>
              <a:t>	—&gt;</a:t>
            </a:r>
            <a:r>
              <a:rPr lang="ko-KR" altLang="en-US" dirty="0" smtClean="0"/>
              <a:t>해결방법</a:t>
            </a:r>
            <a:r>
              <a:rPr lang="en-US" altLang="ko-KR" dirty="0" smtClean="0"/>
              <a:t>:Spectral Clustering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Spectral Cluster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클러스터링의</a:t>
            </a:r>
            <a:r>
              <a:rPr lang="ko-KR" altLang="en-US" dirty="0" smtClean="0"/>
              <a:t> 종류</a:t>
            </a:r>
            <a:endParaRPr lang="en-US" altLang="ko-KR" dirty="0" smtClean="0"/>
          </a:p>
          <a:p>
            <a:pPr marL="425196" indent="-342900">
              <a:buAutoNum type="arabicPeriod"/>
            </a:pPr>
            <a:r>
              <a:rPr lang="en-US" altLang="ko-KR" sz="1600" dirty="0" smtClean="0">
                <a:latin typeface="나눔스퀘어_ac" pitchFamily="50" charset="-127"/>
                <a:ea typeface="나눔스퀘어_ac" pitchFamily="50" charset="-127"/>
              </a:rPr>
              <a:t>Compactness : </a:t>
            </a:r>
            <a:r>
              <a:rPr lang="ko-KR" altLang="en-US" sz="1600" dirty="0" smtClean="0">
                <a:latin typeface="나눔스퀘어_ac" pitchFamily="50" charset="-127"/>
                <a:ea typeface="나눔스퀘어_ac" pitchFamily="50" charset="-127"/>
              </a:rPr>
              <a:t>서로 가까이 있는 대상은 같은 그룹으로 묶이고</a:t>
            </a:r>
            <a:r>
              <a:rPr lang="en-US" altLang="ko-KR" sz="1600" dirty="0" smtClean="0"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600" dirty="0" smtClean="0">
                <a:latin typeface="나눔스퀘어_ac" pitchFamily="50" charset="-127"/>
                <a:ea typeface="나눔스퀘어_ac" pitchFamily="50" charset="-127"/>
              </a:rPr>
              <a:t>그 그룹의 핵을 중심으로 같은 그룹에 포함된 대상들이 밀집되어 분포하도록 하는 방식이다</a:t>
            </a:r>
            <a:r>
              <a:rPr lang="en-US" altLang="ko-KR" sz="1600" dirty="0" smtClean="0">
                <a:latin typeface="나눔스퀘어_ac" pitchFamily="50" charset="-127"/>
                <a:ea typeface="나눔스퀘어_ac" pitchFamily="50" charset="-127"/>
              </a:rPr>
              <a:t>. </a:t>
            </a:r>
            <a:r>
              <a:rPr lang="ko-KR" altLang="en-US" sz="1600" dirty="0" smtClean="0">
                <a:latin typeface="나눔스퀘어_ac" pitchFamily="50" charset="-127"/>
                <a:ea typeface="나눔스퀘어_ac" pitchFamily="50" charset="-127"/>
              </a:rPr>
              <a:t>주로 두 대상간의 거리 </a:t>
            </a:r>
            <a:r>
              <a:rPr lang="en-US" altLang="ko-KR" sz="1600" dirty="0" smtClean="0">
                <a:latin typeface="나눔스퀘어_ac" pitchFamily="50" charset="-127"/>
                <a:ea typeface="나눔스퀘어_ac" pitchFamily="50" charset="-127"/>
              </a:rPr>
              <a:t>( </a:t>
            </a:r>
            <a:r>
              <a:rPr lang="ko-KR" altLang="en-US" sz="1600" dirty="0" err="1" smtClean="0">
                <a:latin typeface="나눔스퀘어_ac" pitchFamily="50" charset="-127"/>
                <a:ea typeface="나눔스퀘어_ac" pitchFamily="50" charset="-127"/>
              </a:rPr>
              <a:t>유클리드</a:t>
            </a:r>
            <a:r>
              <a:rPr lang="ko-KR" altLang="en-US" sz="1600" dirty="0" smtClean="0">
                <a:latin typeface="나눔스퀘어_ac" pitchFamily="50" charset="-127"/>
                <a:ea typeface="나눔스퀘어_ac" pitchFamily="50" charset="-127"/>
              </a:rPr>
              <a:t> 거리 등 </a:t>
            </a:r>
            <a:r>
              <a:rPr lang="en-US" altLang="ko-KR" sz="1600" dirty="0" smtClean="0">
                <a:latin typeface="나눔스퀘어_ac" pitchFamily="50" charset="-127"/>
                <a:ea typeface="나눔스퀘어_ac" pitchFamily="50" charset="-127"/>
              </a:rPr>
              <a:t>) </a:t>
            </a:r>
            <a:r>
              <a:rPr lang="ko-KR" altLang="en-US" sz="1600" dirty="0" smtClean="0">
                <a:latin typeface="나눔스퀘어_ac" pitchFamily="50" charset="-127"/>
                <a:ea typeface="나눔스퀘어_ac" pitchFamily="50" charset="-127"/>
              </a:rPr>
              <a:t>가 대상간의 유사도를 측정하는 척도로 사용된다</a:t>
            </a:r>
            <a:r>
              <a:rPr lang="en-US" altLang="ko-KR" sz="1600" dirty="0" smtClean="0">
                <a:latin typeface="나눔스퀘어_ac" pitchFamily="50" charset="-127"/>
                <a:ea typeface="나눔스퀘어_ac" pitchFamily="50" charset="-127"/>
              </a:rPr>
              <a:t>. K-Means </a:t>
            </a:r>
            <a:r>
              <a:rPr lang="ko-KR" altLang="en-US" sz="1600" dirty="0" smtClean="0">
                <a:latin typeface="나눔스퀘어_ac" pitchFamily="50" charset="-127"/>
                <a:ea typeface="나눔스퀘어_ac" pitchFamily="50" charset="-127"/>
              </a:rPr>
              <a:t>알고리즘이 이 분류의 알고리즘에 속한다</a:t>
            </a:r>
            <a:r>
              <a:rPr lang="en-US" altLang="ko-KR" sz="1600" dirty="0" smtClean="0">
                <a:latin typeface="나눔스퀘어_ac" pitchFamily="50" charset="-127"/>
                <a:ea typeface="나눔스퀘어_ac" pitchFamily="50" charset="-127"/>
              </a:rPr>
              <a:t>.</a:t>
            </a:r>
          </a:p>
          <a:p>
            <a:pPr marL="425196" indent="-342900">
              <a:buFont typeface="Wingdings 2"/>
              <a:buAutoNum type="arabicPeriod"/>
            </a:pPr>
            <a:r>
              <a:rPr lang="en-US" altLang="ko-KR" sz="1600" dirty="0" smtClean="0">
                <a:latin typeface="나눔스퀘어_ac" pitchFamily="50" charset="-127"/>
                <a:ea typeface="나눔스퀘어_ac" pitchFamily="50" charset="-127"/>
              </a:rPr>
              <a:t>Connectivity : </a:t>
            </a:r>
            <a:r>
              <a:rPr lang="ko-KR" altLang="en-US" sz="1600" dirty="0" smtClean="0">
                <a:latin typeface="나눔스퀘어_ac" pitchFamily="50" charset="-127"/>
                <a:ea typeface="나눔스퀘어_ac" pitchFamily="50" charset="-127"/>
              </a:rPr>
              <a:t>서로 연결되어 있거나 바로 옆에 있는 대상이 같은 그룹으로 묶인다</a:t>
            </a:r>
            <a:r>
              <a:rPr lang="en-US" altLang="ko-KR" sz="1600" dirty="0" smtClean="0">
                <a:latin typeface="나눔스퀘어_ac" pitchFamily="50" charset="-127"/>
                <a:ea typeface="나눔스퀘어_ac" pitchFamily="50" charset="-127"/>
              </a:rPr>
              <a:t>. </a:t>
            </a:r>
            <a:r>
              <a:rPr lang="ko-KR" altLang="en-US" sz="1600" dirty="0" smtClean="0">
                <a:latin typeface="나눔스퀘어_ac" pitchFamily="50" charset="-127"/>
                <a:ea typeface="나눔스퀘어_ac" pitchFamily="50" charset="-127"/>
              </a:rPr>
              <a:t>두 대상의 거리가 매우 가깝더라도 대상이 연결되어 있지 않다면 같은 그룹으로 묶이지 않는다</a:t>
            </a:r>
            <a:r>
              <a:rPr lang="en-US" altLang="ko-KR" sz="1600" dirty="0" smtClean="0">
                <a:latin typeface="나눔스퀘어_ac" pitchFamily="50" charset="-127"/>
                <a:ea typeface="나눔스퀘어_ac" pitchFamily="50" charset="-127"/>
              </a:rPr>
              <a:t>. Spectral Clustering </a:t>
            </a:r>
            <a:r>
              <a:rPr lang="ko-KR" altLang="en-US" sz="1600" dirty="0" smtClean="0">
                <a:latin typeface="나눔스퀘어_ac" pitchFamily="50" charset="-127"/>
                <a:ea typeface="나눔스퀘어_ac" pitchFamily="50" charset="-127"/>
              </a:rPr>
              <a:t>알고리즘이 이 방법을 사용한 </a:t>
            </a:r>
            <a:r>
              <a:rPr lang="ko-KR" altLang="en-US" sz="1600" dirty="0" err="1" smtClean="0">
                <a:latin typeface="나눔스퀘어_ac" pitchFamily="50" charset="-127"/>
                <a:ea typeface="나눔스퀘어_ac" pitchFamily="50" charset="-127"/>
              </a:rPr>
              <a:t>클러스터링</a:t>
            </a:r>
            <a:r>
              <a:rPr lang="ko-KR" altLang="en-US" sz="1600" dirty="0" smtClean="0">
                <a:latin typeface="나눔스퀘어_ac" pitchFamily="50" charset="-127"/>
                <a:ea typeface="나눔스퀘어_ac" pitchFamily="50" charset="-127"/>
              </a:rPr>
              <a:t> 알고리즘에 해당한다</a:t>
            </a:r>
            <a:r>
              <a:rPr lang="en-US" altLang="ko-KR" sz="1600" dirty="0" smtClean="0">
                <a:latin typeface="나눔스퀘어_ac" pitchFamily="50" charset="-127"/>
                <a:ea typeface="나눔스퀘어_ac" pitchFamily="50" charset="-127"/>
              </a:rPr>
              <a:t>.</a:t>
            </a:r>
          </a:p>
          <a:p>
            <a:pPr marL="425196" indent="-342900">
              <a:buAutoNum type="arabicPeriod"/>
            </a:pPr>
            <a:endParaRPr lang="en-US" altLang="ko-KR" sz="1600" dirty="0" smtClean="0">
              <a:latin typeface="나눔스퀘어_ac" pitchFamily="50" charset="-127"/>
              <a:ea typeface="나눔스퀘어_ac" pitchFamily="50" charset="-127"/>
            </a:endParaRPr>
          </a:p>
          <a:p>
            <a:pPr>
              <a:buNone/>
            </a:pPr>
            <a:endParaRPr lang="ko-KR" altLang="en-US" dirty="0"/>
          </a:p>
        </p:txBody>
      </p:sp>
      <p:pic>
        <p:nvPicPr>
          <p:cNvPr id="4" name="그림 3" descr="클러스터종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4077072"/>
            <a:ext cx="4385290" cy="25642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Spectral Cluster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나눔스퀘어_ac" pitchFamily="50" charset="-127"/>
                <a:ea typeface="나눔스퀘어_ac" pitchFamily="50" charset="-127"/>
              </a:rPr>
              <a:t>알고리즘</a:t>
            </a:r>
            <a:endParaRPr lang="en-US" altLang="ko-KR" sz="2400" dirty="0" smtClean="0">
              <a:latin typeface="나눔스퀘어_ac" pitchFamily="50" charset="-127"/>
              <a:ea typeface="나눔스퀘어_ac" pitchFamily="50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나눔스퀘어_ac" pitchFamily="50" charset="-127"/>
                <a:ea typeface="나눔스퀘어_ac" pitchFamily="50" charset="-127"/>
              </a:rPr>
              <a:t>	</a:t>
            </a:r>
            <a:r>
              <a:rPr lang="ko-KR" altLang="en-US" sz="2000" dirty="0" smtClean="0">
                <a:latin typeface="나눔스퀘어_ac" pitchFamily="50" charset="-127"/>
                <a:ea typeface="나눔스퀘어_ac" pitchFamily="50" charset="-127"/>
              </a:rPr>
              <a:t>우선 데이터간의 거리에 기반한 유사도 행렬을 계산한다</a:t>
            </a:r>
            <a:r>
              <a:rPr lang="en-US" altLang="ko-KR" sz="2000" dirty="0" smtClean="0">
                <a:latin typeface="나눔스퀘어_ac" pitchFamily="50" charset="-127"/>
                <a:ea typeface="나눔스퀘어_ac" pitchFamily="50" charset="-127"/>
              </a:rPr>
              <a:t>.</a:t>
            </a:r>
          </a:p>
          <a:p>
            <a:pPr>
              <a:buNone/>
            </a:pPr>
            <a:r>
              <a:rPr lang="en-US" altLang="ko-KR" sz="2000" dirty="0" smtClean="0">
                <a:latin typeface="나눔스퀘어_ac" pitchFamily="50" charset="-127"/>
                <a:ea typeface="나눔스퀘어_ac" pitchFamily="50" charset="-127"/>
              </a:rPr>
              <a:t>	</a:t>
            </a:r>
            <a:r>
              <a:rPr lang="en-US" altLang="ko-KR" sz="2000" dirty="0" smtClean="0"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ko-KR" altLang="en-US" sz="2000" dirty="0" smtClean="0">
                <a:latin typeface="나눔스퀘어_ac" pitchFamily="50" charset="-127"/>
                <a:ea typeface="나눔스퀘어_ac" pitchFamily="50" charset="-127"/>
              </a:rPr>
              <a:t>유사도 행렬을 계산한 이후 각 </a:t>
            </a:r>
            <a:r>
              <a:rPr lang="ko-KR" altLang="en-US" sz="2000" dirty="0" err="1" smtClean="0">
                <a:latin typeface="나눔스퀘어_ac" pitchFamily="50" charset="-127"/>
                <a:ea typeface="나눔스퀘어_ac" pitchFamily="50" charset="-127"/>
              </a:rPr>
              <a:t>노드는</a:t>
            </a:r>
            <a:r>
              <a:rPr lang="ko-KR" altLang="en-US" sz="2000" dirty="0" smtClean="0">
                <a:latin typeface="나눔스퀘어_ac" pitchFamily="50" charset="-127"/>
                <a:ea typeface="나눔스퀘어_ac" pitchFamily="50" charset="-127"/>
              </a:rPr>
              <a:t> 각 그룹을 분리하기 </a:t>
            </a:r>
            <a:r>
              <a:rPr lang="ko-KR" altLang="en-US" sz="2000" dirty="0" err="1" smtClean="0">
                <a:latin typeface="나눔스퀘어_ac" pitchFamily="50" charset="-127"/>
                <a:ea typeface="나눔스퀘어_ac" pitchFamily="50" charset="-127"/>
              </a:rPr>
              <a:t>쉬운더</a:t>
            </a:r>
            <a:r>
              <a:rPr lang="ko-KR" altLang="en-US" sz="2000" dirty="0" smtClean="0">
                <a:latin typeface="나눔스퀘어_ac" pitchFamily="50" charset="-127"/>
                <a:ea typeface="나눔스퀘어_ac" pitchFamily="50" charset="-127"/>
              </a:rPr>
              <a:t> 낮은 차원으로 이동</a:t>
            </a:r>
            <a:r>
              <a:rPr lang="en-US" altLang="ko-KR" sz="2000" dirty="0" smtClean="0">
                <a:latin typeface="나눔스퀘어_ac" pitchFamily="50" charset="-127"/>
                <a:ea typeface="나눔스퀘어_ac" pitchFamily="50" charset="-127"/>
              </a:rPr>
              <a:t>. </a:t>
            </a:r>
            <a:r>
              <a:rPr lang="en-US" altLang="ko-KR" sz="2000" dirty="0" smtClean="0"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ko-KR" altLang="en-US" sz="2000" dirty="0" err="1" smtClean="0">
                <a:latin typeface="나눔스퀘어_ac" pitchFamily="50" charset="-127"/>
                <a:ea typeface="나눔스퀘어_ac" pitchFamily="50" charset="-127"/>
              </a:rPr>
              <a:t>사영된</a:t>
            </a:r>
            <a:r>
              <a:rPr lang="ko-KR" altLang="en-US" sz="2000" dirty="0" smtClean="0"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ko-KR" altLang="en-US" sz="2000" dirty="0" smtClean="0">
                <a:latin typeface="나눔스퀘어_ac" pitchFamily="50" charset="-127"/>
                <a:ea typeface="나눔스퀘어_ac" pitchFamily="50" charset="-127"/>
              </a:rPr>
              <a:t>낮은 차원의 공간에서의 거리를 기반으로 </a:t>
            </a:r>
            <a:r>
              <a:rPr lang="en-US" altLang="ko-KR" sz="2000" dirty="0" smtClean="0">
                <a:latin typeface="나눔스퀘어_ac" pitchFamily="50" charset="-127"/>
                <a:ea typeface="나눔스퀘어_ac" pitchFamily="50" charset="-127"/>
              </a:rPr>
              <a:t>K-means</a:t>
            </a:r>
            <a:r>
              <a:rPr lang="ko-KR" altLang="en-US" sz="2000" dirty="0" smtClean="0">
                <a:latin typeface="나눔스퀘어_ac" pitchFamily="50" charset="-127"/>
                <a:ea typeface="나눔스퀘어_ac" pitchFamily="50" charset="-127"/>
              </a:rPr>
              <a:t>와 같은 알고리즘을 통하여 각 클러스터를 생성하고 클러스터링 알고리즘은 종료된다</a:t>
            </a:r>
            <a:r>
              <a:rPr lang="en-US" altLang="ko-KR" sz="2000" dirty="0" smtClean="0">
                <a:latin typeface="나눔스퀘어_ac" pitchFamily="50" charset="-127"/>
                <a:ea typeface="나눔스퀘어_ac" pitchFamily="50" charset="-127"/>
              </a:rPr>
              <a:t>.</a:t>
            </a:r>
            <a:endParaRPr lang="ko-KR" altLang="en-US" sz="2000" dirty="0">
              <a:latin typeface="나눔스퀘어_ac" pitchFamily="50" charset="-127"/>
              <a:ea typeface="나눔스퀘어_ac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Spectral Cluster</a:t>
            </a:r>
            <a:endParaRPr lang="ko-KR" altLang="en-US" dirty="0"/>
          </a:p>
        </p:txBody>
      </p:sp>
      <p:pic>
        <p:nvPicPr>
          <p:cNvPr id="4" name="내용 개체 틀 3" descr="spectral_cluster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1653009"/>
            <a:ext cx="5040560" cy="5204991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Spectral Cluster</a:t>
            </a:r>
            <a:endParaRPr lang="ko-KR" altLang="en-US" dirty="0"/>
          </a:p>
        </p:txBody>
      </p:sp>
      <p:pic>
        <p:nvPicPr>
          <p:cNvPr id="4" name="내용 개체 틀 3" descr="유사도행렬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324542" y="1447800"/>
            <a:ext cx="3720465" cy="4800600"/>
          </a:xfrm>
        </p:spPr>
      </p:pic>
      <p:sp>
        <p:nvSpPr>
          <p:cNvPr id="5" name="직사각형 4"/>
          <p:cNvSpPr/>
          <p:nvPr/>
        </p:nvSpPr>
        <p:spPr>
          <a:xfrm>
            <a:off x="7308304" y="4653136"/>
            <a:ext cx="165618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Affinity </a:t>
            </a:r>
            <a:r>
              <a:rPr lang="en-US" altLang="ko-KR" dirty="0" err="1" smtClean="0">
                <a:solidFill>
                  <a:schemeClr val="tx1"/>
                </a:solidFill>
              </a:rPr>
              <a:t>matrix</a:t>
            </a:r>
            <a:r>
              <a:rPr lang="en-US" altLang="ko-KR" dirty="0" err="1" smtClean="0"/>
              <a:t>a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Spectral Cluster</a:t>
            </a:r>
            <a:endParaRPr lang="ko-KR" altLang="en-US" dirty="0"/>
          </a:p>
        </p:txBody>
      </p:sp>
      <p:pic>
        <p:nvPicPr>
          <p:cNvPr id="5" name="내용 개체 틀 4" descr="주성분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556792"/>
            <a:ext cx="3720465" cy="4800600"/>
          </a:xfrm>
        </p:spPr>
      </p:pic>
      <p:sp>
        <p:nvSpPr>
          <p:cNvPr id="32770" name="AutoShape 2" descr="https://s3-us-west-2.amazonaws.com/secure.notion-static.com/8a600c0f-97db-4938-b771-33208ca208d6/Untitled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 descr="KakaoTalk_20210217_17435607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6" y="1556792"/>
            <a:ext cx="2771800" cy="1845942"/>
          </a:xfrm>
          <a:prstGeom prst="rect">
            <a:avLst/>
          </a:prstGeom>
        </p:spPr>
      </p:pic>
      <p:pic>
        <p:nvPicPr>
          <p:cNvPr id="7" name="그림 6" descr="spectral_clustering결과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6096" y="3356992"/>
            <a:ext cx="2545863" cy="328498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Hierarchical Method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7A63800E-8143-4EF8-B9B3-0B659153E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Grouping objects into a tree of clusters</a:t>
            </a:r>
            <a:endParaRPr lang="ko-KR" altLang="en-US" dirty="0"/>
          </a:p>
        </p:txBody>
      </p:sp>
      <p:pic>
        <p:nvPicPr>
          <p:cNvPr id="5" name="그림 4" descr="hierarchical_metho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712" y="2420888"/>
            <a:ext cx="5760640" cy="39791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Clustering?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나눔스퀘어_ac" pitchFamily="50" charset="-127"/>
                <a:ea typeface="나눔스퀘어_ac" pitchFamily="50" charset="-127"/>
              </a:rPr>
              <a:t>clustering is a process of partitioning a set of data(or object) in a set of meaningful </a:t>
            </a:r>
            <a:r>
              <a:rPr lang="en-US" altLang="ko-KR" sz="2400" dirty="0" err="1" smtClean="0">
                <a:latin typeface="나눔스퀘어_ac" pitchFamily="50" charset="-127"/>
                <a:ea typeface="나눔스퀘어_ac" pitchFamily="50" charset="-127"/>
              </a:rPr>
              <a:t>subclasses,called</a:t>
            </a:r>
            <a:r>
              <a:rPr lang="en-US" altLang="ko-KR" sz="2400" dirty="0" smtClean="0">
                <a:latin typeface="나눔스퀘어_ac" pitchFamily="50" charset="-127"/>
                <a:ea typeface="나눔스퀘어_ac" pitchFamily="50" charset="-127"/>
              </a:rPr>
              <a:t> clusters</a:t>
            </a:r>
          </a:p>
          <a:p>
            <a:r>
              <a:rPr lang="en-US" altLang="ko-KR" sz="2400" dirty="0" err="1" smtClean="0">
                <a:latin typeface="나눔스퀘어_ac" pitchFamily="50" charset="-127"/>
                <a:ea typeface="나눔스퀘어_ac" pitchFamily="50" charset="-127"/>
              </a:rPr>
              <a:t>cluster:a</a:t>
            </a:r>
            <a:r>
              <a:rPr lang="en-US" altLang="ko-KR" sz="2400" dirty="0" smtClean="0">
                <a:latin typeface="나눔스퀘어_ac" pitchFamily="50" charset="-127"/>
                <a:ea typeface="나눔스퀘어_ac" pitchFamily="50" charset="-127"/>
              </a:rPr>
              <a:t> collection of data objects that are similar to one another and thus can be treated collectively as one group</a:t>
            </a:r>
          </a:p>
          <a:p>
            <a:r>
              <a:rPr lang="en-US" altLang="ko-KR" sz="2400" dirty="0" smtClean="0">
                <a:latin typeface="나눔스퀘어_ac" pitchFamily="50" charset="-127"/>
                <a:ea typeface="나눔스퀘어_ac" pitchFamily="50" charset="-127"/>
              </a:rPr>
              <a:t>clustering: unsupervised learning</a:t>
            </a:r>
          </a:p>
          <a:p>
            <a:r>
              <a:rPr lang="en-US" altLang="ko-KR" sz="2400" dirty="0" err="1" smtClean="0">
                <a:latin typeface="나눔스퀘어_ac" pitchFamily="50" charset="-127"/>
                <a:ea typeface="나눔스퀘어_ac" pitchFamily="50" charset="-127"/>
              </a:rPr>
              <a:t>classification:no</a:t>
            </a:r>
            <a:r>
              <a:rPr lang="en-US" altLang="ko-KR" sz="2400" dirty="0" smtClean="0">
                <a:latin typeface="나눔스퀘어_ac" pitchFamily="50" charset="-127"/>
                <a:ea typeface="나눔스퀘어_ac" pitchFamily="50" charset="-127"/>
              </a:rPr>
              <a:t> predefined classes</a:t>
            </a:r>
          </a:p>
          <a:p>
            <a:r>
              <a:rPr lang="en-US" altLang="ko-KR" sz="2400" dirty="0" smtClean="0">
                <a:latin typeface="나눔스퀘어_ac" pitchFamily="50" charset="-127"/>
                <a:ea typeface="나눔스퀘어_ac" pitchFamily="50" charset="-127"/>
              </a:rPr>
              <a:t>Good Cluster?</a:t>
            </a:r>
          </a:p>
          <a:p>
            <a:pPr>
              <a:buNone/>
            </a:pPr>
            <a:r>
              <a:rPr lang="en-US" altLang="ko-KR" sz="2400" dirty="0" smtClean="0">
                <a:latin typeface="나눔스퀘어_ac" pitchFamily="50" charset="-127"/>
                <a:ea typeface="나눔스퀘어_ac" pitchFamily="50" charset="-127"/>
              </a:rPr>
              <a:t>	High intra-cluster similarity</a:t>
            </a:r>
          </a:p>
          <a:p>
            <a:pPr>
              <a:buNone/>
            </a:pPr>
            <a:r>
              <a:rPr lang="en-US" altLang="ko-KR" sz="2400" dirty="0" smtClean="0">
                <a:latin typeface="나눔스퀘어_ac" pitchFamily="50" charset="-127"/>
                <a:ea typeface="나눔스퀘어_ac" pitchFamily="50" charset="-127"/>
              </a:rPr>
              <a:t>	Low inter-cluster similarity</a:t>
            </a:r>
          </a:p>
          <a:p>
            <a:endParaRPr lang="ko-KR" altLang="en-US" dirty="0"/>
          </a:p>
        </p:txBody>
      </p:sp>
      <p:pic>
        <p:nvPicPr>
          <p:cNvPr id="4" name="그림 3" descr="good_clus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4797152"/>
            <a:ext cx="3168352" cy="1574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Hierarchical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Type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2400" dirty="0" smtClean="0">
                <a:latin typeface="나눔스퀘어_ac" pitchFamily="50" charset="-127"/>
                <a:ea typeface="나눔스퀘어_ac" pitchFamily="50" charset="-127"/>
              </a:rPr>
              <a:t>Agglomerative</a:t>
            </a:r>
          </a:p>
          <a:p>
            <a:pPr>
              <a:buNone/>
            </a:pPr>
            <a:r>
              <a:rPr lang="en-US" altLang="ko-KR" sz="2400" dirty="0" smtClean="0">
                <a:latin typeface="나눔스퀘어_ac" pitchFamily="50" charset="-127"/>
                <a:ea typeface="나눔스퀘어_ac" pitchFamily="50" charset="-127"/>
              </a:rPr>
              <a:t>	</a:t>
            </a:r>
            <a:r>
              <a:rPr lang="en-US" altLang="ko-KR" sz="2400" dirty="0" smtClean="0">
                <a:latin typeface="나눔스퀘어_ac" pitchFamily="50" charset="-127"/>
                <a:ea typeface="나눔스퀘어_ac" pitchFamily="50" charset="-127"/>
              </a:rPr>
              <a:t>Divisive</a:t>
            </a:r>
            <a:endParaRPr lang="en-US" altLang="ko-KR" sz="2400" dirty="0" smtClean="0">
              <a:latin typeface="나눔스퀘어_ac" pitchFamily="50" charset="-127"/>
              <a:ea typeface="나눔스퀘어_ac" pitchFamily="50" charset="-127"/>
            </a:endParaRPr>
          </a:p>
          <a:p>
            <a:r>
              <a:rPr lang="en-US" altLang="ko-KR" sz="2400" dirty="0" smtClean="0"/>
              <a:t>Agglomerative Hierarchical Clustering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이 알고리즘은 각 데이터가 모두 나눠져있는 상태에서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작은 단위로부터 </a:t>
            </a:r>
            <a:r>
              <a:rPr lang="ko-KR" altLang="en-US" sz="2400" dirty="0" err="1" smtClean="0"/>
              <a:t>클러스터링을</a:t>
            </a:r>
            <a:r>
              <a:rPr lang="ko-KR" altLang="en-US" sz="2400" dirty="0" smtClean="0"/>
              <a:t> 시작하여 모든 데이터를 묶을 때까지 반복하는 </a:t>
            </a:r>
            <a:r>
              <a:rPr lang="en-US" altLang="ko-KR" sz="2400" dirty="0" smtClean="0"/>
              <a:t>Bottom Up </a:t>
            </a:r>
            <a:r>
              <a:rPr lang="ko-KR" altLang="en-US" sz="2400" dirty="0" smtClean="0"/>
              <a:t>방식으로 </a:t>
            </a:r>
            <a:r>
              <a:rPr lang="ko-KR" altLang="en-US" sz="2400" dirty="0" err="1" smtClean="0"/>
              <a:t>클러스터링을</a:t>
            </a:r>
            <a:r>
              <a:rPr lang="ko-KR" altLang="en-US" sz="2400" dirty="0" smtClean="0"/>
              <a:t> 진행한다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ko-KR" altLang="en-US" sz="2400" dirty="0">
              <a:latin typeface="나눔스퀘어_ac" pitchFamily="50" charset="-127"/>
              <a:ea typeface="나눔스퀘어_ac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Similarity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Similarity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2400" dirty="0" smtClean="0"/>
              <a:t>Similarity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inter-cluster</a:t>
            </a:r>
            <a:r>
              <a:rPr lang="ko-KR" altLang="en-US" sz="2400" dirty="0" smtClean="0"/>
              <a:t>간의 유사성이다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ko-KR" altLang="en-US" sz="2400" dirty="0"/>
          </a:p>
        </p:txBody>
      </p:sp>
      <p:pic>
        <p:nvPicPr>
          <p:cNvPr id="4" name="그림 3" descr="similari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996952"/>
            <a:ext cx="5965294" cy="323317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Hierarchical Method</a:t>
            </a:r>
            <a:endParaRPr lang="ko-KR" altLang="en-US" dirty="0"/>
          </a:p>
        </p:txBody>
      </p:sp>
      <p:pic>
        <p:nvPicPr>
          <p:cNvPr id="4" name="내용 개체 틀 3" descr="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987824" y="2492896"/>
            <a:ext cx="4335780" cy="292608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Hierarchical Method</a:t>
            </a:r>
            <a:endParaRPr lang="ko-KR" altLang="en-US" dirty="0"/>
          </a:p>
        </p:txBody>
      </p:sp>
      <p:pic>
        <p:nvPicPr>
          <p:cNvPr id="4" name="내용 개체 틀 3" descr="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272155" y="2621280"/>
            <a:ext cx="3825240" cy="245364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Hierarchical Method</a:t>
            </a:r>
            <a:endParaRPr lang="ko-KR" altLang="en-US" dirty="0"/>
          </a:p>
        </p:txBody>
      </p:sp>
      <p:pic>
        <p:nvPicPr>
          <p:cNvPr id="4" name="내용 개체 틀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5965" y="2689860"/>
            <a:ext cx="3817620" cy="231648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Hierarchical Method</a:t>
            </a:r>
            <a:endParaRPr lang="ko-KR" altLang="en-US" dirty="0"/>
          </a:p>
        </p:txBody>
      </p:sp>
      <p:pic>
        <p:nvPicPr>
          <p:cNvPr id="4" name="내용 개체 틀 3" descr="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52165" y="2560320"/>
            <a:ext cx="3665220" cy="257556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Hierarchical Method</a:t>
            </a:r>
            <a:endParaRPr lang="ko-KR" altLang="en-US" dirty="0"/>
          </a:p>
        </p:txBody>
      </p:sp>
      <p:pic>
        <p:nvPicPr>
          <p:cNvPr id="4" name="내용 개체 틀 3" descr="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13025" y="1882140"/>
            <a:ext cx="5143500" cy="393192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Hierarchical Method</a:t>
            </a:r>
            <a:endParaRPr lang="ko-KR" altLang="en-US" dirty="0"/>
          </a:p>
        </p:txBody>
      </p:sp>
      <p:pic>
        <p:nvPicPr>
          <p:cNvPr id="4" name="내용 개체 틀 3" descr="덴드로그램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474085" y="2251710"/>
            <a:ext cx="3421380" cy="3192780"/>
          </a:xfrm>
        </p:spPr>
      </p:pic>
      <p:sp>
        <p:nvSpPr>
          <p:cNvPr id="5" name="직사각형 4"/>
          <p:cNvSpPr/>
          <p:nvPr/>
        </p:nvSpPr>
        <p:spPr>
          <a:xfrm>
            <a:off x="1475656" y="5733256"/>
            <a:ext cx="6192688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ko-KR" altLang="en-US" dirty="0" err="1" smtClean="0">
                <a:solidFill>
                  <a:schemeClr val="tx1"/>
                </a:solidFill>
              </a:rPr>
              <a:t>덴드로그램의</a:t>
            </a:r>
            <a:r>
              <a:rPr lang="ko-KR" altLang="en-US" dirty="0" smtClean="0">
                <a:solidFill>
                  <a:schemeClr val="tx1"/>
                </a:solidFill>
              </a:rPr>
              <a:t> 수평선 높이는 클러스터가 만들어진 순서대로 정해진다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K-means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smtClean="0">
                <a:latin typeface="나눔스퀘어_ac" pitchFamily="50" charset="-127"/>
                <a:ea typeface="나눔스퀘어_ac" pitchFamily="50" charset="-127"/>
              </a:rPr>
              <a:t>k-</a:t>
            </a:r>
            <a:r>
              <a:rPr lang="ko-KR" altLang="en-US" sz="1600" dirty="0" smtClean="0">
                <a:latin typeface="나눔스퀘어_ac" pitchFamily="50" charset="-127"/>
                <a:ea typeface="나눔스퀘어_ac" pitchFamily="50" charset="-127"/>
              </a:rPr>
              <a:t>평균은 군집화</a:t>
            </a:r>
            <a:r>
              <a:rPr lang="en-US" altLang="ko-KR" sz="1600" dirty="0" smtClean="0">
                <a:latin typeface="나눔스퀘어_ac" pitchFamily="50" charset="-127"/>
                <a:ea typeface="나눔스퀘어_ac" pitchFamily="50" charset="-127"/>
              </a:rPr>
              <a:t>(clustering)</a:t>
            </a:r>
            <a:r>
              <a:rPr lang="ko-KR" altLang="en-US" sz="1600" dirty="0" smtClean="0">
                <a:latin typeface="나눔스퀘어_ac" pitchFamily="50" charset="-127"/>
                <a:ea typeface="나눔스퀘어_ac" pitchFamily="50" charset="-127"/>
              </a:rPr>
              <a:t>에서 가장 일반적으로 사용되는 알고리즘이다</a:t>
            </a:r>
            <a:r>
              <a:rPr lang="en-US" altLang="ko-KR" sz="1600" dirty="0" smtClean="0">
                <a:latin typeface="나눔스퀘어_ac" pitchFamily="50" charset="-127"/>
                <a:ea typeface="나눔스퀘어_ac" pitchFamily="50" charset="-127"/>
              </a:rPr>
              <a:t>.</a:t>
            </a:r>
          </a:p>
          <a:p>
            <a:r>
              <a:rPr lang="en-US" altLang="ko-KR" sz="1600" dirty="0" smtClean="0">
                <a:latin typeface="나눔스퀘어_ac" pitchFamily="50" charset="-127"/>
                <a:ea typeface="나눔스퀘어_ac" pitchFamily="50" charset="-127"/>
              </a:rPr>
              <a:t> k-means</a:t>
            </a:r>
            <a:r>
              <a:rPr lang="ko-KR" altLang="en-US" sz="1600" dirty="0" smtClean="0">
                <a:latin typeface="나눔스퀘어_ac" pitchFamily="50" charset="-127"/>
                <a:ea typeface="나눔스퀘어_ac" pitchFamily="50" charset="-127"/>
              </a:rPr>
              <a:t>은 군집 중심점</a:t>
            </a:r>
            <a:r>
              <a:rPr lang="en-US" altLang="ko-KR" sz="1600" dirty="0" smtClean="0">
                <a:latin typeface="나눔스퀘어_ac" pitchFamily="50" charset="-127"/>
                <a:ea typeface="나눔스퀘어_ac" pitchFamily="50" charset="-127"/>
              </a:rPr>
              <a:t>(</a:t>
            </a:r>
            <a:r>
              <a:rPr lang="en-US" altLang="ko-KR" sz="1600" dirty="0" err="1" smtClean="0">
                <a:latin typeface="나눔스퀘어_ac" pitchFamily="50" charset="-127"/>
                <a:ea typeface="나눔스퀘어_ac" pitchFamily="50" charset="-127"/>
              </a:rPr>
              <a:t>centroid</a:t>
            </a:r>
            <a:r>
              <a:rPr lang="en-US" altLang="ko-KR" sz="1600" dirty="0" smtClean="0">
                <a:latin typeface="나눔스퀘어_ac" pitchFamily="50" charset="-127"/>
                <a:ea typeface="나눔스퀘어_ac" pitchFamily="50" charset="-127"/>
              </a:rPr>
              <a:t>)</a:t>
            </a:r>
            <a:r>
              <a:rPr lang="ko-KR" altLang="en-US" sz="1600" dirty="0" smtClean="0">
                <a:latin typeface="나눔스퀘어_ac" pitchFamily="50" charset="-127"/>
                <a:ea typeface="나눔스퀘어_ac" pitchFamily="50" charset="-127"/>
              </a:rPr>
              <a:t>이라는 특정한 임의의 지점을 선택해 해당 중심에 가장 가까운 포인트들을 선택하는 군집화 기법이다</a:t>
            </a:r>
            <a:r>
              <a:rPr lang="en-US" altLang="ko-KR" sz="1600" dirty="0" smtClean="0">
                <a:latin typeface="나눔스퀘어_ac" pitchFamily="50" charset="-127"/>
                <a:ea typeface="나눔스퀘어_ac" pitchFamily="50" charset="-127"/>
              </a:rPr>
              <a:t>.</a:t>
            </a:r>
          </a:p>
          <a:p>
            <a:r>
              <a:rPr lang="en-US" altLang="ko-KR" sz="1600" dirty="0" smtClean="0">
                <a:latin typeface="나눔스퀘어_ac" pitchFamily="50" charset="-127"/>
                <a:ea typeface="나눔스퀘어_ac" pitchFamily="50" charset="-127"/>
              </a:rPr>
              <a:t>Algorithms</a:t>
            </a:r>
          </a:p>
          <a:p>
            <a:r>
              <a:rPr lang="en-US" altLang="ko-KR" sz="1600" dirty="0" smtClean="0"/>
              <a:t>Given </a:t>
            </a:r>
            <a:r>
              <a:rPr lang="en-US" altLang="ko-KR" sz="1600" dirty="0" err="1" smtClean="0"/>
              <a:t>K,the</a:t>
            </a:r>
            <a:r>
              <a:rPr lang="en-US" altLang="ko-KR" sz="1600" dirty="0" smtClean="0"/>
              <a:t> K-means algorithm is implemented in 4 steps:</a:t>
            </a:r>
          </a:p>
          <a:p>
            <a:pPr>
              <a:buNone/>
            </a:pPr>
            <a:r>
              <a:rPr lang="en-US" altLang="ko-KR" sz="1600" dirty="0" smtClean="0"/>
              <a:t>	1.Randomly choose seed points(</a:t>
            </a:r>
            <a:r>
              <a:rPr lang="en-US" altLang="ko-KR" sz="1600" dirty="0" err="1" smtClean="0"/>
              <a:t>centroids</a:t>
            </a:r>
            <a:r>
              <a:rPr lang="en-US" altLang="ko-KR" sz="1600" dirty="0" smtClean="0"/>
              <a:t>)</a:t>
            </a:r>
          </a:p>
          <a:p>
            <a:pPr>
              <a:buNone/>
            </a:pPr>
            <a:r>
              <a:rPr lang="en-US" altLang="ko-KR" sz="1600" dirty="0" smtClean="0"/>
              <a:t>	2.Assign each object to the nearest seed point.</a:t>
            </a:r>
          </a:p>
          <a:p>
            <a:pPr>
              <a:buNone/>
            </a:pPr>
            <a:r>
              <a:rPr lang="en-US" altLang="ko-KR" sz="1600" dirty="0" smtClean="0"/>
              <a:t>	3.Compute the </a:t>
            </a:r>
            <a:r>
              <a:rPr lang="en-US" altLang="ko-KR" sz="1600" dirty="0" err="1" smtClean="0"/>
              <a:t>centroids</a:t>
            </a:r>
            <a:r>
              <a:rPr lang="en-US" altLang="ko-KR" sz="1600" dirty="0" smtClean="0"/>
              <a:t>(mean point) of the current clusters.</a:t>
            </a:r>
          </a:p>
          <a:p>
            <a:pPr>
              <a:buNone/>
            </a:pPr>
            <a:r>
              <a:rPr lang="en-US" altLang="ko-KR" sz="1600" dirty="0" smtClean="0"/>
              <a:t>	4.Go back to Step 2,stop when no more seeds change</a:t>
            </a:r>
          </a:p>
          <a:p>
            <a:pPr>
              <a:buNone/>
            </a:pPr>
            <a:endParaRPr lang="en-US" altLang="ko-KR" sz="1600" dirty="0" smtClean="0"/>
          </a:p>
          <a:p>
            <a:endParaRPr lang="ko-KR" altLang="en-US" sz="1600" dirty="0">
              <a:latin typeface="나눔스퀘어_ac" pitchFamily="50" charset="-127"/>
              <a:ea typeface="나눔스퀘어_ac" pitchFamily="50" charset="-127"/>
            </a:endParaRPr>
          </a:p>
        </p:txBody>
      </p:sp>
      <p:pic>
        <p:nvPicPr>
          <p:cNvPr id="4" name="그림 3" descr="KakaoTalk_20210216_2316253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712" y="4221088"/>
            <a:ext cx="4968552" cy="23298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set K</a:t>
            </a:r>
            <a:endParaRPr lang="ko-KR" altLang="en-US" dirty="0"/>
          </a:p>
        </p:txBody>
      </p:sp>
      <p:pic>
        <p:nvPicPr>
          <p:cNvPr id="4" name="내용 개체 틀 3" descr="elbow_method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75656" y="1844824"/>
            <a:ext cx="5027579" cy="3501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K-means (ex) k=3)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B9B2DA8-6D8A-4017-9B22-EC62E400C65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2348880"/>
            <a:ext cx="6457252" cy="2954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930A4F3-90FB-45C2-AD7F-83EECBC53401}"/>
              </a:ext>
            </a:extLst>
          </p:cNvPr>
          <p:cNvSpPr txBox="1"/>
          <p:nvPr/>
        </p:nvSpPr>
        <p:spPr>
          <a:xfrm>
            <a:off x="1301691" y="5422806"/>
            <a:ext cx="7842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ym typeface="Wingdings" panose="05000000000000000000" pitchFamily="2" charset="2"/>
              </a:rPr>
              <a:t> </a:t>
            </a:r>
            <a:r>
              <a:rPr lang="en-US" altLang="ko-KR" sz="3200" dirty="0"/>
              <a:t>Choose k objects as the initial cluster centers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6F5BB143-FE21-42CD-8DB0-84EBA023E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75915" y="2686050"/>
            <a:ext cx="4617720" cy="232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930A4F3-90FB-45C2-AD7F-83EECBC53401}"/>
              </a:ext>
            </a:extLst>
          </p:cNvPr>
          <p:cNvSpPr txBox="1"/>
          <p:nvPr/>
        </p:nvSpPr>
        <p:spPr>
          <a:xfrm>
            <a:off x="1301691" y="5422806"/>
            <a:ext cx="76627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ym typeface="Wingdings" panose="05000000000000000000" pitchFamily="2" charset="2"/>
              </a:rPr>
              <a:t> </a:t>
            </a:r>
            <a:r>
              <a:rPr lang="en-US" altLang="ko-KR" sz="3200" dirty="0">
                <a:solidFill>
                  <a:schemeClr val="accent1"/>
                </a:solidFill>
                <a:sym typeface="Wingdings" panose="05000000000000000000" pitchFamily="2" charset="2"/>
              </a:rPr>
              <a:t>Assign</a:t>
            </a:r>
            <a:r>
              <a:rPr lang="en-US" altLang="ko-KR" sz="3200" dirty="0">
                <a:sym typeface="Wingdings" panose="05000000000000000000" pitchFamily="2" charset="2"/>
              </a:rPr>
              <a:t> all objects to the nearest cluster center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0FFC50F3-9FAE-49BA-A569-4CD067A1B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92095" y="2590800"/>
            <a:ext cx="4785360" cy="251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930A4F3-90FB-45C2-AD7F-83EECBC53401}"/>
              </a:ext>
            </a:extLst>
          </p:cNvPr>
          <p:cNvSpPr txBox="1"/>
          <p:nvPr/>
        </p:nvSpPr>
        <p:spPr>
          <a:xfrm>
            <a:off x="1301691" y="5422806"/>
            <a:ext cx="7842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ym typeface="Wingdings" panose="05000000000000000000" pitchFamily="2" charset="2"/>
              </a:rPr>
              <a:t> </a:t>
            </a:r>
            <a:r>
              <a:rPr lang="en-US" altLang="ko-KR" sz="3200" dirty="0">
                <a:solidFill>
                  <a:schemeClr val="accent1"/>
                </a:solidFill>
                <a:sym typeface="Wingdings" panose="05000000000000000000" pitchFamily="2" charset="2"/>
              </a:rPr>
              <a:t>Re-calculate </a:t>
            </a:r>
            <a:r>
              <a:rPr lang="en-US" altLang="ko-KR" sz="3200" dirty="0">
                <a:sym typeface="Wingdings" panose="05000000000000000000" pitchFamily="2" charset="2"/>
              </a:rPr>
              <a:t>the center of clusters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B7DA4122-D8E3-4E8C-8D42-170DBD115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79725" y="2693670"/>
            <a:ext cx="4610100" cy="23088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283A5BA-EDE0-48B3-A614-D10712BCBC53}"/>
              </a:ext>
            </a:extLst>
          </p:cNvPr>
          <p:cNvSpPr txBox="1"/>
          <p:nvPr/>
        </p:nvSpPr>
        <p:spPr>
          <a:xfrm>
            <a:off x="1301691" y="5422806"/>
            <a:ext cx="7842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ym typeface="Wingdings" panose="05000000000000000000" pitchFamily="2" charset="2"/>
              </a:rPr>
              <a:t>Repeat</a:t>
            </a:r>
            <a:r>
              <a:rPr lang="en-US" altLang="ko-KR" sz="3200" dirty="0">
                <a:solidFill>
                  <a:schemeClr val="accent1"/>
                </a:solidFill>
                <a:sym typeface="Wingdings" panose="05000000000000000000" pitchFamily="2" charset="2"/>
              </a:rPr>
              <a:t> assign &amp; calculate ()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A0A5E04F-8630-41ED-82C5-34EA79198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02585" y="2655570"/>
            <a:ext cx="4564380" cy="2385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283A5BA-EDE0-48B3-A614-D10712BCBC53}"/>
              </a:ext>
            </a:extLst>
          </p:cNvPr>
          <p:cNvSpPr txBox="1"/>
          <p:nvPr/>
        </p:nvSpPr>
        <p:spPr>
          <a:xfrm>
            <a:off x="1301691" y="5422806"/>
            <a:ext cx="7230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ym typeface="Wingdings" panose="05000000000000000000" pitchFamily="2" charset="2"/>
              </a:rPr>
              <a:t>Until convergence (no change of centers)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59</TotalTime>
  <Words>594</Words>
  <Application>Microsoft Office PowerPoint</Application>
  <PresentationFormat>화면 슬라이드 쇼(4:3)</PresentationFormat>
  <Paragraphs>115</Paragraphs>
  <Slides>27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태양</vt:lpstr>
      <vt:lpstr>K-means Clustering</vt:lpstr>
      <vt:lpstr>Clustering?</vt:lpstr>
      <vt:lpstr>K-means</vt:lpstr>
      <vt:lpstr>How to set K</vt:lpstr>
      <vt:lpstr>Example</vt:lpstr>
      <vt:lpstr>Example</vt:lpstr>
      <vt:lpstr>Example</vt:lpstr>
      <vt:lpstr>Example</vt:lpstr>
      <vt:lpstr>Example</vt:lpstr>
      <vt:lpstr>K-means Strength</vt:lpstr>
      <vt:lpstr>K-means weakness</vt:lpstr>
      <vt:lpstr>K-means weakness</vt:lpstr>
      <vt:lpstr>K-means weakness</vt:lpstr>
      <vt:lpstr>Spectral Cluster</vt:lpstr>
      <vt:lpstr>Spectral Cluster</vt:lpstr>
      <vt:lpstr>Spectral Cluster</vt:lpstr>
      <vt:lpstr>Spectral Cluster</vt:lpstr>
      <vt:lpstr>Spectral Cluster</vt:lpstr>
      <vt:lpstr>Hierarchical Method</vt:lpstr>
      <vt:lpstr>Hierarchical Method</vt:lpstr>
      <vt:lpstr>Similarity</vt:lpstr>
      <vt:lpstr>Hierarchical Method</vt:lpstr>
      <vt:lpstr>Hierarchical Method</vt:lpstr>
      <vt:lpstr>Hierarchical Method</vt:lpstr>
      <vt:lpstr>Hierarchical Method</vt:lpstr>
      <vt:lpstr>Hierarchical Method</vt:lpstr>
      <vt:lpstr>Hierarchical Method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User</dc:creator>
  <cp:lastModifiedBy>User</cp:lastModifiedBy>
  <cp:revision>7</cp:revision>
  <dcterms:created xsi:type="dcterms:W3CDTF">2021-02-17T14:08:22Z</dcterms:created>
  <dcterms:modified xsi:type="dcterms:W3CDTF">2021-02-18T04:02:00Z</dcterms:modified>
</cp:coreProperties>
</file>