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678C-2494-447A-BC37-97FC4E04F3FB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73AB-A8DB-415B-A04E-AE34BB5E83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가 일어나든 일어나지 않든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일어날 확률에 영향을 미치지 않을때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373AB-A8DB-415B-A04E-AE34BB5E8320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9CB202-F0A2-4BEA-843D-89FF55AD9D3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51A29B-4D0B-4E69-9AC0-473D2E00F4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jwjw9603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Probability</a:t>
            </a: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5733256"/>
            <a:ext cx="27363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Jeong</a:t>
            </a:r>
            <a:r>
              <a:rPr lang="en-US" altLang="ko-KR" dirty="0" smtClean="0">
                <a:solidFill>
                  <a:schemeClr val="tx1"/>
                </a:solidFill>
              </a:rPr>
              <a:t> – </a:t>
            </a:r>
            <a:r>
              <a:rPr lang="en-US" altLang="ko-KR" dirty="0" err="1" smtClean="0">
                <a:solidFill>
                  <a:schemeClr val="tx1"/>
                </a:solidFill>
              </a:rPr>
              <a:t>Ji</a:t>
            </a:r>
            <a:r>
              <a:rPr lang="en-US" altLang="ko-KR" dirty="0" smtClean="0">
                <a:solidFill>
                  <a:schemeClr val="tx1"/>
                </a:solidFill>
              </a:rPr>
              <a:t> - Won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jwjw9603@naver.com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2021-02-17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6309320"/>
            <a:ext cx="32403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1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nformation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&amp; </a:t>
            </a:r>
            <a:r>
              <a:rPr lang="en-US" altLang="ko-KR" sz="1100" b="0" baseline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ntelligence </a:t>
            </a:r>
            <a:r>
              <a:rPr lang="en-US" altLang="ko-KR" sz="1100" b="0" baseline="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ystem Lab.,</a:t>
            </a:r>
          </a:p>
          <a:p>
            <a:r>
              <a:rPr lang="en-US" altLang="ko-KR" sz="11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Sungkyunkwan</a:t>
            </a:r>
            <a:r>
              <a:rPr lang="en-US" altLang="ko-KR" sz="11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University</a:t>
            </a:r>
            <a:endParaRPr lang="ko-KR" altLang="en-US" sz="11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6224123"/>
            <a:ext cx="633877" cy="6338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Prior&amp;Posterior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Prior probability vs. Posterior probability</a:t>
            </a:r>
          </a:p>
          <a:p>
            <a:pPr lvl="1"/>
            <a:r>
              <a:rPr lang="en-US" altLang="ko-KR" dirty="0" smtClean="0"/>
              <a:t>Prior probability</a:t>
            </a:r>
          </a:p>
          <a:p>
            <a:pPr lvl="2"/>
            <a:r>
              <a:rPr lang="en-US" altLang="ko-KR" dirty="0" smtClean="0"/>
              <a:t>P( event )</a:t>
            </a:r>
          </a:p>
          <a:p>
            <a:pPr lvl="2"/>
            <a:r>
              <a:rPr lang="en-US" altLang="ko-KR" dirty="0" smtClean="0"/>
              <a:t>Unconditioned probability of an event</a:t>
            </a:r>
          </a:p>
          <a:p>
            <a:pPr lvl="2"/>
            <a:r>
              <a:rPr lang="en-US" altLang="ko-KR" dirty="0" smtClean="0"/>
              <a:t>Probability of an event prior any new evidence</a:t>
            </a:r>
          </a:p>
          <a:p>
            <a:pPr lvl="3"/>
            <a:r>
              <a:rPr lang="en-US" altLang="ko-KR" dirty="0" smtClean="0"/>
              <a:t>Probability of an event without any information (knowledge)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Posterior probability</a:t>
            </a:r>
          </a:p>
          <a:p>
            <a:pPr lvl="2"/>
            <a:r>
              <a:rPr lang="en-US" altLang="ko-KR" dirty="0" smtClean="0"/>
              <a:t>P( event | evidence)</a:t>
            </a:r>
          </a:p>
          <a:p>
            <a:pPr lvl="2"/>
            <a:r>
              <a:rPr lang="en-US" altLang="ko-KR" dirty="0" smtClean="0"/>
              <a:t>Conditional probability of an event</a:t>
            </a:r>
          </a:p>
          <a:p>
            <a:pPr lvl="2"/>
            <a:r>
              <a:rPr lang="en-US" altLang="ko-KR" dirty="0" smtClean="0"/>
              <a:t>Probability of an event given some new evidence</a:t>
            </a:r>
          </a:p>
          <a:p>
            <a:pPr lvl="3"/>
            <a:r>
              <a:rPr lang="en-US" altLang="ko-KR" dirty="0" smtClean="0"/>
              <a:t>Probability of an event with some piece of information (</a:t>
            </a:r>
            <a:r>
              <a:rPr lang="en-US" altLang="ko-KR" dirty="0" smtClean="0"/>
              <a:t>knowledge)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Definition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A is independent from B </a:t>
            </a:r>
            <a:r>
              <a:rPr lang="en-US" altLang="ko-KR" sz="1800" dirty="0" err="1" smtClean="0"/>
              <a:t>iff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None/>
            </a:pPr>
            <a:r>
              <a:rPr lang="en-US" altLang="ko-KR" sz="1800" dirty="0" smtClean="0"/>
              <a:t>	P(A,B</a:t>
            </a:r>
            <a:r>
              <a:rPr lang="en-US" altLang="ko-KR" sz="1800" dirty="0" smtClean="0"/>
              <a:t>) = P(A)P(B) </a:t>
            </a:r>
          </a:p>
          <a:p>
            <a:pPr lvl="2" indent="-342900">
              <a:lnSpc>
                <a:spcPct val="150000"/>
              </a:lnSpc>
              <a:buNone/>
            </a:pPr>
            <a:r>
              <a:rPr lang="en-US" altLang="ko-KR" sz="1800" dirty="0" smtClean="0"/>
              <a:t>	P(A|B</a:t>
            </a:r>
            <a:r>
              <a:rPr lang="en-US" altLang="ko-KR" sz="1800" dirty="0" smtClean="0"/>
              <a:t>) = P(A|</a:t>
            </a:r>
            <a:r>
              <a:rPr lang="en-US" altLang="ko-KR" sz="1800" dirty="0" smtClean="0">
                <a:latin typeface="Symbol" panose="05050102010706020507" pitchFamily="18" charset="2"/>
              </a:rPr>
              <a:t>Ø</a:t>
            </a:r>
            <a:r>
              <a:rPr lang="en-US" altLang="ko-KR" sz="1800" dirty="0" smtClean="0"/>
              <a:t>B) = </a:t>
            </a:r>
            <a:r>
              <a:rPr lang="en-US" altLang="ko-KR" sz="1800" dirty="0" smtClean="0"/>
              <a:t>P(A)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A and C are mutually independent given B </a:t>
            </a:r>
            <a:r>
              <a:rPr lang="en-US" altLang="ko-KR" sz="1800" dirty="0" err="1" smtClean="0"/>
              <a:t>iff</a:t>
            </a:r>
            <a:endParaRPr lang="en-US" altLang="ko-KR" sz="1800" dirty="0" smtClean="0"/>
          </a:p>
          <a:p>
            <a:pPr lvl="2" indent="-342900">
              <a:lnSpc>
                <a:spcPct val="150000"/>
              </a:lnSpc>
              <a:buNone/>
            </a:pPr>
            <a:r>
              <a:rPr lang="en-US" altLang="ko-KR" sz="1800" dirty="0" smtClean="0"/>
              <a:t>	P(A,C|B</a:t>
            </a:r>
            <a:r>
              <a:rPr lang="en-US" altLang="ko-KR" sz="1800" dirty="0" smtClean="0"/>
              <a:t>) = P(A|B)P(C|B)</a:t>
            </a:r>
          </a:p>
          <a:p>
            <a:pPr lvl="2" indent="-342900">
              <a:lnSpc>
                <a:spcPct val="150000"/>
              </a:lnSpc>
              <a:buNone/>
            </a:pPr>
            <a:r>
              <a:rPr lang="en-US" altLang="ko-KR" sz="1800" dirty="0" smtClean="0"/>
              <a:t>	P(A|B,C</a:t>
            </a:r>
            <a:r>
              <a:rPr lang="en-US" altLang="ko-KR" sz="1800" dirty="0" smtClean="0"/>
              <a:t>) = P(A|B)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Some misunderstanding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A and B are independent, then A</a:t>
            </a:r>
            <a:r>
              <a:rPr lang="en-US" altLang="ko-KR" sz="1800" dirty="0" smtClean="0">
                <a:latin typeface="Symbol" panose="05050102010706020507" pitchFamily="18" charset="2"/>
              </a:rPr>
              <a:t> Ç </a:t>
            </a:r>
            <a:r>
              <a:rPr lang="en-US" altLang="ko-KR" sz="1800" dirty="0" smtClean="0"/>
              <a:t>B=</a:t>
            </a:r>
            <a:r>
              <a:rPr lang="en-US" altLang="ko-KR" sz="1800" dirty="0" smtClean="0">
                <a:latin typeface="Symbol" panose="05050102010706020507" pitchFamily="18" charset="2"/>
              </a:rPr>
              <a:t> Æ</a:t>
            </a:r>
            <a:r>
              <a:rPr lang="en-US" altLang="ko-KR" sz="1800" dirty="0" smtClean="0"/>
              <a:t> : </a:t>
            </a:r>
            <a:r>
              <a:rPr lang="en-US" altLang="ko-KR" sz="1800" dirty="0" smtClean="0"/>
              <a:t>Right?</a:t>
            </a:r>
            <a:r>
              <a:rPr lang="en-US" altLang="ko-KR" sz="1800" dirty="0" smtClean="0">
                <a:sym typeface="Wingdings" pitchFamily="2" charset="2"/>
              </a:rPr>
              <a:t>False</a:t>
            </a:r>
            <a:endParaRPr lang="en-US" altLang="ko-KR" sz="1800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P(A,B) = P(A)P(B)       P(A,B|C)=P(A|C)P(B|C) for any C : False</a:t>
            </a:r>
          </a:p>
          <a:p>
            <a:pPr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U={1,2,3,4,5,6}, A={2,4,6}, B={3,6}, C={4,5,6}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xmlns="" id="{829CBE36-D5AB-4BF2-B761-4D44B21A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14" y="2906663"/>
            <a:ext cx="2808287" cy="1439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직사각형 12">
            <a:extLst>
              <a:ext uri="{FF2B5EF4-FFF2-40B4-BE49-F238E27FC236}">
                <a16:creationId xmlns:a16="http://schemas.microsoft.com/office/drawing/2014/main" xmlns="" id="{A769978D-9A32-41F7-A614-E2B37217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689" y="3122563"/>
            <a:ext cx="1512887" cy="79216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직사각형 13">
            <a:extLst>
              <a:ext uri="{FF2B5EF4-FFF2-40B4-BE49-F238E27FC236}">
                <a16:creationId xmlns:a16="http://schemas.microsoft.com/office/drawing/2014/main" xmlns="" id="{659FBAE9-FE12-46B7-9227-24871504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3338463"/>
            <a:ext cx="1366838" cy="8636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xmlns="" id="{7BD8A12E-DFDB-4AE6-AD0C-05B5F4E1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589" y="3267026"/>
            <a:ext cx="33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xmlns="" id="{AF9ACD08-B4D0-4E17-88CA-A29D5C69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39" y="3554363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9C0CB331-F4C4-4328-BF71-EB216F9B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739" y="2906663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U</a:t>
            </a:r>
            <a:endParaRPr lang="ko-KR" altLang="en-US" dirty="0"/>
          </a:p>
        </p:txBody>
      </p:sp>
      <p:grpSp>
        <p:nvGrpSpPr>
          <p:cNvPr id="13" name="그룹 29">
            <a:extLst>
              <a:ext uri="{FF2B5EF4-FFF2-40B4-BE49-F238E27FC236}">
                <a16:creationId xmlns:a16="http://schemas.microsoft.com/office/drawing/2014/main" xmlns="" id="{56B6C353-5BF0-4E65-9640-D41E96E19CD9}"/>
              </a:ext>
            </a:extLst>
          </p:cNvPr>
          <p:cNvGrpSpPr>
            <a:grpSpLocks/>
          </p:cNvGrpSpPr>
          <p:nvPr/>
        </p:nvGrpSpPr>
        <p:grpSpPr bwMode="auto">
          <a:xfrm>
            <a:off x="5005289" y="2978101"/>
            <a:ext cx="1295400" cy="1152525"/>
            <a:chOff x="3635896" y="1988840"/>
            <a:chExt cx="2952328" cy="2520280"/>
          </a:xfrm>
        </p:grpSpPr>
        <p:sp>
          <p:nvSpPr>
            <p:cNvPr id="14" name="직사각형 19">
              <a:extLst>
                <a:ext uri="{FF2B5EF4-FFF2-40B4-BE49-F238E27FC236}">
                  <a16:creationId xmlns:a16="http://schemas.microsoft.com/office/drawing/2014/main" xmlns="" id="{4BFAD95F-4003-4A14-88CA-99A0E16B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3068960"/>
              <a:ext cx="2808312" cy="144016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" name="직사각형 20">
              <a:extLst>
                <a:ext uri="{FF2B5EF4-FFF2-40B4-BE49-F238E27FC236}">
                  <a16:creationId xmlns:a16="http://schemas.microsoft.com/office/drawing/2014/main" xmlns="" id="{0ACA8A77-78A3-4760-9760-6C973F48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1988840"/>
              <a:ext cx="1512168" cy="7920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6" name="직선 연결선 25">
              <a:extLst>
                <a:ext uri="{FF2B5EF4-FFF2-40B4-BE49-F238E27FC236}">
                  <a16:creationId xmlns:a16="http://schemas.microsoft.com/office/drawing/2014/main" xmlns="" id="{9B365B20-A014-4BC8-A403-E219D7A5DB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2952328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7" name="그룹 30">
            <a:extLst>
              <a:ext uri="{FF2B5EF4-FFF2-40B4-BE49-F238E27FC236}">
                <a16:creationId xmlns:a16="http://schemas.microsoft.com/office/drawing/2014/main" xmlns="" id="{B5C96E1C-CE39-4ECE-86F9-911D6EEDC977}"/>
              </a:ext>
            </a:extLst>
          </p:cNvPr>
          <p:cNvGrpSpPr>
            <a:grpSpLocks/>
          </p:cNvGrpSpPr>
          <p:nvPr/>
        </p:nvGrpSpPr>
        <p:grpSpPr bwMode="auto">
          <a:xfrm>
            <a:off x="6805514" y="3049538"/>
            <a:ext cx="790575" cy="330200"/>
            <a:chOff x="7164288" y="2204864"/>
            <a:chExt cx="1800200" cy="720080"/>
          </a:xfrm>
        </p:grpSpPr>
        <p:grpSp>
          <p:nvGrpSpPr>
            <p:cNvPr id="18" name="그룹 22">
              <a:extLst>
                <a:ext uri="{FF2B5EF4-FFF2-40B4-BE49-F238E27FC236}">
                  <a16:creationId xmlns:a16="http://schemas.microsoft.com/office/drawing/2014/main" xmlns="" id="{EED6506B-F10E-4AA7-85AC-2B6A5AF1B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2360" y="2204864"/>
              <a:ext cx="432048" cy="576064"/>
              <a:chOff x="7668344" y="2276872"/>
              <a:chExt cx="432048" cy="576064"/>
            </a:xfrm>
          </p:grpSpPr>
          <p:sp>
            <p:nvSpPr>
              <p:cNvPr id="20" name="직사각형 17">
                <a:extLst>
                  <a:ext uri="{FF2B5EF4-FFF2-40B4-BE49-F238E27FC236}">
                    <a16:creationId xmlns:a16="http://schemas.microsoft.com/office/drawing/2014/main" xmlns="" id="{84600CC3-1EEF-4631-AF32-F85A9970E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8344" y="2276872"/>
                <a:ext cx="432048" cy="576064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" name="직사각형 21">
                <a:extLst>
                  <a:ext uri="{FF2B5EF4-FFF2-40B4-BE49-F238E27FC236}">
                    <a16:creationId xmlns:a16="http://schemas.microsoft.com/office/drawing/2014/main" xmlns="" id="{B22E1C01-26DC-4D55-BEFB-696CD49F8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8344" y="2276872"/>
                <a:ext cx="432048" cy="576064"/>
              </a:xfrm>
              <a:prstGeom prst="rect">
                <a:avLst/>
              </a:prstGeom>
              <a:solidFill>
                <a:srgbClr val="3366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cxnSp>
          <p:nvCxnSpPr>
            <p:cNvPr id="19" name="직선 연결선 27">
              <a:extLst>
                <a:ext uri="{FF2B5EF4-FFF2-40B4-BE49-F238E27FC236}">
                  <a16:creationId xmlns:a16="http://schemas.microsoft.com/office/drawing/2014/main" xmlns="" id="{6222CC85-8161-4818-8D4F-2FAF91C395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4288" y="2924944"/>
              <a:ext cx="18002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직사각형 13">
            <a:extLst>
              <a:ext uri="{FF2B5EF4-FFF2-40B4-BE49-F238E27FC236}">
                <a16:creationId xmlns:a16="http://schemas.microsoft.com/office/drawing/2014/main" xmlns="" id="{838D508F-932F-40E0-B940-D5E1CCB8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364" y="3482926"/>
            <a:ext cx="647700" cy="358775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xmlns="" id="{F145A853-8A0C-47C9-84E7-25DD4B81C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151" y="3194001"/>
            <a:ext cx="32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=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Probability</a:t>
            </a: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Properties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0 </a:t>
            </a:r>
            <a:r>
              <a:rPr lang="en-US" altLang="ko-KR" sz="1600" dirty="0" smtClean="0">
                <a:latin typeface="Symbol" panose="05050102010706020507" pitchFamily="18" charset="2"/>
              </a:rPr>
              <a:t>£</a:t>
            </a:r>
            <a:r>
              <a:rPr lang="en-US" altLang="ko-KR" sz="1600" dirty="0" smtClean="0"/>
              <a:t> P(A) </a:t>
            </a:r>
            <a:r>
              <a:rPr lang="en-US" altLang="ko-KR" sz="1600" dirty="0" smtClean="0">
                <a:latin typeface="Symbol" panose="05050102010706020507" pitchFamily="18" charset="2"/>
              </a:rPr>
              <a:t>£</a:t>
            </a:r>
            <a:r>
              <a:rPr lang="en-US" altLang="ko-KR" sz="1600" dirty="0" smtClean="0"/>
              <a:t> P(B) </a:t>
            </a:r>
            <a:r>
              <a:rPr lang="en-US" altLang="ko-KR" sz="1600" dirty="0" smtClean="0">
                <a:latin typeface="Symbol" panose="05050102010706020507" pitchFamily="18" charset="2"/>
              </a:rPr>
              <a:t>£  </a:t>
            </a:r>
            <a:r>
              <a:rPr lang="en-US" altLang="ko-KR" sz="1600" dirty="0" smtClean="0"/>
              <a:t>1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A,</a:t>
            </a:r>
            <a:r>
              <a:rPr lang="en-US" altLang="ko-KR" sz="1800" dirty="0" smtClean="0">
                <a:latin typeface="Symbol" panose="05050102010706020507" pitchFamily="18" charset="2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P(A,B) + P(A,</a:t>
            </a:r>
            <a:r>
              <a:rPr lang="en-US" altLang="ko-KR" sz="1600" dirty="0" smtClean="0">
                <a:latin typeface="Symbol" panose="05050102010706020507" pitchFamily="18" charset="2"/>
              </a:rPr>
              <a:t>Ø</a:t>
            </a:r>
            <a:r>
              <a:rPr lang="en-US" altLang="ko-KR" sz="1600" dirty="0" smtClean="0"/>
              <a:t>B) = P(A)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A,</a:t>
            </a:r>
            <a:r>
              <a:rPr lang="en-US" altLang="ko-KR" sz="1800" dirty="0" smtClean="0">
                <a:latin typeface="Symbol" panose="05050102010706020507" pitchFamily="18" charset="2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P(A or B) = P(A) + P(B) </a:t>
            </a:r>
            <a:r>
              <a:rPr lang="en-US" altLang="ko-KR" sz="1600" dirty="0" smtClean="0">
                <a:latin typeface="Arial" panose="020B0604020202020204" pitchFamily="34" charset="0"/>
              </a:rPr>
              <a:t>–</a:t>
            </a:r>
            <a:r>
              <a:rPr lang="en-US" altLang="ko-KR" sz="1600" dirty="0" smtClean="0"/>
              <a:t> P(A,B)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buNone/>
            </a:pPr>
            <a:endParaRPr lang="en-US" altLang="ko-KR" sz="2400" dirty="0" smtClean="0">
              <a:latin typeface="나눔스퀘어_ac" pitchFamily="50" charset="-127"/>
              <a:ea typeface="나눔스퀘어_ac" pitchFamily="50" charset="-127"/>
            </a:endParaRPr>
          </a:p>
          <a:p>
            <a:pPr>
              <a:buNone/>
            </a:pPr>
            <a:endParaRPr lang="ko-KR" altLang="en-US" sz="24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D69B3A0E-2402-4122-9A4C-E8EE09B269C2}"/>
              </a:ext>
            </a:extLst>
          </p:cNvPr>
          <p:cNvSpPr/>
          <p:nvPr/>
        </p:nvSpPr>
        <p:spPr>
          <a:xfrm>
            <a:off x="6549565" y="2383367"/>
            <a:ext cx="1000532" cy="96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A5C6E67-2361-4FC3-BA29-7AFD2FE6EF19}"/>
              </a:ext>
            </a:extLst>
          </p:cNvPr>
          <p:cNvSpPr/>
          <p:nvPr/>
        </p:nvSpPr>
        <p:spPr>
          <a:xfrm>
            <a:off x="6781494" y="2739774"/>
            <a:ext cx="535154" cy="492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xmlns="" id="{A485A785-C142-490B-9536-F0AF357BDF55}"/>
              </a:ext>
            </a:extLst>
          </p:cNvPr>
          <p:cNvSpPr/>
          <p:nvPr/>
        </p:nvSpPr>
        <p:spPr>
          <a:xfrm>
            <a:off x="6231214" y="2268620"/>
            <a:ext cx="1728192" cy="1210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0409603-C723-4C48-8FF9-4CFCA30947D4}"/>
              </a:ext>
            </a:extLst>
          </p:cNvPr>
          <p:cNvSpPr txBox="1"/>
          <p:nvPr/>
        </p:nvSpPr>
        <p:spPr>
          <a:xfrm>
            <a:off x="7569339" y="2292039"/>
            <a:ext cx="363830" cy="2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BD4DAC0-4090-4EDC-98F0-CC8D330033E2}"/>
              </a:ext>
            </a:extLst>
          </p:cNvPr>
          <p:cNvSpPr txBox="1"/>
          <p:nvPr/>
        </p:nvSpPr>
        <p:spPr>
          <a:xfrm>
            <a:off x="7011172" y="2418345"/>
            <a:ext cx="363830" cy="2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AEB3E7F-EA2A-4B0A-A13C-3B7412A84F61}"/>
              </a:ext>
            </a:extLst>
          </p:cNvPr>
          <p:cNvSpPr txBox="1"/>
          <p:nvPr/>
        </p:nvSpPr>
        <p:spPr>
          <a:xfrm>
            <a:off x="6902709" y="2728224"/>
            <a:ext cx="363830" cy="2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16A57296-5457-49A7-B9C7-C54F5A27F0F2}"/>
              </a:ext>
            </a:extLst>
          </p:cNvPr>
          <p:cNvSpPr/>
          <p:nvPr/>
        </p:nvSpPr>
        <p:spPr>
          <a:xfrm>
            <a:off x="7013393" y="4456376"/>
            <a:ext cx="717069" cy="688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41">
            <a:extLst>
              <a:ext uri="{FF2B5EF4-FFF2-40B4-BE49-F238E27FC236}">
                <a16:creationId xmlns:a16="http://schemas.microsoft.com/office/drawing/2014/main" xmlns="" id="{B349625E-49C9-4900-ACE8-10CE783A5E1E}"/>
              </a:ext>
            </a:extLst>
          </p:cNvPr>
          <p:cNvSpPr/>
          <p:nvPr/>
        </p:nvSpPr>
        <p:spPr>
          <a:xfrm>
            <a:off x="6231214" y="4146497"/>
            <a:ext cx="1728192" cy="1210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9584539-1947-40E4-8FB2-254858A4FE4E}"/>
              </a:ext>
            </a:extLst>
          </p:cNvPr>
          <p:cNvSpPr txBox="1"/>
          <p:nvPr/>
        </p:nvSpPr>
        <p:spPr>
          <a:xfrm>
            <a:off x="7569339" y="4179377"/>
            <a:ext cx="36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DBDB102-0973-4C4C-965D-B41A02264E77}"/>
              </a:ext>
            </a:extLst>
          </p:cNvPr>
          <p:cNvSpPr txBox="1"/>
          <p:nvPr/>
        </p:nvSpPr>
        <p:spPr>
          <a:xfrm>
            <a:off x="7251951" y="4456376"/>
            <a:ext cx="36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664041F-49DB-4DE5-AADA-4DA6F009B07A}"/>
              </a:ext>
            </a:extLst>
          </p:cNvPr>
          <p:cNvSpPr txBox="1"/>
          <p:nvPr/>
        </p:nvSpPr>
        <p:spPr>
          <a:xfrm>
            <a:off x="6689871" y="4456376"/>
            <a:ext cx="36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08948419-9577-4D2C-AF3D-090B60625C01}"/>
              </a:ext>
            </a:extLst>
          </p:cNvPr>
          <p:cNvSpPr/>
          <p:nvPr/>
        </p:nvSpPr>
        <p:spPr>
          <a:xfrm>
            <a:off x="6491621" y="4456376"/>
            <a:ext cx="717069" cy="6887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_ac" pitchFamily="50" charset="-127"/>
                <a:ea typeface="나눔스퀘어_ac" pitchFamily="50" charset="-127"/>
              </a:rPr>
              <a:t>Probability</a:t>
            </a:r>
            <a:endParaRPr lang="ko-KR" altLang="en-US" sz="3200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Properties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 for 1 </a:t>
            </a:r>
            <a:r>
              <a:rPr lang="en-US" altLang="ko-KR" sz="1800" dirty="0" smtClean="0">
                <a:latin typeface="Symbol" panose="05050102010706020507" pitchFamily="18" charset="2"/>
              </a:rPr>
              <a:t>£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£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n,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 </a:t>
            </a:r>
            <a:r>
              <a:rPr lang="en-US" altLang="ko-KR" sz="1800" dirty="0" smtClean="0">
                <a:latin typeface="Symbol" panose="05050102010706020507" pitchFamily="18" charset="2"/>
              </a:rPr>
              <a:t>Ç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j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</a:t>
            </a:r>
            <a:r>
              <a:rPr lang="en-US" altLang="ko-KR" sz="1800" dirty="0" smtClean="0">
                <a:latin typeface="Symbol" panose="05050102010706020507" pitchFamily="18" charset="2"/>
              </a:rPr>
              <a:t>Æ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 whenever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¹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j and 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  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…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    P(A) = P(A,H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) + P(A,H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) + </a:t>
            </a:r>
            <a:r>
              <a:rPr lang="en-US" altLang="ko-KR" sz="1600" dirty="0" smtClean="0">
                <a:latin typeface="Arial" panose="020B0604020202020204" pitchFamily="34" charset="0"/>
              </a:rPr>
              <a:t>…</a:t>
            </a:r>
            <a:r>
              <a:rPr lang="en-US" altLang="ko-KR" sz="1600" dirty="0" smtClean="0"/>
              <a:t> + P(</a:t>
            </a:r>
            <a:r>
              <a:rPr lang="en-US" altLang="ko-KR" sz="1600" dirty="0" err="1" smtClean="0"/>
              <a:t>A,H</a:t>
            </a:r>
            <a:r>
              <a:rPr lang="en-US" altLang="ko-KR" sz="1600" baseline="-25000" dirty="0" err="1" smtClean="0"/>
              <a:t>n</a:t>
            </a:r>
            <a:r>
              <a:rPr lang="en-US" altLang="ko-KR" sz="1600" dirty="0" smtClean="0"/>
              <a:t>)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ym typeface="Wingdings" pitchFamily="2" charset="2"/>
              </a:rPr>
              <a:t>P(A)</a:t>
            </a:r>
            <a:r>
              <a:rPr lang="ko-KR" altLang="en-US" sz="1600" dirty="0" smtClean="0">
                <a:sym typeface="Wingdings" pitchFamily="2" charset="2"/>
              </a:rPr>
              <a:t>를 구하기 어려울 경우 위와 같이 쪼개서 사용</a:t>
            </a:r>
            <a:r>
              <a:rPr lang="en-US" altLang="ko-KR" sz="1600" dirty="0" smtClean="0">
                <a:sym typeface="Wingdings" pitchFamily="2" charset="2"/>
              </a:rPr>
              <a:t>!</a:t>
            </a:r>
            <a:endParaRPr lang="en-US" altLang="ko-KR" sz="1600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xmlns="" id="{E0468A32-CDA8-4642-807A-1C6998E3E3DD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4446732"/>
            <a:ext cx="5886450" cy="1025525"/>
            <a:chOff x="1042988" y="4221163"/>
            <a:chExt cx="7474641" cy="14641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AF798B3F-10EE-4D6F-B9D6-0A546231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4292600"/>
              <a:ext cx="3241675" cy="13684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82729946-BF19-4E78-AE39-FA70EB463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4640263"/>
              <a:ext cx="2459037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xmlns="" id="{872C6A5D-88B8-42AF-AD83-B408F24B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075" y="4791075"/>
              <a:ext cx="331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xmlns="" id="{F824616A-C21B-4C8A-8F46-C802FB187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775" y="5149850"/>
              <a:ext cx="3286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1E2A5DF-69C9-4BE2-9385-82B595FF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4221163"/>
              <a:ext cx="3241675" cy="13684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7B629CCD-4ECF-4D6F-AAC9-C44B7007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4568825"/>
              <a:ext cx="2459038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xmlns="" id="{D87D9D2F-1621-488C-B09F-C7DD92FF4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763" y="4719638"/>
              <a:ext cx="3317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xmlns="" id="{67E81EEB-3B05-4E58-B017-8563C249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059" y="5013325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B5E0B226-DB28-483A-BA99-D8CB079F6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4292600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3E302D2E-90DC-45FE-88B3-7DD71E936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4221163"/>
              <a:ext cx="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F3C38ECE-7AAD-4008-8F98-3B2BE788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4388" y="4221163"/>
              <a:ext cx="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xmlns="" id="{C0454CC4-E167-48A5-B683-EA86167C8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0650" y="4292600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xmlns="" id="{DBB81BD9-BA94-476D-B4A3-5B373F207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347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xmlns="" id="{E9CADE61-3BF9-42E7-832D-C07D11500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022" y="5157789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3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xmlns="" id="{052144DC-A938-48BD-AA16-F2EA42EAF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284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4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xmlns="" id="{08A91F09-69B3-4061-AEA9-CAF5B24C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7447" y="4724400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Conditional Probability</a:t>
            </a: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Definition</a:t>
            </a:r>
          </a:p>
          <a:p>
            <a:pPr>
              <a:buNone/>
            </a:pP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lvl="2"/>
            <a:r>
              <a:rPr lang="en-US" altLang="ko-KR" sz="18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P(A | B) =</a:t>
            </a:r>
          </a:p>
          <a:p>
            <a:pPr lvl="2"/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2"/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2">
              <a:buNone/>
            </a:pP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2">
              <a:buNone/>
            </a:pP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r>
              <a:rPr lang="en-US" altLang="ko-KR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Meaning</a:t>
            </a:r>
          </a:p>
          <a:p>
            <a:pPr lvl="2"/>
            <a:r>
              <a:rPr lang="en-US" altLang="ko-KR" sz="1800" dirty="0" smtClean="0">
                <a:latin typeface="나눔스퀘어_ac" pitchFamily="50" charset="-127"/>
                <a:ea typeface="나눔스퀘어_ac" pitchFamily="50" charset="-127"/>
              </a:rPr>
              <a:t>The probability that A will happen under the assumption that B already happened</a:t>
            </a:r>
          </a:p>
          <a:p>
            <a:pPr lvl="2"/>
            <a:r>
              <a:rPr lang="en-US" altLang="ko-KR" sz="1800" dirty="0" smtClean="0">
                <a:latin typeface="나눔스퀘어_ac" pitchFamily="50" charset="-127"/>
                <a:ea typeface="나눔스퀘어_ac" pitchFamily="50" charset="-127"/>
              </a:rPr>
              <a:t>The probability of A under the assumption that B is the universal set.</a:t>
            </a:r>
          </a:p>
          <a:p>
            <a:pPr lvl="2"/>
            <a:endParaRPr lang="en-US" altLang="ko-KR" dirty="0" smtClean="0"/>
          </a:p>
          <a:p>
            <a:pPr lvl="2">
              <a:buNone/>
            </a:pP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419872" y="24928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19872" y="220486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P(B)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Conditional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Properties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0 </a:t>
            </a:r>
            <a:r>
              <a:rPr lang="en-US" altLang="ko-KR" sz="1600" dirty="0" smtClean="0">
                <a:latin typeface="Symbol" panose="05050102010706020507" pitchFamily="18" charset="2"/>
              </a:rPr>
              <a:t>£</a:t>
            </a:r>
            <a:r>
              <a:rPr lang="en-US" altLang="ko-KR" sz="1600" dirty="0" smtClean="0"/>
              <a:t> P(A|C) </a:t>
            </a:r>
            <a:r>
              <a:rPr lang="en-US" altLang="ko-KR" sz="1600" dirty="0" smtClean="0">
                <a:latin typeface="Symbol" panose="05050102010706020507" pitchFamily="18" charset="2"/>
              </a:rPr>
              <a:t>£</a:t>
            </a:r>
            <a:r>
              <a:rPr lang="en-US" altLang="ko-KR" sz="1600" dirty="0" smtClean="0"/>
              <a:t> P(B|C) </a:t>
            </a:r>
            <a:r>
              <a:rPr lang="en-US" altLang="ko-KR" sz="1600" dirty="0" smtClean="0">
                <a:latin typeface="Symbol" panose="05050102010706020507" pitchFamily="18" charset="2"/>
              </a:rPr>
              <a:t>£  </a:t>
            </a:r>
            <a:r>
              <a:rPr lang="en-US" altLang="ko-KR" sz="1600" dirty="0" smtClean="0"/>
              <a:t>1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A,</a:t>
            </a:r>
            <a:r>
              <a:rPr lang="en-US" altLang="ko-KR" sz="1800" dirty="0" smtClean="0">
                <a:latin typeface="Symbol" panose="05050102010706020507" pitchFamily="18" charset="2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P(A,B|C) + P(A,</a:t>
            </a:r>
            <a:r>
              <a:rPr lang="en-US" altLang="ko-KR" sz="1600" dirty="0" smtClean="0">
                <a:latin typeface="Symbol" panose="05050102010706020507" pitchFamily="18" charset="2"/>
              </a:rPr>
              <a:t>Ø</a:t>
            </a:r>
            <a:r>
              <a:rPr lang="en-US" altLang="ko-KR" sz="1600" dirty="0" smtClean="0"/>
              <a:t>B|C) = P(A|C)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A,</a:t>
            </a:r>
            <a:r>
              <a:rPr lang="en-US" altLang="ko-KR" sz="1800" dirty="0" smtClean="0">
                <a:latin typeface="Symbol" panose="05050102010706020507" pitchFamily="18" charset="2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altLang="ko-KR" sz="1600" dirty="0" smtClean="0"/>
              <a:t>P(A or B|C) = P(A|C) + P(B|C) </a:t>
            </a:r>
            <a:r>
              <a:rPr lang="en-US" altLang="ko-KR" sz="1600" dirty="0" smtClean="0">
                <a:latin typeface="Arial" panose="020B0604020202020204" pitchFamily="34" charset="0"/>
              </a:rPr>
              <a:t>–</a:t>
            </a:r>
            <a:r>
              <a:rPr lang="en-US" altLang="ko-KR" sz="1600" dirty="0" smtClean="0"/>
              <a:t> P(A,B|C)</a:t>
            </a:r>
          </a:p>
          <a:p>
            <a:pPr lvl="3" indent="-34290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Conditional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Properties</a:t>
            </a:r>
          </a:p>
          <a:p>
            <a:pPr lvl="2" indent="-342900"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Í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 for 1 </a:t>
            </a:r>
            <a:r>
              <a:rPr lang="en-US" altLang="ko-KR" sz="1800" dirty="0" smtClean="0">
                <a:latin typeface="Symbol" panose="05050102010706020507" pitchFamily="18" charset="2"/>
              </a:rPr>
              <a:t>£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£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n,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 </a:t>
            </a:r>
            <a:r>
              <a:rPr lang="en-US" altLang="ko-KR" sz="1800" dirty="0" smtClean="0">
                <a:latin typeface="Symbol" panose="05050102010706020507" pitchFamily="18" charset="2"/>
              </a:rPr>
              <a:t>Ç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j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</a:t>
            </a:r>
            <a:r>
              <a:rPr lang="en-US" altLang="ko-KR" sz="1800" dirty="0" smtClean="0">
                <a:latin typeface="Symbol" panose="05050102010706020507" pitchFamily="18" charset="2"/>
              </a:rPr>
              <a:t>Æ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 whenever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Symbol" panose="05050102010706020507" pitchFamily="18" charset="2"/>
              </a:rPr>
              <a:t>¹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j and 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  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… </a:t>
            </a:r>
            <a:r>
              <a:rPr lang="en-US" altLang="ko-KR" sz="1800" dirty="0" smtClean="0">
                <a:latin typeface="Symbol" panose="05050102010706020507" pitchFamily="18" charset="2"/>
              </a:rPr>
              <a:t>È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U, then</a:t>
            </a:r>
          </a:p>
          <a:p>
            <a:pPr marL="1257300" lvl="3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         P(A) = P(A,H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) + P(A,H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) + </a:t>
            </a:r>
            <a:r>
              <a:rPr lang="en-US" altLang="ko-KR" sz="1600" dirty="0" smtClean="0">
                <a:latin typeface="Arial" panose="020B0604020202020204" pitchFamily="34" charset="0"/>
              </a:rPr>
              <a:t>…</a:t>
            </a:r>
            <a:r>
              <a:rPr lang="en-US" altLang="ko-KR" sz="1600" dirty="0" smtClean="0"/>
              <a:t> + P(</a:t>
            </a:r>
            <a:r>
              <a:rPr lang="en-US" altLang="ko-KR" sz="1600" dirty="0" err="1" smtClean="0"/>
              <a:t>A,H</a:t>
            </a:r>
            <a:r>
              <a:rPr lang="en-US" altLang="ko-KR" sz="1600" baseline="-25000" dirty="0" err="1" smtClean="0"/>
              <a:t>n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r>
              <a:rPr lang="en-US" altLang="ko-KR" sz="1600" dirty="0" smtClean="0"/>
              <a:t>		             = P(A|H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)P(H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) + P(A|H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) P(H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) + </a:t>
            </a:r>
            <a:r>
              <a:rPr lang="en-US" altLang="ko-KR" sz="1600" dirty="0" smtClean="0">
                <a:latin typeface="Arial" panose="020B0604020202020204" pitchFamily="34" charset="0"/>
              </a:rPr>
              <a:t>…</a:t>
            </a:r>
            <a:r>
              <a:rPr lang="en-US" altLang="ko-KR" sz="1600" dirty="0" smtClean="0"/>
              <a:t> + P(</a:t>
            </a:r>
            <a:r>
              <a:rPr lang="en-US" altLang="ko-KR" sz="1600" dirty="0" err="1" smtClean="0"/>
              <a:t>A|H</a:t>
            </a:r>
            <a:r>
              <a:rPr lang="en-US" altLang="ko-KR" sz="1600" baseline="-25000" dirty="0" err="1" smtClean="0"/>
              <a:t>n</a:t>
            </a:r>
            <a:r>
              <a:rPr lang="en-US" altLang="ko-KR" sz="1600" dirty="0" smtClean="0"/>
              <a:t>) P(</a:t>
            </a:r>
            <a:r>
              <a:rPr lang="en-US" altLang="ko-KR" sz="1600" dirty="0" err="1" smtClean="0"/>
              <a:t>H</a:t>
            </a:r>
            <a:r>
              <a:rPr lang="en-US" altLang="ko-KR" sz="1600" baseline="-25000" dirty="0" err="1" smtClean="0"/>
              <a:t>n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endParaRPr lang="en-US" altLang="ko-KR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xmlns="" id="{E0468A32-CDA8-4642-807A-1C6998E3E3DD}"/>
              </a:ext>
            </a:extLst>
          </p:cNvPr>
          <p:cNvGrpSpPr>
            <a:grpSpLocks/>
          </p:cNvGrpSpPr>
          <p:nvPr/>
        </p:nvGrpSpPr>
        <p:grpSpPr bwMode="auto">
          <a:xfrm>
            <a:off x="1748397" y="4733790"/>
            <a:ext cx="5886450" cy="1025525"/>
            <a:chOff x="1042988" y="4221163"/>
            <a:chExt cx="7474641" cy="14641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AF798B3F-10EE-4D6F-B9D6-0A546231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4292600"/>
              <a:ext cx="3241675" cy="13684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82729946-BF19-4E78-AE39-FA70EB463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4640263"/>
              <a:ext cx="2459037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xmlns="" id="{872C6A5D-88B8-42AF-AD83-B408F24B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075" y="4791075"/>
              <a:ext cx="331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xmlns="" id="{F824616A-C21B-4C8A-8F46-C802FB187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775" y="5149850"/>
              <a:ext cx="3286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1E2A5DF-69C9-4BE2-9385-82B595FF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4221163"/>
              <a:ext cx="3241675" cy="13684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7B629CCD-4ECF-4D6F-AAC9-C44B7007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4568825"/>
              <a:ext cx="2459038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xmlns="" id="{D87D9D2F-1621-488C-B09F-C7DD92FF4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763" y="4719638"/>
              <a:ext cx="3317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A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xmlns="" id="{67E81EEB-3B05-4E58-B017-8563C249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059" y="5013325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xmlns="" id="{B5E0B226-DB28-483A-BA99-D8CB079F6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4292600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3E302D2E-90DC-45FE-88B3-7DD71E936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4221163"/>
              <a:ext cx="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xmlns="" id="{F3C38ECE-7AAD-4008-8F98-3B2BE788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4388" y="4221163"/>
              <a:ext cx="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xmlns="" id="{C0454CC4-E167-48A5-B683-EA86167C8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0650" y="4292600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xmlns="" id="{DBB81BD9-BA94-476D-B4A3-5B373F207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347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xmlns="" id="{E9CADE61-3BF9-42E7-832D-C07D11500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022" y="5157789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3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xmlns="" id="{052144DC-A938-48BD-AA16-F2EA42EAF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284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4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xmlns="" id="{08A91F09-69B3-4061-AEA9-CAF5B24C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7447" y="4724400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H</a:t>
              </a:r>
              <a:r>
                <a:rPr lang="en-US" altLang="ko-KR" sz="1800" baseline="-25000"/>
                <a:t>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Conditional Probability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Chaining</a:t>
            </a:r>
          </a:p>
          <a:p>
            <a:pPr marL="1257300" lvl="3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         </a:t>
            </a:r>
            <a:endParaRPr lang="en-US" altLang="ko-KR" dirty="0" smtClean="0"/>
          </a:p>
          <a:p>
            <a:pPr lvl="2" indent="-342900"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itchFamily="50" charset="-127"/>
              <a:ea typeface="나눔스퀘어_ac" pitchFamily="50" charset="-127"/>
              <a:cs typeface="함초롬바탕" panose="02030504000101010101" pitchFamily="18" charset="-127"/>
            </a:endParaRPr>
          </a:p>
          <a:p>
            <a:pPr>
              <a:spcBef>
                <a:spcPct val="30000"/>
              </a:spcBef>
              <a:buClrTx/>
              <a:buSzTx/>
              <a:buNone/>
            </a:pP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		P(A,B,C,D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) = P(A|B,C,D)*P(B,C,D)</a:t>
            </a:r>
          </a:p>
          <a:p>
            <a:pPr>
              <a:spcBef>
                <a:spcPct val="30000"/>
              </a:spcBef>
              <a:buClrTx/>
              <a:buSzTx/>
              <a:buNone/>
            </a:pP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		P(B,C,D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) = P(B|C,D)*P(C,D)</a:t>
            </a:r>
          </a:p>
          <a:p>
            <a:pPr>
              <a:spcBef>
                <a:spcPct val="30000"/>
              </a:spcBef>
              <a:buClrTx/>
              <a:buSzTx/>
              <a:buNone/>
            </a:pP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		P(C,D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) = P(C|D)*P(D)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ko-KR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Order is not important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P(A,B,C,D) = P(B,C,A,D) = P(A,D,C,B)  = …</a:t>
            </a:r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2D1BCFA-A714-4D0E-826F-1B6022F1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420888"/>
            <a:ext cx="6480175" cy="369887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P(A,B,C,D) = P(A|B,C,D)P(B|C,D)P(C|D)P(D)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Reasoning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Bayesian Rule</a:t>
            </a:r>
          </a:p>
          <a:p>
            <a:pPr lvl="1"/>
            <a:r>
              <a:rPr lang="en-US" altLang="ko-KR" dirty="0" smtClean="0"/>
              <a:t>For B, A </a:t>
            </a:r>
            <a:r>
              <a:rPr lang="en-US" altLang="ko-KR" dirty="0" smtClean="0">
                <a:latin typeface="Symbol" pitchFamily="18" charset="2"/>
              </a:rPr>
              <a:t>Í</a:t>
            </a:r>
            <a:r>
              <a:rPr lang="en-US" altLang="ko-KR" dirty="0" smtClean="0"/>
              <a:t> </a:t>
            </a:r>
            <a:r>
              <a:rPr lang="en-US" altLang="ko-KR" dirty="0" smtClean="0"/>
              <a:t>S                 </a:t>
            </a:r>
            <a:r>
              <a:rPr lang="en-US" altLang="ko-KR" sz="2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Likelihood </a:t>
            </a:r>
            <a:r>
              <a:rPr lang="en-US" altLang="ko-KR" sz="21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of B given A: L(B|A)</a:t>
            </a:r>
            <a:endParaRPr lang="ko-KR" altLang="en-US" sz="21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Why important?</a:t>
            </a:r>
          </a:p>
          <a:p>
            <a:pPr lvl="2"/>
            <a:r>
              <a:rPr lang="en-US" altLang="ko-KR" sz="1900" dirty="0" smtClean="0">
                <a:latin typeface="나눔스퀘어_ac" pitchFamily="50" charset="-127"/>
                <a:ea typeface="나눔스퀘어_ac" pitchFamily="50" charset="-127"/>
              </a:rPr>
              <a:t>Usually, prior probabilities are easy to obtain.</a:t>
            </a:r>
          </a:p>
          <a:p>
            <a:pPr lvl="2"/>
            <a:r>
              <a:rPr lang="en-US" altLang="ko-KR" sz="1900" dirty="0" smtClean="0">
                <a:latin typeface="나눔스퀘어_ac" pitchFamily="50" charset="-127"/>
                <a:ea typeface="나눔스퀘어_ac" pitchFamily="50" charset="-127"/>
              </a:rPr>
              <a:t>Usually, one of P(A|B) or P(B|A) are easy to obtain.</a:t>
            </a:r>
          </a:p>
          <a:p>
            <a:pPr lvl="2"/>
            <a:endParaRPr lang="en-US" altLang="ko-KR" dirty="0" smtClean="0"/>
          </a:p>
          <a:p>
            <a:pPr lvl="1">
              <a:buNone/>
            </a:pPr>
            <a:r>
              <a:rPr lang="en-US" altLang="ko-KR" sz="1900" dirty="0" smtClean="0">
                <a:latin typeface="나눔스퀘어_ac" pitchFamily="50" charset="-127"/>
                <a:ea typeface="나눔스퀘어_ac" pitchFamily="50" charset="-127"/>
              </a:rPr>
              <a:t>=&gt; Evaluating probability hard to obtain from ones easy to obtain</a:t>
            </a:r>
          </a:p>
          <a:p>
            <a:endParaRPr lang="ko-KR" alt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28900" y="2492375"/>
            <a:ext cx="3167063" cy="1008063"/>
            <a:chOff x="1429" y="1298"/>
            <a:chExt cx="1995" cy="635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1429" y="1298"/>
              <a:ext cx="1995" cy="63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474" y="1485"/>
              <a:ext cx="8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dirty="0"/>
                <a:t>P(B|A) =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245" y="1344"/>
              <a:ext cx="1089" cy="5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/>
                <a:t>P(A|B)P(B)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2000"/>
                <a:t>P(A)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291" y="1616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9" name="직선 화살표 연결선 13"/>
          <p:cNvCxnSpPr>
            <a:cxnSpLocks noChangeShapeType="1"/>
          </p:cNvCxnSpPr>
          <p:nvPr/>
        </p:nvCxnSpPr>
        <p:spPr bwMode="auto">
          <a:xfrm flipH="1">
            <a:off x="4427984" y="2060848"/>
            <a:ext cx="648245" cy="36016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Reasoning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Reasoning</a:t>
            </a:r>
          </a:p>
          <a:p>
            <a:pPr lvl="1"/>
            <a:r>
              <a:rPr lang="en-US" altLang="ko-KR" dirty="0" smtClean="0"/>
              <a:t>If H</a:t>
            </a:r>
            <a:r>
              <a:rPr lang="en-US" altLang="ko-KR" baseline="-25000" dirty="0" smtClean="0"/>
              <a:t>1</a:t>
            </a:r>
            <a:r>
              <a:rPr lang="en-US" altLang="ko-KR" dirty="0" smtClean="0">
                <a:latin typeface="Symbol" pitchFamily="18" charset="2"/>
              </a:rPr>
              <a:t>È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2</a:t>
            </a:r>
            <a:r>
              <a:rPr lang="en-US" altLang="ko-KR" dirty="0" smtClean="0">
                <a:latin typeface="Symbol" pitchFamily="18" charset="2"/>
              </a:rPr>
              <a:t>È</a:t>
            </a:r>
            <a:r>
              <a:rPr lang="en-US" altLang="ko-KR" dirty="0" smtClean="0">
                <a:latin typeface="Arial" charset="0"/>
              </a:rPr>
              <a:t>…</a:t>
            </a:r>
            <a:r>
              <a:rPr lang="en-US" altLang="ko-KR" dirty="0" err="1" smtClean="0">
                <a:latin typeface="Symbol" pitchFamily="18" charset="2"/>
              </a:rPr>
              <a:t>È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=S and H</a:t>
            </a:r>
            <a:r>
              <a:rPr lang="en-US" altLang="ko-KR" baseline="-25000" dirty="0" smtClean="0"/>
              <a:t>i </a:t>
            </a:r>
            <a:r>
              <a:rPr lang="en-US" altLang="ko-KR" dirty="0" smtClean="0">
                <a:latin typeface="Symbol" pitchFamily="18" charset="2"/>
              </a:rPr>
              <a:t>Ç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= </a:t>
            </a:r>
            <a:r>
              <a:rPr lang="en-US" altLang="ko-KR" dirty="0" smtClean="0">
                <a:latin typeface="Symbol" pitchFamily="18" charset="2"/>
              </a:rPr>
              <a:t>Æ </a:t>
            </a:r>
            <a:r>
              <a:rPr lang="en-US" altLang="ko-KR" dirty="0" smtClean="0"/>
              <a:t>whenever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Symbol" pitchFamily="18" charset="2"/>
              </a:rPr>
              <a:t>¹ </a:t>
            </a:r>
            <a:r>
              <a:rPr lang="en-US" altLang="ko-KR" dirty="0" smtClean="0"/>
              <a:t>j </a:t>
            </a:r>
          </a:p>
          <a:p>
            <a:pPr lvl="1"/>
            <a:endParaRPr lang="en-US" altLang="ko-KR" sz="1900" dirty="0" smtClean="0"/>
          </a:p>
          <a:p>
            <a:endParaRPr lang="ko-KR" altLang="en-US" dirty="0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259632" y="4365104"/>
            <a:ext cx="7705725" cy="1800225"/>
            <a:chOff x="793" y="2523"/>
            <a:chExt cx="4854" cy="1134"/>
          </a:xfrm>
        </p:grpSpPr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793" y="2523"/>
              <a:ext cx="4763" cy="113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93" y="2710"/>
              <a:ext cx="8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/>
                <a:t>P(H</a:t>
              </a:r>
              <a:r>
                <a:rPr lang="en-US" altLang="ko-KR" sz="2000" baseline="-25000"/>
                <a:t>i</a:t>
              </a:r>
              <a:r>
                <a:rPr lang="en-US" altLang="ko-KR" sz="2000"/>
                <a:t>|A) =</a:t>
              </a: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1338" y="2584"/>
              <a:ext cx="4309" cy="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dirty="0" smtClean="0"/>
                <a:t>                                          P(</a:t>
              </a:r>
              <a:r>
                <a:rPr lang="en-US" altLang="ko-KR" sz="2000" dirty="0" err="1" smtClean="0"/>
                <a:t>A|H</a:t>
              </a:r>
              <a:r>
                <a:rPr lang="en-US" altLang="ko-KR" sz="2000" baseline="-25000" dirty="0" err="1" smtClean="0"/>
                <a:t>i</a:t>
              </a:r>
              <a:r>
                <a:rPr lang="en-US" altLang="ko-KR" sz="2000" dirty="0" smtClean="0"/>
                <a:t>)P(H</a:t>
              </a:r>
              <a:r>
                <a:rPr lang="en-US" altLang="ko-KR" sz="2000" baseline="-25000" dirty="0" smtClean="0"/>
                <a:t>i</a:t>
              </a:r>
              <a:r>
                <a:rPr lang="en-US" altLang="ko-KR" sz="2000" dirty="0"/>
                <a:t>)</a:t>
              </a:r>
            </a:p>
            <a:p>
              <a:pPr lvl="1" algn="l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itchFamily="18" charset="2"/>
                <a:buNone/>
              </a:pPr>
              <a:r>
                <a:rPr lang="en-US" altLang="ko-KR" sz="2000" dirty="0"/>
                <a:t>P(A|H</a:t>
              </a:r>
              <a:r>
                <a:rPr lang="en-US" altLang="ko-KR" sz="2000" baseline="-25000" dirty="0"/>
                <a:t>1</a:t>
              </a:r>
              <a:r>
                <a:rPr lang="en-US" altLang="ko-KR" sz="2000" dirty="0"/>
                <a:t>)P(H</a:t>
              </a:r>
              <a:r>
                <a:rPr lang="en-US" altLang="ko-KR" sz="2000" baseline="-25000" dirty="0"/>
                <a:t>1</a:t>
              </a:r>
              <a:r>
                <a:rPr lang="en-US" altLang="ko-KR" sz="2000" dirty="0"/>
                <a:t>) + P(A|H</a:t>
              </a:r>
              <a:r>
                <a:rPr lang="en-US" altLang="ko-KR" sz="2000" baseline="-25000" dirty="0"/>
                <a:t>2</a:t>
              </a:r>
              <a:r>
                <a:rPr lang="en-US" altLang="ko-KR" sz="2000" dirty="0"/>
                <a:t>) P(H</a:t>
              </a:r>
              <a:r>
                <a:rPr lang="en-US" altLang="ko-KR" sz="2000" baseline="-25000" dirty="0"/>
                <a:t>2</a:t>
              </a:r>
              <a:r>
                <a:rPr lang="en-US" altLang="ko-KR" sz="2000" dirty="0"/>
                <a:t>) + </a:t>
              </a:r>
              <a:r>
                <a:rPr lang="en-US" altLang="ko-KR" sz="2000" dirty="0">
                  <a:latin typeface="Arial" charset="0"/>
                </a:rPr>
                <a:t>…</a:t>
              </a:r>
              <a:r>
                <a:rPr lang="en-US" altLang="ko-KR" sz="2000" dirty="0"/>
                <a:t> + P(</a:t>
              </a:r>
              <a:r>
                <a:rPr lang="en-US" altLang="ko-KR" sz="2000" dirty="0" err="1"/>
                <a:t>A|H</a:t>
              </a:r>
              <a:r>
                <a:rPr lang="en-US" altLang="ko-KR" sz="2000" baseline="-25000" dirty="0" err="1"/>
                <a:t>n</a:t>
              </a:r>
              <a:r>
                <a:rPr lang="en-US" altLang="ko-KR" sz="2000" dirty="0"/>
                <a:t>) P(</a:t>
              </a:r>
              <a:r>
                <a:rPr lang="en-US" altLang="ko-KR" sz="2000" dirty="0" err="1"/>
                <a:t>H</a:t>
              </a:r>
              <a:r>
                <a:rPr lang="en-US" altLang="ko-KR" sz="2000" baseline="-25000" dirty="0" err="1"/>
                <a:t>n</a:t>
              </a:r>
              <a:r>
                <a:rPr lang="en-US" altLang="ko-KR" sz="2000" dirty="0"/>
                <a:t>)</a:t>
              </a: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 flipV="1">
              <a:off x="1655" y="2840"/>
              <a:ext cx="38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1861" y="3112"/>
              <a:ext cx="1088" cy="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dirty="0"/>
                <a:t>P(</a:t>
              </a:r>
              <a:r>
                <a:rPr lang="en-US" altLang="ko-KR" sz="2000" dirty="0" err="1"/>
                <a:t>A|H</a:t>
              </a:r>
              <a:r>
                <a:rPr lang="en-US" altLang="ko-KR" sz="2000" baseline="-25000" dirty="0" err="1"/>
                <a:t>j</a:t>
              </a:r>
              <a:r>
                <a:rPr lang="en-US" altLang="ko-KR" sz="2000" dirty="0"/>
                <a:t>)P(</a:t>
              </a:r>
              <a:r>
                <a:rPr lang="en-US" altLang="ko-KR" sz="2000" dirty="0" err="1"/>
                <a:t>H</a:t>
              </a:r>
              <a:r>
                <a:rPr lang="en-US" altLang="ko-KR" sz="2000" baseline="-25000" dirty="0" err="1"/>
                <a:t>j</a:t>
              </a:r>
              <a:r>
                <a:rPr lang="en-US" altLang="ko-KR" sz="2000" dirty="0"/>
                <a:t>)</a:t>
              </a:r>
            </a:p>
            <a:p>
              <a:pPr>
                <a:spcBef>
                  <a:spcPct val="30000"/>
                </a:spcBef>
              </a:pPr>
              <a:r>
                <a:rPr lang="en-US" altLang="ko-KR" sz="2000" dirty="0"/>
                <a:t>P(</a:t>
              </a:r>
              <a:r>
                <a:rPr lang="en-US" altLang="ko-KR" sz="2000" dirty="0" err="1"/>
                <a:t>A|H</a:t>
              </a:r>
              <a:r>
                <a:rPr lang="en-US" altLang="ko-KR" sz="2000" baseline="-25000" dirty="0" err="1"/>
                <a:t>i</a:t>
              </a:r>
              <a:r>
                <a:rPr lang="en-US" altLang="ko-KR" sz="2000" dirty="0"/>
                <a:t>)P(H</a:t>
              </a:r>
              <a:r>
                <a:rPr lang="en-US" altLang="ko-KR" sz="2000" baseline="-25000" dirty="0"/>
                <a:t>i</a:t>
              </a:r>
              <a:r>
                <a:rPr lang="en-US" altLang="ko-KR" sz="2000" dirty="0"/>
                <a:t>)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1247" y="3158"/>
              <a:ext cx="84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/>
                <a:t>=   </a:t>
              </a:r>
              <a:r>
                <a:rPr lang="en-US" altLang="ko-KR" sz="3200">
                  <a:latin typeface="Symbol" pitchFamily="18" charset="2"/>
                </a:rPr>
                <a:t>S</a:t>
              </a: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906" y="3384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1680" y="3420"/>
              <a:ext cx="27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j=1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1701" y="3102"/>
              <a:ext cx="18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n</a:t>
              </a:r>
            </a:p>
          </p:txBody>
        </p:sp>
        <p:sp>
          <p:nvSpPr>
            <p:cNvPr id="16" name="AutoShape 40"/>
            <p:cNvSpPr>
              <a:spLocks noChangeArrowheads="1"/>
            </p:cNvSpPr>
            <p:nvPr/>
          </p:nvSpPr>
          <p:spPr bwMode="auto">
            <a:xfrm>
              <a:off x="1610" y="3158"/>
              <a:ext cx="1361" cy="45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971" y="3067"/>
              <a:ext cx="231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-1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502</Words>
  <Application>Microsoft Office PowerPoint</Application>
  <PresentationFormat>화면 슬라이드 쇼(4:3)</PresentationFormat>
  <Paragraphs>163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Probability</vt:lpstr>
      <vt:lpstr>Probability</vt:lpstr>
      <vt:lpstr>Probability</vt:lpstr>
      <vt:lpstr>Conditional Probability</vt:lpstr>
      <vt:lpstr>Conditional Probability</vt:lpstr>
      <vt:lpstr>Conditional Probability</vt:lpstr>
      <vt:lpstr>Conditional Probability</vt:lpstr>
      <vt:lpstr>Bayesian Reasoning</vt:lpstr>
      <vt:lpstr>Bayesian Reasoning</vt:lpstr>
      <vt:lpstr>Prior&amp;Posterior</vt:lpstr>
      <vt:lpstr>Independence</vt:lpstr>
      <vt:lpstr>Independence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User</dc:creator>
  <cp:lastModifiedBy>User</cp:lastModifiedBy>
  <cp:revision>5</cp:revision>
  <dcterms:created xsi:type="dcterms:W3CDTF">2021-02-17T13:11:42Z</dcterms:created>
  <dcterms:modified xsi:type="dcterms:W3CDTF">2021-02-17T13:56:29Z</dcterms:modified>
</cp:coreProperties>
</file>