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89" autoAdjust="0"/>
  </p:normalViewPr>
  <p:slideViewPr>
    <p:cSldViewPr snapToGrid="0">
      <p:cViewPr varScale="1">
        <p:scale>
          <a:sx n="71" d="100"/>
          <a:sy n="71" d="100"/>
        </p:scale>
        <p:origin x="10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006B-52E4-48BB-ABA9-1BFF3AD9470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A053-9E18-4608-B7B7-7C3E3EE2B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3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ML</a:t>
            </a:r>
            <a:r>
              <a:rPr lang="ko-KR" altLang="en-US" dirty="0"/>
              <a:t>세미나 </a:t>
            </a:r>
            <a:r>
              <a:rPr lang="en-US" altLang="ko-KR" dirty="0"/>
              <a:t>3</a:t>
            </a:r>
            <a:r>
              <a:rPr lang="ko-KR" altLang="en-US" dirty="0"/>
              <a:t>주차 발표를 </a:t>
            </a:r>
            <a:r>
              <a:rPr lang="ko-KR" altLang="en-US" dirty="0" err="1"/>
              <a:t>맏게된</a:t>
            </a:r>
            <a:r>
              <a:rPr lang="ko-KR" altLang="en-US" dirty="0"/>
              <a:t> 학부인턴생 정지원 입니다</a:t>
            </a:r>
            <a:r>
              <a:rPr lang="en-US" altLang="ko-KR" dirty="0"/>
              <a:t>. </a:t>
            </a:r>
            <a:r>
              <a:rPr lang="ko-KR" altLang="en-US" dirty="0"/>
              <a:t>오늘 발표할 주제는 </a:t>
            </a:r>
            <a:r>
              <a:rPr lang="en-US" altLang="ko-KR" dirty="0"/>
              <a:t>SVD(singular Value Decomposition)</a:t>
            </a:r>
            <a:r>
              <a:rPr lang="ko-KR" altLang="en-US" dirty="0"/>
              <a:t>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세부사항으로는 </a:t>
            </a:r>
            <a:r>
              <a:rPr lang="en-US" altLang="ko-KR" dirty="0"/>
              <a:t>~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58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Eigen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Decomposition</a:t>
            </a:r>
            <a:r>
              <a:rPr lang="ko-KR" altLang="en-US" dirty="0"/>
              <a:t>는 다음과 같은 식으로 나타납니다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번쨰식</a:t>
            </a:r>
            <a:r>
              <a:rPr lang="en-US" altLang="ko-KR" dirty="0">
                <a:sym typeface="Wingdings" panose="05000000000000000000" pitchFamily="2" charset="2"/>
              </a:rPr>
              <a:t>eigen value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non-zero</a:t>
            </a:r>
            <a:r>
              <a:rPr lang="ko-KR" altLang="en-US" dirty="0" err="1">
                <a:sym typeface="Wingdings" panose="05000000000000000000" pitchFamily="2" charset="2"/>
              </a:rPr>
              <a:t>인것들이여야함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번째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대칭이면 그냥 다 </a:t>
            </a:r>
            <a:r>
              <a:rPr lang="en-US" altLang="ko-KR" dirty="0">
                <a:sym typeface="Wingdings" panose="05000000000000000000" pitchFamily="2" charset="2"/>
              </a:rPr>
              <a:t>nonzero</a:t>
            </a:r>
            <a:r>
              <a:rPr lang="ko-KR" altLang="en-US" dirty="0">
                <a:sym typeface="Wingdings" panose="05000000000000000000" pitchFamily="2" charset="2"/>
              </a:rPr>
              <a:t>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1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이전 </a:t>
                </a:r>
                <a:r>
                  <a:rPr lang="en-US" altLang="ko-KR" dirty="0"/>
                  <a:t>EVD</a:t>
                </a:r>
                <a:r>
                  <a:rPr lang="ko-KR" altLang="en-US" dirty="0"/>
                  <a:t>는 정방행렬에 대해서만 분해가 가능했지만</a:t>
                </a:r>
                <a:endParaRPr lang="en-US" altLang="ko-KR" dirty="0"/>
              </a:p>
              <a:p>
                <a:r>
                  <a:rPr lang="en-US" altLang="ko-KR" dirty="0"/>
                  <a:t>SVD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직사각행렬에대해서도</a:t>
                </a:r>
                <a:r>
                  <a:rPr lang="ko-KR" altLang="en-US" dirty="0"/>
                  <a:t> 분해가 가능합니다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페이지 설명</a:t>
                </a:r>
                <a:endParaRPr lang="en-US" altLang="ko-KR" dirty="0"/>
              </a:p>
              <a:p>
                <a:r>
                  <a:rPr lang="ko-KR" altLang="en-US" dirty="0"/>
                  <a:t>네 행렬</a:t>
                </a:r>
                <a:r>
                  <a:rPr lang="en-US" altLang="ko-KR" dirty="0"/>
                  <a:t>(A,U,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ko-KR" dirty="0"/>
                  <a:t>,V)</a:t>
                </a:r>
                <a:r>
                  <a:rPr lang="ko-KR" altLang="en-US" dirty="0"/>
                  <a:t>이 성질 설명</a:t>
                </a:r>
                <a:endParaRPr lang="en-US" altLang="ko-KR" dirty="0"/>
              </a:p>
              <a:p>
                <a:r>
                  <a:rPr lang="en-US" altLang="ko-KR" dirty="0"/>
                  <a:t>U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AA(transpose)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eigen vector</a:t>
                </a:r>
                <a:r>
                  <a:rPr lang="ko-KR" altLang="en-US" dirty="0"/>
                  <a:t>행렬</a:t>
                </a:r>
                <a:endParaRPr lang="en-US" altLang="ko-KR" dirty="0"/>
              </a:p>
              <a:p>
                <a:r>
                  <a:rPr lang="en-US" altLang="ko-KR" dirty="0"/>
                  <a:t>V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A(transpose)A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eigen vector </a:t>
                </a:r>
                <a:r>
                  <a:rPr lang="ko-KR" altLang="en-US" dirty="0"/>
                  <a:t>행렬</a:t>
                </a:r>
                <a:endParaRPr lang="en-US" altLang="ko-KR" dirty="0"/>
              </a:p>
              <a:p>
                <a:r>
                  <a:rPr lang="en-US" altLang="ko-KR" dirty="0"/>
                  <a:t>Eigen vector</a:t>
                </a:r>
                <a:r>
                  <a:rPr lang="ko-KR" altLang="en-US" dirty="0"/>
                  <a:t>들은 서로 </a:t>
                </a:r>
                <a:r>
                  <a:rPr lang="en-US" altLang="ko-KR" dirty="0"/>
                  <a:t>orthogonal</a:t>
                </a:r>
                <a:r>
                  <a:rPr lang="ko-KR" altLang="en-US" dirty="0"/>
                  <a:t>하므로 </a:t>
                </a:r>
                <a:r>
                  <a:rPr lang="en-US" altLang="ko-KR" dirty="0"/>
                  <a:t>U 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orthogonal </a:t>
                </a:r>
                <a:r>
                  <a:rPr lang="en-US" altLang="ko-KR" dirty="0" err="1"/>
                  <a:t>matri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이전 </a:t>
                </a:r>
                <a:r>
                  <a:rPr lang="en-US" altLang="ko-KR" dirty="0"/>
                  <a:t>EVD</a:t>
                </a:r>
                <a:r>
                  <a:rPr lang="ko-KR" altLang="en-US" dirty="0"/>
                  <a:t>는 정방행렬에 대해서만 분해가 가능했지만</a:t>
                </a:r>
                <a:endParaRPr lang="en-US" altLang="ko-KR" dirty="0"/>
              </a:p>
              <a:p>
                <a:r>
                  <a:rPr lang="en-US" altLang="ko-KR" dirty="0"/>
                  <a:t>SVD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직사각행렬에대해서도</a:t>
                </a:r>
                <a:r>
                  <a:rPr lang="ko-KR" altLang="en-US" dirty="0"/>
                  <a:t> 분해가 가능합니다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페이지 설명</a:t>
                </a:r>
                <a:endParaRPr lang="en-US" altLang="ko-KR" dirty="0"/>
              </a:p>
              <a:p>
                <a:r>
                  <a:rPr lang="ko-KR" altLang="en-US" dirty="0"/>
                  <a:t>네 행렬</a:t>
                </a:r>
                <a:r>
                  <a:rPr lang="en-US" altLang="ko-KR" dirty="0"/>
                  <a:t>(A,U,</a:t>
                </a:r>
                <a:r>
                  <a:rPr lang="ko-KR" altLang="en-US" dirty="0"/>
                  <a:t> </a:t>
                </a:r>
                <a:r>
                  <a:rPr lang="ko-KR" altLang="en-US" i="0">
                    <a:latin typeface="Cambria Math" panose="02040503050406030204" pitchFamily="18" charset="0"/>
                  </a:rPr>
                  <a:t>𝛴</a:t>
                </a:r>
                <a:r>
                  <a:rPr lang="en-US" altLang="ko-KR" dirty="0"/>
                  <a:t>,V)</a:t>
                </a:r>
                <a:r>
                  <a:rPr lang="ko-KR" altLang="en-US" dirty="0"/>
                  <a:t>이 성질 설명</a:t>
                </a:r>
                <a:endParaRPr lang="en-US" altLang="ko-KR" dirty="0"/>
              </a:p>
              <a:p>
                <a:r>
                  <a:rPr lang="en-US" altLang="ko-KR" dirty="0"/>
                  <a:t>U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AA(transpose)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eigen vector</a:t>
                </a:r>
                <a:r>
                  <a:rPr lang="ko-KR" altLang="en-US" dirty="0"/>
                  <a:t>행렬</a:t>
                </a:r>
                <a:endParaRPr lang="en-US" altLang="ko-KR" dirty="0"/>
              </a:p>
              <a:p>
                <a:r>
                  <a:rPr lang="en-US" altLang="ko-KR" dirty="0"/>
                  <a:t>V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A(transpose)A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eigen vector </a:t>
                </a:r>
                <a:r>
                  <a:rPr lang="ko-KR" altLang="en-US" dirty="0"/>
                  <a:t>행렬</a:t>
                </a:r>
                <a:endParaRPr lang="en-US" altLang="ko-KR" dirty="0"/>
              </a:p>
              <a:p>
                <a:r>
                  <a:rPr lang="en-US" altLang="ko-KR" dirty="0"/>
                  <a:t>Eigen vector</a:t>
                </a:r>
                <a:r>
                  <a:rPr lang="ko-KR" altLang="en-US" dirty="0"/>
                  <a:t>들은 서로 </a:t>
                </a:r>
                <a:r>
                  <a:rPr lang="en-US" altLang="ko-KR" dirty="0"/>
                  <a:t>orthogonal</a:t>
                </a:r>
                <a:r>
                  <a:rPr lang="ko-KR" altLang="en-US" dirty="0"/>
                  <a:t>하므로 </a:t>
                </a:r>
                <a:r>
                  <a:rPr lang="en-US" altLang="ko-KR" dirty="0"/>
                  <a:t>U 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orthogonal </a:t>
                </a:r>
                <a:r>
                  <a:rPr lang="en-US" altLang="ko-KR" dirty="0" err="1"/>
                  <a:t>matri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25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직교하는 벡터집합에 대하여</a:t>
            </a:r>
            <a:r>
              <a:rPr lang="en-US" altLang="ko-KR" dirty="0"/>
              <a:t>, </a:t>
            </a:r>
            <a:r>
              <a:rPr lang="ko-KR" altLang="en-US" dirty="0" err="1"/>
              <a:t>선형변환중에</a:t>
            </a:r>
            <a:r>
              <a:rPr lang="ko-KR" altLang="en-US" dirty="0"/>
              <a:t> 그 크기는 변하지만 여전히 직교할 수 있게 만드는 그 직교 벡터집합은 무엇이고</a:t>
            </a:r>
            <a:r>
              <a:rPr lang="en-US" altLang="ko-KR" dirty="0"/>
              <a:t>, </a:t>
            </a:r>
            <a:r>
              <a:rPr lang="ko-KR" altLang="en-US" dirty="0"/>
              <a:t>변형후의 결과는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5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직교하는 벡터집합에 대하여</a:t>
            </a:r>
            <a:r>
              <a:rPr lang="en-US" altLang="ko-KR" dirty="0"/>
              <a:t>, </a:t>
            </a:r>
            <a:r>
              <a:rPr lang="ko-KR" altLang="en-US" dirty="0" err="1"/>
              <a:t>선형변환중에</a:t>
            </a:r>
            <a:r>
              <a:rPr lang="ko-KR" altLang="en-US" dirty="0"/>
              <a:t> 그 크기는 변하지만 여전히 직교할 수 있게 만드는 그 직교 벡터집합은 무엇이고</a:t>
            </a:r>
            <a:r>
              <a:rPr lang="en-US" altLang="ko-KR" dirty="0"/>
              <a:t>, </a:t>
            </a:r>
            <a:r>
              <a:rPr lang="ko-KR" altLang="en-US" dirty="0"/>
              <a:t>변형후의 결과는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8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식을 순서대로 설명하고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/>
                  <a:t> 같은 방식으로 풀면 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식을 순서대로 설명하고 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𝐴</a:t>
                </a:r>
                <a:r>
                  <a:rPr lang="en-US" altLang="ko-KR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^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𝑇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 𝐴</a:t>
                </a:r>
                <a:r>
                  <a:rPr lang="ko-KR" altLang="en-US" i="0" dirty="0">
                    <a:latin typeface="Cambria Math" panose="02040503050406030204" pitchFamily="18" charset="0"/>
                  </a:rPr>
                  <a:t>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𝐴</a:t>
                </a:r>
                <a:r>
                  <a:rPr lang="en-US" altLang="ko-KR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^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𝑇</a:t>
                </a:r>
                <a:r>
                  <a:rPr lang="ko-KR" altLang="en-US" i="0" dirty="0">
                    <a:latin typeface="Cambria Math" panose="02040503050406030204" pitchFamily="18" charset="0"/>
                  </a:rPr>
                  <a:t> 와</a:t>
                </a:r>
                <a:r>
                  <a:rPr lang="ko-KR" altLang="en-US" dirty="0"/>
                  <a:t> 같은 방식으로 풀면 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39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특이값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분해는 분해되는 과정보다는 분해된 행렬을 다시 조합하는 과정에서 그 응용력이 빛을 발한다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기존의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U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in-R"/>
              </a:rPr>
              <a:t>,Σ,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VT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로 분해되어 있던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A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행렬을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특이값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p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개만을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이용해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A’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라는 행렬로 ‘부분 복원’ 시킨 할 수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위에서 말했던 것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특이값의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크기에 따라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의 정보량이 결정되기 때문에 값이 큰 몇 개의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특이값들을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가지고도 충분히 유용한 정보를 유지할 수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5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행렬은 </a:t>
            </a:r>
            <a:r>
              <a:rPr lang="ko-KR" altLang="en-US" dirty="0" err="1"/>
              <a:t>선형변환입니다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무슨 뜻 </a:t>
            </a:r>
            <a:r>
              <a:rPr lang="ko-KR" altLang="en-US" dirty="0" err="1"/>
              <a:t>이나면</a:t>
            </a:r>
            <a:r>
              <a:rPr lang="ko-KR" altLang="en-US" dirty="0"/>
              <a:t>  임의의 벡터에 어떠한 행렬을 곱해서 다른 벡터로 출력해주는 것을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정의를 말하면</a:t>
            </a:r>
            <a:endParaRPr lang="en-US" altLang="ko-KR" dirty="0"/>
          </a:p>
          <a:p>
            <a:r>
              <a:rPr lang="ko-KR" altLang="en-US" dirty="0"/>
              <a:t>임의의 벡터 </a:t>
            </a:r>
            <a:r>
              <a:rPr lang="en-US" altLang="ko-KR" dirty="0" err="1"/>
              <a:t>a,b</a:t>
            </a:r>
            <a:r>
              <a:rPr lang="ko-KR" altLang="en-US" dirty="0"/>
              <a:t>와 스칼라 </a:t>
            </a:r>
            <a:r>
              <a:rPr lang="en-US" altLang="ko-KR" dirty="0"/>
              <a:t>c</a:t>
            </a:r>
            <a:r>
              <a:rPr lang="ko-KR" altLang="en-US" dirty="0"/>
              <a:t>에 대하여 변환 </a:t>
            </a:r>
            <a:r>
              <a:rPr lang="en-US" altLang="ko-KR" dirty="0"/>
              <a:t>T</a:t>
            </a:r>
            <a:r>
              <a:rPr lang="ko-KR" altLang="en-US" dirty="0"/>
              <a:t>가 다음의 두 조건을 만족한다면 </a:t>
            </a:r>
            <a:r>
              <a:rPr lang="ko-KR" altLang="en-US" dirty="0" err="1"/>
              <a:t>이변환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는 선형변환이다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2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벡터가 행렬</a:t>
            </a:r>
            <a:r>
              <a:rPr lang="en-US" altLang="ko-KR" dirty="0"/>
              <a:t>(</a:t>
            </a:r>
            <a:r>
              <a:rPr lang="en-US" altLang="ko-KR" dirty="0" err="1"/>
              <a:t>abcd</a:t>
            </a:r>
            <a:r>
              <a:rPr lang="en-US" altLang="ko-KR" dirty="0"/>
              <a:t>)</a:t>
            </a:r>
            <a:r>
              <a:rPr lang="ko-KR" altLang="en-US" dirty="0" err="1"/>
              <a:t>에의해</a:t>
            </a:r>
            <a:r>
              <a:rPr lang="ko-KR" altLang="en-US" dirty="0"/>
              <a:t> 길이와 방향이 바뀌었다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4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회전변환</a:t>
            </a:r>
            <a:r>
              <a:rPr lang="en-US" altLang="ko-KR" dirty="0"/>
              <a:t>,</a:t>
            </a:r>
            <a:r>
              <a:rPr lang="ko-KR" altLang="en-US" dirty="0"/>
              <a:t>스트레칭 변환 등 다양한 선형변환이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81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그림을 보시면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91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저기서 나오는 람다는 벡터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의 크기 증가를 나타내는 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식설명하기</a:t>
            </a:r>
            <a:endParaRPr lang="en-US" altLang="ko-KR" dirty="0"/>
          </a:p>
          <a:p>
            <a:r>
              <a:rPr lang="en-US" altLang="ko-KR" dirty="0"/>
              <a:t>Det()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이어야 하는 이유는 만약 </a:t>
            </a:r>
            <a:r>
              <a:rPr lang="en-US" altLang="ko-KR" dirty="0"/>
              <a:t>0</a:t>
            </a:r>
            <a:r>
              <a:rPr lang="ko-KR" altLang="en-US" dirty="0"/>
              <a:t>이 아니면 벡터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는 무조건 </a:t>
            </a:r>
            <a:r>
              <a:rPr lang="en-US" altLang="ko-KR" dirty="0"/>
              <a:t>0</a:t>
            </a:r>
            <a:r>
              <a:rPr lang="ko-KR" altLang="en-US" dirty="0"/>
              <a:t>행렬</a:t>
            </a:r>
            <a:r>
              <a:rPr lang="en-US" altLang="ko-KR" dirty="0"/>
              <a:t>(trivial solution)</a:t>
            </a:r>
            <a:r>
              <a:rPr lang="ko-KR" altLang="en-US" dirty="0"/>
              <a:t>이기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6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</a:t>
            </a:r>
            <a:r>
              <a:rPr lang="en-US" altLang="ko-KR" dirty="0" err="1"/>
              <a:t>nxn</a:t>
            </a:r>
            <a:r>
              <a:rPr lang="ko-KR" altLang="en-US" dirty="0"/>
              <a:t>행렬 </a:t>
            </a:r>
            <a:r>
              <a:rPr lang="en-US" altLang="ko-KR" dirty="0"/>
              <a:t>A</a:t>
            </a:r>
            <a:r>
              <a:rPr lang="ko-KR" altLang="en-US" dirty="0"/>
              <a:t>에 대하여</a:t>
            </a:r>
            <a:r>
              <a:rPr lang="en-US" altLang="ko-KR" dirty="0"/>
              <a:t>,0</a:t>
            </a:r>
            <a:r>
              <a:rPr lang="ko-KR" altLang="en-US" dirty="0"/>
              <a:t>이 아닌 벡터 </a:t>
            </a:r>
            <a:r>
              <a:rPr lang="en-US" altLang="ko-KR" dirty="0"/>
              <a:t>x</a:t>
            </a:r>
            <a:r>
              <a:rPr lang="ko-KR" altLang="en-US" dirty="0"/>
              <a:t>가 존재한다면</a:t>
            </a:r>
            <a:r>
              <a:rPr lang="en-US" altLang="ko-KR" dirty="0"/>
              <a:t> scalar </a:t>
            </a:r>
            <a:r>
              <a:rPr lang="el-GR" altLang="ko-KR" b="0" i="0" dirty="0">
                <a:solidFill>
                  <a:srgbClr val="222222"/>
                </a:solidFill>
                <a:effectLst/>
                <a:latin typeface="MJXc-TeX-math-I"/>
              </a:rPr>
              <a:t>λ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는 행렬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고유값이라고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할 수 있습니다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벡터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는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고유값</a:t>
            </a:r>
            <a:r>
              <a:rPr lang="el-GR" altLang="ko-KR" b="0" i="0" dirty="0">
                <a:solidFill>
                  <a:srgbClr val="222222"/>
                </a:solidFill>
                <a:effectLst/>
                <a:latin typeface="MJXc-TeX-math-I"/>
              </a:rPr>
              <a:t>λ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에 대응하는 고유 벡터입니다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dirty="0"/>
              <a:t>특징으로는</a:t>
            </a:r>
            <a:r>
              <a:rPr lang="en-US" altLang="ko-KR" dirty="0"/>
              <a:t>~ </a:t>
            </a:r>
            <a:r>
              <a:rPr lang="ko-KR" altLang="en-US" dirty="0"/>
              <a:t>쭉 설명하기</a:t>
            </a:r>
            <a:endParaRPr lang="en-US" altLang="ko-KR" dirty="0"/>
          </a:p>
          <a:p>
            <a:r>
              <a:rPr lang="ko-KR" altLang="en-US" dirty="0"/>
              <a:t>대칭행렬</a:t>
            </a:r>
            <a:r>
              <a:rPr lang="en-US" altLang="ko-KR" dirty="0"/>
              <a:t>:a(transpose)=a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60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전에 </a:t>
            </a:r>
            <a:r>
              <a:rPr lang="en-US" altLang="ko-KR" dirty="0" err="1"/>
              <a:t>nxn</a:t>
            </a:r>
            <a:r>
              <a:rPr lang="ko-KR" altLang="en-US" dirty="0"/>
              <a:t>행렬에서 </a:t>
            </a:r>
            <a:r>
              <a:rPr lang="ko-KR" altLang="en-US" dirty="0" err="1"/>
              <a:t>고유값은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 err="1"/>
              <a:t>개라했으므로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eigenvalue</a:t>
            </a:r>
            <a:r>
              <a:rPr lang="ko-KR" altLang="en-US" dirty="0"/>
              <a:t>가 있고 따라서 </a:t>
            </a:r>
            <a:r>
              <a:rPr lang="en-US" altLang="ko-KR" dirty="0"/>
              <a:t>n</a:t>
            </a:r>
            <a:r>
              <a:rPr lang="ko-KR" altLang="en-US" dirty="0"/>
              <a:t>개의 고유벡터들이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페이지에 있는 식들 설명</a:t>
            </a:r>
            <a:endParaRPr lang="en-US" altLang="ko-KR" dirty="0"/>
          </a:p>
          <a:p>
            <a:r>
              <a:rPr lang="ko-KR" altLang="en-US" dirty="0"/>
              <a:t>각 고유벡터들은 서로 </a:t>
            </a:r>
            <a:r>
              <a:rPr lang="en-US" altLang="ko-KR" dirty="0"/>
              <a:t>orthogonal </a:t>
            </a:r>
            <a:r>
              <a:rPr lang="ko-KR" altLang="en-US" dirty="0"/>
              <a:t>하고 크기가 </a:t>
            </a:r>
            <a:r>
              <a:rPr lang="en-US" altLang="ko-KR" dirty="0"/>
              <a:t>1</a:t>
            </a:r>
            <a:r>
              <a:rPr lang="ko-KR" altLang="en-US" dirty="0"/>
              <a:t>이므로 </a:t>
            </a:r>
            <a:r>
              <a:rPr lang="en-US" altLang="ko-KR" dirty="0"/>
              <a:t>orthonormal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9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페이지 설명</a:t>
            </a:r>
            <a:endParaRPr lang="en-US" altLang="ko-KR" dirty="0"/>
          </a:p>
          <a:p>
            <a:r>
              <a:rPr lang="ko-KR" altLang="en-US" dirty="0" err="1"/>
              <a:t>고유값</a:t>
            </a:r>
            <a:r>
              <a:rPr lang="ko-KR" altLang="en-US" dirty="0"/>
              <a:t> 분해를 기하학적으로 생각하면</a:t>
            </a:r>
            <a:endParaRPr lang="en-US" altLang="ko-KR" dirty="0"/>
          </a:p>
          <a:p>
            <a:r>
              <a:rPr lang="en-US" altLang="ko-KR" dirty="0"/>
              <a:t>S</a:t>
            </a:r>
            <a:r>
              <a:rPr lang="ko-KR" altLang="en-US" dirty="0"/>
              <a:t>벡터를 </a:t>
            </a:r>
            <a:r>
              <a:rPr lang="en-US" altLang="ko-KR" dirty="0"/>
              <a:t>A</a:t>
            </a:r>
            <a:r>
              <a:rPr lang="ko-KR" altLang="en-US" dirty="0"/>
              <a:t>벡터를 통해 </a:t>
            </a:r>
            <a:r>
              <a:rPr lang="ko-KR" altLang="en-US" dirty="0" err="1"/>
              <a:t>선형변환하면</a:t>
            </a:r>
            <a:r>
              <a:rPr lang="ko-KR" altLang="en-US" dirty="0"/>
              <a:t> </a:t>
            </a:r>
            <a:r>
              <a:rPr lang="ko-KR" altLang="en-US" dirty="0" err="1"/>
              <a:t>고유값의</a:t>
            </a:r>
            <a:r>
              <a:rPr lang="ko-KR" altLang="en-US" dirty="0"/>
              <a:t> 크기만큼 벡터의 길이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  <a:r>
              <a:rPr lang="ko-KR" altLang="en-US" dirty="0"/>
              <a:t>가 변한다고 생각할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053-9E18-4608-B7B7-7C3E3EE2B1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6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1C21-3F3C-4358-BE7B-E9A679418B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2152CE-B47B-451B-A1DA-B4A1FE69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1133062"/>
            <a:ext cx="10881360" cy="1030923"/>
          </a:xfrm>
        </p:spPr>
        <p:txBody>
          <a:bodyPr>
            <a:noAutofit/>
          </a:bodyPr>
          <a:lstStyle/>
          <a:p>
            <a:endParaRPr lang="ko-KR" altLang="en-US" sz="28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3E847E1-892E-4402-8695-BFC63895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2656"/>
            <a:ext cx="9144000" cy="2122901"/>
          </a:xfrm>
        </p:spPr>
        <p:txBody>
          <a:bodyPr>
            <a:normAutofit/>
          </a:bodyPr>
          <a:lstStyle/>
          <a:p>
            <a:endParaRPr lang="en-US" altLang="ko-KR" sz="1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41CA4B-02C8-4F55-B001-007781007492}"/>
              </a:ext>
            </a:extLst>
          </p:cNvPr>
          <p:cNvCxnSpPr/>
          <p:nvPr/>
        </p:nvCxnSpPr>
        <p:spPr>
          <a:xfrm>
            <a:off x="768626" y="2239617"/>
            <a:ext cx="10787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9C6D4870-1432-49A5-B20B-DF0460D5E836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6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F1BCB-1E82-4279-BC0F-751C3B8EFE9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1C21-3F3C-4358-BE7B-E9A679418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8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F1BCB-1E82-4279-BC0F-751C3B8EFE9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1C21-3F3C-4358-BE7B-E9A679418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0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1C21-3F3C-4358-BE7B-E9A679418B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384619-6DA5-413A-8180-EAAB8FA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sz="3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41A660-9BD8-4886-89E8-67A8020D6B1D}"/>
              </a:ext>
            </a:extLst>
          </p:cNvPr>
          <p:cNvCxnSpPr>
            <a:cxnSpLocks/>
          </p:cNvCxnSpPr>
          <p:nvPr/>
        </p:nvCxnSpPr>
        <p:spPr>
          <a:xfrm>
            <a:off x="221227" y="959382"/>
            <a:ext cx="115465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3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F1BCB-1E82-4279-BC0F-751C3B8EFE9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1C21-3F3C-4358-BE7B-E9A679418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9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F1BCB-1E82-4279-BC0F-751C3B8EFE9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1C21-3F3C-4358-BE7B-E9A679418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3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F1BCB-1E82-4279-BC0F-751C3B8EFE9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1C21-3F3C-4358-BE7B-E9A679418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1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1C21-3F3C-4358-BE7B-E9A679418B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88BCAF-A597-4252-B93E-BEE88C73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9CD2CA-75B3-42EC-96E5-A521ED3B598E}"/>
              </a:ext>
            </a:extLst>
          </p:cNvPr>
          <p:cNvCxnSpPr>
            <a:cxnSpLocks/>
          </p:cNvCxnSpPr>
          <p:nvPr/>
        </p:nvCxnSpPr>
        <p:spPr>
          <a:xfrm>
            <a:off x="221227" y="959382"/>
            <a:ext cx="115465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3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F1BCB-1E82-4279-BC0F-751C3B8EFE9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1C21-3F3C-4358-BE7B-E9A679418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2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F1BCB-1E82-4279-BC0F-751C3B8EFE9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1C21-3F3C-4358-BE7B-E9A679418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5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F1BCB-1E82-4279-BC0F-751C3B8EFE9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1C21-3F3C-4358-BE7B-E9A679418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9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1227" y="136525"/>
            <a:ext cx="11546541" cy="78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1C21-3F3C-4358-BE7B-E9A679418B1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DAE307-706E-47D5-968E-3708176F65D8}"/>
              </a:ext>
            </a:extLst>
          </p:cNvPr>
          <p:cNvGrpSpPr/>
          <p:nvPr/>
        </p:nvGrpSpPr>
        <p:grpSpPr>
          <a:xfrm>
            <a:off x="133350" y="6216649"/>
            <a:ext cx="3152588" cy="549055"/>
            <a:chOff x="133350" y="6216649"/>
            <a:chExt cx="3152588" cy="549055"/>
          </a:xfrm>
        </p:grpSpPr>
        <p:pic>
          <p:nvPicPr>
            <p:cNvPr id="12" name="Picture 2" descr="http://iislab.skku.ac.kr/iish/files/attach/images/125/iislab_logo_grayscale.png">
              <a:extLst>
                <a:ext uri="{FF2B5EF4-FFF2-40B4-BE49-F238E27FC236}">
                  <a16:creationId xmlns:a16="http://schemas.microsoft.com/office/drawing/2014/main" id="{E30A261F-B39A-403C-9D4E-96B2A03991B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" y="6216649"/>
              <a:ext cx="704850" cy="50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356B84A3-819A-4EAD-8DCC-8322372AB2CD}"/>
                </a:ext>
              </a:extLst>
            </p:cNvPr>
            <p:cNvSpPr txBox="1"/>
            <p:nvPr userDrawn="1"/>
          </p:nvSpPr>
          <p:spPr>
            <a:xfrm>
              <a:off x="850556" y="6334817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Lab.,</a:t>
              </a:r>
            </a:p>
            <a:p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 dirty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24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3B266-E97F-4CE9-9A26-0D0D90A47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SVD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31551B-13A8-47CA-8062-E37A6270C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Linear Transformation</a:t>
            </a:r>
          </a:p>
          <a:p>
            <a:r>
              <a:rPr lang="en-US" altLang="ko-KR" dirty="0"/>
              <a:t>Eigen value &amp; Eigen vector</a:t>
            </a:r>
          </a:p>
          <a:p>
            <a:r>
              <a:rPr lang="en-US" altLang="ko-KR" dirty="0"/>
              <a:t>Eigen Decomposition</a:t>
            </a:r>
          </a:p>
          <a:p>
            <a:r>
              <a:rPr lang="en-US" altLang="ko-KR" dirty="0"/>
              <a:t>Singular value Decomposition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95D5702-35CB-4BC6-8654-02CA92C1F005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 err="1">
                <a:ea typeface="Calibri" charset="0"/>
                <a:cs typeface="Times New Roman" panose="02020603050405020304" pitchFamily="18" charset="0"/>
              </a:rPr>
              <a:t>JeongJiWon</a:t>
            </a:r>
            <a:endParaRPr lang="en-US" altLang="ko-KR" sz="1800" dirty="0"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Information &amp; Intelligence System Lab.</a:t>
            </a: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sz="1800" dirty="0"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sz="1800" dirty="0">
                <a:ea typeface="Calibri" charset="0"/>
                <a:cs typeface="Times New Roman" panose="02020603050405020304" pitchFamily="18" charset="0"/>
              </a:rPr>
              <a:t>2021/03/04</a:t>
            </a:r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5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62A06AC-225B-4468-B3DD-B8BB4E4B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308529"/>
            <a:ext cx="11887199" cy="745014"/>
          </a:xfrm>
        </p:spPr>
        <p:txBody>
          <a:bodyPr/>
          <a:lstStyle/>
          <a:p>
            <a:r>
              <a:rPr lang="en-US" altLang="ko-KR" dirty="0"/>
              <a:t>Eigen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Decomposition(EVD)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71B776-ABCF-455C-B45B-9DDDFA84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/>
          <a:lstStyle/>
          <a:p>
            <a:r>
              <a:rPr lang="en-US" altLang="ko-KR" dirty="0"/>
              <a:t>For a square matrix, </a:t>
            </a:r>
            <a:r>
              <a:rPr lang="en-US" altLang="ko-KR" i="1" dirty="0"/>
              <a:t>A</a:t>
            </a:r>
          </a:p>
          <a:p>
            <a:endParaRPr lang="en-US" altLang="ko-KR" i="1" dirty="0"/>
          </a:p>
          <a:p>
            <a:endParaRPr lang="en-US" altLang="ko-KR" i="1" dirty="0"/>
          </a:p>
          <a:p>
            <a:endParaRPr lang="en-US" altLang="ko-KR" i="1" dirty="0"/>
          </a:p>
          <a:p>
            <a:pPr lvl="1"/>
            <a:r>
              <a:rPr lang="en-US" altLang="ko-KR" dirty="0"/>
              <a:t>There are </a:t>
            </a:r>
            <a:r>
              <a:rPr lang="en-US" altLang="ko-KR" i="1" dirty="0"/>
              <a:t>n</a:t>
            </a:r>
            <a:r>
              <a:rPr lang="en-US" altLang="ko-KR" dirty="0"/>
              <a:t> eigenvalue-vector pairs -&gt; </a:t>
            </a:r>
            <a:r>
              <a:rPr lang="en-US" altLang="ko-KR" i="1" dirty="0"/>
              <a:t>S</a:t>
            </a:r>
            <a:r>
              <a:rPr lang="en-US" altLang="ko-KR" dirty="0"/>
              <a:t> is invertible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If A is symmetric, there are </a:t>
            </a:r>
            <a:r>
              <a:rPr lang="en-US" altLang="ko-KR" i="1" dirty="0"/>
              <a:t>n</a:t>
            </a:r>
            <a:r>
              <a:rPr lang="en-US" altLang="ko-KR" dirty="0"/>
              <a:t> non-zero eigenvalue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95A0D227-7BBB-4740-A576-2359304A5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6288" y="2276475"/>
          <a:ext cx="10858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583693" imgH="177646" progId="Equation.3">
                  <p:embed/>
                </p:oleObj>
              </mc:Choice>
              <mc:Fallback>
                <p:oleObj name="수식" r:id="rId3" imgW="583693" imgH="177646" progId="Equation.3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D23CCCE4-5C8A-4B8C-B436-73DA7DF68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276475"/>
                        <a:ext cx="108585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3927949-8A73-4DFF-9036-DBAEB077D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1773238"/>
          <a:ext cx="4538662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5" imgW="2438400" imgH="711200" progId="Equation.3">
                  <p:embed/>
                </p:oleObj>
              </mc:Choice>
              <mc:Fallback>
                <p:oleObj name="수식" r:id="rId5" imgW="2438400" imgH="711200" progId="Equation.3">
                  <p:embed/>
                  <p:pic>
                    <p:nvPicPr>
                      <p:cNvPr id="13314" name="Object 2">
                        <a:extLst>
                          <a:ext uri="{FF2B5EF4-FFF2-40B4-BE49-F238E27FC236}">
                            <a16:creationId xmlns:a16="http://schemas.microsoft.com/office/drawing/2014/main" id="{762057D2-E3A1-4F28-8766-730C8DBC6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773238"/>
                        <a:ext cx="4538662" cy="13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859F0221-3003-442A-AC9C-DBC2C3918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988" y="3770313"/>
          <a:ext cx="12525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7" imgW="672808" imgH="203112" progId="Equation.3">
                  <p:embed/>
                </p:oleObj>
              </mc:Choice>
              <mc:Fallback>
                <p:oleObj name="수식" r:id="rId7" imgW="672808" imgH="203112" progId="Equation.3">
                  <p:embed/>
                  <p:pic>
                    <p:nvPicPr>
                      <p:cNvPr id="13316" name="Object 5">
                        <a:extLst>
                          <a:ext uri="{FF2B5EF4-FFF2-40B4-BE49-F238E27FC236}">
                            <a16:creationId xmlns:a16="http://schemas.microsoft.com/office/drawing/2014/main" id="{DF90554C-C830-4DD2-A088-847BDDF6B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3770313"/>
                        <a:ext cx="125253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9">
            <a:extLst>
              <a:ext uri="{FF2B5EF4-FFF2-40B4-BE49-F238E27FC236}">
                <a16:creationId xmlns:a16="http://schemas.microsoft.com/office/drawing/2014/main" id="{24A4014A-F835-4409-B7CF-80E9257F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719" y="3498850"/>
            <a:ext cx="4052887" cy="922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/>
              <a:t>Square matrix can be decomposed </a:t>
            </a:r>
          </a:p>
          <a:p>
            <a:pPr eaLnBrk="1" hangingPunct="1"/>
            <a:r>
              <a:rPr lang="en-US" altLang="ko-KR" dirty="0"/>
              <a:t>by eigenvalues and eigenvectors</a:t>
            </a:r>
          </a:p>
          <a:p>
            <a:pPr eaLnBrk="1" hangingPunct="1"/>
            <a:r>
              <a:rPr lang="en-US" altLang="ko-KR" dirty="0"/>
              <a:t>if there </a:t>
            </a:r>
            <a:r>
              <a:rPr lang="en-US" altLang="ko-KR" i="1" dirty="0"/>
              <a:t>n</a:t>
            </a:r>
            <a:r>
              <a:rPr lang="en-US" altLang="ko-KR" dirty="0"/>
              <a:t> eigenvalues.</a:t>
            </a:r>
            <a:endParaRPr lang="ko-KR" altLang="en-US" dirty="0"/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35BC15B7-1974-4529-9637-2C24B8657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5354638"/>
          <a:ext cx="16271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9" imgW="634725" imgH="203112" progId="Equation.3">
                  <p:embed/>
                </p:oleObj>
              </mc:Choice>
              <mc:Fallback>
                <p:oleObj name="수식" r:id="rId9" imgW="634725" imgH="203112" progId="Equation.3">
                  <p:embed/>
                  <p:pic>
                    <p:nvPicPr>
                      <p:cNvPr id="13317" name="Object 7">
                        <a:extLst>
                          <a:ext uri="{FF2B5EF4-FFF2-40B4-BE49-F238E27FC236}">
                            <a16:creationId xmlns:a16="http://schemas.microsoft.com/office/drawing/2014/main" id="{072A84A9-BF34-4D3A-B4C6-15650E14B8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354638"/>
                        <a:ext cx="162718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2">
            <a:extLst>
              <a:ext uri="{FF2B5EF4-FFF2-40B4-BE49-F238E27FC236}">
                <a16:creationId xmlns:a16="http://schemas.microsoft.com/office/drawing/2014/main" id="{3DB1D3FC-3054-4273-9F5E-8D94A250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719" y="4992688"/>
            <a:ext cx="3732213" cy="923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/>
              <a:t>Symmetric matrix can always </a:t>
            </a:r>
          </a:p>
          <a:p>
            <a:pPr eaLnBrk="1" hangingPunct="1"/>
            <a:r>
              <a:rPr lang="en-US" altLang="ko-KR" dirty="0"/>
              <a:t>be decomposed </a:t>
            </a:r>
          </a:p>
          <a:p>
            <a:pPr eaLnBrk="1" hangingPunct="1"/>
            <a:r>
              <a:rPr lang="en-US" altLang="ko-KR" dirty="0"/>
              <a:t>by eigenvalues and eigenvectors</a:t>
            </a:r>
          </a:p>
        </p:txBody>
      </p:sp>
    </p:spTree>
    <p:extLst>
      <p:ext uri="{BB962C8B-B14F-4D97-AF65-F5344CB8AC3E}">
        <p14:creationId xmlns:p14="http://schemas.microsoft.com/office/powerpoint/2010/main" val="69028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FD9D21C4-C187-40F0-BAEC-8F14E5B05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/>
                  <a:t>(Singular Value </a:t>
                </a:r>
                <a:r>
                  <a:rPr lang="en-US" altLang="ko-KR" sz="2800" dirty="0" err="1"/>
                  <a:t>Decomposition,SVD</a:t>
                </a:r>
                <a:r>
                  <a:rPr lang="en-US" altLang="ko-KR" sz="2800" dirty="0"/>
                  <a:t>)</a:t>
                </a:r>
              </a:p>
              <a:p>
                <a:pPr marL="0" indent="0">
                  <a:buNone/>
                </a:pPr>
                <a:r>
                  <a:rPr lang="ko-KR" altLang="en-US" dirty="0" err="1"/>
                  <a:t>특이값</a:t>
                </a:r>
                <a:r>
                  <a:rPr lang="ko-KR" altLang="en-US" dirty="0"/>
                  <a:t> 분해 는 임의의 </a:t>
                </a:r>
                <a:r>
                  <a:rPr lang="en-US" altLang="ko-KR" dirty="0"/>
                  <a:t>m X n </a:t>
                </a:r>
                <a:r>
                  <a:rPr lang="ko-KR" altLang="en-US" dirty="0"/>
                  <a:t>차원의 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 대하여 다음과 같이 행렬을 분해할 수 있다 는 행렬 분해 </a:t>
                </a:r>
                <a:r>
                  <a:rPr lang="ko-KR" altLang="en-US" dirty="0" err="1"/>
                  <a:t>방법중</a:t>
                </a:r>
                <a:r>
                  <a:rPr lang="ko-KR" altLang="en-US" dirty="0"/>
                  <a:t> 하나임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A= U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여기서 네 행렬</a:t>
                </a:r>
                <a:r>
                  <a:rPr lang="en-US" altLang="ko-KR" dirty="0"/>
                  <a:t>(A,U,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ko-KR" dirty="0"/>
                  <a:t>,V)</a:t>
                </a:r>
                <a:r>
                  <a:rPr lang="ko-KR" altLang="en-US" dirty="0"/>
                  <a:t>의 크기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혹은 차원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와 성질은 다음과 같음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A : m x n rectangular matrix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		U : m x n orthogonal matrix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𝑑𝑖𝑎𝑔𝑜𝑛𝑎𝑙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r>
                  <a:rPr lang="en-US" altLang="ko-KR" dirty="0"/>
                  <a:t>			V : n x n orthogonal matrix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ko-KR" dirty="0"/>
                  <a:t>(m&gt;n):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ko-KR" dirty="0"/>
                  <a:t>(m&lt;n):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FD9D21C4-C187-40F0-BAEC-8F14E5B05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C61C6E75-8EFC-4917-A055-25690006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Singular Value Decomposition(SVD)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813F69-324C-47B8-98BE-A7137AE2C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29" y="5053014"/>
            <a:ext cx="12192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A28C226-3500-474E-AB90-F1DAF672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173" y="5157789"/>
            <a:ext cx="1371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56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0827F58-662E-460E-BD02-90B4F12F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</a:t>
            </a:r>
            <a:r>
              <a:rPr lang="ko-KR" altLang="en-US" dirty="0"/>
              <a:t>의 기하학적 의미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54ACE9-CFCC-4D58-B6E7-0BE1F986F8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6" y="1669521"/>
            <a:ext cx="3090334" cy="360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80CD5FF-E023-4271-A6F8-A5550890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182" y="1731485"/>
            <a:ext cx="3875618" cy="352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6F470C-CDE3-4D02-AF8C-2BA0C7F44BDB}"/>
              </a:ext>
            </a:extLst>
          </p:cNvPr>
          <p:cNvSpPr txBox="1"/>
          <p:nvPr/>
        </p:nvSpPr>
        <p:spPr>
          <a:xfrm>
            <a:off x="4555067" y="5588000"/>
            <a:ext cx="663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https://en.wikipedia.org/wiki/Singular_value_decomposition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734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30F3D6-5584-4319-AE4A-7520370F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SVD</a:t>
            </a:r>
            <a:r>
              <a:rPr lang="ko-KR" altLang="en-US" dirty="0"/>
              <a:t>의 수식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4E92BD-D864-4DED-B34E-EFD04C7B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73A6C40-FD9B-480D-8D14-D40914CFD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6" y="1915691"/>
            <a:ext cx="6361114" cy="426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DA8621C3-62CE-4456-BFCD-03B0056F9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Where are U,V from?</a:t>
                </a:r>
              </a:p>
              <a:p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8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800" dirty="0"/>
                          <m:t>U</m:t>
                        </m:r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800" dirty="0"/>
                          <m:t>)</m:t>
                        </m:r>
                      </m:e>
                      <m:sup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ko-KR" sz="28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800" dirty="0"/>
              </a:p>
              <a:p>
                <a:pPr marL="0" indent="0">
                  <a:buNone/>
                </a:pPr>
                <a:r>
                  <a:rPr lang="en-US" altLang="ko-KR" sz="2800" dirty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800" dirty="0"/>
                  <a:t>= U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ko-KR" sz="2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800" dirty="0"/>
              </a:p>
              <a:p>
                <a:pPr marL="0" indent="0">
                  <a:buNone/>
                </a:pPr>
                <a:r>
                  <a:rPr lang="en-US" altLang="ko-KR" sz="2800" dirty="0"/>
                  <a:t>       = U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ko-KR" sz="28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800" dirty="0"/>
              </a:p>
              <a:p>
                <a:pPr marL="0" indent="0">
                  <a:buNone/>
                </a:pPr>
                <a:r>
                  <a:rPr lang="en-US" altLang="ko-KR" sz="2800" dirty="0"/>
                  <a:t>       = 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sz="28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sz="28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∧)</m:t>
                    </m:r>
                  </m:oMath>
                </a14:m>
                <a:endParaRPr lang="en-US" altLang="ko-KR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dirty="0"/>
                  <a:t>= 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V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sz="28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DA8621C3-62CE-4456-BFCD-03B0056F9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29A5160B-5ECB-4A92-90E0-8BBDD79C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CA4766-EA89-4D44-A310-C6FE2385A4FB}"/>
                  </a:ext>
                </a:extLst>
              </p:cNvPr>
              <p:cNvSpPr txBox="1"/>
              <p:nvPr/>
            </p:nvSpPr>
            <p:spPr>
              <a:xfrm>
                <a:off x="982133" y="2296068"/>
                <a:ext cx="17610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/>
                  <a:t>A =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 U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CA4766-EA89-4D44-A310-C6FE2385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2296068"/>
                <a:ext cx="1761067" cy="523220"/>
              </a:xfrm>
              <a:prstGeom prst="rect">
                <a:avLst/>
              </a:prstGeom>
              <a:blipFill>
                <a:blip r:embed="rId4"/>
                <a:stretch>
                  <a:fillRect l="-6920" t="-11765" b="-34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0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16F0F7-ACDF-4618-B87E-16D16EEE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SVD</a:t>
            </a:r>
            <a:r>
              <a:rPr lang="ko-KR" altLang="en-US"/>
              <a:t>의 목적과 실시예</a:t>
            </a:r>
            <a:endParaRPr lang="en-US" altLang="ko-KR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741DE7-1331-4281-91EC-FC1080A9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SVD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09643F3-E634-4FD0-9067-FB1A2E77E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058477"/>
            <a:ext cx="4076700" cy="4030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6390C-3EB7-4A12-87C3-604EFDEE37A1}"/>
              </a:ext>
            </a:extLst>
          </p:cNvPr>
          <p:cNvSpPr txBox="1"/>
          <p:nvPr/>
        </p:nvSpPr>
        <p:spPr>
          <a:xfrm>
            <a:off x="1701800" y="5308600"/>
            <a:ext cx="6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정보량의 크기에따라 </a:t>
            </a:r>
            <a:r>
              <a:rPr lang="en-US" altLang="ko-KR"/>
              <a:t>A</a:t>
            </a:r>
            <a:r>
              <a:rPr lang="ko-KR" altLang="en-US"/>
              <a:t>를 여러 </a:t>
            </a:r>
            <a:r>
              <a:rPr lang="en-US" altLang="ko-KR"/>
              <a:t>layer</a:t>
            </a:r>
            <a:r>
              <a:rPr lang="ko-KR" altLang="en-US"/>
              <a:t>로 쪼갠다</a:t>
            </a:r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2B6B787-E558-4668-9BE7-12FD6CED4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86" y="2799087"/>
            <a:ext cx="5015213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7A5DC-7316-4C4A-A172-89DE672A4275}"/>
              </a:ext>
            </a:extLst>
          </p:cNvPr>
          <p:cNvSpPr txBox="1"/>
          <p:nvPr/>
        </p:nvSpPr>
        <p:spPr>
          <a:xfrm>
            <a:off x="7125343" y="5347072"/>
            <a:ext cx="49263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출처</a:t>
            </a:r>
            <a:r>
              <a:rPr lang="en-US" altLang="ko-KR" sz="1300" dirty="0"/>
              <a:t>: https://angeloyeo.github.io/2019/08/01/SVD.html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96452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0D9EAA2-36B4-4A9F-AB7F-587C41C93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행렬은 선형 변환</a:t>
                </a:r>
                <a:r>
                  <a:rPr lang="en-US" altLang="ko-KR" dirty="0"/>
                  <a:t>!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𝑐𝑇</m:t>
                      </m:r>
                      <m:d>
                        <m:dPr>
                          <m:ctrlPr>
                            <a:rPr lang="en-US" altLang="ko-KR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위의 선형 변환의 성질에 따라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임의의 벡터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에 대해 다음이 성립함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𝑥𝑇</m:t>
                      </m:r>
                      <m:d>
                        <m:dPr>
                          <m:ctrlPr>
                            <a:rPr lang="en-US" altLang="ko-KR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𝑦𝑇</m:t>
                      </m:r>
                      <m:d>
                        <m:dPr>
                          <m:ctrlPr>
                            <a:rPr lang="en-US" altLang="ko-KR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0D9EAA2-36B4-4A9F-AB7F-587C41C93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5194ECCA-ACFF-4F0F-A842-D1CA0B39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Transformation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0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6377546-8D37-46D6-BD5A-D383F03D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</a:t>
            </a:r>
            <a:endParaRPr lang="ko-KR" altLang="en-US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3251BE9-CDDA-4551-A091-5B51FAD9C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69324"/>
              </p:ext>
            </p:extLst>
          </p:nvPr>
        </p:nvGraphicFramePr>
        <p:xfrm>
          <a:off x="962114" y="1575330"/>
          <a:ext cx="4644584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1562100" imgH="215900" progId="Equation.3">
                  <p:embed/>
                </p:oleObj>
              </mc:Choice>
              <mc:Fallback>
                <p:oleObj name="수식" r:id="rId3" imgW="1562100" imgH="215900" progId="Equation.3">
                  <p:embed/>
                  <p:pic>
                    <p:nvPicPr>
                      <p:cNvPr id="6146" name="Object 2">
                        <a:extLst>
                          <a:ext uri="{FF2B5EF4-FFF2-40B4-BE49-F238E27FC236}">
                            <a16:creationId xmlns:a16="http://schemas.microsoft.com/office/drawing/2014/main" id="{FDC28356-0F2B-4B0B-A7ED-F7C636BCB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114" y="1575330"/>
                        <a:ext cx="4644584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DE960B1-65CC-4934-B362-B5EE88F69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733134"/>
              </p:ext>
            </p:extLst>
          </p:nvPr>
        </p:nvGraphicFramePr>
        <p:xfrm>
          <a:off x="6585304" y="1575330"/>
          <a:ext cx="13985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5" imgW="761669" imgH="431613" progId="Equation.3">
                  <p:embed/>
                </p:oleObj>
              </mc:Choice>
              <mc:Fallback>
                <p:oleObj name="수식" r:id="rId5" imgW="761669" imgH="431613" progId="Equation.3">
                  <p:embed/>
                  <p:pic>
                    <p:nvPicPr>
                      <p:cNvPr id="6148" name="Object 6">
                        <a:extLst>
                          <a:ext uri="{FF2B5EF4-FFF2-40B4-BE49-F238E27FC236}">
                            <a16:creationId xmlns:a16="http://schemas.microsoft.com/office/drawing/2014/main" id="{782FFB2B-7391-4C21-BBC3-6D0519133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304" y="1575330"/>
                        <a:ext cx="139858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077E2677-6EAA-4462-A833-B7C42F0545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24870"/>
              </p:ext>
            </p:extLst>
          </p:nvPr>
        </p:nvGraphicFramePr>
        <p:xfrm>
          <a:off x="8617394" y="1582474"/>
          <a:ext cx="214471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7" imgW="1168400" imgH="457200" progId="Equation.3">
                  <p:embed/>
                </p:oleObj>
              </mc:Choice>
              <mc:Fallback>
                <p:oleObj name="수식" r:id="rId7" imgW="1168400" imgH="457200" progId="Equation.3">
                  <p:embed/>
                  <p:pic>
                    <p:nvPicPr>
                      <p:cNvPr id="6147" name="Object 3">
                        <a:extLst>
                          <a:ext uri="{FF2B5EF4-FFF2-40B4-BE49-F238E27FC236}">
                            <a16:creationId xmlns:a16="http://schemas.microsoft.com/office/drawing/2014/main" id="{A710D9BC-3998-4946-A37C-B6D600894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7394" y="1582474"/>
                        <a:ext cx="214471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12">
            <a:extLst>
              <a:ext uri="{FF2B5EF4-FFF2-40B4-BE49-F238E27FC236}">
                <a16:creationId xmlns:a16="http://schemas.microsoft.com/office/drawing/2014/main" id="{A5FDDDBA-29A1-4C79-A668-4B7A7C2E53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35150" y="5003800"/>
            <a:ext cx="20161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화살표 연결선 14">
            <a:extLst>
              <a:ext uri="{FF2B5EF4-FFF2-40B4-BE49-F238E27FC236}">
                <a16:creationId xmlns:a16="http://schemas.microsoft.com/office/drawing/2014/main" id="{D419F2CD-4581-4202-A1AB-DFB5D79160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50496" y="3059112"/>
            <a:ext cx="0" cy="1944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직사각형 15">
            <a:extLst>
              <a:ext uri="{FF2B5EF4-FFF2-40B4-BE49-F238E27FC236}">
                <a16:creationId xmlns:a16="http://schemas.microsoft.com/office/drawing/2014/main" id="{4D45FC04-DACE-4A63-B1F2-930914D68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843" y="3924300"/>
            <a:ext cx="1079500" cy="1079500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0D028931-3753-4504-B5FB-9442C997385C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910746" y="3638067"/>
            <a:ext cx="58381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400" dirty="0"/>
              <a:t>(1,1)</a:t>
            </a:r>
            <a:endParaRPr lang="ko-KR" altLang="en-US" sz="1400" dirty="0"/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AA1F6BCF-6442-4F20-9014-428362E9A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626" y="3652401"/>
            <a:ext cx="582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/>
              <a:t>(0,1)</a:t>
            </a:r>
            <a:endParaRPr lang="ko-KR" altLang="en-US" sz="1400" dirty="0"/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CCCBF820-53DA-4A6F-9027-2FC659CC4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265" y="5088327"/>
            <a:ext cx="5838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/>
              <a:t>(1,0)</a:t>
            </a:r>
            <a:endParaRPr lang="ko-KR" altLang="en-US" sz="1400" dirty="0"/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CA08FA2E-6001-4F27-BA48-8A02090CB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626" y="5088327"/>
            <a:ext cx="582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/>
              <a:t>(0,1)</a:t>
            </a:r>
            <a:endParaRPr lang="ko-KR" altLang="en-US" sz="1400" dirty="0"/>
          </a:p>
        </p:txBody>
      </p:sp>
      <p:cxnSp>
        <p:nvCxnSpPr>
          <p:cNvPr id="18" name="직선 화살표 연결선 14">
            <a:extLst>
              <a:ext uri="{FF2B5EF4-FFF2-40B4-BE49-F238E27FC236}">
                <a16:creationId xmlns:a16="http://schemas.microsoft.com/office/drawing/2014/main" id="{FFB34C9C-F022-4182-9B3B-2FB09FE0348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00257" y="3143639"/>
            <a:ext cx="0" cy="1944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화살표 연결선 12">
            <a:extLst>
              <a:ext uri="{FF2B5EF4-FFF2-40B4-BE49-F238E27FC236}">
                <a16:creationId xmlns:a16="http://schemas.microsoft.com/office/drawing/2014/main" id="{46B8F227-C0E8-4427-83D0-E2B5F00C15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00257" y="5088327"/>
            <a:ext cx="20161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63FC21D6-740C-45B4-9C4C-DC66A52EE9DC}"/>
              </a:ext>
            </a:extLst>
          </p:cNvPr>
          <p:cNvSpPr>
            <a:spLocks noChangeArrowheads="1"/>
          </p:cNvSpPr>
          <p:nvPr/>
        </p:nvSpPr>
        <p:spPr bwMode="auto">
          <a:xfrm rot="20780128">
            <a:off x="6156428" y="3611790"/>
            <a:ext cx="1511300" cy="1296988"/>
          </a:xfrm>
          <a:prstGeom prst="parallelogram">
            <a:avLst>
              <a:gd name="adj" fmla="val 45315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/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F0AC2119-0028-4B2D-AFEB-95218EAB5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736" y="3191350"/>
            <a:ext cx="1025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/>
              <a:t>(</a:t>
            </a:r>
            <a:r>
              <a:rPr lang="en-US" altLang="ko-KR" sz="1400" dirty="0" err="1"/>
              <a:t>a+b,c+d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090E7F2D-5B3E-4A5D-8249-818A7CC91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399" y="4705755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/>
              <a:t>(</a:t>
            </a:r>
            <a:r>
              <a:rPr lang="en-US" altLang="ko-KR" sz="1400" dirty="0" err="1"/>
              <a:t>a,c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D6A5A870-5251-45FC-8230-6DF473DB6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4" y="5113727"/>
            <a:ext cx="582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/>
              <a:t>(0,0)</a:t>
            </a:r>
            <a:endParaRPr lang="ko-KR" altLang="en-US" sz="1400" dirty="0"/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82372F77-0FF3-4C0E-9DCE-51251DF4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466" y="3191349"/>
            <a:ext cx="590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dirty="0"/>
              <a:t>(</a:t>
            </a:r>
            <a:r>
              <a:rPr lang="en-US" altLang="ko-KR" sz="1400" dirty="0" err="1"/>
              <a:t>c,d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8D3F634-5E3A-4572-B0F9-3917050AF3B2}"/>
              </a:ext>
            </a:extLst>
          </p:cNvPr>
          <p:cNvSpPr/>
          <p:nvPr/>
        </p:nvSpPr>
        <p:spPr>
          <a:xfrm>
            <a:off x="4406900" y="4076700"/>
            <a:ext cx="931240" cy="457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6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D909721-9C09-4645-BD76-18A68DD1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Transformation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4CABF3-7B5D-4DC2-AF13-BF83C1E6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/>
          <a:lstStyle/>
          <a:p>
            <a:r>
              <a:rPr lang="en-US" altLang="ko-KR" dirty="0"/>
              <a:t>Some Special Mapping</a:t>
            </a:r>
          </a:p>
          <a:p>
            <a:pPr lvl="1"/>
            <a:r>
              <a:rPr lang="en-US" altLang="ko-KR" dirty="0"/>
              <a:t>Orthonormal square matrix: Rotation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Font typeface="Wingdings 2" panose="05020102010507070707" pitchFamily="18" charset="2"/>
              <a:buNone/>
            </a:pPr>
            <a:endParaRPr lang="en-US" altLang="ko-KR" dirty="0"/>
          </a:p>
          <a:p>
            <a:pPr lvl="1"/>
            <a:r>
              <a:rPr lang="en-US" altLang="ko-KR" dirty="0"/>
              <a:t>Diagonal square matrix: Stretching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506A6E6-1085-4254-A016-C84138831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41848"/>
              </p:ext>
            </p:extLst>
          </p:nvPr>
        </p:nvGraphicFramePr>
        <p:xfrm>
          <a:off x="1875366" y="2297641"/>
          <a:ext cx="21447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1168400" imgH="457200" progId="Equation.3">
                  <p:embed/>
                </p:oleObj>
              </mc:Choice>
              <mc:Fallback>
                <p:oleObj name="수식" r:id="rId3" imgW="1168400" imgH="457200" progId="Equation.3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043D2A04-AAB1-41E6-BF46-EC911A304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366" y="2297641"/>
                        <a:ext cx="214471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FA697A23-C182-4355-9C8D-14C8213C1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47316"/>
              </p:ext>
            </p:extLst>
          </p:nvPr>
        </p:nvGraphicFramePr>
        <p:xfrm>
          <a:off x="4921250" y="2399241"/>
          <a:ext cx="23495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5" imgW="1689100" imgH="457200" progId="Equation.3">
                  <p:embed/>
                </p:oleObj>
              </mc:Choice>
              <mc:Fallback>
                <p:oleObj name="수식" r:id="rId5" imgW="1689100" imgH="457200" progId="Equation.3">
                  <p:embed/>
                  <p:pic>
                    <p:nvPicPr>
                      <p:cNvPr id="7172" name="Object 6">
                        <a:extLst>
                          <a:ext uri="{FF2B5EF4-FFF2-40B4-BE49-F238E27FC236}">
                            <a16:creationId xmlns:a16="http://schemas.microsoft.com/office/drawing/2014/main" id="{66910FC6-1EBD-438C-9F5E-4686E338F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2399241"/>
                        <a:ext cx="23495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E0B9694E-5C26-4094-9544-27E90665D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372058"/>
              </p:ext>
            </p:extLst>
          </p:nvPr>
        </p:nvGraphicFramePr>
        <p:xfrm>
          <a:off x="1740430" y="3798888"/>
          <a:ext cx="20986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7" imgW="1143000" imgH="457200" progId="Equation.3">
                  <p:embed/>
                </p:oleObj>
              </mc:Choice>
              <mc:Fallback>
                <p:oleObj name="수식" r:id="rId7" imgW="1143000" imgH="457200" progId="Equation.3">
                  <p:embed/>
                  <p:pic>
                    <p:nvPicPr>
                      <p:cNvPr id="7171" name="Object 5">
                        <a:extLst>
                          <a:ext uri="{FF2B5EF4-FFF2-40B4-BE49-F238E27FC236}">
                            <a16:creationId xmlns:a16="http://schemas.microsoft.com/office/drawing/2014/main" id="{3E981B80-2EB8-4973-B683-A9C222409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430" y="3798888"/>
                        <a:ext cx="209867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6E8C40C6-457F-4A21-A72C-C147693BD8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361073"/>
              </p:ext>
            </p:extLst>
          </p:nvPr>
        </p:nvGraphicFramePr>
        <p:xfrm>
          <a:off x="4921250" y="3900488"/>
          <a:ext cx="15906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9" imgW="1143000" imgH="457200" progId="Equation.3">
                  <p:embed/>
                </p:oleObj>
              </mc:Choice>
              <mc:Fallback>
                <p:oleObj name="수식" r:id="rId9" imgW="1143000" imgH="457200" progId="Equation.3">
                  <p:embed/>
                  <p:pic>
                    <p:nvPicPr>
                      <p:cNvPr id="7173" name="Object 8">
                        <a:extLst>
                          <a:ext uri="{FF2B5EF4-FFF2-40B4-BE49-F238E27FC236}">
                            <a16:creationId xmlns:a16="http://schemas.microsoft.com/office/drawing/2014/main" id="{32701275-C10D-479A-AEF7-C6981D92AD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3900488"/>
                        <a:ext cx="15906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그룹 46">
            <a:extLst>
              <a:ext uri="{FF2B5EF4-FFF2-40B4-BE49-F238E27FC236}">
                <a16:creationId xmlns:a16="http://schemas.microsoft.com/office/drawing/2014/main" id="{0280D5DE-B570-48A9-8777-C066045D6D52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4941888"/>
            <a:ext cx="1296987" cy="1295400"/>
            <a:chOff x="1691233" y="5157192"/>
            <a:chExt cx="1296591" cy="1295972"/>
          </a:xfrm>
        </p:grpSpPr>
        <p:cxnSp>
          <p:nvCxnSpPr>
            <p:cNvPr id="10" name="직선 화살표 연결선 12">
              <a:extLst>
                <a:ext uri="{FF2B5EF4-FFF2-40B4-BE49-F238E27FC236}">
                  <a16:creationId xmlns:a16="http://schemas.microsoft.com/office/drawing/2014/main" id="{CBBF3FA1-5712-439D-9F15-E31E47928B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91233" y="6308700"/>
              <a:ext cx="1296591" cy="6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화살표 연결선 14">
              <a:extLst>
                <a:ext uri="{FF2B5EF4-FFF2-40B4-BE49-F238E27FC236}">
                  <a16:creationId xmlns:a16="http://schemas.microsoft.com/office/drawing/2014/main" id="{0BCA0526-2E4B-4A67-A243-F70008F0BF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835696" y="5157192"/>
              <a:ext cx="0" cy="129597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직사각형 15">
              <a:extLst>
                <a:ext uri="{FF2B5EF4-FFF2-40B4-BE49-F238E27FC236}">
                  <a16:creationId xmlns:a16="http://schemas.microsoft.com/office/drawing/2014/main" id="{B23D2D9D-123E-4EA0-9F24-147E500C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5517232"/>
              <a:ext cx="792088" cy="791468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/>
            </a:p>
          </p:txBody>
        </p:sp>
      </p:grpSp>
      <p:grpSp>
        <p:nvGrpSpPr>
          <p:cNvPr id="13" name="그룹 45">
            <a:extLst>
              <a:ext uri="{FF2B5EF4-FFF2-40B4-BE49-F238E27FC236}">
                <a16:creationId xmlns:a16="http://schemas.microsoft.com/office/drawing/2014/main" id="{AD9326BE-4EC7-494C-8D0E-627A22F361F5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4941888"/>
            <a:ext cx="1347787" cy="1295400"/>
            <a:chOff x="6823603" y="2852936"/>
            <a:chExt cx="1348797" cy="1295972"/>
          </a:xfrm>
        </p:grpSpPr>
        <p:cxnSp>
          <p:nvCxnSpPr>
            <p:cNvPr id="14" name="직선 화살표 연결선 12">
              <a:extLst>
                <a:ext uri="{FF2B5EF4-FFF2-40B4-BE49-F238E27FC236}">
                  <a16:creationId xmlns:a16="http://schemas.microsoft.com/office/drawing/2014/main" id="{74855BDB-05D3-4B9A-92FF-971452982D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75809" y="4004444"/>
              <a:ext cx="1296591" cy="6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95A3F7E-6931-4C8D-8F8E-48D7FFEE67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20272" y="2852936"/>
              <a:ext cx="0" cy="129597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D35C683-D15B-4597-B0CE-918EAFC65A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6921">
              <a:off x="6823603" y="3067352"/>
              <a:ext cx="792088" cy="791468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/>
            </a:p>
          </p:txBody>
        </p:sp>
      </p:grpSp>
      <p:grpSp>
        <p:nvGrpSpPr>
          <p:cNvPr id="17" name="그룹 47">
            <a:extLst>
              <a:ext uri="{FF2B5EF4-FFF2-40B4-BE49-F238E27FC236}">
                <a16:creationId xmlns:a16="http://schemas.microsoft.com/office/drawing/2014/main" id="{404E08ED-F713-4DE0-87DF-D79487E33788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4941888"/>
            <a:ext cx="2017712" cy="1295400"/>
            <a:chOff x="6803801" y="4365104"/>
            <a:chExt cx="2016671" cy="1295972"/>
          </a:xfrm>
        </p:grpSpPr>
        <p:cxnSp>
          <p:nvCxnSpPr>
            <p:cNvPr id="18" name="직선 화살표 연결선 12">
              <a:extLst>
                <a:ext uri="{FF2B5EF4-FFF2-40B4-BE49-F238E27FC236}">
                  <a16:creationId xmlns:a16="http://schemas.microsoft.com/office/drawing/2014/main" id="{4E2019B8-316E-46BB-A288-9650CDDCB3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03801" y="5516612"/>
              <a:ext cx="2016671" cy="6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화살표 연결선 14">
              <a:extLst>
                <a:ext uri="{FF2B5EF4-FFF2-40B4-BE49-F238E27FC236}">
                  <a16:creationId xmlns:a16="http://schemas.microsoft.com/office/drawing/2014/main" id="{9D4040EB-7902-401B-B369-A84A4E7190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48264" y="4365104"/>
              <a:ext cx="0" cy="129597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직사각형 15">
              <a:extLst>
                <a:ext uri="{FF2B5EF4-FFF2-40B4-BE49-F238E27FC236}">
                  <a16:creationId xmlns:a16="http://schemas.microsoft.com/office/drawing/2014/main" id="{122944A4-E87F-4921-B0C0-D6A7A4F2D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264" y="4725144"/>
              <a:ext cx="1584176" cy="791468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45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8D12391-D0C7-4D81-9BCA-0DEE90EB4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200" dirty="0"/>
                  <a:t>For any transformation, there are some vectors of which orientation does not change</a:t>
                </a:r>
              </a:p>
              <a:p>
                <a:pPr marL="0" indent="0">
                  <a:buNone/>
                </a:pPr>
                <a:r>
                  <a:rPr lang="en-US" altLang="ko-KR" sz="3200" dirty="0"/>
                  <a:t> 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32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3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8D12391-D0C7-4D81-9BCA-0DEE90EB4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F2FF3096-AA2F-441D-AD7F-F27B1C36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grpSp>
        <p:nvGrpSpPr>
          <p:cNvPr id="5" name="그룹 74">
            <a:extLst>
              <a:ext uri="{FF2B5EF4-FFF2-40B4-BE49-F238E27FC236}">
                <a16:creationId xmlns:a16="http://schemas.microsoft.com/office/drawing/2014/main" id="{21AAA007-3B5D-4A36-B5FA-6C80B55E60C7}"/>
              </a:ext>
            </a:extLst>
          </p:cNvPr>
          <p:cNvGrpSpPr>
            <a:grpSpLocks/>
          </p:cNvGrpSpPr>
          <p:nvPr/>
        </p:nvGrpSpPr>
        <p:grpSpPr bwMode="auto">
          <a:xfrm>
            <a:off x="2864380" y="3798995"/>
            <a:ext cx="1944687" cy="1798638"/>
            <a:chOff x="1403648" y="4005064"/>
            <a:chExt cx="1944216" cy="1800200"/>
          </a:xfrm>
        </p:grpSpPr>
        <p:cxnSp>
          <p:nvCxnSpPr>
            <p:cNvPr id="6" name="직선 화살표 연결선 13">
              <a:extLst>
                <a:ext uri="{FF2B5EF4-FFF2-40B4-BE49-F238E27FC236}">
                  <a16:creationId xmlns:a16="http://schemas.microsoft.com/office/drawing/2014/main" id="{417202B9-74B2-4AA2-8FF3-EA96FDE446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39752" y="4005064"/>
              <a:ext cx="0" cy="1800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직선 화살표 연결선 18">
              <a:extLst>
                <a:ext uri="{FF2B5EF4-FFF2-40B4-BE49-F238E27FC236}">
                  <a16:creationId xmlns:a16="http://schemas.microsoft.com/office/drawing/2014/main" id="{9167BB0A-0C11-4085-9E8E-EAE519E08B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03648" y="4941168"/>
              <a:ext cx="194421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직선 화살표 연결선 32">
              <a:extLst>
                <a:ext uri="{FF2B5EF4-FFF2-40B4-BE49-F238E27FC236}">
                  <a16:creationId xmlns:a16="http://schemas.microsoft.com/office/drawing/2014/main" id="{DB782D16-C1C7-49D8-A433-01F9BC739B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9752" y="4941168"/>
              <a:ext cx="576064" cy="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직선 화살표 연결선 33">
              <a:extLst>
                <a:ext uri="{FF2B5EF4-FFF2-40B4-BE49-F238E27FC236}">
                  <a16:creationId xmlns:a16="http://schemas.microsoft.com/office/drawing/2014/main" id="{8E06D60A-A8BF-4B11-89CC-2C22914848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39752" y="4365104"/>
              <a:ext cx="0" cy="576064"/>
            </a:xfrm>
            <a:prstGeom prst="straightConnector1">
              <a:avLst/>
            </a:prstGeom>
            <a:noFill/>
            <a:ln w="25400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화살표 연결선 37">
              <a:extLst>
                <a:ext uri="{FF2B5EF4-FFF2-40B4-BE49-F238E27FC236}">
                  <a16:creationId xmlns:a16="http://schemas.microsoft.com/office/drawing/2014/main" id="{0B4FE43D-D7B2-463E-818D-0252B3D20B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39752" y="4365104"/>
              <a:ext cx="576064" cy="576064"/>
            </a:xfrm>
            <a:prstGeom prst="straightConnector1">
              <a:avLst/>
            </a:prstGeom>
            <a:noFill/>
            <a:ln w="25400" algn="ctr">
              <a:solidFill>
                <a:srgbClr val="92D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화살표 연결선 49">
              <a:extLst>
                <a:ext uri="{FF2B5EF4-FFF2-40B4-BE49-F238E27FC236}">
                  <a16:creationId xmlns:a16="http://schemas.microsoft.com/office/drawing/2014/main" id="{69D2FDFA-6228-4548-A460-F4C2ED492D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9752" y="4941168"/>
              <a:ext cx="576064" cy="576064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화살표 연결선 52">
              <a:extLst>
                <a:ext uri="{FF2B5EF4-FFF2-40B4-BE49-F238E27FC236}">
                  <a16:creationId xmlns:a16="http://schemas.microsoft.com/office/drawing/2014/main" id="{BB606217-92FB-4BCD-8EAF-105B4BAA6D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9752" y="4941168"/>
              <a:ext cx="0" cy="576064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직선 화살표 연결선 64">
              <a:extLst>
                <a:ext uri="{FF2B5EF4-FFF2-40B4-BE49-F238E27FC236}">
                  <a16:creationId xmlns:a16="http://schemas.microsoft.com/office/drawing/2014/main" id="{120C967E-1870-4ABB-B523-6D0F8CA179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63688" y="4941168"/>
              <a:ext cx="576064" cy="0"/>
            </a:xfrm>
            <a:prstGeom prst="straightConnector1">
              <a:avLst/>
            </a:prstGeom>
            <a:noFill/>
            <a:ln w="25400" algn="ctr">
              <a:solidFill>
                <a:srgbClr val="7030A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그룹 75">
            <a:extLst>
              <a:ext uri="{FF2B5EF4-FFF2-40B4-BE49-F238E27FC236}">
                <a16:creationId xmlns:a16="http://schemas.microsoft.com/office/drawing/2014/main" id="{4C993710-CE92-4818-9763-BEFB06045022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006642"/>
            <a:ext cx="3240087" cy="2879725"/>
            <a:chOff x="5148064" y="3212976"/>
            <a:chExt cx="3240360" cy="2880320"/>
          </a:xfrm>
        </p:grpSpPr>
        <p:cxnSp>
          <p:nvCxnSpPr>
            <p:cNvPr id="15" name="직선 화살표 연결선 20">
              <a:extLst>
                <a:ext uri="{FF2B5EF4-FFF2-40B4-BE49-F238E27FC236}">
                  <a16:creationId xmlns:a16="http://schemas.microsoft.com/office/drawing/2014/main" id="{A1BB0D8B-62AB-4860-80A7-A2E2CC3E7F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00192" y="3636640"/>
              <a:ext cx="8384" cy="24566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직선 화살표 연결선 29">
              <a:extLst>
                <a:ext uri="{FF2B5EF4-FFF2-40B4-BE49-F238E27FC236}">
                  <a16:creationId xmlns:a16="http://schemas.microsoft.com/office/drawing/2014/main" id="{F20B73D0-2FF3-4EDB-A3EE-09DA743BB4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64088" y="4941168"/>
              <a:ext cx="30243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화살표 연결선 40">
              <a:extLst>
                <a:ext uri="{FF2B5EF4-FFF2-40B4-BE49-F238E27FC236}">
                  <a16:creationId xmlns:a16="http://schemas.microsoft.com/office/drawing/2014/main" id="{83030FFE-36BA-4219-908D-C09CB74FCA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00192" y="3212976"/>
              <a:ext cx="1728192" cy="1728192"/>
            </a:xfrm>
            <a:prstGeom prst="straightConnector1">
              <a:avLst/>
            </a:prstGeom>
            <a:noFill/>
            <a:ln w="25400" algn="ctr">
              <a:solidFill>
                <a:srgbClr val="92D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화살표 연결선 42">
              <a:extLst>
                <a:ext uri="{FF2B5EF4-FFF2-40B4-BE49-F238E27FC236}">
                  <a16:creationId xmlns:a16="http://schemas.microsoft.com/office/drawing/2014/main" id="{29718DCF-00F9-45D9-B9A8-07596318F3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00192" y="3789040"/>
              <a:ext cx="576064" cy="1152128"/>
            </a:xfrm>
            <a:prstGeom prst="straightConnector1">
              <a:avLst/>
            </a:prstGeom>
            <a:noFill/>
            <a:ln w="25400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화살표 연결선 44">
              <a:extLst>
                <a:ext uri="{FF2B5EF4-FFF2-40B4-BE49-F238E27FC236}">
                  <a16:creationId xmlns:a16="http://schemas.microsoft.com/office/drawing/2014/main" id="{FC0010A7-16CD-4D3C-9623-9980A4642A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00192" y="4365104"/>
              <a:ext cx="1152128" cy="576064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화살표 연결선 55">
              <a:extLst>
                <a:ext uri="{FF2B5EF4-FFF2-40B4-BE49-F238E27FC236}">
                  <a16:creationId xmlns:a16="http://schemas.microsoft.com/office/drawing/2014/main" id="{7E1E88DD-5D39-47C8-90C3-CBB35BC375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00192" y="4941168"/>
              <a:ext cx="576064" cy="576064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화살표 연결선 58">
              <a:extLst>
                <a:ext uri="{FF2B5EF4-FFF2-40B4-BE49-F238E27FC236}">
                  <a16:creationId xmlns:a16="http://schemas.microsoft.com/office/drawing/2014/main" id="{EA92568C-5E5B-43E9-987E-59008379B6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24128" y="4941168"/>
              <a:ext cx="576064" cy="115212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화살표 연결선 73">
              <a:extLst>
                <a:ext uri="{FF2B5EF4-FFF2-40B4-BE49-F238E27FC236}">
                  <a16:creationId xmlns:a16="http://schemas.microsoft.com/office/drawing/2014/main" id="{47BFAE27-64D0-43D6-B0F9-7854B761D5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48064" y="4941168"/>
              <a:ext cx="1152128" cy="576064"/>
            </a:xfrm>
            <a:prstGeom prst="straightConnector1">
              <a:avLst/>
            </a:prstGeom>
            <a:noFill/>
            <a:ln w="25400" algn="ctr">
              <a:solidFill>
                <a:srgbClr val="7030A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5583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46B4E4-4D49-447E-AF90-13F5DEB8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find such vectors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8DDC8-A698-4515-8304-D179F571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B129159-FD93-4878-85BD-1A135E7D8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205038"/>
          <a:ext cx="218916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1193800" imgH="457200" progId="Equation.3">
                  <p:embed/>
                </p:oleObj>
              </mc:Choice>
              <mc:Fallback>
                <p:oleObj name="수식" r:id="rId3" imgW="1193800" imgH="457200" progId="Equation.3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889CB9F7-FCB9-469F-8262-21D34D804C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05038"/>
                        <a:ext cx="218916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227ED0CC-051A-4DFF-85FB-88F7DDA41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441700"/>
          <a:ext cx="19240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5" imgW="1333500" imgH="457200" progId="Equation.3">
                  <p:embed/>
                </p:oleObj>
              </mc:Choice>
              <mc:Fallback>
                <p:oleObj name="수식" r:id="rId5" imgW="1333500" imgH="457200" progId="Equation.3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98A1C3D3-E03A-4366-AF1F-E0C29F4178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41700"/>
                        <a:ext cx="19240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070FA2B-F3C5-45D8-A217-00EA5CC60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292600"/>
          <a:ext cx="22177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7" imgW="1536700" imgH="457200" progId="Equation.3">
                  <p:embed/>
                </p:oleObj>
              </mc:Choice>
              <mc:Fallback>
                <p:oleObj name="수식" r:id="rId7" imgW="1536700" imgH="45720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614E0F41-4AB5-4D74-8962-4FEE6E5985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221773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7B9E3E4F-A82F-42F0-BA32-F43D5000B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072063"/>
          <a:ext cx="201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9" imgW="1397000" imgH="457200" progId="Equation.3">
                  <p:embed/>
                </p:oleObj>
              </mc:Choice>
              <mc:Fallback>
                <p:oleObj name="수식" r:id="rId9" imgW="1397000" imgH="457200" progId="Equation.3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58423317-A683-4312-AFB9-D910D8D9A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72063"/>
                        <a:ext cx="20161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8EB4743D-C3C4-4586-B9AD-9A3282FCB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8563" y="3789363"/>
          <a:ext cx="19605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11" imgW="1358900" imgH="457200" progId="Equation.3">
                  <p:embed/>
                </p:oleObj>
              </mc:Choice>
              <mc:Fallback>
                <p:oleObj name="수식" r:id="rId11" imgW="1358900" imgH="457200" progId="Equation.3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B84B04B4-71E5-485D-A49D-3CDAF3AA88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3789363"/>
                        <a:ext cx="196056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AC2C9A99-56DA-4E59-81F2-9948416CF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1738" y="4748213"/>
          <a:ext cx="18684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13" imgW="1295400" imgH="431800" progId="Equation.3">
                  <p:embed/>
                </p:oleObj>
              </mc:Choice>
              <mc:Fallback>
                <p:oleObj name="수식" r:id="rId13" imgW="1295400" imgH="431800" progId="Equation.3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B90E40B8-14A8-46C5-800B-491A56181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4748213"/>
                        <a:ext cx="18684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그룹 74">
            <a:extLst>
              <a:ext uri="{FF2B5EF4-FFF2-40B4-BE49-F238E27FC236}">
                <a16:creationId xmlns:a16="http://schemas.microsoft.com/office/drawing/2014/main" id="{A61DDDB2-B149-4E1D-9881-ABD1517F4ECD}"/>
              </a:ext>
            </a:extLst>
          </p:cNvPr>
          <p:cNvGrpSpPr>
            <a:grpSpLocks/>
          </p:cNvGrpSpPr>
          <p:nvPr/>
        </p:nvGrpSpPr>
        <p:grpSpPr bwMode="auto">
          <a:xfrm>
            <a:off x="6454299" y="1927902"/>
            <a:ext cx="1166812" cy="1035050"/>
            <a:chOff x="1403648" y="4005064"/>
            <a:chExt cx="1944216" cy="1800200"/>
          </a:xfrm>
        </p:grpSpPr>
        <p:cxnSp>
          <p:nvCxnSpPr>
            <p:cNvPr id="13" name="직선 화살표 연결선 13">
              <a:extLst>
                <a:ext uri="{FF2B5EF4-FFF2-40B4-BE49-F238E27FC236}">
                  <a16:creationId xmlns:a16="http://schemas.microsoft.com/office/drawing/2014/main" id="{E44B3B2E-3FE4-4EDB-8A7B-70FB58BEDB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39752" y="4005064"/>
              <a:ext cx="0" cy="1800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직선 화살표 연결선 18">
              <a:extLst>
                <a:ext uri="{FF2B5EF4-FFF2-40B4-BE49-F238E27FC236}">
                  <a16:creationId xmlns:a16="http://schemas.microsoft.com/office/drawing/2014/main" id="{61CAD210-35C6-4DC4-BD87-0B6274DB6B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03648" y="4941168"/>
              <a:ext cx="194421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직선 화살표 연결선 32">
              <a:extLst>
                <a:ext uri="{FF2B5EF4-FFF2-40B4-BE49-F238E27FC236}">
                  <a16:creationId xmlns:a16="http://schemas.microsoft.com/office/drawing/2014/main" id="{71867024-458A-4BE6-92FE-C0D5149669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9752" y="4941168"/>
              <a:ext cx="576064" cy="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직선 화살표 연결선 33">
              <a:extLst>
                <a:ext uri="{FF2B5EF4-FFF2-40B4-BE49-F238E27FC236}">
                  <a16:creationId xmlns:a16="http://schemas.microsoft.com/office/drawing/2014/main" id="{CEB0FC1F-BC6A-4219-BAD6-7A11808CD5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39752" y="4365104"/>
              <a:ext cx="0" cy="576064"/>
            </a:xfrm>
            <a:prstGeom prst="straightConnector1">
              <a:avLst/>
            </a:prstGeom>
            <a:noFill/>
            <a:ln w="25400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직선 화살표 연결선 37">
              <a:extLst>
                <a:ext uri="{FF2B5EF4-FFF2-40B4-BE49-F238E27FC236}">
                  <a16:creationId xmlns:a16="http://schemas.microsoft.com/office/drawing/2014/main" id="{DD2CD9D3-3DCA-4457-9EC9-F2EC29718F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39752" y="4365104"/>
              <a:ext cx="576064" cy="576064"/>
            </a:xfrm>
            <a:prstGeom prst="straightConnector1">
              <a:avLst/>
            </a:prstGeom>
            <a:noFill/>
            <a:ln w="25400" algn="ctr">
              <a:solidFill>
                <a:srgbClr val="92D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화살표 연결선 49">
              <a:extLst>
                <a:ext uri="{FF2B5EF4-FFF2-40B4-BE49-F238E27FC236}">
                  <a16:creationId xmlns:a16="http://schemas.microsoft.com/office/drawing/2014/main" id="{E072118B-EA34-4728-8060-F786BA667F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9752" y="4941168"/>
              <a:ext cx="576064" cy="576064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화살표 연결선 52">
              <a:extLst>
                <a:ext uri="{FF2B5EF4-FFF2-40B4-BE49-F238E27FC236}">
                  <a16:creationId xmlns:a16="http://schemas.microsoft.com/office/drawing/2014/main" id="{D25E708D-7EE6-49D8-924D-CE2E1C8D09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9752" y="4941168"/>
              <a:ext cx="0" cy="576064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화살표 연결선 64">
              <a:extLst>
                <a:ext uri="{FF2B5EF4-FFF2-40B4-BE49-F238E27FC236}">
                  <a16:creationId xmlns:a16="http://schemas.microsoft.com/office/drawing/2014/main" id="{790FF09C-7A17-41F1-BD2D-B73795AE54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63688" y="4941168"/>
              <a:ext cx="576064" cy="0"/>
            </a:xfrm>
            <a:prstGeom prst="straightConnector1">
              <a:avLst/>
            </a:prstGeom>
            <a:noFill/>
            <a:ln w="25400" algn="ctr">
              <a:solidFill>
                <a:srgbClr val="7030A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그룹 75">
            <a:extLst>
              <a:ext uri="{FF2B5EF4-FFF2-40B4-BE49-F238E27FC236}">
                <a16:creationId xmlns:a16="http://schemas.microsoft.com/office/drawing/2014/main" id="{138B9E01-32D5-4509-B070-FE8E5D53C17A}"/>
              </a:ext>
            </a:extLst>
          </p:cNvPr>
          <p:cNvGrpSpPr>
            <a:grpSpLocks/>
          </p:cNvGrpSpPr>
          <p:nvPr/>
        </p:nvGrpSpPr>
        <p:grpSpPr bwMode="auto">
          <a:xfrm>
            <a:off x="8485187" y="1495774"/>
            <a:ext cx="1943100" cy="1655762"/>
            <a:chOff x="5148064" y="3212976"/>
            <a:chExt cx="3240360" cy="2880320"/>
          </a:xfrm>
        </p:grpSpPr>
        <p:cxnSp>
          <p:nvCxnSpPr>
            <p:cNvPr id="22" name="직선 화살표 연결선 20">
              <a:extLst>
                <a:ext uri="{FF2B5EF4-FFF2-40B4-BE49-F238E27FC236}">
                  <a16:creationId xmlns:a16="http://schemas.microsoft.com/office/drawing/2014/main" id="{FD188242-F379-4060-BFF8-981C4A9A76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00192" y="3636640"/>
              <a:ext cx="8384" cy="24566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직선 화살표 연결선 29">
              <a:extLst>
                <a:ext uri="{FF2B5EF4-FFF2-40B4-BE49-F238E27FC236}">
                  <a16:creationId xmlns:a16="http://schemas.microsoft.com/office/drawing/2014/main" id="{1C185792-4205-4B7F-B800-6ED3E9C298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64088" y="4941168"/>
              <a:ext cx="30243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직선 화살표 연결선 40">
              <a:extLst>
                <a:ext uri="{FF2B5EF4-FFF2-40B4-BE49-F238E27FC236}">
                  <a16:creationId xmlns:a16="http://schemas.microsoft.com/office/drawing/2014/main" id="{3A7A2AD9-0E22-4042-8EC5-C9E467489A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00192" y="3212976"/>
              <a:ext cx="1728192" cy="1728192"/>
            </a:xfrm>
            <a:prstGeom prst="straightConnector1">
              <a:avLst/>
            </a:prstGeom>
            <a:noFill/>
            <a:ln w="25400" algn="ctr">
              <a:solidFill>
                <a:srgbClr val="92D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직선 화살표 연결선 42">
              <a:extLst>
                <a:ext uri="{FF2B5EF4-FFF2-40B4-BE49-F238E27FC236}">
                  <a16:creationId xmlns:a16="http://schemas.microsoft.com/office/drawing/2014/main" id="{94269B49-43D9-4B48-A688-B9ECFFDB9E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00192" y="3789040"/>
              <a:ext cx="576064" cy="1152128"/>
            </a:xfrm>
            <a:prstGeom prst="straightConnector1">
              <a:avLst/>
            </a:prstGeom>
            <a:noFill/>
            <a:ln w="25400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화살표 연결선 44">
              <a:extLst>
                <a:ext uri="{FF2B5EF4-FFF2-40B4-BE49-F238E27FC236}">
                  <a16:creationId xmlns:a16="http://schemas.microsoft.com/office/drawing/2014/main" id="{C4194D69-CB56-4276-97D5-0A94850AA2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00192" y="4365104"/>
              <a:ext cx="1152128" cy="576064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화살표 연결선 55">
              <a:extLst>
                <a:ext uri="{FF2B5EF4-FFF2-40B4-BE49-F238E27FC236}">
                  <a16:creationId xmlns:a16="http://schemas.microsoft.com/office/drawing/2014/main" id="{0867A93E-5668-4D2D-9BA4-CEBE48A960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00192" y="4941168"/>
              <a:ext cx="576064" cy="576064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화살표 연결선 58">
              <a:extLst>
                <a:ext uri="{FF2B5EF4-FFF2-40B4-BE49-F238E27FC236}">
                  <a16:creationId xmlns:a16="http://schemas.microsoft.com/office/drawing/2014/main" id="{C0CAB0C3-E811-4548-938D-12A592541A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24128" y="4941168"/>
              <a:ext cx="576064" cy="115212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화살표 연결선 73">
              <a:extLst>
                <a:ext uri="{FF2B5EF4-FFF2-40B4-BE49-F238E27FC236}">
                  <a16:creationId xmlns:a16="http://schemas.microsoft.com/office/drawing/2014/main" id="{A3C03DF7-49CB-4682-AAEA-F8EA951888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48064" y="4941168"/>
              <a:ext cx="1152128" cy="576064"/>
            </a:xfrm>
            <a:prstGeom prst="straightConnector1">
              <a:avLst/>
            </a:prstGeom>
            <a:noFill/>
            <a:ln w="25400" algn="ctr">
              <a:solidFill>
                <a:srgbClr val="7030A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6670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0287CBF1-99B1-4584-B7C9-3C1E3CC14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 a square matrix, A</a:t>
                </a:r>
              </a:p>
              <a:p>
                <a:pPr lvl="1"/>
                <a:r>
                  <a:rPr lang="en-US" altLang="ko-KR" sz="2400" dirty="0"/>
                  <a:t>Eigenvalues and eigenvectors satisfy</a:t>
                </a:r>
              </a:p>
              <a:p>
                <a:pPr lvl="1"/>
                <a:endParaRPr lang="en-US" altLang="ko-KR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sz="24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dirty="0"/>
              </a:p>
              <a:p>
                <a:pPr lvl="1"/>
                <a:r>
                  <a:rPr lang="en-US" altLang="ko-KR" sz="2400" dirty="0"/>
                  <a:t>An eigenvector is the one of which orientation does not change by transform A, and has the unit length</a:t>
                </a:r>
              </a:p>
              <a:p>
                <a:pPr lvl="1"/>
                <a:r>
                  <a:rPr lang="en-US" altLang="ko-KR" sz="2400" dirty="0"/>
                  <a:t>An eigenvalue is the amount of extension by transform A</a:t>
                </a:r>
              </a:p>
              <a:p>
                <a:pPr lvl="1"/>
                <a:endParaRPr lang="en-US" altLang="ko-KR" sz="2400" dirty="0"/>
              </a:p>
              <a:p>
                <a:r>
                  <a:rPr lang="en-US" altLang="ko-KR" dirty="0"/>
                  <a:t>Property</a:t>
                </a:r>
              </a:p>
              <a:p>
                <a:pPr lvl="1"/>
                <a:r>
                  <a:rPr lang="en-US" altLang="ko-KR" sz="2400" dirty="0"/>
                  <a:t>Eigenvectors are </a:t>
                </a:r>
                <a:r>
                  <a:rPr lang="en-US" altLang="ko-KR" sz="2400" b="1" dirty="0"/>
                  <a:t>orthogonal</a:t>
                </a:r>
                <a:r>
                  <a:rPr lang="en-US" altLang="ko-KR" sz="2400" dirty="0"/>
                  <a:t> to one another</a:t>
                </a:r>
                <a:endParaRPr lang="ko-KR" altLang="en-US" sz="2400" dirty="0"/>
              </a:p>
              <a:p>
                <a:pPr lvl="1"/>
                <a:r>
                  <a:rPr lang="en-US" altLang="ko-KR" sz="2400" dirty="0"/>
                  <a:t>There are </a:t>
                </a:r>
                <a:r>
                  <a:rPr lang="en-US" altLang="ko-KR" sz="2400" i="1" dirty="0"/>
                  <a:t>n</a:t>
                </a:r>
                <a:r>
                  <a:rPr lang="en-US" altLang="ko-KR" sz="2400" dirty="0"/>
                  <a:t> eigenvalues including 0 (</a:t>
                </a:r>
                <a:r>
                  <a:rPr lang="en-US" altLang="ko-KR" sz="2400" i="1" dirty="0"/>
                  <a:t>A</a:t>
                </a:r>
                <a:r>
                  <a:rPr lang="en-US" altLang="ko-KR" sz="2400" dirty="0"/>
                  <a:t> is </a:t>
                </a:r>
                <a:r>
                  <a:rPr lang="en-US" altLang="ko-KR" sz="2400" i="1" dirty="0"/>
                  <a:t>n</a:t>
                </a:r>
                <a:r>
                  <a:rPr lang="en-US" altLang="ko-KR" sz="2400" dirty="0"/>
                  <a:t> </a:t>
                </a:r>
                <a:r>
                  <a:rPr lang="en-US" altLang="ko-KR" sz="2400" dirty="0" err="1"/>
                  <a:t>x</a:t>
                </a:r>
                <a:r>
                  <a:rPr lang="en-US" altLang="ko-KR" sz="2400" i="1" dirty="0" err="1"/>
                  <a:t>n</a:t>
                </a:r>
                <a:r>
                  <a:rPr lang="en-US" altLang="ko-KR" sz="2400" dirty="0"/>
                  <a:t>)</a:t>
                </a:r>
              </a:p>
              <a:p>
                <a:pPr lvl="1"/>
                <a:r>
                  <a:rPr lang="en-US" altLang="ko-KR" sz="2400" dirty="0"/>
                  <a:t>If A is symmetric, all eigenvalues are non-negative</a:t>
                </a:r>
              </a:p>
              <a:p>
                <a:pPr marL="457200" lvl="1" indent="0">
                  <a:buNone/>
                </a:pPr>
                <a:endParaRPr lang="en-US" altLang="ko-KR" sz="2400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0287CBF1-99B1-4584-B7C9-3C1E3CC14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795"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6609A271-12CC-4FAA-B243-4EF0111E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Eigen value &amp; Eigen 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51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6A6D050-B9AD-46DA-890D-D40F3261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Eigen value &amp; Eigen vector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B4AA853-05D0-478E-B599-9EB73E5F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For a square matrix, </a:t>
            </a:r>
            <a:r>
              <a:rPr lang="en-US" altLang="ko-KR" i="1" dirty="0"/>
              <a:t>A</a:t>
            </a:r>
          </a:p>
          <a:p>
            <a:pPr lvl="2">
              <a:defRPr/>
            </a:pPr>
            <a:r>
              <a:rPr lang="en-US" altLang="ko-KR" i="1" dirty="0"/>
              <a:t>n</a:t>
            </a:r>
            <a:r>
              <a:rPr lang="en-US" altLang="ko-KR" dirty="0"/>
              <a:t> eigenvalues</a:t>
            </a:r>
          </a:p>
          <a:p>
            <a:pPr lvl="2">
              <a:defRPr/>
            </a:pPr>
            <a:r>
              <a:rPr lang="en-US" altLang="ko-KR" i="1" dirty="0"/>
              <a:t>n</a:t>
            </a:r>
            <a:r>
              <a:rPr lang="en-US" altLang="ko-KR" dirty="0"/>
              <a:t> eigenvectors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344487" lvl="1" indent="0">
              <a:buFont typeface="Wingdings 2" panose="05020102010507070707" pitchFamily="18" charset="2"/>
              <a:buNone/>
              <a:defRPr/>
            </a:pPr>
            <a:endParaRPr lang="en-US" altLang="ko-KR" dirty="0"/>
          </a:p>
          <a:p>
            <a:pPr marL="344487" lvl="1" indent="0">
              <a:buFont typeface="Wingdings 2" panose="05020102010507070707" pitchFamily="18" charset="2"/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Let</a:t>
            </a:r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1572B71-0AE8-4E1D-90EE-A7AE8A7DE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761823"/>
              </p:ext>
            </p:extLst>
          </p:nvPr>
        </p:nvGraphicFramePr>
        <p:xfrm>
          <a:off x="3686705" y="1789642"/>
          <a:ext cx="14192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761669" imgH="228501" progId="Equation.3">
                  <p:embed/>
                </p:oleObj>
              </mc:Choice>
              <mc:Fallback>
                <p:oleObj name="수식" r:id="rId3" imgW="761669" imgH="228501" progId="Equation.3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A3A45C12-C58C-4671-8C7D-1E3A9AF4F2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705" y="1789642"/>
                        <a:ext cx="14192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C6E86D8-39BE-4F01-B78C-7D65305A1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980511"/>
              </p:ext>
            </p:extLst>
          </p:nvPr>
        </p:nvGraphicFramePr>
        <p:xfrm>
          <a:off x="2343150" y="2644246"/>
          <a:ext cx="5832475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5" imgW="3517560" imgH="939600" progId="Equation.3">
                  <p:embed/>
                </p:oleObj>
              </mc:Choice>
              <mc:Fallback>
                <p:oleObj name="수식" r:id="rId5" imgW="3517560" imgH="939600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FC9448C8-867A-401C-950B-472E6A0810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644246"/>
                        <a:ext cx="5832475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87A6888E-F397-4BEF-A289-B04302800C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0656"/>
              </p:ext>
            </p:extLst>
          </p:nvPr>
        </p:nvGraphicFramePr>
        <p:xfrm>
          <a:off x="2055813" y="4533901"/>
          <a:ext cx="4392612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7" imgW="2514600" imgH="939800" progId="Equation.3">
                  <p:embed/>
                </p:oleObj>
              </mc:Choice>
              <mc:Fallback>
                <p:oleObj name="수식" r:id="rId7" imgW="2514600" imgH="939800" progId="Equation.3">
                  <p:embed/>
                  <p:pic>
                    <p:nvPicPr>
                      <p:cNvPr id="11266" name="Object 2">
                        <a:extLst>
                          <a:ext uri="{FF2B5EF4-FFF2-40B4-BE49-F238E27FC236}">
                            <a16:creationId xmlns:a16="http://schemas.microsoft.com/office/drawing/2014/main" id="{96E77E16-5E7A-403C-A714-877781BA5A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4533901"/>
                        <a:ext cx="4392612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4">
                <a:extLst>
                  <a:ext uri="{FF2B5EF4-FFF2-40B4-BE49-F238E27FC236}">
                    <a16:creationId xmlns:a16="http://schemas.microsoft.com/office/drawing/2014/main" id="{44CF0B9A-D3A4-4E65-9DC6-0A3A50E2A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0850" y="4953001"/>
                <a:ext cx="3562350" cy="12239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2400" dirty="0"/>
                  <a:t>S is an orthonormal </a:t>
                </a:r>
              </a:p>
              <a:p>
                <a:pPr algn="ctr" eaLnBrk="1" hangingPunct="1"/>
                <a:r>
                  <a:rPr lang="en-US" altLang="ko-KR" sz="2400" dirty="0"/>
                  <a:t>square matrix</a:t>
                </a:r>
              </a:p>
              <a:p>
                <a:pPr algn="ctr" eaLnBrk="1" hangingPunct="1"/>
                <a:r>
                  <a:rPr lang="en-US" altLang="ko-KR" sz="2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40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24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직사각형 4">
                <a:extLst>
                  <a:ext uri="{FF2B5EF4-FFF2-40B4-BE49-F238E27FC236}">
                    <a16:creationId xmlns:a16="http://schemas.microsoft.com/office/drawing/2014/main" id="{44CF0B9A-D3A4-4E65-9DC6-0A3A50E2A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0850" y="4953001"/>
                <a:ext cx="3562350" cy="1223962"/>
              </a:xfrm>
              <a:prstGeom prst="rect">
                <a:avLst/>
              </a:prstGeom>
              <a:blipFill>
                <a:blip r:embed="rId9"/>
                <a:stretch>
                  <a:fillRect t="-3000" b="-10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82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CFADB7-2D24-4C3F-A8B3-C32698E9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Eigen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Decomposition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B75BD79-0518-4D09-B621-B0F6C7B66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/>
          <a:lstStyle/>
          <a:p>
            <a:r>
              <a:rPr lang="en-US" altLang="ko-KR"/>
              <a:t>For a square matrix, </a:t>
            </a:r>
            <a:r>
              <a:rPr lang="en-US" altLang="ko-KR" i="1"/>
              <a:t>A</a:t>
            </a:r>
          </a:p>
          <a:p>
            <a:endParaRPr lang="en-US" altLang="ko-KR" i="1"/>
          </a:p>
          <a:p>
            <a:endParaRPr lang="en-US" altLang="ko-KR" i="1"/>
          </a:p>
          <a:p>
            <a:endParaRPr lang="en-US" altLang="ko-KR" i="1"/>
          </a:p>
          <a:p>
            <a:endParaRPr lang="en-US" altLang="ko-KR" i="1"/>
          </a:p>
          <a:p>
            <a:endParaRPr lang="en-US" altLang="ko-KR" i="1"/>
          </a:p>
          <a:p>
            <a:endParaRPr lang="en-US" altLang="ko-KR" i="1"/>
          </a:p>
          <a:p>
            <a:endParaRPr lang="en-US" altLang="ko-KR" i="1"/>
          </a:p>
          <a:p>
            <a:pPr>
              <a:buFont typeface="Wingdings 2" panose="05020102010507070707" pitchFamily="18" charset="2"/>
              <a:buNone/>
            </a:pPr>
            <a:endParaRPr lang="en-US" altLang="ko-KR" i="1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D94AE1-088B-4F72-BF6A-5B849D80A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422525"/>
          <a:ext cx="3919538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2108200" imgH="1587500" progId="Equation.3">
                  <p:embed/>
                </p:oleObj>
              </mc:Choice>
              <mc:Fallback>
                <p:oleObj name="수식" r:id="rId3" imgW="2108200" imgH="1587500" progId="Equation.3">
                  <p:embed/>
                  <p:pic>
                    <p:nvPicPr>
                      <p:cNvPr id="12291" name="Object 5">
                        <a:extLst>
                          <a:ext uri="{FF2B5EF4-FFF2-40B4-BE49-F238E27FC236}">
                            <a16:creationId xmlns:a16="http://schemas.microsoft.com/office/drawing/2014/main" id="{9BCB05EF-9204-4204-B150-9B46D6422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2525"/>
                        <a:ext cx="3919538" cy="295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ACA80BEE-3399-4450-9D20-098EA9455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432087"/>
              </p:ext>
            </p:extLst>
          </p:nvPr>
        </p:nvGraphicFramePr>
        <p:xfrm>
          <a:off x="7085014" y="2135188"/>
          <a:ext cx="278765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5" imgW="1498600" imgH="1168400" progId="Equation.3">
                  <p:embed/>
                </p:oleObj>
              </mc:Choice>
              <mc:Fallback>
                <p:oleObj name="수식" r:id="rId5" imgW="1498600" imgH="1168400" progId="Equation.3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9528EFFE-D48A-4574-95B4-A853768BA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4" y="2135188"/>
                        <a:ext cx="2787650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1">
            <a:extLst>
              <a:ext uri="{FF2B5EF4-FFF2-40B4-BE49-F238E27FC236}">
                <a16:creationId xmlns:a16="http://schemas.microsoft.com/office/drawing/2014/main" id="{8BC9E22C-E538-4C72-AE85-6CC740193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84452"/>
              </p:ext>
            </p:extLst>
          </p:nvPr>
        </p:nvGraphicFramePr>
        <p:xfrm>
          <a:off x="7085014" y="4581525"/>
          <a:ext cx="217487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7" imgW="1168200" imgH="711000" progId="Equation.3">
                  <p:embed/>
                </p:oleObj>
              </mc:Choice>
              <mc:Fallback>
                <p:oleObj name="수식" r:id="rId7" imgW="1168200" imgH="711000" progId="Equation.3">
                  <p:embed/>
                  <p:pic>
                    <p:nvPicPr>
                      <p:cNvPr id="12292" name="개체 1">
                        <a:extLst>
                          <a:ext uri="{FF2B5EF4-FFF2-40B4-BE49-F238E27FC236}">
                            <a16:creationId xmlns:a16="http://schemas.microsoft.com/office/drawing/2014/main" id="{C0C535B7-A1E0-4099-A2A6-6029DFED72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4" y="4581525"/>
                        <a:ext cx="2174875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22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1013</Words>
  <Application>Microsoft Office PowerPoint</Application>
  <PresentationFormat>와이드스크린</PresentationFormat>
  <Paragraphs>175</Paragraphs>
  <Slides>15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-apple-system</vt:lpstr>
      <vt:lpstr>MJXc-TeX-main-R</vt:lpstr>
      <vt:lpstr>MJXc-TeX-math-I</vt:lpstr>
      <vt:lpstr>굴림</vt:lpstr>
      <vt:lpstr>맑은 고딕</vt:lpstr>
      <vt:lpstr>Arial</vt:lpstr>
      <vt:lpstr>Calibri</vt:lpstr>
      <vt:lpstr>Cambria Math</vt:lpstr>
      <vt:lpstr>Wingdings 2</vt:lpstr>
      <vt:lpstr>Office 테마</vt:lpstr>
      <vt:lpstr>Microsoft Equation 3.0</vt:lpstr>
      <vt:lpstr> SVD</vt:lpstr>
      <vt:lpstr>Linear Transformation</vt:lpstr>
      <vt:lpstr>Mapping</vt:lpstr>
      <vt:lpstr>Linear Transformation</vt:lpstr>
      <vt:lpstr>Linear Transformation</vt:lpstr>
      <vt:lpstr>Linear Transformation</vt:lpstr>
      <vt:lpstr>Eigen value &amp; Eigen vector</vt:lpstr>
      <vt:lpstr>Eigen value &amp; Eigen vector</vt:lpstr>
      <vt:lpstr>Eigen Value Decomposition</vt:lpstr>
      <vt:lpstr>Eigen Value Decomposition(EVD)</vt:lpstr>
      <vt:lpstr>Singular Value Decomposition(SVD)</vt:lpstr>
      <vt:lpstr>SVD의 기하학적 의미</vt:lpstr>
      <vt:lpstr>SVD</vt:lpstr>
      <vt:lpstr>SVD</vt:lpstr>
      <vt:lpstr>SVD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정지원(학생-전자시스템공학전공)</dc:creator>
  <cp:lastModifiedBy>정지원(학생-전자시스템공학전공)</cp:lastModifiedBy>
  <cp:revision>18</cp:revision>
  <dcterms:created xsi:type="dcterms:W3CDTF">2021-03-03T05:16:28Z</dcterms:created>
  <dcterms:modified xsi:type="dcterms:W3CDTF">2021-03-03T12:41:16Z</dcterms:modified>
</cp:coreProperties>
</file>