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8" r:id="rId13"/>
    <p:sldId id="267" r:id="rId14"/>
    <p:sldId id="268" r:id="rId15"/>
    <p:sldId id="269" r:id="rId16"/>
    <p:sldId id="270" r:id="rId17"/>
    <p:sldId id="271" r:id="rId18"/>
    <p:sldId id="287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85" autoAdjust="0"/>
  </p:normalViewPr>
  <p:slideViewPr>
    <p:cSldViewPr>
      <p:cViewPr varScale="1">
        <p:scale>
          <a:sx n="75" d="100"/>
          <a:sy n="75" d="100"/>
        </p:scale>
        <p:origin x="1594" y="-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6A989-6DF9-4254-A957-C7187DAB375F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5991-65FA-404D-84B5-5B4776C163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.ML</a:t>
            </a:r>
            <a:r>
              <a:rPr lang="ko-KR" altLang="en-US" dirty="0"/>
              <a:t>세미나 </a:t>
            </a:r>
            <a:r>
              <a:rPr lang="en-US" altLang="ko-KR" dirty="0"/>
              <a:t>3</a:t>
            </a:r>
            <a:r>
              <a:rPr lang="ko-KR" altLang="en-US" dirty="0"/>
              <a:t>주차 발표를 </a:t>
            </a:r>
            <a:r>
              <a:rPr lang="ko-KR" altLang="en-US" dirty="0" err="1"/>
              <a:t>맏게된</a:t>
            </a:r>
            <a:r>
              <a:rPr lang="ko-KR" altLang="en-US" dirty="0"/>
              <a:t> </a:t>
            </a:r>
            <a:r>
              <a:rPr lang="ko-KR" altLang="en-US" dirty="0" err="1"/>
              <a:t>학부인턴생</a:t>
            </a:r>
            <a:r>
              <a:rPr lang="ko-KR" altLang="en-US" dirty="0"/>
              <a:t> 정지원입니다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 발표할 내용은 </a:t>
            </a:r>
            <a:r>
              <a:rPr lang="en-US" altLang="ko-KR" dirty="0"/>
              <a:t>SVM(support vector machine)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이페이지</a:t>
            </a:r>
            <a:r>
              <a:rPr lang="ko-KR" altLang="en-US" dirty="0"/>
              <a:t>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Lagrange</a:t>
            </a:r>
            <a:r>
              <a:rPr lang="en-US" altLang="ko-KR" baseline="0" dirty="0"/>
              <a:t> Multiplier</a:t>
            </a:r>
            <a:r>
              <a:rPr lang="ko-KR" altLang="en-US" baseline="0" dirty="0"/>
              <a:t>란 어떤 함수가 주어진 제약식을 만족시키면서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함수가 갖는 최대값 혹은 최소값을 찾고자 할 때 사용합니다</a:t>
            </a:r>
            <a:r>
              <a:rPr lang="en-US" altLang="ko-KR" baseline="0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L(</a:t>
            </a:r>
            <a:r>
              <a:rPr lang="en-US" altLang="ko-KR" b="1" dirty="0" err="1"/>
              <a:t>x,λ</a:t>
            </a:r>
            <a:r>
              <a:rPr lang="en-US" altLang="ko-KR" b="1" dirty="0"/>
              <a:t>) = F(x) + λ*h(x)</a:t>
            </a:r>
            <a:r>
              <a:rPr lang="ko-KR" altLang="en-US" dirty="0"/>
              <a:t> </a:t>
            </a:r>
            <a:r>
              <a:rPr lang="ko-KR" altLang="en-US" dirty="0" err="1"/>
              <a:t>으로</a:t>
            </a:r>
            <a:r>
              <a:rPr lang="ko-KR" altLang="en-US" dirty="0"/>
              <a:t> 표기하며</a:t>
            </a:r>
            <a:r>
              <a:rPr lang="en-US" altLang="ko-KR" dirty="0"/>
              <a:t>, </a:t>
            </a:r>
            <a:r>
              <a:rPr lang="en-US" altLang="ko-KR" b="1" dirty="0"/>
              <a:t>(</a:t>
            </a:r>
            <a:r>
              <a:rPr lang="en-US" altLang="ko-KR" b="1" dirty="0" err="1"/>
              <a:t>x,λ</a:t>
            </a:r>
            <a:r>
              <a:rPr lang="en-US" altLang="ko-KR" b="1" dirty="0"/>
              <a:t>)</a:t>
            </a:r>
            <a:r>
              <a:rPr lang="ko-KR" altLang="en-US" dirty="0"/>
              <a:t>변수들로 각각 </a:t>
            </a:r>
            <a:r>
              <a:rPr lang="ko-KR" altLang="en-US" dirty="0" err="1"/>
              <a:t>편미분</a:t>
            </a:r>
            <a:r>
              <a:rPr lang="ko-KR" altLang="en-US" dirty="0"/>
              <a:t> 한 식이 </a:t>
            </a:r>
            <a:r>
              <a:rPr lang="en-US" altLang="ko-KR" dirty="0"/>
              <a:t>0</a:t>
            </a:r>
            <a:r>
              <a:rPr lang="ko-KR" altLang="en-US" dirty="0"/>
              <a:t>이 되는 값으로 해를 구한다</a:t>
            </a:r>
            <a:r>
              <a:rPr lang="en-US" altLang="ko-KR" dirty="0"/>
              <a:t>. </a:t>
            </a:r>
            <a:r>
              <a:rPr lang="ko-KR" altLang="en-US" dirty="0"/>
              <a:t>이러한 계산의 원리는</a:t>
            </a:r>
            <a:r>
              <a:rPr lang="en-US" altLang="ko-KR" dirty="0"/>
              <a:t>, </a:t>
            </a:r>
            <a:r>
              <a:rPr lang="ko-KR" altLang="en-US" dirty="0"/>
              <a:t>사실 두 함수의 기울기가 같아지는 공통접선을 구하는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제약식이 등호로 </a:t>
            </a:r>
            <a:r>
              <a:rPr lang="ko-KR" altLang="en-US" dirty="0" err="1"/>
              <a:t>이루어진경우</a:t>
            </a:r>
            <a:r>
              <a:rPr lang="en-US" altLang="ko-KR" dirty="0"/>
              <a:t>-&gt;equality</a:t>
            </a:r>
            <a:r>
              <a:rPr lang="en-US" altLang="ko-KR" baseline="0" dirty="0"/>
              <a:t> constraint problem</a:t>
            </a:r>
            <a:r>
              <a:rPr lang="ko-KR" altLang="en-US" baseline="0" dirty="0" err="1"/>
              <a:t>이라하고</a:t>
            </a:r>
            <a:endParaRPr lang="en-US" altLang="ko-KR" baseline="0" dirty="0"/>
          </a:p>
          <a:p>
            <a:r>
              <a:rPr lang="ko-KR" altLang="en-US" baseline="0" dirty="0"/>
              <a:t>부등호로 이루어진 경우</a:t>
            </a:r>
            <a:r>
              <a:rPr lang="en-US" altLang="ko-KR" baseline="0" dirty="0"/>
              <a:t>-&gt;inequality constraint problem</a:t>
            </a:r>
            <a:r>
              <a:rPr lang="ko-KR" altLang="en-US" baseline="0" dirty="0"/>
              <a:t>이라 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듀얼</a:t>
            </a:r>
            <a:r>
              <a:rPr lang="ko-KR" altLang="en-US" dirty="0"/>
              <a:t> 폼이란 </a:t>
            </a:r>
            <a:r>
              <a:rPr lang="en-US" altLang="ko-KR" dirty="0"/>
              <a:t>A</a:t>
            </a:r>
            <a:r>
              <a:rPr lang="ko-KR" altLang="en-US" dirty="0"/>
              <a:t>란 문제를 변형해서 </a:t>
            </a:r>
            <a:r>
              <a:rPr lang="en-US" altLang="ko-KR" dirty="0"/>
              <a:t>B</a:t>
            </a:r>
            <a:r>
              <a:rPr lang="ko-KR" altLang="en-US" dirty="0"/>
              <a:t>형태로 있는데 </a:t>
            </a:r>
            <a:r>
              <a:rPr lang="en-US" altLang="ko-KR" dirty="0"/>
              <a:t>B</a:t>
            </a:r>
            <a:r>
              <a:rPr lang="ko-KR" altLang="en-US" dirty="0"/>
              <a:t>형태는 </a:t>
            </a:r>
            <a:r>
              <a:rPr lang="en-US" altLang="ko-KR" dirty="0"/>
              <a:t>C</a:t>
            </a:r>
            <a:r>
              <a:rPr lang="ko-KR" altLang="en-US" dirty="0"/>
              <a:t>와 같습니다</a:t>
            </a:r>
            <a:r>
              <a:rPr lang="en-US" altLang="ko-KR" dirty="0"/>
              <a:t>.C</a:t>
            </a:r>
            <a:r>
              <a:rPr lang="ko-KR" altLang="en-US" dirty="0"/>
              <a:t>를 통해 문제를</a:t>
            </a:r>
            <a:r>
              <a:rPr lang="en-US" altLang="ko-KR" dirty="0"/>
              <a:t> </a:t>
            </a:r>
            <a:r>
              <a:rPr lang="ko-KR" altLang="en-US" dirty="0"/>
              <a:t>풀면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ko-KR" altLang="en-US" dirty="0" err="1"/>
              <a:t>푼것과</a:t>
            </a:r>
            <a:r>
              <a:rPr lang="ko-KR" altLang="en-US" dirty="0"/>
              <a:t> 동일합니다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Dual Form</a:t>
            </a:r>
            <a:r>
              <a:rPr lang="ko-KR" altLang="en-US" dirty="0" err="1"/>
              <a:t>이라합니다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Constraint</a:t>
            </a:r>
            <a:r>
              <a:rPr lang="en-US" altLang="ko-KR" baseline="0" dirty="0"/>
              <a:t> problem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?&lt;=0</a:t>
            </a:r>
            <a:r>
              <a:rPr lang="ko-KR" altLang="en-US" baseline="0" dirty="0"/>
              <a:t>형태로 주어지기 때문에 다음과 같은 식이 나옵니다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설명하기</a:t>
            </a:r>
            <a:endParaRPr lang="en-US" altLang="ko-KR" dirty="0"/>
          </a:p>
          <a:p>
            <a:r>
              <a:rPr lang="en-US" altLang="ko-KR" dirty="0" err="1"/>
              <a:t>minF</a:t>
            </a:r>
            <a:r>
              <a:rPr lang="en-US" altLang="ko-KR" dirty="0"/>
              <a:t>(</a:t>
            </a:r>
            <a:r>
              <a:rPr lang="en-US" altLang="ko-KR" dirty="0" err="1"/>
              <a:t>w,b</a:t>
            </a:r>
            <a:r>
              <a:rPr lang="en-US" altLang="ko-KR" dirty="0"/>
              <a:t>,</a:t>
            </a:r>
            <a:r>
              <a:rPr lang="ko-KR" altLang="en-US" dirty="0"/>
              <a:t>알파</a:t>
            </a:r>
            <a:r>
              <a:rPr lang="en-US" altLang="ko-KR" dirty="0"/>
              <a:t>)</a:t>
            </a:r>
            <a:r>
              <a:rPr lang="ko-KR" altLang="en-US" dirty="0"/>
              <a:t>의 편미분에서 나온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ko-KR" altLang="en-US" dirty="0" err="1"/>
              <a:t>두개를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함수에 대입하면 </a:t>
            </a:r>
            <a:r>
              <a:rPr lang="en-US" altLang="ko-KR" dirty="0"/>
              <a:t>(14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r>
              <a:rPr lang="ko-KR" altLang="en-US" baseline="0" dirty="0"/>
              <a:t>같이 나옵니다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위와 같은 식을 구하면</a:t>
            </a:r>
            <a:r>
              <a:rPr lang="ko-KR" altLang="en-US" baseline="0" dirty="0"/>
              <a:t> 알파가 나옵니다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알파를 통해 </a:t>
            </a:r>
            <a:r>
              <a:rPr lang="en-US" altLang="ko-KR" baseline="0" dirty="0"/>
              <a:t>W</a:t>
            </a:r>
            <a:r>
              <a:rPr lang="ko-KR" altLang="en-US" baseline="0" dirty="0"/>
              <a:t>와 </a:t>
            </a:r>
            <a:r>
              <a:rPr lang="en-US" altLang="ko-KR" baseline="0" dirty="0"/>
              <a:t>b</a:t>
            </a:r>
            <a:r>
              <a:rPr lang="ko-KR" altLang="en-US" baseline="0" dirty="0"/>
              <a:t>를 찾습니다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</a:t>
            </a:r>
            <a:r>
              <a:rPr lang="ko-KR" altLang="en-US" dirty="0"/>
              <a:t>페이지에 있는 </a:t>
            </a:r>
            <a:r>
              <a:rPr lang="en-US" altLang="ko-KR" dirty="0"/>
              <a:t>w</a:t>
            </a:r>
            <a:r>
              <a:rPr lang="ko-KR" altLang="en-US" dirty="0" err="1"/>
              <a:t>에대해</a:t>
            </a:r>
            <a:r>
              <a:rPr lang="ko-KR" altLang="en-US" dirty="0"/>
              <a:t> </a:t>
            </a:r>
            <a:r>
              <a:rPr lang="ko-KR" altLang="en-US" dirty="0" err="1"/>
              <a:t>편미분한식으로인해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값은</a:t>
            </a:r>
            <a:r>
              <a:rPr lang="ko-KR" altLang="en-US" baseline="0" dirty="0"/>
              <a:t> 다음과 같이 나옵니다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B</a:t>
            </a:r>
            <a:r>
              <a:rPr lang="ko-KR" altLang="en-US" baseline="0" dirty="0"/>
              <a:t>는 </a:t>
            </a:r>
            <a:r>
              <a:rPr lang="en-US" altLang="ko-KR" dirty="0"/>
              <a:t>y(</a:t>
            </a:r>
            <a:r>
              <a:rPr lang="en-US" altLang="ko-KR" dirty="0" err="1"/>
              <a:t>wx+b</a:t>
            </a:r>
            <a:r>
              <a:rPr lang="en-US" altLang="ko-KR" dirty="0"/>
              <a:t>)≥1</a:t>
            </a:r>
            <a:r>
              <a:rPr lang="ko-KR" altLang="en-US" dirty="0"/>
              <a:t>이 </a:t>
            </a:r>
            <a:r>
              <a:rPr lang="en-US" altLang="ko-KR" dirty="0"/>
              <a:t>inequality constraint problem </a:t>
            </a:r>
            <a:r>
              <a:rPr lang="ko-KR" altLang="en-US" dirty="0"/>
              <a:t>이였음</a:t>
            </a:r>
          </a:p>
          <a:p>
            <a:r>
              <a:rPr lang="en-US" altLang="ko-KR" dirty="0"/>
              <a:t>y</a:t>
            </a:r>
            <a:r>
              <a:rPr lang="ko-KR" altLang="en-US" dirty="0"/>
              <a:t>는 레이블로 </a:t>
            </a:r>
            <a:r>
              <a:rPr lang="en-US" altLang="ko-KR" dirty="0"/>
              <a:t>+1or-1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고로 </a:t>
            </a:r>
            <a:r>
              <a:rPr lang="en-US" altLang="ko-KR" dirty="0"/>
              <a:t>,</a:t>
            </a:r>
            <a:r>
              <a:rPr lang="ko-KR" altLang="en-US" dirty="0"/>
              <a:t>제곱하면 </a:t>
            </a:r>
            <a:r>
              <a:rPr lang="en-US" altLang="ko-KR" dirty="0"/>
              <a:t>1!!</a:t>
            </a:r>
          </a:p>
          <a:p>
            <a:r>
              <a:rPr lang="ko-KR" altLang="en-US" dirty="0"/>
              <a:t>전 페이지의 </a:t>
            </a:r>
            <a:r>
              <a:rPr lang="en-US" altLang="ko-KR" dirty="0"/>
              <a:t>dual form</a:t>
            </a:r>
            <a:r>
              <a:rPr lang="ko-KR" altLang="en-US" dirty="0"/>
              <a:t>에서 구한 알파를 위의 식에 대입해서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구합니다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여기서</a:t>
            </a:r>
            <a:r>
              <a:rPr lang="ko-KR" altLang="en-US" baseline="0" dirty="0"/>
              <a:t> 저걸 </a:t>
            </a:r>
            <a:r>
              <a:rPr lang="en-US" altLang="ko-KR" baseline="0" dirty="0"/>
              <a:t>slack variable</a:t>
            </a:r>
            <a:r>
              <a:rPr lang="ko-KR" altLang="en-US" baseline="0" dirty="0" err="1"/>
              <a:t>이라하며</a:t>
            </a:r>
            <a:r>
              <a:rPr lang="ko-KR" altLang="en-US" baseline="0" dirty="0"/>
              <a:t> </a:t>
            </a:r>
            <a:r>
              <a:rPr lang="en-US" altLang="ko-KR" baseline="0" dirty="0"/>
              <a:t>C</a:t>
            </a:r>
            <a:r>
              <a:rPr lang="ko-KR" altLang="en-US" baseline="0" dirty="0"/>
              <a:t>는 설멍</a:t>
            </a:r>
            <a:r>
              <a:rPr lang="en-US" altLang="ko-KR" baseline="0" dirty="0"/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Dual Form</a:t>
            </a:r>
            <a:r>
              <a:rPr lang="ko-KR" altLang="en-US" dirty="0"/>
              <a:t>은 다음과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Hard margin</a:t>
            </a:r>
            <a:r>
              <a:rPr lang="ko-KR" altLang="en-US" dirty="0"/>
              <a:t>과의 차이는 </a:t>
            </a:r>
            <a:r>
              <a:rPr lang="en-US" altLang="ko-KR" dirty="0"/>
              <a:t>constraint </a:t>
            </a:r>
            <a:r>
              <a:rPr lang="ko-KR" altLang="en-US" dirty="0"/>
              <a:t>식에서 범위에 </a:t>
            </a:r>
            <a:r>
              <a:rPr lang="en-US" altLang="ko-KR" dirty="0"/>
              <a:t>C</a:t>
            </a:r>
            <a:r>
              <a:rPr lang="ko-KR" altLang="en-US" dirty="0"/>
              <a:t>가 추가되었습니다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파란색점과</a:t>
            </a:r>
            <a:r>
              <a:rPr lang="ko-KR" altLang="en-US" dirty="0"/>
              <a:t> </a:t>
            </a:r>
            <a:r>
              <a:rPr lang="ko-KR" altLang="en-US" dirty="0" err="1"/>
              <a:t>빨간색점을</a:t>
            </a:r>
            <a:r>
              <a:rPr lang="ko-KR" altLang="en-US" dirty="0"/>
              <a:t> 분류하는 무수히 많은 </a:t>
            </a:r>
            <a:r>
              <a:rPr lang="en-US" altLang="ko-KR" dirty="0"/>
              <a:t>boundary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</a:t>
            </a:r>
            <a:r>
              <a:rPr lang="ko-KR" altLang="en-US" baseline="0" dirty="0"/>
              <a:t> </a:t>
            </a:r>
            <a:r>
              <a:rPr lang="en-US" altLang="ko-KR" baseline="0" dirty="0"/>
              <a:t>boundary</a:t>
            </a:r>
            <a:r>
              <a:rPr lang="ko-KR" altLang="en-US" baseline="0" dirty="0"/>
              <a:t>가 가장 좋을까요</a:t>
            </a:r>
            <a:r>
              <a:rPr lang="en-US" altLang="ko-KR" baseline="0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이제 </a:t>
            </a:r>
            <a:r>
              <a:rPr lang="en-US" altLang="ko-KR" dirty="0"/>
              <a:t>Linear </a:t>
            </a:r>
            <a:r>
              <a:rPr lang="ko-KR" altLang="en-US" dirty="0"/>
              <a:t>하지 않는 즉</a:t>
            </a:r>
            <a:r>
              <a:rPr lang="en-US" altLang="ko-KR" dirty="0"/>
              <a:t>,</a:t>
            </a:r>
            <a:r>
              <a:rPr lang="en-US" altLang="ko-KR" baseline="0" dirty="0"/>
              <a:t> Non-Linear</a:t>
            </a:r>
            <a:r>
              <a:rPr lang="ko-KR" altLang="en-US" baseline="0" dirty="0"/>
              <a:t>한 경우에는 어떻게 분류할까요</a:t>
            </a:r>
            <a:r>
              <a:rPr lang="en-US" altLang="ko-KR" baseline="0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트릭 설명하기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그런데 흔히 알고 있는 차원이 올라갈수록</a:t>
            </a:r>
            <a:r>
              <a:rPr lang="ko-KR" altLang="en-US" baseline="0" dirty="0"/>
              <a:t>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차원의 저주</a:t>
            </a:r>
            <a:r>
              <a:rPr lang="en-US" altLang="ko-KR" baseline="0" dirty="0"/>
              <a:t>’</a:t>
            </a:r>
            <a:r>
              <a:rPr lang="ko-KR" altLang="en-US" baseline="0" dirty="0"/>
              <a:t>라는 것에 빠지지 않을까요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왜 그런데 여기서는 </a:t>
            </a:r>
            <a:r>
              <a:rPr lang="en-US" altLang="ko-KR" baseline="0" dirty="0"/>
              <a:t>higher </a:t>
            </a:r>
            <a:r>
              <a:rPr lang="en-US" altLang="ko-KR" baseline="0" dirty="0" err="1"/>
              <a:t>dimension,the</a:t>
            </a:r>
            <a:r>
              <a:rPr lang="en-US" altLang="ko-KR" baseline="0" dirty="0"/>
              <a:t> better</a:t>
            </a:r>
            <a:r>
              <a:rPr lang="ko-KR" altLang="en-US" baseline="0" dirty="0"/>
              <a:t>일까요</a:t>
            </a:r>
            <a:r>
              <a:rPr lang="en-US" altLang="ko-KR" baseline="0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데이터의 차원이 증가할수록 해당 공간의 크기가 기하급수적으로 증가하기 때문에 동일한 개수의 데이터의 밀도는 차원이 증가할수록 급속도로 희박해진다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차원이 증가할수록 데이터의 분포분석 또는 모델추정에 필요한 샘플 데이터의 개수가 기하급수적으로 증가하게 되는데 이러한 어려움을 표현한 용어가 </a:t>
            </a:r>
            <a:r>
              <a:rPr lang="en-US" altLang="ko-KR" dirty="0"/>
              <a:t>'</a:t>
            </a:r>
            <a:r>
              <a:rPr lang="ko-KR" altLang="en-US" dirty="0"/>
              <a:t>차원의 저주</a:t>
            </a:r>
            <a:r>
              <a:rPr lang="en-US" altLang="ko-KR" dirty="0"/>
              <a:t>‘</a:t>
            </a:r>
            <a:r>
              <a:rPr lang="ko-KR" altLang="en-US" dirty="0" err="1"/>
              <a:t>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그림을 보면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차원에서 데이터의 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밀집도는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N/5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하나의 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큐브는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N/5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샘플을 가지게 됩니다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- 2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차원에서 데이터의 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밀집도는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N/25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하나의 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큐브는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N/25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샘플을 가지게 됩니다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- 3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차원에서 데이터의 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밀집도는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N/125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하나의 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큐브는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N/125 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샘플을 가지게 됩니다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그럼 왜 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SVM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차원을 확장할까요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왜냐하면 차원을 올리지만 패턴을 가지고 있어서 </a:t>
            </a:r>
            <a:r>
              <a:rPr lang="ko-KR" alt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오버피팅이</a:t>
            </a:r>
            <a:r>
              <a:rPr lang="ko-KR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걸리지 않기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저차원에서는</a:t>
            </a:r>
            <a:r>
              <a:rPr lang="ko-KR" altLang="en-US" dirty="0"/>
              <a:t> 선형적으로 구별이 불가능하지만</a:t>
            </a:r>
            <a:r>
              <a:rPr lang="en-US" altLang="ko-KR" dirty="0"/>
              <a:t>, mapping</a:t>
            </a:r>
            <a:r>
              <a:rPr lang="ko-KR" altLang="en-US" dirty="0"/>
              <a:t>을 통해 고차원으로 변환시킨 후 선형적으로 구별이 가능하도록 하는 방법을 </a:t>
            </a:r>
            <a:r>
              <a:rPr lang="en-US" altLang="ko-KR" dirty="0"/>
              <a:t>kernel trick</a:t>
            </a:r>
            <a:r>
              <a:rPr lang="ko-KR" altLang="en-US" dirty="0"/>
              <a:t>이라 부릅니다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Linear SVM</a:t>
            </a:r>
            <a:r>
              <a:rPr lang="ko-KR" altLang="en-US" dirty="0"/>
              <a:t>과 같은 방식으로 해결하면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RBF(Radial</a:t>
            </a:r>
            <a:r>
              <a:rPr lang="en-US" altLang="ko-KR" baseline="0" dirty="0"/>
              <a:t> Bias function) </a:t>
            </a:r>
            <a:r>
              <a:rPr lang="ko-KR" altLang="en-US" baseline="0" dirty="0"/>
              <a:t>혹은 </a:t>
            </a:r>
            <a:r>
              <a:rPr lang="ko-KR" altLang="en-US" baseline="0" dirty="0" err="1"/>
              <a:t>가우시안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커널이라고</a:t>
            </a:r>
            <a:r>
              <a:rPr lang="ko-KR" altLang="en-US" baseline="0" dirty="0"/>
              <a:t> 부르기도 한다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 </a:t>
            </a:r>
            <a:r>
              <a:rPr lang="ko-KR" altLang="en-US" baseline="0" dirty="0" err="1"/>
              <a:t>커널에서</a:t>
            </a:r>
            <a:r>
              <a:rPr lang="ko-KR" altLang="en-US" baseline="0" dirty="0"/>
              <a:t> 하나 알고 가야 할 게 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바로 감마이다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감마가 커지면 </a:t>
            </a:r>
            <a:r>
              <a:rPr lang="ko-KR" altLang="en-US" baseline="0" dirty="0" err="1"/>
              <a:t>폭이좁아져서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overfitting</a:t>
            </a:r>
            <a:r>
              <a:rPr lang="ko-KR" altLang="en-US" baseline="0" dirty="0"/>
              <a:t>이</a:t>
            </a:r>
            <a:r>
              <a:rPr lang="en-US" altLang="ko-KR" baseline="0" dirty="0"/>
              <a:t> </a:t>
            </a:r>
            <a:r>
              <a:rPr lang="ko-KR" altLang="en-US" baseline="0" dirty="0"/>
              <a:t>발생한다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결정 경계가 불규칙하고 구부러진다</a:t>
            </a:r>
            <a:r>
              <a:rPr lang="en-US" altLang="ko-KR" baseline="0" dirty="0"/>
              <a:t>.(</a:t>
            </a:r>
            <a:r>
              <a:rPr lang="ko-KR" altLang="en-US" baseline="0" dirty="0"/>
              <a:t>너무 잘 분류하기 </a:t>
            </a:r>
            <a:r>
              <a:rPr lang="ko-KR" altLang="en-US" baseline="0" dirty="0" err="1"/>
              <a:t>떄문에</a:t>
            </a:r>
            <a:r>
              <a:rPr lang="en-US" altLang="ko-KR" baseline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직관적으로 그냥 </a:t>
            </a:r>
            <a:r>
              <a:rPr lang="ko-KR" altLang="en-US" dirty="0" err="1"/>
              <a:t>봤을때는</a:t>
            </a:r>
            <a:r>
              <a:rPr lang="ko-KR" altLang="en-US" dirty="0"/>
              <a:t> 저 사각형 데이터는 </a:t>
            </a:r>
            <a:r>
              <a:rPr lang="ko-KR" altLang="en-US" dirty="0" err="1"/>
              <a:t>빨간색점들에</a:t>
            </a:r>
            <a:r>
              <a:rPr lang="ko-KR" altLang="en-US" dirty="0"/>
              <a:t> 가까워서 빨간색 영역이라 생각할 수 있지만 경계를 기준으로 보면 파란색 영역입니다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어떻게 최적의 </a:t>
            </a:r>
            <a:r>
              <a:rPr lang="en-US" altLang="ko-KR" dirty="0"/>
              <a:t>boundary</a:t>
            </a:r>
            <a:r>
              <a:rPr lang="ko-KR" altLang="en-US" dirty="0"/>
              <a:t>를 정할까요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아무래도 두 영역의 가운데</a:t>
            </a:r>
            <a:r>
              <a:rPr lang="en-US" altLang="ko-KR" dirty="0"/>
              <a:t>?(in-between)</a:t>
            </a:r>
            <a:r>
              <a:rPr lang="ko-KR" altLang="en-US" dirty="0"/>
              <a:t>를 지나는 직선이 </a:t>
            </a:r>
            <a:r>
              <a:rPr lang="ko-KR" altLang="en-US" dirty="0" err="1"/>
              <a:t>필요할거같습니다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장점들 설명하고</a:t>
            </a:r>
            <a:r>
              <a:rPr lang="en-US" altLang="ko-KR" dirty="0"/>
              <a:t>,</a:t>
            </a:r>
            <a:r>
              <a:rPr lang="ko-KR" altLang="en-US" dirty="0"/>
              <a:t>추가로 예측의 정확도가 높고 신경망에 비해 </a:t>
            </a:r>
            <a:r>
              <a:rPr lang="en-US" altLang="ko-KR" dirty="0" err="1"/>
              <a:t>overfitting</a:t>
            </a:r>
            <a:r>
              <a:rPr lang="en-US" altLang="ko-KR" baseline="0" dirty="0"/>
              <a:t> </a:t>
            </a:r>
            <a:r>
              <a:rPr lang="ko-KR" altLang="en-US" baseline="0" dirty="0"/>
              <a:t>정도가 덜합니다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단점으로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좋은 </a:t>
            </a:r>
            <a:r>
              <a:rPr lang="en-US" altLang="ko-KR" baseline="0" dirty="0"/>
              <a:t>kernel function</a:t>
            </a:r>
            <a:r>
              <a:rPr lang="ko-KR" altLang="en-US" baseline="0" dirty="0"/>
              <a:t>선택하는데 </a:t>
            </a:r>
            <a:r>
              <a:rPr lang="ko-KR" altLang="en-US" baseline="0" dirty="0" err="1"/>
              <a:t>오래걸리고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트레이닝하는데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cpu</a:t>
            </a:r>
            <a:r>
              <a:rPr lang="en-US" altLang="ko-KR" baseline="0" dirty="0"/>
              <a:t> time</a:t>
            </a:r>
            <a:r>
              <a:rPr lang="ko-KR" altLang="en-US" baseline="0" dirty="0"/>
              <a:t>이 많이 걸리고</a:t>
            </a:r>
            <a:r>
              <a:rPr lang="en-US" altLang="ko-KR" baseline="0" dirty="0"/>
              <a:t>(</a:t>
            </a:r>
            <a:r>
              <a:rPr lang="ko-KR" altLang="en-US" baseline="0" dirty="0"/>
              <a:t>모형 구축시간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다음과 같은 </a:t>
            </a:r>
            <a:r>
              <a:rPr lang="en-US" altLang="ko-KR" dirty="0"/>
              <a:t>boundary</a:t>
            </a:r>
            <a:r>
              <a:rPr lang="ko-KR" altLang="en-US" dirty="0"/>
              <a:t>중 어떤 </a:t>
            </a:r>
            <a:r>
              <a:rPr lang="en-US" altLang="ko-KR" dirty="0"/>
              <a:t>boundary</a:t>
            </a:r>
            <a:r>
              <a:rPr lang="ko-KR" altLang="en-US" dirty="0"/>
              <a:t>가 가운데를 지날까요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가운데를 정하는 지표는 어떻게 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처음 두</a:t>
            </a:r>
            <a:r>
              <a:rPr lang="en-US" altLang="ko-KR" baseline="0" dirty="0"/>
              <a:t> classifier</a:t>
            </a:r>
            <a:r>
              <a:rPr lang="ko-KR" altLang="en-US" baseline="0" dirty="0"/>
              <a:t>를 구분하는 결정경계가 있고 그 결정 경계를 양쪽으로 평행이동 시킨다</a:t>
            </a:r>
            <a:r>
              <a:rPr lang="en-US" altLang="ko-KR" baseline="0" dirty="0"/>
              <a:t>. Data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만날때까지</a:t>
            </a:r>
            <a:r>
              <a:rPr lang="ko-KR" altLang="en-US" baseline="0" dirty="0"/>
              <a:t> </a:t>
            </a:r>
            <a:r>
              <a:rPr lang="en-US" altLang="ko-KR" baseline="0" dirty="0"/>
              <a:t>..</a:t>
            </a:r>
            <a:r>
              <a:rPr lang="ko-KR" altLang="en-US" baseline="0" dirty="0"/>
              <a:t> 만나는 데이터</a:t>
            </a:r>
            <a:r>
              <a:rPr lang="en-US" altLang="ko-KR" baseline="0" dirty="0"/>
              <a:t>==support vector</a:t>
            </a:r>
          </a:p>
          <a:p>
            <a:r>
              <a:rPr lang="ko-KR" altLang="en-US" baseline="0" dirty="0"/>
              <a:t>이 </a:t>
            </a:r>
            <a:r>
              <a:rPr lang="en-US" altLang="ko-KR" baseline="0" dirty="0"/>
              <a:t>Margin(=width)</a:t>
            </a:r>
            <a:r>
              <a:rPr lang="ko-KR" altLang="en-US" baseline="0" dirty="0"/>
              <a:t>을 최대화 하는 </a:t>
            </a:r>
            <a:r>
              <a:rPr lang="en-US" altLang="ko-KR" baseline="0" dirty="0"/>
              <a:t>boundary</a:t>
            </a:r>
            <a:r>
              <a:rPr lang="ko-KR" altLang="en-US" baseline="0" dirty="0"/>
              <a:t>를 찾자</a:t>
            </a:r>
            <a:r>
              <a:rPr lang="en-US" altLang="ko-KR" baseline="0" dirty="0"/>
              <a:t>-&gt;support vector machine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이제 마진을 최대화하는 </a:t>
            </a:r>
            <a:r>
              <a:rPr lang="en-US" altLang="ko-KR" dirty="0"/>
              <a:t>boundary</a:t>
            </a:r>
            <a:r>
              <a:rPr lang="ko-KR" altLang="en-US" dirty="0"/>
              <a:t>를 </a:t>
            </a:r>
            <a:r>
              <a:rPr lang="ko-KR" altLang="en-US" dirty="0" err="1"/>
              <a:t>찾아야한다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boundary(</a:t>
            </a:r>
            <a:r>
              <a:rPr lang="ko-KR" altLang="en-US" dirty="0"/>
              <a:t>결정 경계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 err="1"/>
              <a:t>wx+b</a:t>
            </a:r>
            <a:r>
              <a:rPr lang="en-US" altLang="ko-KR" dirty="0"/>
              <a:t>=0</a:t>
            </a:r>
            <a:r>
              <a:rPr lang="ko-KR" altLang="en-US" dirty="0"/>
              <a:t>로 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그림을 보시면 </a:t>
            </a:r>
            <a:r>
              <a:rPr lang="ko-KR" altLang="en-US" dirty="0" err="1"/>
              <a:t>저런식으로</a:t>
            </a:r>
            <a:r>
              <a:rPr lang="ko-KR" altLang="en-US" dirty="0"/>
              <a:t> 가정을 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벡터 </a:t>
            </a:r>
            <a:r>
              <a:rPr lang="en-US" altLang="ko-KR" baseline="0" dirty="0"/>
              <a:t>W</a:t>
            </a:r>
            <a:r>
              <a:rPr lang="ko-KR" altLang="en-US" baseline="0" dirty="0"/>
              <a:t>가 라인</a:t>
            </a:r>
            <a:r>
              <a:rPr lang="en-US" altLang="ko-KR" baseline="0" dirty="0"/>
              <a:t>(boundary)</a:t>
            </a:r>
            <a:r>
              <a:rPr lang="ko-KR" altLang="en-US" baseline="0" dirty="0"/>
              <a:t>에 수직이라는데 왜그럴까여</a:t>
            </a:r>
            <a:r>
              <a:rPr lang="en-US" altLang="ko-KR" baseline="0" dirty="0"/>
              <a:t>?</a:t>
            </a:r>
          </a:p>
          <a:p>
            <a:r>
              <a:rPr lang="en-US" altLang="ko-KR" baseline="0" dirty="0"/>
              <a:t>2</a:t>
            </a:r>
            <a:r>
              <a:rPr lang="ko-KR" altLang="en-US" baseline="0" dirty="0"/>
              <a:t>번 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3,4,5</a:t>
            </a:r>
            <a:r>
              <a:rPr lang="en-US" altLang="ko-KR" baseline="0" dirty="0"/>
              <a:t> </a:t>
            </a:r>
            <a:r>
              <a:rPr lang="ko-KR" altLang="en-US" baseline="0" dirty="0"/>
              <a:t>를 통해서</a:t>
            </a:r>
            <a:endParaRPr lang="en-US" altLang="ko-KR" baseline="0" dirty="0"/>
          </a:p>
          <a:p>
            <a:r>
              <a:rPr lang="ko-KR" altLang="en-US" baseline="0" dirty="0"/>
              <a:t>결국 </a:t>
            </a:r>
            <a:r>
              <a:rPr lang="en-US" altLang="ko-KR" baseline="0" dirty="0"/>
              <a:t>M=2/w</a:t>
            </a:r>
            <a:r>
              <a:rPr lang="ko-KR" altLang="en-US" baseline="0" dirty="0"/>
              <a:t>이</a:t>
            </a:r>
            <a:r>
              <a:rPr lang="en-US" altLang="ko-KR" baseline="0" dirty="0"/>
              <a:t> </a:t>
            </a:r>
            <a:r>
              <a:rPr lang="ko-KR" altLang="en-US" baseline="0" dirty="0"/>
              <a:t>나옵니다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따라서 </a:t>
            </a:r>
            <a:r>
              <a:rPr lang="en-US" altLang="ko-KR" baseline="0" dirty="0"/>
              <a:t>M</a:t>
            </a:r>
            <a:r>
              <a:rPr lang="ko-KR" altLang="en-US" baseline="0" dirty="0"/>
              <a:t>을 최대화 하는 </a:t>
            </a:r>
            <a:r>
              <a:rPr lang="en-US" altLang="ko-KR" baseline="0" dirty="0"/>
              <a:t>w</a:t>
            </a:r>
            <a:r>
              <a:rPr lang="ko-KR" altLang="en-US" baseline="0" dirty="0"/>
              <a:t>를 찾으면 됩니다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이제 </a:t>
            </a:r>
            <a:r>
              <a:rPr lang="ko-KR" altLang="en-US" dirty="0" err="1"/>
              <a:t>이그림에서</a:t>
            </a:r>
            <a:r>
              <a:rPr lang="ko-KR" altLang="en-US" dirty="0"/>
              <a:t> 파란색 </a:t>
            </a:r>
            <a:r>
              <a:rPr lang="ko-KR" altLang="en-US" dirty="0" err="1"/>
              <a:t>포인트틀을</a:t>
            </a:r>
            <a:r>
              <a:rPr lang="ko-KR" altLang="en-US" dirty="0"/>
              <a:t> </a:t>
            </a:r>
            <a:r>
              <a:rPr lang="en-US" altLang="ko-KR" dirty="0"/>
              <a:t>+boundary, </a:t>
            </a:r>
            <a:r>
              <a:rPr lang="ko-KR" altLang="en-US" dirty="0"/>
              <a:t>빨간색 포인트들을 </a:t>
            </a:r>
            <a:r>
              <a:rPr lang="en-US" altLang="ko-KR" dirty="0"/>
              <a:t>–boundary</a:t>
            </a:r>
            <a:r>
              <a:rPr lang="ko-KR" altLang="en-US" dirty="0"/>
              <a:t>라 하면</a:t>
            </a:r>
            <a:endParaRPr lang="en-US" altLang="ko-KR" dirty="0"/>
          </a:p>
          <a:p>
            <a:r>
              <a:rPr lang="en-US" altLang="ko-KR" dirty="0"/>
              <a:t>Yi=1or-1</a:t>
            </a:r>
            <a:r>
              <a:rPr lang="ko-KR" altLang="en-US" dirty="0" err="1"/>
              <a:t>인것이다</a:t>
            </a:r>
            <a:r>
              <a:rPr lang="en-US" altLang="ko-KR" dirty="0"/>
              <a:t>.</a:t>
            </a:r>
            <a:r>
              <a:rPr lang="ko-KR" altLang="en-US" dirty="0"/>
              <a:t>따라서 다음과 같은 식이 나옵니다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결국  </a:t>
            </a:r>
            <a:r>
              <a:rPr lang="en-US" altLang="ko-KR" dirty="0"/>
              <a:t>y(w*</a:t>
            </a:r>
            <a:r>
              <a:rPr lang="en-US" altLang="ko-KR" dirty="0" err="1"/>
              <a:t>x+b</a:t>
            </a:r>
            <a:r>
              <a:rPr lang="en-US" altLang="ko-KR" dirty="0"/>
              <a:t>)&gt;=1</a:t>
            </a:r>
            <a:r>
              <a:rPr lang="ko-KR" altLang="en-US" dirty="0"/>
              <a:t>라는 </a:t>
            </a:r>
            <a:r>
              <a:rPr lang="en-US" altLang="ko-KR" dirty="0"/>
              <a:t>constraint</a:t>
            </a:r>
            <a:r>
              <a:rPr lang="ko-KR" altLang="en-US" dirty="0"/>
              <a:t>식을 </a:t>
            </a:r>
            <a:r>
              <a:rPr lang="ko-KR" altLang="en-US" dirty="0" err="1"/>
              <a:t>가지고있는</a:t>
            </a:r>
            <a:r>
              <a:rPr lang="ko-KR" altLang="en-US" dirty="0"/>
              <a:t> 마진식을 최대화 </a:t>
            </a:r>
            <a:r>
              <a:rPr lang="ko-KR" altLang="en-US" dirty="0" err="1"/>
              <a:t>하는것이</a:t>
            </a:r>
            <a:r>
              <a:rPr lang="ko-KR" altLang="en-US" dirty="0"/>
              <a:t> 목표입니다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5991-65FA-404D-84B5-5B4776C1631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5BBD-674A-491D-86F0-C1BD41C46A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2152CE-B47B-451B-A1DA-B4A1FE69E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490" y="1133065"/>
            <a:ext cx="8161020" cy="1030923"/>
          </a:xfrm>
        </p:spPr>
        <p:txBody>
          <a:bodyPr>
            <a:noAutofit/>
          </a:bodyPr>
          <a:lstStyle/>
          <a:p>
            <a:endParaRPr lang="ko-KR" altLang="en-US" sz="2800" dirty="0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3E847E1-892E-4402-8695-BFC63895B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12656"/>
            <a:ext cx="6858000" cy="2122901"/>
          </a:xfrm>
        </p:spPr>
        <p:txBody>
          <a:bodyPr>
            <a:normAutofit/>
          </a:bodyPr>
          <a:lstStyle/>
          <a:p>
            <a:endParaRPr lang="en-US" altLang="ko-KR" sz="18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41CA4B-02C8-4F55-B001-007781007492}"/>
              </a:ext>
            </a:extLst>
          </p:cNvPr>
          <p:cNvCxnSpPr/>
          <p:nvPr/>
        </p:nvCxnSpPr>
        <p:spPr>
          <a:xfrm>
            <a:off x="576470" y="2239617"/>
            <a:ext cx="8090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>
            <a:extLst>
              <a:ext uri="{FF2B5EF4-FFF2-40B4-BE49-F238E27FC236}">
                <a16:creationId xmlns:a16="http://schemas.microsoft.com/office/drawing/2014/main" id="{9C6D4870-1432-49A5-B20B-DF0460D5E836}"/>
              </a:ext>
            </a:extLst>
          </p:cNvPr>
          <p:cNvSpPr txBox="1">
            <a:spLocks/>
          </p:cNvSpPr>
          <p:nvPr/>
        </p:nvSpPr>
        <p:spPr>
          <a:xfrm>
            <a:off x="4253948" y="4505760"/>
            <a:ext cx="4261403" cy="176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800" dirty="0">
              <a:ea typeface="나눔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19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A160659-D30A-4DDA-958F-0B83DA2007A8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5BBD-674A-491D-86F0-C1BD41C46A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3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A160659-D30A-4DDA-958F-0B83DA2007A8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5BBD-674A-491D-86F0-C1BD41C46A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5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21027"/>
            <a:ext cx="7886700" cy="47559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5BBD-674A-491D-86F0-C1BD41C46A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1384619-6DA5-413A-8180-EAAB8FA09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2" y="214368"/>
            <a:ext cx="8915399" cy="74501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sz="32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F41A660-9BD8-4886-89E8-67A8020D6B1D}"/>
              </a:ext>
            </a:extLst>
          </p:cNvPr>
          <p:cNvCxnSpPr>
            <a:cxnSpLocks/>
          </p:cNvCxnSpPr>
          <p:nvPr/>
        </p:nvCxnSpPr>
        <p:spPr>
          <a:xfrm>
            <a:off x="165921" y="959382"/>
            <a:ext cx="86599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A160659-D30A-4DDA-958F-0B83DA2007A8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5BBD-674A-491D-86F0-C1BD41C46A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7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A160659-D30A-4DDA-958F-0B83DA2007A8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5BBD-674A-491D-86F0-C1BD41C46A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A160659-D30A-4DDA-958F-0B83DA2007A8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5BBD-674A-491D-86F0-C1BD41C46A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91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5BBD-674A-491D-86F0-C1BD41C46A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C88BCAF-A597-4252-B93E-BEE88C73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2" y="214368"/>
            <a:ext cx="8915399" cy="745014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 sz="32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9CD2CA-75B3-42EC-96E5-A521ED3B598E}"/>
              </a:ext>
            </a:extLst>
          </p:cNvPr>
          <p:cNvCxnSpPr>
            <a:cxnSpLocks/>
          </p:cNvCxnSpPr>
          <p:nvPr/>
        </p:nvCxnSpPr>
        <p:spPr>
          <a:xfrm>
            <a:off x="165921" y="959382"/>
            <a:ext cx="86599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5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A160659-D30A-4DDA-958F-0B83DA2007A8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5BBD-674A-491D-86F0-C1BD41C46A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8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A160659-D30A-4DDA-958F-0B83DA2007A8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5BBD-674A-491D-86F0-C1BD41C46A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14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A160659-D30A-4DDA-958F-0B83DA2007A8}" type="datetimeFigureOut">
              <a:rPr lang="ko-KR" altLang="en-US" smtClean="0"/>
              <a:pPr/>
              <a:t>2021-03-04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5BBD-674A-491D-86F0-C1BD41C46A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5921" y="136528"/>
            <a:ext cx="8659906" cy="7831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5BBD-674A-491D-86F0-C1BD41C46A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" name="그룹 10">
            <a:extLst>
              <a:ext uri="{FF2B5EF4-FFF2-40B4-BE49-F238E27FC236}">
                <a16:creationId xmlns:a16="http://schemas.microsoft.com/office/drawing/2014/main" id="{F8DAE307-706E-47D5-968E-3708176F65D8}"/>
              </a:ext>
            </a:extLst>
          </p:cNvPr>
          <p:cNvGrpSpPr/>
          <p:nvPr/>
        </p:nvGrpSpPr>
        <p:grpSpPr>
          <a:xfrm>
            <a:off x="100014" y="6216651"/>
            <a:ext cx="2364443" cy="718332"/>
            <a:chOff x="133350" y="6216649"/>
            <a:chExt cx="3152590" cy="718332"/>
          </a:xfrm>
        </p:grpSpPr>
        <p:pic>
          <p:nvPicPr>
            <p:cNvPr id="12" name="Picture 2" descr="http://iislab.skku.ac.kr/iish/files/attach/images/125/iislab_logo_grayscale.png">
              <a:extLst>
                <a:ext uri="{FF2B5EF4-FFF2-40B4-BE49-F238E27FC236}">
                  <a16:creationId xmlns:a16="http://schemas.microsoft.com/office/drawing/2014/main" id="{E30A261F-B39A-403C-9D4E-96B2A03991B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50" y="6216649"/>
              <a:ext cx="704850" cy="50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356B84A3-819A-4EAD-8DCC-8322372AB2CD}"/>
                </a:ext>
              </a:extLst>
            </p:cNvPr>
            <p:cNvSpPr txBox="1"/>
            <p:nvPr userDrawn="1"/>
          </p:nvSpPr>
          <p:spPr>
            <a:xfrm>
              <a:off x="850557" y="6334817"/>
              <a:ext cx="243538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b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nformation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 &amp;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I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ntelligence </a:t>
              </a:r>
              <a:r>
                <a:rPr lang="en-US" altLang="ko-KR" sz="1100" b="0" baseline="0" dirty="0">
                  <a:solidFill>
                    <a:srgbClr val="FF0000"/>
                  </a:solidFill>
                  <a:latin typeface="Calibri" panose="020F0502020204030204" pitchFamily="34" charset="0"/>
                  <a:ea typeface="HY견고딕" panose="02030600000101010101" pitchFamily="18" charset="-127"/>
                </a:rPr>
                <a:t>S</a:t>
              </a:r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ystem Lab.,</a:t>
              </a:r>
            </a:p>
            <a:p>
              <a:r>
                <a:rPr lang="en-US" altLang="ko-KR" sz="1100" b="0" baseline="0" dirty="0">
                  <a:latin typeface="Calibri" panose="020F0502020204030204" pitchFamily="34" charset="0"/>
                  <a:ea typeface="HY견고딕" panose="02030600000101010101" pitchFamily="18" charset="-127"/>
                </a:rPr>
                <a:t>Sungkyunkwan University</a:t>
              </a:r>
              <a:endParaRPr lang="ko-KR" altLang="en-US" sz="1100" b="0" dirty="0">
                <a:latin typeface="Calibri" panose="020F0502020204030204" pitchFamily="34" charset="0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10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052738"/>
            <a:ext cx="7772400" cy="1470025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rgbClr val="002060"/>
                </a:solidFill>
                <a:latin typeface="Calibri Light" panose="020F0302020204030204" pitchFamily="34" charset="0"/>
                <a:ea typeface="D2Coding" panose="020B0609020101020101" pitchFamily="49" charset="-127"/>
                <a:cs typeface="Calibri Light" panose="020F0302020204030204" pitchFamily="34" charset="0"/>
              </a:rPr>
              <a:t>SVM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LSVM</a:t>
            </a:r>
          </a:p>
          <a:p>
            <a:r>
              <a:rPr lang="en-US" altLang="ko-KR" dirty="0"/>
              <a:t>Margin</a:t>
            </a:r>
          </a:p>
          <a:p>
            <a:r>
              <a:rPr lang="en-US" altLang="ko-KR" dirty="0"/>
              <a:t>Soft Margin</a:t>
            </a:r>
          </a:p>
          <a:p>
            <a:r>
              <a:rPr lang="en-US" altLang="ko-KR" dirty="0"/>
              <a:t>Dual Form</a:t>
            </a:r>
          </a:p>
          <a:p>
            <a:r>
              <a:rPr lang="en-US" altLang="ko-KR" dirty="0"/>
              <a:t>Non-Linear SVM</a:t>
            </a:r>
          </a:p>
          <a:p>
            <a:r>
              <a:rPr lang="en-US" altLang="ko-KR" dirty="0"/>
              <a:t>Kernel Trick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E86A312-90AF-4D52-8005-85CDCBEE795D}"/>
              </a:ext>
            </a:extLst>
          </p:cNvPr>
          <p:cNvSpPr txBox="1">
            <a:spLocks/>
          </p:cNvSpPr>
          <p:nvPr/>
        </p:nvSpPr>
        <p:spPr>
          <a:xfrm>
            <a:off x="3462129" y="4581128"/>
            <a:ext cx="5681871" cy="17609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altLang="ko-KR" sz="1800" dirty="0"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Information &amp; Intelligence System Lab.</a:t>
            </a:r>
          </a:p>
          <a:p>
            <a:pPr algn="r"/>
            <a:r>
              <a:rPr lang="en-US" altLang="ko-KR" sz="1800" dirty="0">
                <a:ea typeface="Calibri" charset="0"/>
                <a:cs typeface="Times New Roman" panose="02020603050405020304" pitchFamily="18" charset="0"/>
              </a:rPr>
              <a:t>Sungkyunkwan University</a:t>
            </a:r>
            <a:endParaRPr kumimoji="1" lang="en-US" altLang="ko-KR" sz="1800" dirty="0">
              <a:ea typeface="Calibri" charset="0"/>
              <a:cs typeface="Times New Roman" panose="02020603050405020304" pitchFamily="18" charset="0"/>
            </a:endParaRPr>
          </a:p>
          <a:p>
            <a:pPr algn="r"/>
            <a:r>
              <a:rPr kumimoji="1" lang="en-US" altLang="ko-KR" sz="1800" dirty="0">
                <a:ea typeface="Calibri" charset="0"/>
                <a:cs typeface="Times New Roman" panose="02020603050405020304" pitchFamily="18" charset="0"/>
              </a:rPr>
              <a:t>2021/03/04</a:t>
            </a:r>
          </a:p>
          <a:p>
            <a:pPr algn="r"/>
            <a:r>
              <a:rPr kumimoji="1" lang="ko-KR" altLang="en-US" sz="1800" dirty="0">
                <a:ea typeface="나눔고딕" charset="-127"/>
                <a:cs typeface="Times New Roman" panose="02020603050405020304" pitchFamily="18" charset="0"/>
              </a:rPr>
              <a:t>정지원</a:t>
            </a:r>
            <a:endParaRPr lang="en-US" altLang="ko-KR" sz="1800" dirty="0">
              <a:ea typeface="나눔고딕" charset="-127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Untitl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28650" y="1497970"/>
            <a:ext cx="7886700" cy="460183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LSVM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 &amp; Dual form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" y="1832471"/>
            <a:ext cx="7886700" cy="393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B8335E-4C65-42CA-9A9F-0C8808A9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 of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Satisfies the following conditions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44CE6DB-DA29-4386-B2C8-6658D779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</a:t>
            </a:r>
            <a:r>
              <a:rPr lang="ko-KR" altLang="en-US" dirty="0"/>
              <a:t> </a:t>
            </a:r>
            <a:r>
              <a:rPr lang="en-US" altLang="ko-KR" dirty="0"/>
              <a:t>&amp; Dual Form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D2AA03F4-0EA1-42BC-BA6C-CE74F243EE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844675"/>
          <a:ext cx="34004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2006600" imgH="508000" progId="Equation.3">
                  <p:embed/>
                </p:oleObj>
              </mc:Choice>
              <mc:Fallback>
                <p:oleObj name="수식" r:id="rId2" imgW="2006600" imgH="508000" progId="Equation.3">
                  <p:embed/>
                  <p:pic>
                    <p:nvPicPr>
                      <p:cNvPr id="3075" name="개체 3">
                        <a:extLst>
                          <a:ext uri="{FF2B5EF4-FFF2-40B4-BE49-F238E27FC236}">
                            <a16:creationId xmlns:a16="http://schemas.microsoft.com/office/drawing/2014/main" id="{05796650-15BE-4143-8777-38FDA71D5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844675"/>
                        <a:ext cx="3400425" cy="86042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711F474D-4F4E-4298-A3A5-692DBD97F4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641474"/>
              </p:ext>
            </p:extLst>
          </p:nvPr>
        </p:nvGraphicFramePr>
        <p:xfrm>
          <a:off x="2028032" y="2996952"/>
          <a:ext cx="53165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3136900" imgH="292100" progId="Equation.3">
                  <p:embed/>
                </p:oleObj>
              </mc:Choice>
              <mc:Fallback>
                <p:oleObj name="수식" r:id="rId4" imgW="3136900" imgH="292100" progId="Equation.3">
                  <p:embed/>
                  <p:pic>
                    <p:nvPicPr>
                      <p:cNvPr id="3076" name="개체 4">
                        <a:extLst>
                          <a:ext uri="{FF2B5EF4-FFF2-40B4-BE49-F238E27FC236}">
                            <a16:creationId xmlns:a16="http://schemas.microsoft.com/office/drawing/2014/main" id="{D02D8CE9-F0DC-4031-A9DF-15BFC1E7B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032" y="2996952"/>
                        <a:ext cx="5316537" cy="4953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9">
            <a:extLst>
              <a:ext uri="{FF2B5EF4-FFF2-40B4-BE49-F238E27FC236}">
                <a16:creationId xmlns:a16="http://schemas.microsoft.com/office/drawing/2014/main" id="{13D2F0AE-A95B-4032-8E2A-369B05647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005263"/>
          <a:ext cx="337820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1993900" imgH="1193800" progId="Equation.3">
                  <p:embed/>
                </p:oleObj>
              </mc:Choice>
              <mc:Fallback>
                <p:oleObj name="수식" r:id="rId6" imgW="1993900" imgH="1193800" progId="Equation.3">
                  <p:embed/>
                  <p:pic>
                    <p:nvPicPr>
                      <p:cNvPr id="3074" name="개체 9">
                        <a:extLst>
                          <a:ext uri="{FF2B5EF4-FFF2-40B4-BE49-F238E27FC236}">
                            <a16:creationId xmlns:a16="http://schemas.microsoft.com/office/drawing/2014/main" id="{D90F7595-F17B-45F6-B5EF-198E587D22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005263"/>
                        <a:ext cx="3378200" cy="20224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02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Dual Form</a:t>
            </a:r>
            <a:endParaRPr lang="ko-KR" altLang="en-US" dirty="0"/>
          </a:p>
        </p:txBody>
      </p:sp>
      <p:pic>
        <p:nvPicPr>
          <p:cNvPr id="4" name="내용 개체 틀 4" descr="Untitl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73430" y="1516698"/>
            <a:ext cx="7597140" cy="456438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Untitl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1412776"/>
            <a:ext cx="7315200" cy="19507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Dual Form</a:t>
            </a:r>
            <a:endParaRPr lang="ko-KR" altLang="en-US" dirty="0"/>
          </a:p>
        </p:txBody>
      </p:sp>
      <p:pic>
        <p:nvPicPr>
          <p:cNvPr id="7" name="그림 6" descr="Untitl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3284984"/>
            <a:ext cx="6336704" cy="2736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Untitl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45820" y="1440498"/>
            <a:ext cx="7452360" cy="471678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Dual Form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Remind the condition of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Dual Form</a:t>
            </a:r>
            <a:endParaRPr lang="ko-KR" altLang="en-US" dirty="0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211960" y="1484784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901309" imgH="291973" progId="">
                  <p:embed/>
                </p:oleObj>
              </mc:Choice>
              <mc:Fallback>
                <p:oleObj name="수식" r:id="rId3" imgW="901309" imgH="291973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484784"/>
                        <a:ext cx="1295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971600" y="3140968"/>
          <a:ext cx="5677554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5" imgW="2603500" imgH="660400" progId="">
                  <p:embed/>
                </p:oleObj>
              </mc:Choice>
              <mc:Fallback>
                <p:oleObj name="수식" r:id="rId5" imgW="2603500" imgH="6604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140968"/>
                        <a:ext cx="5677554" cy="1440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직선 화살표 연결선 18"/>
          <p:cNvCxnSpPr/>
          <p:nvPr/>
        </p:nvCxnSpPr>
        <p:spPr>
          <a:xfrm flipV="1">
            <a:off x="4283968" y="3717032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148064" y="3284984"/>
            <a:ext cx="194421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Support vectors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SVM with Soft Margin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Non-Linearly separable Problem</a:t>
            </a:r>
          </a:p>
          <a:p>
            <a:pPr>
              <a:buNone/>
            </a:pPr>
            <a:r>
              <a:rPr lang="en-US" altLang="ko-KR" dirty="0"/>
              <a:t>-Impossible to find a linear boundary with out error</a:t>
            </a:r>
            <a:endParaRPr lang="ko-KR" altLang="en-US" dirty="0"/>
          </a:p>
        </p:txBody>
      </p:sp>
      <p:pic>
        <p:nvPicPr>
          <p:cNvPr id="6" name="그림 5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2348880"/>
            <a:ext cx="5791200" cy="38176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0F41959-5D8B-45A4-9EDE-5194981F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SVM with Soft Margin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387E5AF-1E52-41C8-ABE6-81CCAA655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0813"/>
            <a:ext cx="7886700" cy="4756150"/>
          </a:xfrm>
        </p:spPr>
        <p:txBody>
          <a:bodyPr/>
          <a:lstStyle/>
          <a:p>
            <a:r>
              <a:rPr lang="en-US" altLang="ko-KR" dirty="0"/>
              <a:t>Let’s assume error,          ,  for each data x</a:t>
            </a:r>
            <a:r>
              <a:rPr lang="en-US" altLang="ko-KR" baseline="-25000" dirty="0"/>
              <a:t>i</a:t>
            </a:r>
            <a:br>
              <a:rPr lang="en-US" altLang="ko-KR" dirty="0"/>
            </a:br>
            <a:br>
              <a:rPr lang="en-US" altLang="ko-KR" sz="700" dirty="0"/>
            </a:br>
            <a:r>
              <a:rPr lang="en-US" altLang="ko-KR" dirty="0"/>
              <a:t>so that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FontTx/>
              <a:buNone/>
            </a:pPr>
            <a:endParaRPr lang="ko-KR" altLang="en-US" dirty="0"/>
          </a:p>
        </p:txBody>
      </p:sp>
      <p:graphicFrame>
        <p:nvGraphicFramePr>
          <p:cNvPr id="5" name="개체 57">
            <a:extLst>
              <a:ext uri="{FF2B5EF4-FFF2-40B4-BE49-F238E27FC236}">
                <a16:creationId xmlns:a16="http://schemas.microsoft.com/office/drawing/2014/main" id="{4067EFE5-EC8B-48CA-A484-8D02A53FA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788873"/>
              </p:ext>
            </p:extLst>
          </p:nvPr>
        </p:nvGraphicFramePr>
        <p:xfrm>
          <a:off x="3275857" y="1420813"/>
          <a:ext cx="64807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393529" imgH="228501" progId="Equation.3">
                  <p:embed/>
                </p:oleObj>
              </mc:Choice>
              <mc:Fallback>
                <p:oleObj name="수식" r:id="rId2" imgW="393529" imgH="228501" progId="Equation.3">
                  <p:embed/>
                  <p:pic>
                    <p:nvPicPr>
                      <p:cNvPr id="19458" name="개체 57">
                        <a:extLst>
                          <a:ext uri="{FF2B5EF4-FFF2-40B4-BE49-F238E27FC236}">
                            <a16:creationId xmlns:a16="http://schemas.microsoft.com/office/drawing/2014/main" id="{35A75225-5AD1-4BED-AD2E-B4748AE57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7" y="1420813"/>
                        <a:ext cx="64807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8">
            <a:extLst>
              <a:ext uri="{FF2B5EF4-FFF2-40B4-BE49-F238E27FC236}">
                <a16:creationId xmlns:a16="http://schemas.microsoft.com/office/drawing/2014/main" id="{07CC8B2C-5692-46ED-A633-47CD37CF9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138018"/>
              </p:ext>
            </p:extLst>
          </p:nvPr>
        </p:nvGraphicFramePr>
        <p:xfrm>
          <a:off x="1907704" y="1833349"/>
          <a:ext cx="42624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943100" imgH="228600" progId="Equation.3">
                  <p:embed/>
                </p:oleObj>
              </mc:Choice>
              <mc:Fallback>
                <p:oleObj name="수식" r:id="rId4" imgW="1943100" imgH="228600" progId="Equation.3">
                  <p:embed/>
                  <p:pic>
                    <p:nvPicPr>
                      <p:cNvPr id="19459" name="개체 58">
                        <a:extLst>
                          <a:ext uri="{FF2B5EF4-FFF2-40B4-BE49-F238E27FC236}">
                            <a16:creationId xmlns:a16="http://schemas.microsoft.com/office/drawing/2014/main" id="{5C511BDF-13AF-478D-A94D-254BECDA9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833349"/>
                        <a:ext cx="42624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95B98C85-1E1A-4471-B5E1-F016622BC7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19" y="2442802"/>
            <a:ext cx="5068007" cy="3629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F2192A-0BA6-4CC0-867A-4AE532D4E206}"/>
              </a:ext>
            </a:extLst>
          </p:cNvPr>
          <p:cNvSpPr txBox="1"/>
          <p:nvPr/>
        </p:nvSpPr>
        <p:spPr>
          <a:xfrm>
            <a:off x="5567362" y="5241183"/>
            <a:ext cx="3576638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dirty="0"/>
              <a:t>Find a linear boundary which</a:t>
            </a:r>
          </a:p>
          <a:p>
            <a:pPr marL="342900" indent="-342900" algn="l">
              <a:buFontTx/>
              <a:buChar char="-"/>
              <a:defRPr/>
            </a:pPr>
            <a:r>
              <a:rPr lang="en-US" altLang="ko-KR" dirty="0"/>
              <a:t>maximizes the margin</a:t>
            </a:r>
          </a:p>
          <a:p>
            <a:pPr marL="342900" indent="-342900" algn="l">
              <a:buFontTx/>
              <a:buChar char="-"/>
              <a:defRPr/>
            </a:pPr>
            <a:r>
              <a:rPr lang="en-US" altLang="ko-KR" dirty="0"/>
              <a:t>minimizes the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3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Untitl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9512" y="1772816"/>
            <a:ext cx="8425444" cy="187220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SVM with Soft Margin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4437112"/>
            <a:ext cx="770485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C:given by expert’s controlling </a:t>
            </a:r>
            <a:r>
              <a:rPr lang="en-US" altLang="ko-KR" dirty="0" err="1">
                <a:solidFill>
                  <a:schemeClr val="tx1"/>
                </a:solidFill>
              </a:rPr>
              <a:t>overfitting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5004048" y="3645024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24128" y="4077072"/>
            <a:ext cx="165618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Slack variable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Untitled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958340" y="1859598"/>
            <a:ext cx="5227320" cy="3878580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LSVM</a:t>
            </a:r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Untitl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68680" y="1490028"/>
            <a:ext cx="7406640" cy="46177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SVM with Soft Margin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SVM with Soft Margin</a:t>
            </a:r>
            <a:endParaRPr lang="ko-KR" altLang="en-US" dirty="0"/>
          </a:p>
        </p:txBody>
      </p:sp>
      <p:pic>
        <p:nvPicPr>
          <p:cNvPr id="4" name="내용 개체 틀 3" descr="Untitl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91680" y="2564904"/>
            <a:ext cx="5509260" cy="1188720"/>
          </a:xfrm>
        </p:spPr>
      </p:pic>
      <p:sp>
        <p:nvSpPr>
          <p:cNvPr id="5" name="직사각형 4"/>
          <p:cNvSpPr/>
          <p:nvPr/>
        </p:nvSpPr>
        <p:spPr>
          <a:xfrm>
            <a:off x="1115616" y="1556792"/>
            <a:ext cx="6264696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dirty="0">
                <a:solidFill>
                  <a:schemeClr val="tx1"/>
                </a:solidFill>
              </a:rPr>
              <a:t>Effect of C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pic>
        <p:nvPicPr>
          <p:cNvPr id="7" name="그림 6" descr="Untitl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664" y="3861048"/>
            <a:ext cx="5196810" cy="211915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that are Linearly separable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What about this?</a:t>
            </a:r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pic>
        <p:nvPicPr>
          <p:cNvPr id="4" name="그림 3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132856"/>
            <a:ext cx="6364322" cy="1135370"/>
          </a:xfrm>
          <a:prstGeom prst="rect">
            <a:avLst/>
          </a:prstGeom>
        </p:spPr>
      </p:pic>
      <p:pic>
        <p:nvPicPr>
          <p:cNvPr id="5" name="그림 4" descr="Untitled.png"/>
          <p:cNvPicPr>
            <a:picLocks noChangeAspect="1"/>
          </p:cNvPicPr>
          <p:nvPr/>
        </p:nvPicPr>
        <p:blipFill>
          <a:blip r:embed="rId4" cstate="print"/>
          <a:srcRect r="3688" b="42920"/>
          <a:stretch>
            <a:fillRect/>
          </a:stretch>
        </p:blipFill>
        <p:spPr>
          <a:xfrm>
            <a:off x="683568" y="3717032"/>
            <a:ext cx="7416824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Trick</a:t>
            </a:r>
          </a:p>
          <a:p>
            <a:pPr>
              <a:buNone/>
            </a:pPr>
            <a:r>
              <a:rPr lang="en-US" altLang="ko-KR" dirty="0"/>
              <a:t>1. Map data to a higher-dimensional space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pic>
        <p:nvPicPr>
          <p:cNvPr id="4" name="그림 3" descr="Untitled.png"/>
          <p:cNvPicPr>
            <a:picLocks noChangeAspect="1"/>
          </p:cNvPicPr>
          <p:nvPr/>
        </p:nvPicPr>
        <p:blipFill>
          <a:blip r:embed="rId3" cstate="print"/>
          <a:srcRect r="28521"/>
          <a:stretch>
            <a:fillRect/>
          </a:stretch>
        </p:blipFill>
        <p:spPr>
          <a:xfrm>
            <a:off x="899592" y="2564904"/>
            <a:ext cx="4896544" cy="30632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2. Find a linear boundary in the higher-dimensional space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pic>
        <p:nvPicPr>
          <p:cNvPr id="4" name="그림 3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916832"/>
            <a:ext cx="7993380" cy="41833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차원의 저주란</a:t>
            </a:r>
            <a:r>
              <a:rPr lang="en-US" altLang="ko-KR" dirty="0"/>
              <a:t>?</a:t>
            </a:r>
          </a:p>
          <a:p>
            <a:pPr>
              <a:buNone/>
            </a:pPr>
            <a:r>
              <a:rPr lang="ko-KR" altLang="en-US" sz="1800" dirty="0"/>
              <a:t>일상적으로 경험하는 </a:t>
            </a:r>
            <a:r>
              <a:rPr lang="en-US" altLang="ko-KR" sz="1800" dirty="0"/>
              <a:t>3</a:t>
            </a:r>
            <a:r>
              <a:rPr lang="ko-KR" altLang="en-US" sz="1800" dirty="0"/>
              <a:t>차원 물리 공간에서 발생하지 않는 현상으로</a:t>
            </a:r>
            <a:endParaRPr lang="en-US" altLang="ko-KR" sz="1800" dirty="0"/>
          </a:p>
          <a:p>
            <a:pPr>
              <a:buNone/>
            </a:pPr>
            <a:r>
              <a:rPr lang="ko-KR" altLang="en-US" sz="1800" dirty="0"/>
              <a:t> 고차원 데이터를 분석하거나 구성하는 과정에서 발생하는 다양한 현상임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, Cures of dimensionality</a:t>
            </a:r>
            <a:endParaRPr lang="ko-KR" altLang="en-US" dirty="0"/>
          </a:p>
        </p:txBody>
      </p:sp>
      <p:pic>
        <p:nvPicPr>
          <p:cNvPr id="47106" name="Picture 2" descr="차원의 저주 (Curse of dimensionality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996952"/>
            <a:ext cx="6858000" cy="2352675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3635896" y="5517232"/>
            <a:ext cx="504056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출처</a:t>
            </a:r>
            <a:r>
              <a:rPr lang="en-US" altLang="ko-KR" sz="1200" dirty="0">
                <a:solidFill>
                  <a:schemeClr val="tx1"/>
                </a:solidFill>
              </a:rPr>
              <a:t>:https://bioinformaticsandme.tistory.com/197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Remind: Formulation for linear boundary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pic>
        <p:nvPicPr>
          <p:cNvPr id="4" name="그림 3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916832"/>
            <a:ext cx="6934200" cy="41986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Formulation for non-linear boundary</a:t>
            </a:r>
          </a:p>
          <a:p>
            <a:pPr>
              <a:buNone/>
            </a:pPr>
            <a:r>
              <a:rPr lang="en-US" altLang="ko-KR" dirty="0"/>
              <a:t>5. Solution for the boundary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pic>
        <p:nvPicPr>
          <p:cNvPr id="6" name="그림 5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3520" y="2533650"/>
            <a:ext cx="615696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Observation:Which</a:t>
            </a:r>
            <a:r>
              <a:rPr lang="en-US" altLang="ko-KR" dirty="0"/>
              <a:t> one do we need?</a:t>
            </a:r>
          </a:p>
          <a:p>
            <a:pPr>
              <a:buNone/>
            </a:pPr>
            <a:r>
              <a:rPr lang="en-US" altLang="ko-KR" dirty="0"/>
              <a:t>	- Mapping data into a higher space</a:t>
            </a:r>
          </a:p>
          <a:p>
            <a:pPr>
              <a:buNone/>
            </a:pPr>
            <a:r>
              <a:rPr lang="en-US" altLang="ko-KR" dirty="0"/>
              <a:t>			</a:t>
            </a:r>
            <a:r>
              <a:rPr lang="el-GR" altLang="ko-KR" b="1" dirty="0"/>
              <a:t>Φ</a:t>
            </a:r>
            <a:r>
              <a:rPr lang="en-US" altLang="ko-KR" b="1" dirty="0"/>
              <a:t> : x -&gt; </a:t>
            </a:r>
            <a:r>
              <a:rPr lang="el-GR" altLang="ko-KR" b="1" dirty="0"/>
              <a:t>Φ</a:t>
            </a:r>
            <a:r>
              <a:rPr lang="en-US" altLang="ko-KR" b="1" dirty="0"/>
              <a:t>(x)</a:t>
            </a:r>
          </a:p>
          <a:p>
            <a:pPr>
              <a:buNone/>
            </a:pPr>
            <a:r>
              <a:rPr lang="en-US" altLang="ko-KR" b="1" dirty="0"/>
              <a:t>	</a:t>
            </a:r>
          </a:p>
          <a:p>
            <a:pPr>
              <a:buNone/>
            </a:pPr>
            <a:r>
              <a:rPr lang="en-US" altLang="ko-KR" b="1" dirty="0"/>
              <a:t>	-</a:t>
            </a:r>
            <a:r>
              <a:rPr lang="en-US" altLang="ko-KR" dirty="0"/>
              <a:t>Inner products of mapped data</a:t>
            </a:r>
          </a:p>
          <a:p>
            <a:pPr>
              <a:buNone/>
            </a:pPr>
            <a:r>
              <a:rPr lang="en-US" altLang="ko-KR" dirty="0"/>
              <a:t>			</a:t>
            </a:r>
            <a:r>
              <a:rPr lang="el-GR" altLang="ko-KR" b="1" dirty="0"/>
              <a:t>Φ</a:t>
            </a:r>
            <a:r>
              <a:rPr lang="en-US" altLang="ko-KR" b="1" dirty="0"/>
              <a:t>(</a:t>
            </a:r>
            <a:r>
              <a:rPr lang="en-US" altLang="ko-KR" dirty="0"/>
              <a:t> x)</a:t>
            </a:r>
            <a:r>
              <a:rPr lang="ko-KR" altLang="en-US" dirty="0"/>
              <a:t> </a:t>
            </a:r>
            <a:r>
              <a:rPr lang="en-US" altLang="ko-KR" dirty="0"/>
              <a:t>·</a:t>
            </a:r>
            <a:r>
              <a:rPr lang="el-GR" altLang="ko-KR" b="1" dirty="0"/>
              <a:t> Φ</a:t>
            </a:r>
            <a:r>
              <a:rPr lang="en-US" altLang="ko-KR" b="1" dirty="0"/>
              <a:t>(</a:t>
            </a:r>
            <a:r>
              <a:rPr lang="en-US" altLang="ko-KR" dirty="0"/>
              <a:t> y)</a:t>
            </a:r>
            <a:r>
              <a:rPr lang="ko-KR" altLang="en-US" dirty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 SVM</a:t>
            </a:r>
            <a:endParaRPr lang="ko-KR" altLang="en-US" dirty="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98425" cy="168275"/>
          </a:xfrm>
          <a:prstGeom prst="rect">
            <a:avLst/>
          </a:prstGeom>
          <a:noFill/>
        </p:spPr>
      </p:pic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98425" cy="168275"/>
          </a:xfrm>
          <a:prstGeom prst="rect">
            <a:avLst/>
          </a:prstGeom>
          <a:noFill/>
        </p:spPr>
      </p:pic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98425" cy="168275"/>
          </a:xfrm>
          <a:prstGeom prst="rect">
            <a:avLst/>
          </a:prstGeom>
          <a:noFill/>
        </p:spPr>
      </p:pic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98425" cy="168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Kernel</a:t>
            </a:r>
          </a:p>
          <a:p>
            <a:pPr>
              <a:buNone/>
            </a:pPr>
            <a:r>
              <a:rPr lang="en-US" altLang="ko-KR" dirty="0"/>
              <a:t>	- A function that corresponds to a dot product of two      </a:t>
            </a:r>
          </a:p>
          <a:p>
            <a:pPr>
              <a:buNone/>
            </a:pPr>
            <a:r>
              <a:rPr lang="en-US" altLang="ko-KR" dirty="0"/>
              <a:t>      feature vectors in some expanded feature space</a:t>
            </a:r>
          </a:p>
          <a:p>
            <a:pPr>
              <a:buNone/>
            </a:pPr>
            <a:r>
              <a:rPr lang="en-US" altLang="ko-KR" dirty="0"/>
              <a:t>	</a:t>
            </a:r>
          </a:p>
          <a:p>
            <a:pPr>
              <a:buNone/>
            </a:pPr>
            <a:r>
              <a:rPr lang="en-US" altLang="ko-KR" dirty="0"/>
              <a:t>	-You have two functions </a:t>
            </a:r>
            <a:r>
              <a:rPr lang="el-GR" altLang="ko-KR" b="1" dirty="0"/>
              <a:t>Φ</a:t>
            </a:r>
            <a:r>
              <a:rPr lang="en-US" altLang="ko-KR" b="1" dirty="0"/>
              <a:t>(</a:t>
            </a:r>
            <a:r>
              <a:rPr lang="en-US" altLang="ko-KR" dirty="0"/>
              <a:t> x)</a:t>
            </a:r>
            <a:r>
              <a:rPr lang="ko-KR" altLang="en-US" dirty="0"/>
              <a:t> </a:t>
            </a:r>
            <a:r>
              <a:rPr lang="en-US" altLang="ko-KR" dirty="0"/>
              <a:t>and K(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dirty="0"/>
              <a:t>	  and it happens that </a:t>
            </a:r>
            <a:r>
              <a:rPr lang="el-GR" altLang="ko-KR" b="1" dirty="0"/>
              <a:t>Φ</a:t>
            </a:r>
            <a:r>
              <a:rPr lang="en-US" altLang="ko-KR" b="1" dirty="0"/>
              <a:t>(</a:t>
            </a:r>
            <a:r>
              <a:rPr lang="en-US" altLang="ko-KR" dirty="0"/>
              <a:t> x)</a:t>
            </a:r>
            <a:r>
              <a:rPr lang="ko-KR" altLang="en-US" dirty="0"/>
              <a:t> </a:t>
            </a:r>
            <a:r>
              <a:rPr lang="en-US" altLang="ko-KR" dirty="0"/>
              <a:t>·</a:t>
            </a:r>
            <a:r>
              <a:rPr lang="el-GR" altLang="ko-KR" b="1" dirty="0"/>
              <a:t> Φ</a:t>
            </a:r>
            <a:r>
              <a:rPr lang="en-US" altLang="ko-KR" b="1" dirty="0"/>
              <a:t>(</a:t>
            </a:r>
            <a:r>
              <a:rPr lang="en-US" altLang="ko-KR" dirty="0"/>
              <a:t> y)=K(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  Then, K is called a kernel function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Trick</a:t>
            </a:r>
            <a:endParaRPr lang="ko-KR" altLang="en-US" dirty="0"/>
          </a:p>
        </p:txBody>
      </p:sp>
      <p:pic>
        <p:nvPicPr>
          <p:cNvPr id="4" name="그림 3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4581128"/>
            <a:ext cx="4320480" cy="16328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 or Blue?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Given Unknown Data Point</a:t>
            </a:r>
            <a:endParaRPr lang="ko-KR" altLang="en-US" dirty="0"/>
          </a:p>
        </p:txBody>
      </p:sp>
      <p:pic>
        <p:nvPicPr>
          <p:cNvPr id="4" name="그림 3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988840"/>
            <a:ext cx="5394960" cy="39928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Final Formulation of SVM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Trick</a:t>
            </a:r>
            <a:endParaRPr lang="ko-KR" altLang="en-US" dirty="0"/>
          </a:p>
        </p:txBody>
      </p:sp>
      <p:pic>
        <p:nvPicPr>
          <p:cNvPr id="4" name="그림 3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916832"/>
            <a:ext cx="7128792" cy="37917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421027"/>
            <a:ext cx="7886700" cy="5248333"/>
          </a:xfrm>
        </p:spPr>
        <p:txBody>
          <a:bodyPr>
            <a:normAutofit/>
          </a:bodyPr>
          <a:lstStyle/>
          <a:p>
            <a:r>
              <a:rPr lang="en-US" altLang="ko-KR" dirty="0"/>
              <a:t>Kernel functions</a:t>
            </a:r>
          </a:p>
          <a:p>
            <a:pPr>
              <a:buNone/>
            </a:pPr>
            <a:r>
              <a:rPr lang="en-US" altLang="ko-KR" dirty="0"/>
              <a:t>	-</a:t>
            </a:r>
            <a:r>
              <a:rPr lang="en-US" altLang="ko-KR" sz="1800" dirty="0"/>
              <a:t>Linear Kernel </a:t>
            </a:r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	-Homogeneous Polynomial Kernel</a:t>
            </a:r>
          </a:p>
          <a:p>
            <a:pPr>
              <a:buNone/>
            </a:pPr>
            <a:r>
              <a:rPr lang="en-US" altLang="ko-KR" sz="1800" dirty="0"/>
              <a:t>	</a:t>
            </a:r>
          </a:p>
          <a:p>
            <a:pPr>
              <a:buNone/>
            </a:pPr>
            <a:r>
              <a:rPr lang="en-US" altLang="ko-KR" sz="1800" dirty="0"/>
              <a:t>	-Polynomial kernel</a:t>
            </a:r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	-Gaussian Kernel(RBF kernel)</a:t>
            </a:r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	-Sigmoid Kernel</a:t>
            </a:r>
          </a:p>
          <a:p>
            <a:pPr>
              <a:buNone/>
            </a:pPr>
            <a:r>
              <a:rPr lang="en-US" altLang="ko-KR" dirty="0"/>
              <a:t>		</a:t>
            </a:r>
          </a:p>
          <a:p>
            <a:pPr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 Trick</a:t>
            </a:r>
            <a:endParaRPr lang="ko-KR" altLang="en-US" dirty="0"/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1259632" y="2348880"/>
          <a:ext cx="191010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1066800" imgH="241300" progId="">
                  <p:embed/>
                </p:oleObj>
              </mc:Choice>
              <mc:Fallback>
                <p:oleObj name="수식" r:id="rId2" imgW="1066800" imgH="2413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348880"/>
                        <a:ext cx="1910107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259633" y="3068960"/>
          <a:ext cx="1944216" cy="41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4" imgW="1218671" imgH="266584" progId="">
                  <p:embed/>
                </p:oleObj>
              </mc:Choice>
              <mc:Fallback>
                <p:oleObj name="수식" r:id="rId4" imgW="1218671" imgH="266584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3" y="3068960"/>
                        <a:ext cx="1944216" cy="415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499611"/>
              </p:ext>
            </p:extLst>
          </p:nvPr>
        </p:nvGraphicFramePr>
        <p:xfrm>
          <a:off x="1300778" y="3789040"/>
          <a:ext cx="263054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6" imgW="1409088" imgH="266584" progId="">
                  <p:embed/>
                </p:oleObj>
              </mc:Choice>
              <mc:Fallback>
                <p:oleObj name="수식" r:id="rId6" imgW="1409088" imgH="266584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778" y="3789040"/>
                        <a:ext cx="2630542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1259632" y="4509119"/>
          <a:ext cx="2664296" cy="825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8" imgW="1790700" imgH="609600" progId="">
                  <p:embed/>
                </p:oleObj>
              </mc:Choice>
              <mc:Fallback>
                <p:oleObj name="수식" r:id="rId8" imgW="1790700" imgH="6096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09119"/>
                        <a:ext cx="2664296" cy="8255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1092200" y="5803900"/>
          <a:ext cx="2628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10" imgW="1739900" imgH="241300" progId="">
                  <p:embed/>
                </p:oleObj>
              </mc:Choice>
              <mc:Fallback>
                <p:oleObj name="수식" r:id="rId10" imgW="1739900" imgH="2413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803900"/>
                        <a:ext cx="26289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RBF Kernels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Paramater</a:t>
            </a:r>
            <a:r>
              <a:rPr lang="en-US" altLang="ko-KR" dirty="0"/>
              <a:t> gamma</a:t>
            </a:r>
          </a:p>
          <a:p>
            <a:pPr>
              <a:buNone/>
            </a:pPr>
            <a:r>
              <a:rPr lang="en-US" altLang="ko-KR" dirty="0"/>
              <a:t>	- </a:t>
            </a:r>
            <a:r>
              <a:rPr lang="en-US" altLang="ko-KR" sz="1800" dirty="0"/>
              <a:t>gamma</a:t>
            </a:r>
            <a:r>
              <a:rPr lang="ko-KR" altLang="en-US" sz="1800" dirty="0"/>
              <a:t>는 </a:t>
            </a:r>
            <a:r>
              <a:rPr lang="en-US" altLang="ko-KR" sz="1800" dirty="0"/>
              <a:t>boundary</a:t>
            </a:r>
            <a:r>
              <a:rPr lang="ko-KR" altLang="en-US" sz="1800" dirty="0"/>
              <a:t>를 얼마나 유연하게 그을 것인지 정해주는 것이다</a:t>
            </a:r>
            <a:r>
              <a:rPr lang="en-US" altLang="ko-KR" sz="1800" dirty="0"/>
              <a:t>.(</a:t>
            </a:r>
            <a:r>
              <a:rPr lang="ko-KR" altLang="en-US" sz="1800" dirty="0"/>
              <a:t>위  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의 식에서는 시그마의 역수</a:t>
            </a:r>
            <a:r>
              <a:rPr lang="en-US" altLang="ko-KR" sz="1800" dirty="0"/>
              <a:t>)</a:t>
            </a:r>
          </a:p>
          <a:p>
            <a:pPr>
              <a:buNone/>
            </a:pPr>
            <a:r>
              <a:rPr lang="en-US" altLang="ko-KR" sz="1800" dirty="0"/>
              <a:t>	- </a:t>
            </a:r>
            <a:r>
              <a:rPr lang="ko-KR" altLang="en-US" sz="1800" dirty="0"/>
              <a:t>감마가 커지면 </a:t>
            </a:r>
            <a:r>
              <a:rPr lang="ko-KR" altLang="en-US" sz="1800" dirty="0" err="1"/>
              <a:t>가우시안의</a:t>
            </a:r>
            <a:r>
              <a:rPr lang="ko-KR" altLang="en-US" sz="1800" dirty="0"/>
              <a:t> 폭이 좁아져서 </a:t>
            </a:r>
            <a:r>
              <a:rPr lang="en-US" altLang="ko-KR" sz="1800" dirty="0" err="1"/>
              <a:t>overfitting</a:t>
            </a:r>
            <a:r>
              <a:rPr lang="en-US" altLang="ko-KR" sz="1800" dirty="0"/>
              <a:t> -&gt; </a:t>
            </a:r>
            <a:r>
              <a:rPr lang="ko-KR" altLang="en-US" sz="1800" dirty="0"/>
              <a:t>결정  경계가 </a:t>
            </a:r>
            <a:r>
              <a:rPr lang="ko-KR" altLang="en-US" sz="1800" dirty="0" err="1"/>
              <a:t>불규</a:t>
            </a:r>
            <a:r>
              <a:rPr lang="ko-KR" altLang="en-US" sz="1800" dirty="0"/>
              <a:t>  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	  </a:t>
            </a:r>
            <a:r>
              <a:rPr lang="ko-KR" altLang="en-US" sz="1800" dirty="0" err="1"/>
              <a:t>칙하고</a:t>
            </a:r>
            <a:r>
              <a:rPr lang="ko-KR" altLang="en-US" sz="1800" dirty="0"/>
              <a:t> 구부러진다</a:t>
            </a:r>
            <a:r>
              <a:rPr lang="en-US" altLang="ko-KR" sz="1800" dirty="0"/>
              <a:t>.</a:t>
            </a:r>
          </a:p>
          <a:p>
            <a:pPr>
              <a:buNone/>
            </a:pPr>
            <a:r>
              <a:rPr lang="en-US" altLang="ko-KR" sz="1800" dirty="0"/>
              <a:t>	-</a:t>
            </a:r>
            <a:r>
              <a:rPr lang="ko-KR" altLang="en-US" sz="1800" dirty="0"/>
              <a:t>감마가 작아지면 넓은 종 모양이 되며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데이터의 영향이 넓어진다</a:t>
            </a:r>
            <a:r>
              <a:rPr lang="en-US" altLang="ko-KR" sz="1800" dirty="0"/>
              <a:t>(generalization) -&gt; </a:t>
            </a:r>
            <a:r>
              <a:rPr lang="ko-KR" altLang="en-US" sz="1800" dirty="0"/>
              <a:t>결정 경계가 부드러워진다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RBF Kernels</a:t>
            </a:r>
            <a:endParaRPr lang="ko-KR" altLang="en-US" dirty="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1331640" y="2276872"/>
          <a:ext cx="2665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3" imgW="1790700" imgH="609600" progId="">
                  <p:embed/>
                </p:oleObj>
              </mc:Choice>
              <mc:Fallback>
                <p:oleObj name="수식" r:id="rId3" imgW="1790700" imgH="609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76872"/>
                        <a:ext cx="266541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Pros</a:t>
            </a:r>
          </a:p>
          <a:p>
            <a:pPr>
              <a:buNone/>
            </a:pPr>
            <a:r>
              <a:rPr lang="en-US" altLang="ko-KR" dirty="0"/>
              <a:t>	- Find the optimal separation </a:t>
            </a:r>
            <a:r>
              <a:rPr lang="en-US" altLang="ko-KR" dirty="0" err="1"/>
              <a:t>hyperplane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	-Can deal with very high dimensional data.</a:t>
            </a:r>
          </a:p>
          <a:p>
            <a:pPr>
              <a:buNone/>
            </a:pPr>
            <a:r>
              <a:rPr lang="en-US" altLang="ko-KR" dirty="0"/>
              <a:t>	-Usually work very well.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• Cons</a:t>
            </a:r>
          </a:p>
          <a:p>
            <a:pPr>
              <a:buNone/>
            </a:pPr>
            <a:r>
              <a:rPr lang="en-US" altLang="ko-KR" dirty="0"/>
              <a:t>	-Need to select a good kernel function</a:t>
            </a:r>
          </a:p>
          <a:p>
            <a:pPr>
              <a:buNone/>
            </a:pPr>
            <a:r>
              <a:rPr lang="en-US" altLang="ko-KR" dirty="0"/>
              <a:t>	-Require lots of memory and CPU time</a:t>
            </a:r>
          </a:p>
          <a:p>
            <a:pPr>
              <a:buNone/>
            </a:pPr>
            <a:r>
              <a:rPr lang="en-US" altLang="ko-KR" dirty="0"/>
              <a:t>	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Untitl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1990" y="2092008"/>
            <a:ext cx="7780020" cy="341376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Which boundary is better?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width that the boundary could be increased by </a:t>
            </a:r>
            <a:r>
              <a:rPr lang="en-US" altLang="ko-KR" dirty="0">
                <a:solidFill>
                  <a:srgbClr val="FF0000"/>
                </a:solidFill>
              </a:rPr>
              <a:t>before hitting </a:t>
            </a:r>
            <a:r>
              <a:rPr lang="en-US" altLang="ko-KR" dirty="0" err="1">
                <a:solidFill>
                  <a:srgbClr val="FF0000"/>
                </a:solidFill>
              </a:rPr>
              <a:t>datapoint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 of linear classifier</a:t>
            </a:r>
            <a:endParaRPr lang="ko-KR" altLang="en-US" dirty="0"/>
          </a:p>
        </p:txBody>
      </p:sp>
      <p:pic>
        <p:nvPicPr>
          <p:cNvPr id="4" name="그림 3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348880"/>
            <a:ext cx="809244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1. Let’s assume that we have the boundary : </a:t>
            </a:r>
            <a:r>
              <a:rPr lang="en-US" altLang="ko-KR" dirty="0" err="1"/>
              <a:t>wx</a:t>
            </a:r>
            <a:r>
              <a:rPr lang="en-US" altLang="ko-KR" dirty="0"/>
              <a:t> + b=0</a:t>
            </a:r>
          </a:p>
          <a:p>
            <a:pPr>
              <a:buNone/>
            </a:pPr>
            <a:r>
              <a:rPr lang="en-US" altLang="ko-KR" dirty="0"/>
              <a:t>2. Let’s adjust w and b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Let’s find the boundary with maximum margin</a:t>
            </a:r>
            <a:endParaRPr lang="ko-KR" altLang="en-US" dirty="0"/>
          </a:p>
        </p:txBody>
      </p:sp>
      <p:pic>
        <p:nvPicPr>
          <p:cNvPr id="6" name="그림 5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2420888"/>
            <a:ext cx="4032448" cy="3511252"/>
          </a:xfrm>
          <a:prstGeom prst="rect">
            <a:avLst/>
          </a:prstGeom>
        </p:spPr>
      </p:pic>
      <p:pic>
        <p:nvPicPr>
          <p:cNvPr id="8" name="그림 7" descr="KakaoTalk_20210302_17250966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096" y="2492896"/>
            <a:ext cx="3308986" cy="36724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Distance between Plus and Minus boundary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</a:t>
            </a:r>
            <a:endParaRPr lang="ko-KR" altLang="en-US" dirty="0"/>
          </a:p>
        </p:txBody>
      </p:sp>
      <p:pic>
        <p:nvPicPr>
          <p:cNvPr id="4" name="그림 3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988840"/>
            <a:ext cx="8260080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Untitl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28650" y="1963935"/>
            <a:ext cx="7886700" cy="366990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Margin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Untitle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r="2106"/>
          <a:stretch>
            <a:fillRect/>
          </a:stretch>
        </p:blipFill>
        <p:spPr>
          <a:xfrm>
            <a:off x="662940" y="1459548"/>
            <a:ext cx="7653476" cy="467868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LSVM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1341</Words>
  <Application>Microsoft Office PowerPoint</Application>
  <PresentationFormat>화면 슬라이드 쇼(4:3)</PresentationFormat>
  <Paragraphs>227</Paragraphs>
  <Slides>33</Slides>
  <Notes>30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Calibri</vt:lpstr>
      <vt:lpstr>Calibri Light</vt:lpstr>
      <vt:lpstr>Office 테마</vt:lpstr>
      <vt:lpstr>수식</vt:lpstr>
      <vt:lpstr>SVM</vt:lpstr>
      <vt:lpstr>LSVM</vt:lpstr>
      <vt:lpstr>A Given Unknown Data Point</vt:lpstr>
      <vt:lpstr>Which boundary is better?</vt:lpstr>
      <vt:lpstr>Margin of linear classifier</vt:lpstr>
      <vt:lpstr>Let’s find the boundary with maximum margin</vt:lpstr>
      <vt:lpstr>Margin</vt:lpstr>
      <vt:lpstr>Margin</vt:lpstr>
      <vt:lpstr>LSVM</vt:lpstr>
      <vt:lpstr>LSVM</vt:lpstr>
      <vt:lpstr>Lagrange &amp; Dual form</vt:lpstr>
      <vt:lpstr>Lagrange &amp; Dual Form</vt:lpstr>
      <vt:lpstr>Dual Form</vt:lpstr>
      <vt:lpstr>Dual Form</vt:lpstr>
      <vt:lpstr>Dual Form</vt:lpstr>
      <vt:lpstr>Dual Form</vt:lpstr>
      <vt:lpstr>Linear SVM with Soft Margin</vt:lpstr>
      <vt:lpstr>Linear SVM with Soft Margin</vt:lpstr>
      <vt:lpstr>Linear SVM with Soft Margin</vt:lpstr>
      <vt:lpstr>Linear SVM with Soft Margin</vt:lpstr>
      <vt:lpstr>Linear SVM with Soft Margin</vt:lpstr>
      <vt:lpstr>Non-Linear SVM</vt:lpstr>
      <vt:lpstr>Non-Linear SVM</vt:lpstr>
      <vt:lpstr>Non-Linear SVM</vt:lpstr>
      <vt:lpstr>잠깐, Cures of dimensionality</vt:lpstr>
      <vt:lpstr>Non-Linear SVM</vt:lpstr>
      <vt:lpstr>Non-Linear SVM</vt:lpstr>
      <vt:lpstr>Non-Linear SVM</vt:lpstr>
      <vt:lpstr>Kernel Trick</vt:lpstr>
      <vt:lpstr>Kernel Trick</vt:lpstr>
      <vt:lpstr>Kernel Trick</vt:lpstr>
      <vt:lpstr>RBF Kernels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</dc:title>
  <dc:creator>User</dc:creator>
  <cp:lastModifiedBy>정지원(학생-전자시스템공학전공)</cp:lastModifiedBy>
  <cp:revision>25</cp:revision>
  <dcterms:created xsi:type="dcterms:W3CDTF">2021-03-02T07:56:55Z</dcterms:created>
  <dcterms:modified xsi:type="dcterms:W3CDTF">2021-03-04T08:26:33Z</dcterms:modified>
</cp:coreProperties>
</file>