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6" r:id="rId4"/>
    <p:sldId id="267" r:id="rId5"/>
    <p:sldId id="261" r:id="rId6"/>
    <p:sldId id="258" r:id="rId7"/>
    <p:sldId id="259" r:id="rId8"/>
    <p:sldId id="263" r:id="rId9"/>
    <p:sldId id="262" r:id="rId10"/>
    <p:sldId id="264" r:id="rId11"/>
    <p:sldId id="265" r:id="rId12"/>
    <p:sldId id="268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760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CC114A1-3BCC-0346-A1A3-2F397333A521}" type="datetimeFigureOut">
              <a:rPr lang="en-US" smtClean="0"/>
              <a:t>5/5/15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264897C-933C-E546-919C-39BD41AA28A0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14A1-3BCC-0346-A1A3-2F397333A521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897C-933C-E546-919C-39BD41AA28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14A1-3BCC-0346-A1A3-2F397333A521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897C-933C-E546-919C-39BD41AA28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14A1-3BCC-0346-A1A3-2F397333A521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897C-933C-E546-919C-39BD41AA28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14A1-3BCC-0346-A1A3-2F397333A521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897C-933C-E546-919C-39BD41AA28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14A1-3BCC-0346-A1A3-2F397333A521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897C-933C-E546-919C-39BD41AA28A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14A1-3BCC-0346-A1A3-2F397333A521}" type="datetimeFigureOut">
              <a:rPr lang="en-US" smtClean="0"/>
              <a:t>5/5/15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897C-933C-E546-919C-39BD41AA28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14A1-3BCC-0346-A1A3-2F397333A521}" type="datetimeFigureOut">
              <a:rPr lang="en-US" smtClean="0"/>
              <a:t>5/5/15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897C-933C-E546-919C-39BD41AA28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14A1-3BCC-0346-A1A3-2F397333A521}" type="datetimeFigureOut">
              <a:rPr lang="en-US" smtClean="0"/>
              <a:t>5/5/15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897C-933C-E546-919C-39BD41AA28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14A1-3BCC-0346-A1A3-2F397333A521}" type="datetimeFigureOut">
              <a:rPr lang="en-US" smtClean="0"/>
              <a:t>5/5/15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897C-933C-E546-919C-39BD41AA28A0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14A1-3BCC-0346-A1A3-2F397333A521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897C-933C-E546-919C-39BD41AA28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CC114A1-3BCC-0346-A1A3-2F397333A521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264897C-933C-E546-919C-39BD41AA28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ol.org/pages/46042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2363320"/>
            <a:ext cx="3590863" cy="1470025"/>
          </a:xfrm>
        </p:spPr>
        <p:txBody>
          <a:bodyPr/>
          <a:lstStyle/>
          <a:p>
            <a:r>
              <a:rPr lang="en-US" i="1" dirty="0" err="1"/>
              <a:t>Toxicodendron</a:t>
            </a:r>
            <a:r>
              <a:rPr lang="en-US" i="1" dirty="0"/>
              <a:t> </a:t>
            </a:r>
            <a:r>
              <a:rPr lang="en-US" i="1" dirty="0" err="1"/>
              <a:t>radicans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4342465"/>
            <a:ext cx="2351741" cy="790762"/>
          </a:xfrm>
        </p:spPr>
        <p:txBody>
          <a:bodyPr/>
          <a:lstStyle/>
          <a:p>
            <a:r>
              <a:rPr lang="en-US" dirty="0" err="1" smtClean="0"/>
              <a:t>Jesi</a:t>
            </a:r>
            <a:r>
              <a:rPr lang="en-US" dirty="0" smtClean="0"/>
              <a:t> Weed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27" y="2696882"/>
            <a:ext cx="4054040" cy="304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26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Interactions with other organisms -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3776545" cy="402568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Humans are the only organism that show an allergic reaction to poison ivy</a:t>
            </a:r>
          </a:p>
          <a:p>
            <a:r>
              <a:rPr lang="en-US" dirty="0" err="1" smtClean="0"/>
              <a:t>Urushiol</a:t>
            </a:r>
            <a:r>
              <a:rPr lang="en-US" dirty="0" smtClean="0"/>
              <a:t> is an oil in the sap of the plant</a:t>
            </a:r>
          </a:p>
          <a:p>
            <a:r>
              <a:rPr lang="en-US" dirty="0" err="1" smtClean="0"/>
              <a:t>Rhus</a:t>
            </a:r>
            <a:r>
              <a:rPr lang="en-US" dirty="0" smtClean="0"/>
              <a:t> Dermatitis is the allergic </a:t>
            </a:r>
            <a:r>
              <a:rPr lang="en-US" dirty="0" smtClean="0"/>
              <a:t>reaction</a:t>
            </a:r>
          </a:p>
          <a:p>
            <a:r>
              <a:rPr lang="en-US" dirty="0" smtClean="0"/>
              <a:t>¼ </a:t>
            </a:r>
            <a:r>
              <a:rPr lang="en-US" dirty="0" err="1" smtClean="0"/>
              <a:t>oz</a:t>
            </a:r>
            <a:r>
              <a:rPr lang="en-US" dirty="0" smtClean="0"/>
              <a:t> to infect everyone on the planet</a:t>
            </a:r>
            <a:endParaRPr lang="en-US" dirty="0"/>
          </a:p>
        </p:txBody>
      </p:sp>
      <p:pic>
        <p:nvPicPr>
          <p:cNvPr id="4" name="Picture 3" descr="Screen Shot 2015-05-03 at 19.44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994" y="2496815"/>
            <a:ext cx="26670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59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Interactions with other Organisms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food source for a variety of </a:t>
            </a:r>
            <a:r>
              <a:rPr lang="en-US" dirty="0" smtClean="0"/>
              <a:t>species- leaves, stems, berries</a:t>
            </a:r>
          </a:p>
          <a:p>
            <a:r>
              <a:rPr lang="en-US" dirty="0" smtClean="0"/>
              <a:t>Use larger trees for growth</a:t>
            </a:r>
          </a:p>
          <a:p>
            <a:pPr lvl="1"/>
            <a:r>
              <a:rPr lang="en-US" dirty="0" smtClean="0"/>
              <a:t>Virginia </a:t>
            </a:r>
            <a:r>
              <a:rPr lang="en-US" dirty="0" smtClean="0"/>
              <a:t>Pine, Willow Oak, American Sycamore</a:t>
            </a:r>
          </a:p>
          <a:p>
            <a:r>
              <a:rPr lang="en-US" dirty="0" smtClean="0"/>
              <a:t>Will also grow with other </a:t>
            </a:r>
            <a:r>
              <a:rPr lang="en-US" dirty="0" smtClean="0"/>
              <a:t>vines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570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79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Cook, Will. "Eastern Poison-Ivy (</a:t>
            </a:r>
            <a:r>
              <a:rPr lang="en-US" sz="1800" dirty="0" err="1"/>
              <a:t>Toxicodendron</a:t>
            </a:r>
            <a:r>
              <a:rPr lang="en-US" sz="1800" dirty="0"/>
              <a:t> </a:t>
            </a:r>
            <a:r>
              <a:rPr lang="en-US" sz="1800" dirty="0" err="1"/>
              <a:t>Radicans</a:t>
            </a:r>
            <a:r>
              <a:rPr lang="en-US" sz="1800" dirty="0"/>
              <a:t>)." </a:t>
            </a:r>
            <a:r>
              <a:rPr lang="en-US" sz="1800" i="1" dirty="0"/>
              <a:t>Carolina Nature</a:t>
            </a:r>
            <a:r>
              <a:rPr lang="en-US" sz="1800" dirty="0"/>
              <a:t>. </a:t>
            </a:r>
            <a:r>
              <a:rPr lang="en-US" sz="1800" dirty="0" err="1"/>
              <a:t>N.p</a:t>
            </a:r>
            <a:r>
              <a:rPr lang="en-US" sz="1800" dirty="0"/>
              <a:t>., 4 Apr. 2013. Web. 02 May 2015.</a:t>
            </a:r>
            <a:endParaRPr lang="en-US" sz="1800" dirty="0" smtClean="0"/>
          </a:p>
          <a:p>
            <a:r>
              <a:rPr lang="en-US" sz="1800" dirty="0" smtClean="0"/>
              <a:t>Jason </a:t>
            </a:r>
            <a:r>
              <a:rPr lang="en-US" sz="1800" dirty="0" smtClean="0"/>
              <a:t>Sharp, ed. "</a:t>
            </a:r>
            <a:r>
              <a:rPr lang="en-US" sz="1800" i="1" dirty="0" err="1"/>
              <a:t>Toxicodendron</a:t>
            </a:r>
            <a:r>
              <a:rPr lang="en-US" sz="1800" i="1" dirty="0"/>
              <a:t> </a:t>
            </a:r>
            <a:r>
              <a:rPr lang="en-US" sz="1800" i="1" dirty="0" err="1"/>
              <a:t>radicans</a:t>
            </a:r>
            <a:r>
              <a:rPr lang="en-US" sz="1800" i="1" dirty="0"/>
              <a:t> subsp. </a:t>
            </a:r>
            <a:r>
              <a:rPr lang="en-US" sz="1800" i="1" dirty="0" err="1"/>
              <a:t>radicans</a:t>
            </a:r>
            <a:r>
              <a:rPr lang="en-US" sz="1800" dirty="0" smtClean="0"/>
              <a:t>.</a:t>
            </a:r>
            <a:r>
              <a:rPr lang="en-US" sz="1800" dirty="0"/>
              <a:t>" Encyclopedia of Life, available from </a:t>
            </a:r>
            <a:r>
              <a:rPr lang="en-US" sz="1800" u="sng" dirty="0">
                <a:hlinkClick r:id="rId2"/>
              </a:rPr>
              <a:t>http://eol.org/pages/</a:t>
            </a:r>
            <a:r>
              <a:rPr lang="en-US" sz="1800" u="sng" dirty="0" smtClean="0">
                <a:hlinkClick r:id="rId2"/>
              </a:rPr>
              <a:t>460427</a:t>
            </a:r>
            <a:r>
              <a:rPr lang="en-US" sz="1800" dirty="0" smtClean="0"/>
              <a:t>. 01 May 2015.</a:t>
            </a:r>
          </a:p>
          <a:p>
            <a:r>
              <a:rPr lang="en-US" sz="1800" dirty="0"/>
              <a:t>"Ohio Perennial and Biennial Weed Guide." </a:t>
            </a:r>
            <a:r>
              <a:rPr lang="en-US" sz="1800" i="1" dirty="0"/>
              <a:t>Ohio Perennial and Biennial Weed Guide</a:t>
            </a:r>
            <a:r>
              <a:rPr lang="en-US" sz="1800" dirty="0"/>
              <a:t>. Ohio State </a:t>
            </a:r>
            <a:r>
              <a:rPr lang="en-US" sz="1800" dirty="0" err="1"/>
              <a:t>Univeristy</a:t>
            </a:r>
            <a:r>
              <a:rPr lang="en-US" sz="1800" dirty="0"/>
              <a:t>, </a:t>
            </a:r>
            <a:r>
              <a:rPr lang="en-US" sz="1800" dirty="0" err="1"/>
              <a:t>n.d.</a:t>
            </a:r>
            <a:r>
              <a:rPr lang="en-US" sz="1800" dirty="0"/>
              <a:t> Web. 03 May 2015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/>
              <a:t>"Plants Profile for </a:t>
            </a:r>
            <a:r>
              <a:rPr lang="en-US" sz="1800" dirty="0" err="1"/>
              <a:t>Toxicodendron</a:t>
            </a:r>
            <a:r>
              <a:rPr lang="en-US" sz="1800" dirty="0"/>
              <a:t> </a:t>
            </a:r>
            <a:r>
              <a:rPr lang="en-US" sz="1800" dirty="0" err="1"/>
              <a:t>Radicans</a:t>
            </a:r>
            <a:r>
              <a:rPr lang="en-US" sz="1800" dirty="0"/>
              <a:t> (eastern Poison Ivy)." </a:t>
            </a:r>
            <a:r>
              <a:rPr lang="en-US" sz="1800" i="1" dirty="0"/>
              <a:t>United States Department of Agriculture: Natural Resources Conservation Service</a:t>
            </a:r>
            <a:r>
              <a:rPr lang="en-US" sz="1800" dirty="0"/>
              <a:t>. NRCS, </a:t>
            </a:r>
            <a:r>
              <a:rPr lang="en-US" sz="1800" dirty="0" err="1"/>
              <a:t>n.d.</a:t>
            </a:r>
            <a:r>
              <a:rPr lang="en-US" sz="1800" dirty="0"/>
              <a:t> Web. 01 May 2015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Porter, Duncan M. "</a:t>
            </a:r>
            <a:r>
              <a:rPr lang="en-US" sz="1800" dirty="0" err="1"/>
              <a:t>Sapindales</a:t>
            </a:r>
            <a:r>
              <a:rPr lang="en-US" sz="1800" dirty="0"/>
              <a:t>: Plant Order: Characteristic Morphological Features." </a:t>
            </a:r>
            <a:r>
              <a:rPr lang="en-US" sz="1800" i="1" dirty="0"/>
              <a:t>Encyclopedia Britannica Online</a:t>
            </a:r>
            <a:r>
              <a:rPr lang="en-US" sz="1800" dirty="0"/>
              <a:t>. Encyclopedia Britannica, 09 Feb. 2009. Web. 02 May 2015.</a:t>
            </a:r>
            <a:endParaRPr lang="en-US" sz="1800" dirty="0" smtClean="0"/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703248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13669"/>
            <a:ext cx="6777317" cy="35089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Domain: Eukarya</a:t>
            </a:r>
          </a:p>
          <a:p>
            <a:pPr marL="0" indent="0">
              <a:buNone/>
            </a:pPr>
            <a:r>
              <a:rPr lang="en-US" dirty="0" smtClean="0"/>
              <a:t>Kingdom: Plantae</a:t>
            </a:r>
          </a:p>
          <a:p>
            <a:pPr marL="0" indent="0">
              <a:buNone/>
            </a:pPr>
            <a:r>
              <a:rPr lang="en-US" dirty="0" smtClean="0"/>
              <a:t>Phylum: </a:t>
            </a:r>
            <a:r>
              <a:rPr lang="en-US" dirty="0" err="1" smtClean="0"/>
              <a:t>Magnoliophyta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Class: </a:t>
            </a:r>
            <a:r>
              <a:rPr lang="en-US" dirty="0" err="1" smtClean="0"/>
              <a:t>Magnoliopsida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Order: </a:t>
            </a:r>
            <a:r>
              <a:rPr lang="en-US" dirty="0" err="1" smtClean="0"/>
              <a:t>Sapindales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Family: </a:t>
            </a:r>
            <a:r>
              <a:rPr lang="en-US" dirty="0" err="1" smtClean="0"/>
              <a:t>Anacardiacae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Genus: </a:t>
            </a:r>
            <a:r>
              <a:rPr lang="en-US" dirty="0" err="1" smtClean="0"/>
              <a:t>Toxicodendron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Species</a:t>
            </a:r>
            <a:r>
              <a:rPr lang="en-US" dirty="0" smtClean="0"/>
              <a:t>: </a:t>
            </a:r>
            <a:r>
              <a:rPr lang="en-US" i="1" dirty="0" err="1" smtClean="0"/>
              <a:t>Toxicodendron</a:t>
            </a:r>
            <a:r>
              <a:rPr lang="en-US" i="1" dirty="0" smtClean="0"/>
              <a:t> </a:t>
            </a:r>
            <a:r>
              <a:rPr lang="en-US" i="1" dirty="0" err="1" smtClean="0"/>
              <a:t>radicans</a:t>
            </a:r>
            <a:endParaRPr lang="en-US" i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43492" y="4851146"/>
            <a:ext cx="712261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/>
              <a:t>Common Name: Poison Ivy</a:t>
            </a:r>
            <a:endParaRPr lang="en-US" sz="36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43492" y="770669"/>
            <a:ext cx="712261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/>
              <a:t>Scientific Classification: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1814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Order: </a:t>
            </a:r>
            <a:r>
              <a:rPr lang="en-US" dirty="0" err="1" smtClean="0"/>
              <a:t>Sapindales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2323652"/>
            <a:ext cx="4115882" cy="3508977"/>
          </a:xfrm>
        </p:spPr>
        <p:txBody>
          <a:bodyPr/>
          <a:lstStyle/>
          <a:p>
            <a:r>
              <a:rPr lang="en-US" dirty="0" smtClean="0"/>
              <a:t>Defined by:</a:t>
            </a:r>
          </a:p>
          <a:p>
            <a:pPr lvl="1"/>
            <a:r>
              <a:rPr lang="en-US" dirty="0" smtClean="0"/>
              <a:t>Dicots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lowering </a:t>
            </a:r>
            <a:r>
              <a:rPr lang="en-US" dirty="0"/>
              <a:t>plants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innately</a:t>
            </a:r>
            <a:r>
              <a:rPr lang="en-US" dirty="0" smtClean="0"/>
              <a:t> </a:t>
            </a:r>
            <a:r>
              <a:rPr lang="en-US" dirty="0"/>
              <a:t>compound leaves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Dioecious</a:t>
            </a:r>
            <a:r>
              <a:rPr lang="en-US" dirty="0" smtClean="0"/>
              <a:t> (“two houses”)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627" y="2323652"/>
            <a:ext cx="3717464" cy="278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Family: </a:t>
            </a:r>
            <a:r>
              <a:rPr lang="en-US" dirty="0" err="1" smtClean="0"/>
              <a:t>Anacardiaceae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4528633" cy="3508977"/>
          </a:xfrm>
        </p:spPr>
        <p:txBody>
          <a:bodyPr/>
          <a:lstStyle/>
          <a:p>
            <a:r>
              <a:rPr lang="en-US" dirty="0" smtClean="0"/>
              <a:t>Inconspicuous flowers</a:t>
            </a:r>
          </a:p>
          <a:p>
            <a:r>
              <a:rPr lang="en-US" dirty="0" smtClean="0"/>
              <a:t>Highly poisonous</a:t>
            </a:r>
          </a:p>
          <a:p>
            <a:r>
              <a:rPr lang="en-US" dirty="0" smtClean="0"/>
              <a:t>Sometimes have foul-smelling sap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375" y="2948540"/>
            <a:ext cx="3571875" cy="26789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89500" y="5832629"/>
            <a:ext cx="3857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www.carolinanature.com</a:t>
            </a:r>
            <a:r>
              <a:rPr lang="en-US" sz="800" dirty="0"/>
              <a:t>/trees/</a:t>
            </a:r>
            <a:r>
              <a:rPr lang="en-US" sz="800" dirty="0" err="1"/>
              <a:t>tora.html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4600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the Plant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Dicots</a:t>
            </a:r>
          </a:p>
          <a:p>
            <a:r>
              <a:rPr lang="en-US" dirty="0" smtClean="0"/>
              <a:t>Pinnate</a:t>
            </a:r>
            <a:r>
              <a:rPr lang="en-US" dirty="0"/>
              <a:t>, compound consisting of 3 </a:t>
            </a:r>
            <a:r>
              <a:rPr lang="en-US" dirty="0" smtClean="0"/>
              <a:t>leaflets</a:t>
            </a:r>
            <a:endParaRPr lang="en-US" dirty="0" smtClean="0"/>
          </a:p>
          <a:p>
            <a:r>
              <a:rPr lang="en-US" dirty="0" smtClean="0"/>
              <a:t>Alternate</a:t>
            </a:r>
            <a:endParaRPr lang="en-US" dirty="0"/>
          </a:p>
          <a:p>
            <a:r>
              <a:rPr lang="en-US" dirty="0" smtClean="0"/>
              <a:t>Flowers</a:t>
            </a:r>
            <a:r>
              <a:rPr lang="en-US" dirty="0" smtClean="0"/>
              <a:t>: 5 petals, form in </a:t>
            </a:r>
            <a:r>
              <a:rPr lang="en-US" dirty="0" smtClean="0"/>
              <a:t>clusters</a:t>
            </a:r>
          </a:p>
          <a:p>
            <a:r>
              <a:rPr lang="en-US" dirty="0" err="1" smtClean="0"/>
              <a:t>Dioecious</a:t>
            </a:r>
            <a:endParaRPr lang="en-US" dirty="0" smtClean="0"/>
          </a:p>
          <a:p>
            <a:r>
              <a:rPr lang="en-US" dirty="0" smtClean="0"/>
              <a:t>Small</a:t>
            </a:r>
            <a:r>
              <a:rPr lang="en-US" dirty="0" smtClean="0"/>
              <a:t>, white </a:t>
            </a:r>
            <a:r>
              <a:rPr lang="en-US" dirty="0" smtClean="0"/>
              <a:t>berries</a:t>
            </a:r>
            <a:endParaRPr lang="en-US" dirty="0"/>
          </a:p>
          <a:p>
            <a:pPr lvl="1"/>
            <a:r>
              <a:rPr lang="en-US" dirty="0" smtClean="0"/>
              <a:t>Each </a:t>
            </a:r>
            <a:r>
              <a:rPr lang="en-US" dirty="0" smtClean="0"/>
              <a:t>berry contains 1 </a:t>
            </a:r>
            <a:r>
              <a:rPr lang="en-US" dirty="0" smtClean="0"/>
              <a:t>seed</a:t>
            </a:r>
          </a:p>
          <a:p>
            <a:r>
              <a:rPr lang="en-US" dirty="0" smtClean="0"/>
              <a:t>Perennial</a:t>
            </a:r>
          </a:p>
          <a:p>
            <a:r>
              <a:rPr lang="en-US" dirty="0"/>
              <a:t>Tend to grow as </a:t>
            </a:r>
            <a:r>
              <a:rPr lang="en-US" dirty="0" smtClean="0"/>
              <a:t>an </a:t>
            </a:r>
            <a:r>
              <a:rPr lang="en-US" dirty="0"/>
              <a:t>herb, foil, shrub, or </a:t>
            </a:r>
            <a:r>
              <a:rPr lang="en-US" dirty="0" smtClean="0"/>
              <a:t>vine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10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178" y="63947"/>
            <a:ext cx="7024744" cy="1143000"/>
          </a:xfrm>
        </p:spPr>
        <p:txBody>
          <a:bodyPr/>
          <a:lstStyle/>
          <a:p>
            <a:r>
              <a:rPr lang="en-US" dirty="0" smtClean="0"/>
              <a:t>Habitat</a:t>
            </a:r>
            <a:endParaRPr lang="en-US" dirty="0"/>
          </a:p>
        </p:txBody>
      </p:sp>
      <p:pic>
        <p:nvPicPr>
          <p:cNvPr id="4" name="Content Placeholder 3" descr="Screen Shot 2015-05-03 at 16.08.0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2" b="14332"/>
          <a:stretch>
            <a:fillRect/>
          </a:stretch>
        </p:blipFill>
        <p:spPr>
          <a:xfrm>
            <a:off x="4130223" y="2385869"/>
            <a:ext cx="4542146" cy="2498005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57904" y="1203659"/>
            <a:ext cx="3834802" cy="505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Generally found in </a:t>
            </a:r>
            <a:r>
              <a:rPr lang="en-US" dirty="0" smtClean="0"/>
              <a:t>woodlands </a:t>
            </a:r>
            <a:r>
              <a:rPr lang="en-US" dirty="0" smtClean="0"/>
              <a:t>and wetlands</a:t>
            </a:r>
          </a:p>
          <a:p>
            <a:r>
              <a:rPr lang="en-US" dirty="0" smtClean="0"/>
              <a:t>Native to Canada and the U.S.- range from Canada to South America (also prevalent in other parts of the world)</a:t>
            </a:r>
          </a:p>
          <a:p>
            <a:r>
              <a:rPr lang="en-US" dirty="0" smtClean="0"/>
              <a:t>Tend </a:t>
            </a:r>
            <a:r>
              <a:rPr lang="en-US" dirty="0" smtClean="0"/>
              <a:t>to live at around </a:t>
            </a:r>
            <a:r>
              <a:rPr lang="en-US" dirty="0" smtClean="0"/>
              <a:t>1,900 m </a:t>
            </a:r>
            <a:r>
              <a:rPr lang="en-US" dirty="0" smtClean="0"/>
              <a:t>above sea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43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6164"/>
            <a:ext cx="7024744" cy="1143000"/>
          </a:xfrm>
        </p:spPr>
        <p:txBody>
          <a:bodyPr/>
          <a:lstStyle/>
          <a:p>
            <a:r>
              <a:rPr lang="en-US" dirty="0" smtClean="0"/>
              <a:t>Reproduction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1861510"/>
            <a:ext cx="3675526" cy="3971120"/>
          </a:xfrm>
        </p:spPr>
        <p:txBody>
          <a:bodyPr/>
          <a:lstStyle/>
          <a:p>
            <a:r>
              <a:rPr lang="en-US" dirty="0" smtClean="0"/>
              <a:t>Seed dispersal by </a:t>
            </a:r>
            <a:r>
              <a:rPr lang="en-US" dirty="0" smtClean="0"/>
              <a:t>wind </a:t>
            </a:r>
            <a:r>
              <a:rPr lang="en-US" dirty="0" smtClean="0"/>
              <a:t>and </a:t>
            </a:r>
            <a:r>
              <a:rPr lang="en-US" dirty="0" smtClean="0"/>
              <a:t>animals</a:t>
            </a:r>
          </a:p>
          <a:p>
            <a:r>
              <a:rPr lang="en-US" dirty="0" smtClean="0"/>
              <a:t>Drop their seeds</a:t>
            </a:r>
            <a:endParaRPr lang="en-US" dirty="0" smtClean="0"/>
          </a:p>
          <a:p>
            <a:r>
              <a:rPr lang="en-US" dirty="0" smtClean="0"/>
              <a:t>Can spread by rhizomes</a:t>
            </a:r>
          </a:p>
          <a:p>
            <a:pPr lvl="1"/>
            <a:r>
              <a:rPr lang="en-US" dirty="0" smtClean="0"/>
              <a:t>Stems can form roots and develop new shoots</a:t>
            </a:r>
            <a:endParaRPr lang="en-US" dirty="0"/>
          </a:p>
        </p:txBody>
      </p:sp>
      <p:pic>
        <p:nvPicPr>
          <p:cNvPr id="4" name="Picture 3" descr="Screen Shot 2015-05-03 at 16.47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19" y="1659432"/>
            <a:ext cx="3602997" cy="417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40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16406"/>
            <a:ext cx="7024744" cy="6843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Life Cycle</a:t>
            </a:r>
            <a:endParaRPr lang="en-US" dirty="0"/>
          </a:p>
        </p:txBody>
      </p:sp>
      <p:pic>
        <p:nvPicPr>
          <p:cNvPr id="4" name="Content Placeholder 3" descr="Screen Shot 2015-05-03 at 19.31.55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3" r="-10125" b="-119"/>
          <a:stretch/>
        </p:blipFill>
        <p:spPr>
          <a:xfrm>
            <a:off x="4733449" y="1500749"/>
            <a:ext cx="3670979" cy="4464263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81693" y="1500749"/>
            <a:ext cx="4021876" cy="4098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Double fertilization</a:t>
            </a:r>
          </a:p>
          <a:p>
            <a:r>
              <a:rPr lang="en-US" sz="2800" dirty="0" smtClean="0"/>
              <a:t>Alternation of </a:t>
            </a:r>
            <a:r>
              <a:rPr lang="en-US" sz="2800" dirty="0" smtClean="0"/>
              <a:t>generations</a:t>
            </a:r>
          </a:p>
          <a:p>
            <a:r>
              <a:rPr lang="en-US" sz="2800" dirty="0" smtClean="0"/>
              <a:t>Dominant </a:t>
            </a:r>
            <a:r>
              <a:rPr lang="en-US" sz="2800" dirty="0" smtClean="0"/>
              <a:t>sporophyte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3359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22527"/>
            <a:ext cx="7024744" cy="597761"/>
          </a:xfrm>
        </p:spPr>
        <p:txBody>
          <a:bodyPr>
            <a:noAutofit/>
          </a:bodyPr>
          <a:lstStyle/>
          <a:p>
            <a:r>
              <a:rPr lang="en-US" sz="3300" dirty="0" smtClean="0"/>
              <a:t>Gas Exchange &amp; Waste Removal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58472"/>
            <a:ext cx="6777317" cy="427415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Primarily </a:t>
            </a:r>
            <a:r>
              <a:rPr lang="en-US" sz="2800" dirty="0" smtClean="0"/>
              <a:t>producers</a:t>
            </a:r>
          </a:p>
          <a:p>
            <a:r>
              <a:rPr lang="en-US" sz="2800" dirty="0" smtClean="0"/>
              <a:t>Photosynthetic</a:t>
            </a:r>
            <a:r>
              <a:rPr lang="en-US" sz="2800" dirty="0" smtClean="0"/>
              <a:t>: have chloroplasts in their </a:t>
            </a:r>
            <a:r>
              <a:rPr lang="en-US" sz="2800" dirty="0" smtClean="0"/>
              <a:t>leaves</a:t>
            </a:r>
          </a:p>
          <a:p>
            <a:r>
              <a:rPr lang="en-US" sz="2800" dirty="0"/>
              <a:t>Produces </a:t>
            </a:r>
            <a:r>
              <a:rPr lang="en-US" sz="2800" dirty="0" smtClean="0"/>
              <a:t>O</a:t>
            </a:r>
            <a:r>
              <a:rPr lang="en-US" sz="1200" dirty="0" smtClean="0"/>
              <a:t>2</a:t>
            </a:r>
            <a:r>
              <a:rPr lang="en-US" sz="2800" dirty="0" smtClean="0"/>
              <a:t> </a:t>
            </a:r>
            <a:r>
              <a:rPr lang="en-US" sz="2800" dirty="0"/>
              <a:t>as a waste </a:t>
            </a:r>
            <a:r>
              <a:rPr lang="en-US" sz="2800" dirty="0" smtClean="0"/>
              <a:t>product</a:t>
            </a:r>
            <a:endParaRPr lang="en-US" sz="2800" dirty="0" smtClean="0"/>
          </a:p>
          <a:p>
            <a:r>
              <a:rPr lang="en-US" sz="2800" dirty="0" smtClean="0"/>
              <a:t>Vascular tissue: transportation of </a:t>
            </a:r>
            <a:r>
              <a:rPr lang="en-US" sz="2800" dirty="0" smtClean="0"/>
              <a:t>nutrients</a:t>
            </a:r>
          </a:p>
          <a:p>
            <a:r>
              <a:rPr lang="en-US" sz="2800" dirty="0" smtClean="0"/>
              <a:t>Roots take up nutrients from the soil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2486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1379</TotalTime>
  <Words>356</Words>
  <Application>Microsoft Macintosh PowerPoint</Application>
  <PresentationFormat>On-screen Show (4:3)</PresentationFormat>
  <Paragraphs>69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Austin</vt:lpstr>
      <vt:lpstr>Toxicodendron radicans</vt:lpstr>
      <vt:lpstr>PowerPoint Presentation</vt:lpstr>
      <vt:lpstr>Order: Sapindales</vt:lpstr>
      <vt:lpstr>Family: Anacardiaceae</vt:lpstr>
      <vt:lpstr>Characteristics of the Plant</vt:lpstr>
      <vt:lpstr>Habitat</vt:lpstr>
      <vt:lpstr>Reproduction</vt:lpstr>
      <vt:lpstr>Life Cycle</vt:lpstr>
      <vt:lpstr>Gas Exchange &amp; Waste Removal</vt:lpstr>
      <vt:lpstr>Interactions with other organisms - Humans</vt:lpstr>
      <vt:lpstr>Interactions with other Organisms</vt:lpstr>
      <vt:lpstr>Questions?</vt:lpstr>
      <vt:lpstr>Citations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Trypanosoma cruzi </dc:title>
  <dc:creator>Jessica Weed</dc:creator>
  <cp:lastModifiedBy>Jessica Weed</cp:lastModifiedBy>
  <cp:revision>22</cp:revision>
  <dcterms:created xsi:type="dcterms:W3CDTF">2015-05-02T00:26:16Z</dcterms:created>
  <dcterms:modified xsi:type="dcterms:W3CDTF">2015-05-05T15:51:23Z</dcterms:modified>
</cp:coreProperties>
</file>