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A0"/>
    <a:srgbClr val="0034A2"/>
    <a:srgbClr val="4875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5" autoAdjust="0"/>
    <p:restoredTop sz="94660"/>
  </p:normalViewPr>
  <p:slideViewPr>
    <p:cSldViewPr snapToGrid="0">
      <p:cViewPr varScale="1">
        <p:scale>
          <a:sx n="103" d="100"/>
          <a:sy n="103" d="100"/>
        </p:scale>
        <p:origin x="82"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DAFD7-E8CE-4DC4-8AF6-0BEFEBFFD6AC}"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en-GB"/>
        </a:p>
      </dgm:t>
    </dgm:pt>
    <dgm:pt modelId="{E88E8D3D-8261-45FE-B292-2BEEEE170E7D}">
      <dgm:prSet phldrT="[Text]" custT="1"/>
      <dgm:spPr/>
      <dgm:t>
        <a:bodyPr/>
        <a:lstStyle/>
        <a:p>
          <a:pPr>
            <a:spcAft>
              <a:spcPts val="600"/>
            </a:spcAft>
          </a:pPr>
          <a:r>
            <a:rPr lang="en-ZA" sz="1800" b="1" dirty="0">
              <a:latin typeface="Arial" panose="020B0604020202020204" pitchFamily="34" charset="0"/>
              <a:cs typeface="Arial" panose="020B0604020202020204" pitchFamily="34" charset="0"/>
            </a:rPr>
            <a:t>Data </a:t>
          </a:r>
        </a:p>
        <a:p>
          <a:pPr>
            <a:spcAft>
              <a:spcPts val="600"/>
            </a:spcAft>
          </a:pPr>
          <a:r>
            <a:rPr lang="en-ZA" sz="1800" b="1" dirty="0">
              <a:latin typeface="Arial" panose="020B0604020202020204" pitchFamily="34" charset="0"/>
              <a:cs typeface="Arial" panose="020B0604020202020204" pitchFamily="34" charset="0"/>
            </a:rPr>
            <a:t>Repository</a:t>
          </a:r>
          <a:endParaRPr lang="en-GB" sz="1400" b="1" dirty="0">
            <a:latin typeface="Arial" panose="020B0604020202020204" pitchFamily="34" charset="0"/>
            <a:cs typeface="Arial" panose="020B0604020202020204" pitchFamily="34" charset="0"/>
          </a:endParaRPr>
        </a:p>
      </dgm:t>
    </dgm:pt>
    <dgm:pt modelId="{3867FA96-769D-4507-99A5-46C5F829C993}" type="parTrans" cxnId="{AF711B8F-0A52-4147-AF9E-00E2869A1539}">
      <dgm:prSet/>
      <dgm:spPr/>
      <dgm:t>
        <a:bodyPr/>
        <a:lstStyle/>
        <a:p>
          <a:endParaRPr lang="en-GB"/>
        </a:p>
      </dgm:t>
    </dgm:pt>
    <dgm:pt modelId="{B03C32B9-39DA-4E27-83E0-F2A1BB3309F6}" type="sibTrans" cxnId="{AF711B8F-0A52-4147-AF9E-00E2869A1539}">
      <dgm:prSet/>
      <dgm:spPr/>
      <dgm:t>
        <a:bodyPr/>
        <a:lstStyle/>
        <a:p>
          <a:endParaRPr lang="en-GB"/>
        </a:p>
      </dgm:t>
    </dgm:pt>
    <dgm:pt modelId="{0C9EB585-721C-4CAF-A116-3DC2C1EA9F8B}">
      <dgm:prSet phldrT="[Text]" custT="1"/>
      <dgm:spPr/>
      <dgm:t>
        <a:bodyPr/>
        <a:lstStyle/>
        <a:p>
          <a:r>
            <a:rPr lang="en-ZA" sz="1800" b="1" dirty="0">
              <a:latin typeface="Arial" panose="020B0604020202020204" pitchFamily="34" charset="0"/>
              <a:cs typeface="Arial" panose="020B0604020202020204" pitchFamily="34" charset="0"/>
            </a:rPr>
            <a:t>Training Dataset</a:t>
          </a:r>
          <a:endParaRPr lang="en-GB" sz="1800" b="1" dirty="0">
            <a:latin typeface="Arial" panose="020B0604020202020204" pitchFamily="34" charset="0"/>
            <a:cs typeface="Arial" panose="020B0604020202020204" pitchFamily="34" charset="0"/>
          </a:endParaRPr>
        </a:p>
      </dgm:t>
    </dgm:pt>
    <dgm:pt modelId="{48B5B594-5220-40CE-866D-281E2606D599}" type="parTrans" cxnId="{60E2610D-E2F1-43E7-BAFE-1E32B9836E42}">
      <dgm:prSet/>
      <dgm:spPr>
        <a:ln w="25400">
          <a:solidFill>
            <a:srgbClr val="4875CA"/>
          </a:solidFill>
        </a:ln>
      </dgm:spPr>
      <dgm:t>
        <a:bodyPr/>
        <a:lstStyle/>
        <a:p>
          <a:endParaRPr lang="en-GB"/>
        </a:p>
      </dgm:t>
    </dgm:pt>
    <dgm:pt modelId="{55F4CA52-FF08-498E-A7EF-FFD23AC98DB1}" type="sibTrans" cxnId="{60E2610D-E2F1-43E7-BAFE-1E32B9836E42}">
      <dgm:prSet/>
      <dgm:spPr/>
      <dgm:t>
        <a:bodyPr/>
        <a:lstStyle/>
        <a:p>
          <a:endParaRPr lang="en-GB"/>
        </a:p>
      </dgm:t>
    </dgm:pt>
    <dgm:pt modelId="{6A2032B4-B041-4BF4-AF04-F3F697CCA100}">
      <dgm:prSet phldrT="[Text]"/>
      <dgm:spPr/>
      <dgm:t>
        <a:bodyPr/>
        <a:lstStyle/>
        <a:p>
          <a:pPr algn="ctr"/>
          <a:r>
            <a:rPr lang="en-ZA" dirty="0">
              <a:latin typeface="Arial" panose="020B0604020202020204" pitchFamily="34" charset="0"/>
              <a:cs typeface="Arial" panose="020B0604020202020204" pitchFamily="34" charset="0"/>
            </a:rPr>
            <a:t>This dataset is used to train the models on and consist of historical data.</a:t>
          </a:r>
          <a:endParaRPr lang="en-GB" dirty="0">
            <a:latin typeface="Arial" panose="020B0604020202020204" pitchFamily="34" charset="0"/>
            <a:cs typeface="Arial" panose="020B0604020202020204" pitchFamily="34" charset="0"/>
          </a:endParaRPr>
        </a:p>
      </dgm:t>
    </dgm:pt>
    <dgm:pt modelId="{337FF1FB-45A4-417C-934E-BE32BB9F2713}" type="parTrans" cxnId="{7640EB81-0167-471C-9E3D-812CAE862833}">
      <dgm:prSet/>
      <dgm:spPr>
        <a:ln w="25400">
          <a:solidFill>
            <a:srgbClr val="4875CA"/>
          </a:solidFill>
        </a:ln>
      </dgm:spPr>
      <dgm:t>
        <a:bodyPr/>
        <a:lstStyle/>
        <a:p>
          <a:endParaRPr lang="en-GB"/>
        </a:p>
      </dgm:t>
    </dgm:pt>
    <dgm:pt modelId="{D657AB40-A05E-45A6-A843-5E0665DAE625}" type="sibTrans" cxnId="{7640EB81-0167-471C-9E3D-812CAE862833}">
      <dgm:prSet/>
      <dgm:spPr/>
      <dgm:t>
        <a:bodyPr/>
        <a:lstStyle/>
        <a:p>
          <a:endParaRPr lang="en-GB"/>
        </a:p>
      </dgm:t>
    </dgm:pt>
    <dgm:pt modelId="{6BEE06E9-EB08-4AB3-89EE-3E1B0FF0B56A}">
      <dgm:prSet phldrT="[Text]"/>
      <dgm:spPr/>
      <dgm:t>
        <a:bodyPr/>
        <a:lstStyle/>
        <a:p>
          <a:pPr algn="ctr"/>
          <a:r>
            <a:rPr lang="en-ZA" dirty="0">
              <a:latin typeface="Arial" panose="020B0604020202020204" pitchFamily="34" charset="0"/>
              <a:cs typeface="Arial" panose="020B0604020202020204" pitchFamily="34" charset="0"/>
            </a:rPr>
            <a:t>This dataset exhibits similar characteristics as the training dataset and is used to test the models on.</a:t>
          </a:r>
          <a:endParaRPr lang="en-GB" dirty="0">
            <a:latin typeface="Arial" panose="020B0604020202020204" pitchFamily="34" charset="0"/>
            <a:cs typeface="Arial" panose="020B0604020202020204" pitchFamily="34" charset="0"/>
          </a:endParaRPr>
        </a:p>
      </dgm:t>
    </dgm:pt>
    <dgm:pt modelId="{E4906B91-ACCA-43F3-B065-9A01CD23846C}" type="parTrans" cxnId="{78C01A51-DFD7-4524-8B81-ED67B755F24A}">
      <dgm:prSet/>
      <dgm:spPr>
        <a:ln w="25400">
          <a:solidFill>
            <a:srgbClr val="4875CA"/>
          </a:solidFill>
        </a:ln>
      </dgm:spPr>
      <dgm:t>
        <a:bodyPr/>
        <a:lstStyle/>
        <a:p>
          <a:endParaRPr lang="en-GB"/>
        </a:p>
      </dgm:t>
    </dgm:pt>
    <dgm:pt modelId="{E3654F2B-BC8A-4E30-B372-89C5253F4119}" type="sibTrans" cxnId="{78C01A51-DFD7-4524-8B81-ED67B755F24A}">
      <dgm:prSet/>
      <dgm:spPr/>
      <dgm:t>
        <a:bodyPr/>
        <a:lstStyle/>
        <a:p>
          <a:endParaRPr lang="en-GB"/>
        </a:p>
      </dgm:t>
    </dgm:pt>
    <dgm:pt modelId="{CB8FA364-65E9-40D5-A7B7-10AF4240671A}">
      <dgm:prSet phldrT="[Text]" custT="1"/>
      <dgm:spPr/>
      <dgm:t>
        <a:bodyPr/>
        <a:lstStyle/>
        <a:p>
          <a:r>
            <a:rPr lang="en-ZA" sz="1800" b="1" dirty="0">
              <a:latin typeface="Arial" panose="020B0604020202020204" pitchFamily="34" charset="0"/>
              <a:cs typeface="Arial" panose="020B0604020202020204" pitchFamily="34" charset="0"/>
            </a:rPr>
            <a:t>Testing </a:t>
          </a:r>
        </a:p>
        <a:p>
          <a:r>
            <a:rPr lang="en-ZA" sz="1800" b="1" dirty="0">
              <a:latin typeface="Arial" panose="020B0604020202020204" pitchFamily="34" charset="0"/>
              <a:cs typeface="Arial" panose="020B0604020202020204" pitchFamily="34" charset="0"/>
            </a:rPr>
            <a:t>Dataset</a:t>
          </a:r>
          <a:endParaRPr lang="en-GB" sz="1800" b="1" dirty="0">
            <a:latin typeface="Arial" panose="020B0604020202020204" pitchFamily="34" charset="0"/>
            <a:cs typeface="Arial" panose="020B0604020202020204" pitchFamily="34" charset="0"/>
          </a:endParaRPr>
        </a:p>
      </dgm:t>
    </dgm:pt>
    <dgm:pt modelId="{61D5A7AC-3EEB-46D3-997C-4E8864B60A7F}" type="sibTrans" cxnId="{79F810C1-A03E-4152-948C-826818CEC60C}">
      <dgm:prSet/>
      <dgm:spPr/>
      <dgm:t>
        <a:bodyPr/>
        <a:lstStyle/>
        <a:p>
          <a:endParaRPr lang="en-GB"/>
        </a:p>
      </dgm:t>
    </dgm:pt>
    <dgm:pt modelId="{FAA0D119-446E-4B8F-94C5-B066A09E0D2B}" type="parTrans" cxnId="{79F810C1-A03E-4152-948C-826818CEC60C}">
      <dgm:prSet/>
      <dgm:spPr>
        <a:ln w="25400">
          <a:solidFill>
            <a:srgbClr val="4875CA"/>
          </a:solidFill>
        </a:ln>
      </dgm:spPr>
      <dgm:t>
        <a:bodyPr/>
        <a:lstStyle/>
        <a:p>
          <a:endParaRPr lang="en-GB"/>
        </a:p>
      </dgm:t>
    </dgm:pt>
    <dgm:pt modelId="{ECAA05F5-3B50-4073-994B-5D59ED855E2F}" type="pres">
      <dgm:prSet presAssocID="{72CDAFD7-E8CE-4DC4-8AF6-0BEFEBFFD6AC}" presName="diagram" presStyleCnt="0">
        <dgm:presLayoutVars>
          <dgm:chPref val="1"/>
          <dgm:dir/>
          <dgm:animOne val="branch"/>
          <dgm:animLvl val="lvl"/>
          <dgm:resizeHandles val="exact"/>
        </dgm:presLayoutVars>
      </dgm:prSet>
      <dgm:spPr/>
    </dgm:pt>
    <dgm:pt modelId="{78E69DD0-37AF-4599-90F4-0C55DF636A3D}" type="pres">
      <dgm:prSet presAssocID="{E88E8D3D-8261-45FE-B292-2BEEEE170E7D}" presName="root1" presStyleCnt="0"/>
      <dgm:spPr/>
    </dgm:pt>
    <dgm:pt modelId="{63E0C326-6469-49BA-8040-D129E4AEC536}" type="pres">
      <dgm:prSet presAssocID="{E88E8D3D-8261-45FE-B292-2BEEEE170E7D}" presName="LevelOneTextNode" presStyleLbl="node0" presStyleIdx="0" presStyleCnt="1" custLinFactNeighborX="-623">
        <dgm:presLayoutVars>
          <dgm:chPref val="3"/>
        </dgm:presLayoutVars>
      </dgm:prSet>
      <dgm:spPr/>
    </dgm:pt>
    <dgm:pt modelId="{E67F8CC2-4895-4635-A64A-C87BC7CDB61A}" type="pres">
      <dgm:prSet presAssocID="{E88E8D3D-8261-45FE-B292-2BEEEE170E7D}" presName="level2hierChild" presStyleCnt="0"/>
      <dgm:spPr/>
    </dgm:pt>
    <dgm:pt modelId="{D8041010-C4BE-42B9-B923-7870A12554CE}" type="pres">
      <dgm:prSet presAssocID="{48B5B594-5220-40CE-866D-281E2606D599}" presName="conn2-1" presStyleLbl="parChTrans1D2" presStyleIdx="0" presStyleCnt="2"/>
      <dgm:spPr/>
    </dgm:pt>
    <dgm:pt modelId="{1E9A64E1-75D7-490E-951B-D9958DAE5CBC}" type="pres">
      <dgm:prSet presAssocID="{48B5B594-5220-40CE-866D-281E2606D599}" presName="connTx" presStyleLbl="parChTrans1D2" presStyleIdx="0" presStyleCnt="2"/>
      <dgm:spPr/>
    </dgm:pt>
    <dgm:pt modelId="{824955C2-56EA-4F3D-88A7-6F4666C0DAF5}" type="pres">
      <dgm:prSet presAssocID="{0C9EB585-721C-4CAF-A116-3DC2C1EA9F8B}" presName="root2" presStyleCnt="0"/>
      <dgm:spPr/>
    </dgm:pt>
    <dgm:pt modelId="{E145F6F0-EFBB-46C9-95EC-A074C6D770BB}" type="pres">
      <dgm:prSet presAssocID="{0C9EB585-721C-4CAF-A116-3DC2C1EA9F8B}" presName="LevelTwoTextNode" presStyleLbl="node2" presStyleIdx="0" presStyleCnt="2" custLinFactNeighborX="-18482" custLinFactNeighborY="-10033">
        <dgm:presLayoutVars>
          <dgm:chPref val="3"/>
        </dgm:presLayoutVars>
      </dgm:prSet>
      <dgm:spPr/>
    </dgm:pt>
    <dgm:pt modelId="{F4978D53-3B9D-4B31-B4AE-12B70938DBFE}" type="pres">
      <dgm:prSet presAssocID="{0C9EB585-721C-4CAF-A116-3DC2C1EA9F8B}" presName="level3hierChild" presStyleCnt="0"/>
      <dgm:spPr/>
    </dgm:pt>
    <dgm:pt modelId="{AA0EDDE6-5FF8-4621-A1B5-B73895BD9D59}" type="pres">
      <dgm:prSet presAssocID="{337FF1FB-45A4-417C-934E-BE32BB9F2713}" presName="conn2-1" presStyleLbl="parChTrans1D3" presStyleIdx="0" presStyleCnt="2"/>
      <dgm:spPr/>
    </dgm:pt>
    <dgm:pt modelId="{8CF4D390-E06F-4CF8-8742-0FC554CE2FE1}" type="pres">
      <dgm:prSet presAssocID="{337FF1FB-45A4-417C-934E-BE32BB9F2713}" presName="connTx" presStyleLbl="parChTrans1D3" presStyleIdx="0" presStyleCnt="2"/>
      <dgm:spPr/>
    </dgm:pt>
    <dgm:pt modelId="{9E7AFE89-4DB2-49FC-AB95-C680A7794BAD}" type="pres">
      <dgm:prSet presAssocID="{6A2032B4-B041-4BF4-AF04-F3F697CCA100}" presName="root2" presStyleCnt="0"/>
      <dgm:spPr/>
    </dgm:pt>
    <dgm:pt modelId="{763EDCD5-0E6D-4587-B011-5B7E119C7C91}" type="pres">
      <dgm:prSet presAssocID="{6A2032B4-B041-4BF4-AF04-F3F697CCA100}" presName="LevelTwoTextNode" presStyleLbl="node3" presStyleIdx="0" presStyleCnt="2" custScaleX="125198" custScaleY="284005" custLinFactNeighborX="-33127" custLinFactNeighborY="-61086">
        <dgm:presLayoutVars>
          <dgm:chPref val="3"/>
        </dgm:presLayoutVars>
      </dgm:prSet>
      <dgm:spPr/>
    </dgm:pt>
    <dgm:pt modelId="{98BF558E-F35E-4296-A13A-382B6EB06E50}" type="pres">
      <dgm:prSet presAssocID="{6A2032B4-B041-4BF4-AF04-F3F697CCA100}" presName="level3hierChild" presStyleCnt="0"/>
      <dgm:spPr/>
    </dgm:pt>
    <dgm:pt modelId="{D2C75634-AFEE-43DD-92F2-23F7073C122D}" type="pres">
      <dgm:prSet presAssocID="{FAA0D119-446E-4B8F-94C5-B066A09E0D2B}" presName="conn2-1" presStyleLbl="parChTrans1D2" presStyleIdx="1" presStyleCnt="2"/>
      <dgm:spPr/>
    </dgm:pt>
    <dgm:pt modelId="{79D75CA5-9F3A-4668-BB45-0D88C1064F39}" type="pres">
      <dgm:prSet presAssocID="{FAA0D119-446E-4B8F-94C5-B066A09E0D2B}" presName="connTx" presStyleLbl="parChTrans1D2" presStyleIdx="1" presStyleCnt="2"/>
      <dgm:spPr/>
    </dgm:pt>
    <dgm:pt modelId="{DB7DED78-8BB2-456C-B1B4-73F28C5F6E09}" type="pres">
      <dgm:prSet presAssocID="{CB8FA364-65E9-40D5-A7B7-10AF4240671A}" presName="root2" presStyleCnt="0"/>
      <dgm:spPr/>
    </dgm:pt>
    <dgm:pt modelId="{6AA874CD-C257-4A89-88BC-325CA57780E1}" type="pres">
      <dgm:prSet presAssocID="{CB8FA364-65E9-40D5-A7B7-10AF4240671A}" presName="LevelTwoTextNode" presStyleLbl="node2" presStyleIdx="1" presStyleCnt="2" custLinFactNeighborX="-20658" custLinFactNeighborY="6143">
        <dgm:presLayoutVars>
          <dgm:chPref val="3"/>
        </dgm:presLayoutVars>
      </dgm:prSet>
      <dgm:spPr/>
    </dgm:pt>
    <dgm:pt modelId="{DA3E0BEB-EDAA-4C58-9B2A-369BB18298E5}" type="pres">
      <dgm:prSet presAssocID="{CB8FA364-65E9-40D5-A7B7-10AF4240671A}" presName="level3hierChild" presStyleCnt="0"/>
      <dgm:spPr/>
    </dgm:pt>
    <dgm:pt modelId="{0E6EEADA-E36F-423E-AC15-601FDA517CB3}" type="pres">
      <dgm:prSet presAssocID="{E4906B91-ACCA-43F3-B065-9A01CD23846C}" presName="conn2-1" presStyleLbl="parChTrans1D3" presStyleIdx="1" presStyleCnt="2"/>
      <dgm:spPr/>
    </dgm:pt>
    <dgm:pt modelId="{51AAC687-9AC2-40D1-83EF-5CC836EFB92A}" type="pres">
      <dgm:prSet presAssocID="{E4906B91-ACCA-43F3-B065-9A01CD23846C}" presName="connTx" presStyleLbl="parChTrans1D3" presStyleIdx="1" presStyleCnt="2"/>
      <dgm:spPr/>
    </dgm:pt>
    <dgm:pt modelId="{5DB2361F-B839-4971-AB65-30FFB9E6CB8E}" type="pres">
      <dgm:prSet presAssocID="{6BEE06E9-EB08-4AB3-89EE-3E1B0FF0B56A}" presName="root2" presStyleCnt="0"/>
      <dgm:spPr/>
    </dgm:pt>
    <dgm:pt modelId="{D25DD703-5F04-4B0D-A51B-D6F25D8788DA}" type="pres">
      <dgm:prSet presAssocID="{6BEE06E9-EB08-4AB3-89EE-3E1B0FF0B56A}" presName="LevelTwoTextNode" presStyleLbl="node3" presStyleIdx="1" presStyleCnt="2" custScaleX="127953" custScaleY="283815" custLinFactNeighborX="-32736" custLinFactNeighborY="54500">
        <dgm:presLayoutVars>
          <dgm:chPref val="3"/>
        </dgm:presLayoutVars>
      </dgm:prSet>
      <dgm:spPr/>
    </dgm:pt>
    <dgm:pt modelId="{499B2757-C3F9-47E6-9185-C84E4D1A360A}" type="pres">
      <dgm:prSet presAssocID="{6BEE06E9-EB08-4AB3-89EE-3E1B0FF0B56A}" presName="level3hierChild" presStyleCnt="0"/>
      <dgm:spPr/>
    </dgm:pt>
  </dgm:ptLst>
  <dgm:cxnLst>
    <dgm:cxn modelId="{E41BB104-F4FF-4223-A999-320164BB1EEA}" type="presOf" srcId="{6BEE06E9-EB08-4AB3-89EE-3E1B0FF0B56A}" destId="{D25DD703-5F04-4B0D-A51B-D6F25D8788DA}" srcOrd="0" destOrd="0" presId="urn:microsoft.com/office/officeart/2005/8/layout/hierarchy2"/>
    <dgm:cxn modelId="{60E2610D-E2F1-43E7-BAFE-1E32B9836E42}" srcId="{E88E8D3D-8261-45FE-B292-2BEEEE170E7D}" destId="{0C9EB585-721C-4CAF-A116-3DC2C1EA9F8B}" srcOrd="0" destOrd="0" parTransId="{48B5B594-5220-40CE-866D-281E2606D599}" sibTransId="{55F4CA52-FF08-498E-A7EF-FFD23AC98DB1}"/>
    <dgm:cxn modelId="{B6E5C912-D4D5-4719-B1F2-116A398151E2}" type="presOf" srcId="{FAA0D119-446E-4B8F-94C5-B066A09E0D2B}" destId="{79D75CA5-9F3A-4668-BB45-0D88C1064F39}" srcOrd="1" destOrd="0" presId="urn:microsoft.com/office/officeart/2005/8/layout/hierarchy2"/>
    <dgm:cxn modelId="{8C137515-C813-4B3A-A658-72F8AA456E9D}" type="presOf" srcId="{FAA0D119-446E-4B8F-94C5-B066A09E0D2B}" destId="{D2C75634-AFEE-43DD-92F2-23F7073C122D}" srcOrd="0" destOrd="0" presId="urn:microsoft.com/office/officeart/2005/8/layout/hierarchy2"/>
    <dgm:cxn modelId="{ABEDA419-C64E-439D-8841-B12378A9915F}" type="presOf" srcId="{6A2032B4-B041-4BF4-AF04-F3F697CCA100}" destId="{763EDCD5-0E6D-4587-B011-5B7E119C7C91}" srcOrd="0" destOrd="0" presId="urn:microsoft.com/office/officeart/2005/8/layout/hierarchy2"/>
    <dgm:cxn modelId="{EC1E1430-D593-4D90-BED6-93591F6B315D}" type="presOf" srcId="{48B5B594-5220-40CE-866D-281E2606D599}" destId="{1E9A64E1-75D7-490E-951B-D9958DAE5CBC}" srcOrd="1" destOrd="0" presId="urn:microsoft.com/office/officeart/2005/8/layout/hierarchy2"/>
    <dgm:cxn modelId="{D798D130-B24D-4BFC-87C6-ACB82730FC6E}" type="presOf" srcId="{CB8FA364-65E9-40D5-A7B7-10AF4240671A}" destId="{6AA874CD-C257-4A89-88BC-325CA57780E1}" srcOrd="0" destOrd="0" presId="urn:microsoft.com/office/officeart/2005/8/layout/hierarchy2"/>
    <dgm:cxn modelId="{42F6B65D-36DD-4615-8BCF-D646D914ACEC}" type="presOf" srcId="{E4906B91-ACCA-43F3-B065-9A01CD23846C}" destId="{51AAC687-9AC2-40D1-83EF-5CC836EFB92A}" srcOrd="1" destOrd="0" presId="urn:microsoft.com/office/officeart/2005/8/layout/hierarchy2"/>
    <dgm:cxn modelId="{559CE35E-CF3C-4DCE-BF55-3178C9B34145}" type="presOf" srcId="{337FF1FB-45A4-417C-934E-BE32BB9F2713}" destId="{8CF4D390-E06F-4CF8-8742-0FC554CE2FE1}" srcOrd="1" destOrd="0" presId="urn:microsoft.com/office/officeart/2005/8/layout/hierarchy2"/>
    <dgm:cxn modelId="{78C01A51-DFD7-4524-8B81-ED67B755F24A}" srcId="{CB8FA364-65E9-40D5-A7B7-10AF4240671A}" destId="{6BEE06E9-EB08-4AB3-89EE-3E1B0FF0B56A}" srcOrd="0" destOrd="0" parTransId="{E4906B91-ACCA-43F3-B065-9A01CD23846C}" sibTransId="{E3654F2B-BC8A-4E30-B372-89C5253F4119}"/>
    <dgm:cxn modelId="{D19AAE77-DBA7-4D88-AA11-72E097C5C32D}" type="presOf" srcId="{337FF1FB-45A4-417C-934E-BE32BB9F2713}" destId="{AA0EDDE6-5FF8-4621-A1B5-B73895BD9D59}" srcOrd="0" destOrd="0" presId="urn:microsoft.com/office/officeart/2005/8/layout/hierarchy2"/>
    <dgm:cxn modelId="{F5675C81-9F26-40A5-B57E-77ACC8B66190}" type="presOf" srcId="{48B5B594-5220-40CE-866D-281E2606D599}" destId="{D8041010-C4BE-42B9-B923-7870A12554CE}" srcOrd="0" destOrd="0" presId="urn:microsoft.com/office/officeart/2005/8/layout/hierarchy2"/>
    <dgm:cxn modelId="{7640EB81-0167-471C-9E3D-812CAE862833}" srcId="{0C9EB585-721C-4CAF-A116-3DC2C1EA9F8B}" destId="{6A2032B4-B041-4BF4-AF04-F3F697CCA100}" srcOrd="0" destOrd="0" parTransId="{337FF1FB-45A4-417C-934E-BE32BB9F2713}" sibTransId="{D657AB40-A05E-45A6-A843-5E0665DAE625}"/>
    <dgm:cxn modelId="{AF711B8F-0A52-4147-AF9E-00E2869A1539}" srcId="{72CDAFD7-E8CE-4DC4-8AF6-0BEFEBFFD6AC}" destId="{E88E8D3D-8261-45FE-B292-2BEEEE170E7D}" srcOrd="0" destOrd="0" parTransId="{3867FA96-769D-4507-99A5-46C5F829C993}" sibTransId="{B03C32B9-39DA-4E27-83E0-F2A1BB3309F6}"/>
    <dgm:cxn modelId="{6AC4CB9E-5008-422C-9D01-08BA0E97EA05}" type="presOf" srcId="{72CDAFD7-E8CE-4DC4-8AF6-0BEFEBFFD6AC}" destId="{ECAA05F5-3B50-4073-994B-5D59ED855E2F}" srcOrd="0" destOrd="0" presId="urn:microsoft.com/office/officeart/2005/8/layout/hierarchy2"/>
    <dgm:cxn modelId="{79F810C1-A03E-4152-948C-826818CEC60C}" srcId="{E88E8D3D-8261-45FE-B292-2BEEEE170E7D}" destId="{CB8FA364-65E9-40D5-A7B7-10AF4240671A}" srcOrd="1" destOrd="0" parTransId="{FAA0D119-446E-4B8F-94C5-B066A09E0D2B}" sibTransId="{61D5A7AC-3EEB-46D3-997C-4E8864B60A7F}"/>
    <dgm:cxn modelId="{855671C8-0AEB-4B04-B26F-B2B05AAE14E4}" type="presOf" srcId="{E88E8D3D-8261-45FE-B292-2BEEEE170E7D}" destId="{63E0C326-6469-49BA-8040-D129E4AEC536}" srcOrd="0" destOrd="0" presId="urn:microsoft.com/office/officeart/2005/8/layout/hierarchy2"/>
    <dgm:cxn modelId="{92D3CAC9-2EF1-4F0F-A1F7-8599529508B9}" type="presOf" srcId="{0C9EB585-721C-4CAF-A116-3DC2C1EA9F8B}" destId="{E145F6F0-EFBB-46C9-95EC-A074C6D770BB}" srcOrd="0" destOrd="0" presId="urn:microsoft.com/office/officeart/2005/8/layout/hierarchy2"/>
    <dgm:cxn modelId="{25B347EC-C5C1-423A-879F-577CF3E19A0D}" type="presOf" srcId="{E4906B91-ACCA-43F3-B065-9A01CD23846C}" destId="{0E6EEADA-E36F-423E-AC15-601FDA517CB3}" srcOrd="0" destOrd="0" presId="urn:microsoft.com/office/officeart/2005/8/layout/hierarchy2"/>
    <dgm:cxn modelId="{1E8D124E-BC79-4AC7-8E0D-CAD4645F808B}" type="presParOf" srcId="{ECAA05F5-3B50-4073-994B-5D59ED855E2F}" destId="{78E69DD0-37AF-4599-90F4-0C55DF636A3D}" srcOrd="0" destOrd="0" presId="urn:microsoft.com/office/officeart/2005/8/layout/hierarchy2"/>
    <dgm:cxn modelId="{9B104E0F-FD39-4EC4-8038-41B88D42DEEE}" type="presParOf" srcId="{78E69DD0-37AF-4599-90F4-0C55DF636A3D}" destId="{63E0C326-6469-49BA-8040-D129E4AEC536}" srcOrd="0" destOrd="0" presId="urn:microsoft.com/office/officeart/2005/8/layout/hierarchy2"/>
    <dgm:cxn modelId="{DF5E2C90-1705-4F11-8351-F5B0C6E83B85}" type="presParOf" srcId="{78E69DD0-37AF-4599-90F4-0C55DF636A3D}" destId="{E67F8CC2-4895-4635-A64A-C87BC7CDB61A}" srcOrd="1" destOrd="0" presId="urn:microsoft.com/office/officeart/2005/8/layout/hierarchy2"/>
    <dgm:cxn modelId="{FC20E803-02B0-4550-8773-8560B1556FEF}" type="presParOf" srcId="{E67F8CC2-4895-4635-A64A-C87BC7CDB61A}" destId="{D8041010-C4BE-42B9-B923-7870A12554CE}" srcOrd="0" destOrd="0" presId="urn:microsoft.com/office/officeart/2005/8/layout/hierarchy2"/>
    <dgm:cxn modelId="{5E3D4D21-7CA2-4F59-B62D-600ABFB8B19D}" type="presParOf" srcId="{D8041010-C4BE-42B9-B923-7870A12554CE}" destId="{1E9A64E1-75D7-490E-951B-D9958DAE5CBC}" srcOrd="0" destOrd="0" presId="urn:microsoft.com/office/officeart/2005/8/layout/hierarchy2"/>
    <dgm:cxn modelId="{0FD4FF3E-92AF-4C4D-B744-10B668E74BD3}" type="presParOf" srcId="{E67F8CC2-4895-4635-A64A-C87BC7CDB61A}" destId="{824955C2-56EA-4F3D-88A7-6F4666C0DAF5}" srcOrd="1" destOrd="0" presId="urn:microsoft.com/office/officeart/2005/8/layout/hierarchy2"/>
    <dgm:cxn modelId="{410E8A42-2931-4FC1-92A4-65D6D8033C34}" type="presParOf" srcId="{824955C2-56EA-4F3D-88A7-6F4666C0DAF5}" destId="{E145F6F0-EFBB-46C9-95EC-A074C6D770BB}" srcOrd="0" destOrd="0" presId="urn:microsoft.com/office/officeart/2005/8/layout/hierarchy2"/>
    <dgm:cxn modelId="{E3909E6B-043C-40AD-8417-7DB6DB975E00}" type="presParOf" srcId="{824955C2-56EA-4F3D-88A7-6F4666C0DAF5}" destId="{F4978D53-3B9D-4B31-B4AE-12B70938DBFE}" srcOrd="1" destOrd="0" presId="urn:microsoft.com/office/officeart/2005/8/layout/hierarchy2"/>
    <dgm:cxn modelId="{D03B0A25-C164-42A8-A20C-6F2426365E5C}" type="presParOf" srcId="{F4978D53-3B9D-4B31-B4AE-12B70938DBFE}" destId="{AA0EDDE6-5FF8-4621-A1B5-B73895BD9D59}" srcOrd="0" destOrd="0" presId="urn:microsoft.com/office/officeart/2005/8/layout/hierarchy2"/>
    <dgm:cxn modelId="{F0844104-1FB1-4634-BE6F-1EC55D5CD5B0}" type="presParOf" srcId="{AA0EDDE6-5FF8-4621-A1B5-B73895BD9D59}" destId="{8CF4D390-E06F-4CF8-8742-0FC554CE2FE1}" srcOrd="0" destOrd="0" presId="urn:microsoft.com/office/officeart/2005/8/layout/hierarchy2"/>
    <dgm:cxn modelId="{9C69C2EF-86D4-4BDA-B473-271812B515D4}" type="presParOf" srcId="{F4978D53-3B9D-4B31-B4AE-12B70938DBFE}" destId="{9E7AFE89-4DB2-49FC-AB95-C680A7794BAD}" srcOrd="1" destOrd="0" presId="urn:microsoft.com/office/officeart/2005/8/layout/hierarchy2"/>
    <dgm:cxn modelId="{92317837-683A-4FDB-ABC6-3B93BEF98769}" type="presParOf" srcId="{9E7AFE89-4DB2-49FC-AB95-C680A7794BAD}" destId="{763EDCD5-0E6D-4587-B011-5B7E119C7C91}" srcOrd="0" destOrd="0" presId="urn:microsoft.com/office/officeart/2005/8/layout/hierarchy2"/>
    <dgm:cxn modelId="{E6D4F25E-D2C0-4213-AEE2-80CBDE58CA49}" type="presParOf" srcId="{9E7AFE89-4DB2-49FC-AB95-C680A7794BAD}" destId="{98BF558E-F35E-4296-A13A-382B6EB06E50}" srcOrd="1" destOrd="0" presId="urn:microsoft.com/office/officeart/2005/8/layout/hierarchy2"/>
    <dgm:cxn modelId="{02723470-C6D9-4801-A644-07E2C1E2356D}" type="presParOf" srcId="{E67F8CC2-4895-4635-A64A-C87BC7CDB61A}" destId="{D2C75634-AFEE-43DD-92F2-23F7073C122D}" srcOrd="2" destOrd="0" presId="urn:microsoft.com/office/officeart/2005/8/layout/hierarchy2"/>
    <dgm:cxn modelId="{868918EC-A170-4F99-9F04-1B2B883B1048}" type="presParOf" srcId="{D2C75634-AFEE-43DD-92F2-23F7073C122D}" destId="{79D75CA5-9F3A-4668-BB45-0D88C1064F39}" srcOrd="0" destOrd="0" presId="urn:microsoft.com/office/officeart/2005/8/layout/hierarchy2"/>
    <dgm:cxn modelId="{EB046779-B883-4EB0-B916-10CAA68AA7CD}" type="presParOf" srcId="{E67F8CC2-4895-4635-A64A-C87BC7CDB61A}" destId="{DB7DED78-8BB2-456C-B1B4-73F28C5F6E09}" srcOrd="3" destOrd="0" presId="urn:microsoft.com/office/officeart/2005/8/layout/hierarchy2"/>
    <dgm:cxn modelId="{CAE3F38E-E6D4-45A5-9952-928D8CD2B0B2}" type="presParOf" srcId="{DB7DED78-8BB2-456C-B1B4-73F28C5F6E09}" destId="{6AA874CD-C257-4A89-88BC-325CA57780E1}" srcOrd="0" destOrd="0" presId="urn:microsoft.com/office/officeart/2005/8/layout/hierarchy2"/>
    <dgm:cxn modelId="{BD586FEB-0183-4149-85E2-91820DDD6C25}" type="presParOf" srcId="{DB7DED78-8BB2-456C-B1B4-73F28C5F6E09}" destId="{DA3E0BEB-EDAA-4C58-9B2A-369BB18298E5}" srcOrd="1" destOrd="0" presId="urn:microsoft.com/office/officeart/2005/8/layout/hierarchy2"/>
    <dgm:cxn modelId="{327F156D-7CF3-4BF1-A41D-4171F4CD432A}" type="presParOf" srcId="{DA3E0BEB-EDAA-4C58-9B2A-369BB18298E5}" destId="{0E6EEADA-E36F-423E-AC15-601FDA517CB3}" srcOrd="0" destOrd="0" presId="urn:microsoft.com/office/officeart/2005/8/layout/hierarchy2"/>
    <dgm:cxn modelId="{4F5B476B-3B26-4B7F-979D-2114C0C06DB8}" type="presParOf" srcId="{0E6EEADA-E36F-423E-AC15-601FDA517CB3}" destId="{51AAC687-9AC2-40D1-83EF-5CC836EFB92A}" srcOrd="0" destOrd="0" presId="urn:microsoft.com/office/officeart/2005/8/layout/hierarchy2"/>
    <dgm:cxn modelId="{4E26CB2A-ED8B-47BE-8EF2-CF86660CD8A0}" type="presParOf" srcId="{DA3E0BEB-EDAA-4C58-9B2A-369BB18298E5}" destId="{5DB2361F-B839-4971-AB65-30FFB9E6CB8E}" srcOrd="1" destOrd="0" presId="urn:microsoft.com/office/officeart/2005/8/layout/hierarchy2"/>
    <dgm:cxn modelId="{BD89945A-6B04-43A6-B9DE-42C2E08D6CDC}" type="presParOf" srcId="{5DB2361F-B839-4971-AB65-30FFB9E6CB8E}" destId="{D25DD703-5F04-4B0D-A51B-D6F25D8788DA}" srcOrd="0" destOrd="0" presId="urn:microsoft.com/office/officeart/2005/8/layout/hierarchy2"/>
    <dgm:cxn modelId="{8460B5CE-8FF0-4352-8F06-31895E66502A}" type="presParOf" srcId="{5DB2361F-B839-4971-AB65-30FFB9E6CB8E}" destId="{499B2757-C3F9-47E6-9185-C84E4D1A360A}"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0C326-6469-49BA-8040-D129E4AEC536}">
      <dsp:nvSpPr>
        <dsp:cNvPr id="0" name=""/>
        <dsp:cNvSpPr/>
      </dsp:nvSpPr>
      <dsp:spPr>
        <a:xfrm>
          <a:off x="0" y="2066380"/>
          <a:ext cx="1366007" cy="6830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ts val="600"/>
            </a:spcAft>
            <a:buNone/>
          </a:pPr>
          <a:r>
            <a:rPr lang="en-ZA" sz="1800" b="1" kern="1200" dirty="0">
              <a:latin typeface="Arial" panose="020B0604020202020204" pitchFamily="34" charset="0"/>
              <a:cs typeface="Arial" panose="020B0604020202020204" pitchFamily="34" charset="0"/>
            </a:rPr>
            <a:t>Data </a:t>
          </a:r>
        </a:p>
        <a:p>
          <a:pPr marL="0" lvl="0" indent="0" algn="ctr" defTabSz="800100">
            <a:lnSpc>
              <a:spcPct val="90000"/>
            </a:lnSpc>
            <a:spcBef>
              <a:spcPct val="0"/>
            </a:spcBef>
            <a:spcAft>
              <a:spcPts val="600"/>
            </a:spcAft>
            <a:buNone/>
          </a:pPr>
          <a:r>
            <a:rPr lang="en-ZA" sz="1800" b="1" kern="1200" dirty="0">
              <a:latin typeface="Arial" panose="020B0604020202020204" pitchFamily="34" charset="0"/>
              <a:cs typeface="Arial" panose="020B0604020202020204" pitchFamily="34" charset="0"/>
            </a:rPr>
            <a:t>Repository</a:t>
          </a:r>
          <a:endParaRPr lang="en-GB" sz="1400" b="1" kern="1200" dirty="0">
            <a:latin typeface="Arial" panose="020B0604020202020204" pitchFamily="34" charset="0"/>
            <a:cs typeface="Arial" panose="020B0604020202020204" pitchFamily="34" charset="0"/>
          </a:endParaRPr>
        </a:p>
      </dsp:txBody>
      <dsp:txXfrm>
        <a:off x="20004" y="2086384"/>
        <a:ext cx="1325999" cy="642995"/>
      </dsp:txXfrm>
    </dsp:sp>
    <dsp:sp modelId="{D8041010-C4BE-42B9-B923-7870A12554CE}">
      <dsp:nvSpPr>
        <dsp:cNvPr id="0" name=""/>
        <dsp:cNvSpPr/>
      </dsp:nvSpPr>
      <dsp:spPr>
        <a:xfrm rot="17106194">
          <a:off x="948858" y="1850461"/>
          <a:ext cx="1128281" cy="25532"/>
        </a:xfrm>
        <a:custGeom>
          <a:avLst/>
          <a:gdLst/>
          <a:ahLst/>
          <a:cxnLst/>
          <a:rect l="0" t="0" r="0" b="0"/>
          <a:pathLst>
            <a:path>
              <a:moveTo>
                <a:pt x="0" y="12766"/>
              </a:moveTo>
              <a:lnTo>
                <a:pt x="1128281" y="12766"/>
              </a:lnTo>
            </a:path>
          </a:pathLst>
        </a:custGeom>
        <a:noFill/>
        <a:ln w="25400" cap="flat" cmpd="sng" algn="ctr">
          <a:solidFill>
            <a:srgbClr val="4875CA"/>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484792" y="1835021"/>
        <a:ext cx="56414" cy="56414"/>
      </dsp:txXfrm>
    </dsp:sp>
    <dsp:sp modelId="{E145F6F0-EFBB-46C9-95EC-A074C6D770BB}">
      <dsp:nvSpPr>
        <dsp:cNvPr id="0" name=""/>
        <dsp:cNvSpPr/>
      </dsp:nvSpPr>
      <dsp:spPr>
        <a:xfrm>
          <a:off x="1659991" y="977072"/>
          <a:ext cx="1366007" cy="6830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ZA" sz="1800" b="1" kern="1200" dirty="0">
              <a:latin typeface="Arial" panose="020B0604020202020204" pitchFamily="34" charset="0"/>
              <a:cs typeface="Arial" panose="020B0604020202020204" pitchFamily="34" charset="0"/>
            </a:rPr>
            <a:t>Training Dataset</a:t>
          </a:r>
          <a:endParaRPr lang="en-GB" sz="1800" b="1" kern="1200" dirty="0">
            <a:latin typeface="Arial" panose="020B0604020202020204" pitchFamily="34" charset="0"/>
            <a:cs typeface="Arial" panose="020B0604020202020204" pitchFamily="34" charset="0"/>
          </a:endParaRPr>
        </a:p>
      </dsp:txBody>
      <dsp:txXfrm>
        <a:off x="1679995" y="997076"/>
        <a:ext cx="1325999" cy="642995"/>
      </dsp:txXfrm>
    </dsp:sp>
    <dsp:sp modelId="{AA0EDDE6-5FF8-4621-A1B5-B73895BD9D59}">
      <dsp:nvSpPr>
        <dsp:cNvPr id="0" name=""/>
        <dsp:cNvSpPr/>
      </dsp:nvSpPr>
      <dsp:spPr>
        <a:xfrm rot="18888423">
          <a:off x="2953437" y="1131461"/>
          <a:ext cx="491472" cy="25532"/>
        </a:xfrm>
        <a:custGeom>
          <a:avLst/>
          <a:gdLst/>
          <a:ahLst/>
          <a:cxnLst/>
          <a:rect l="0" t="0" r="0" b="0"/>
          <a:pathLst>
            <a:path>
              <a:moveTo>
                <a:pt x="0" y="12766"/>
              </a:moveTo>
              <a:lnTo>
                <a:pt x="491472" y="12766"/>
              </a:lnTo>
            </a:path>
          </a:pathLst>
        </a:custGeom>
        <a:noFill/>
        <a:ln w="25400" cap="flat" cmpd="sng" algn="ctr">
          <a:solidFill>
            <a:srgbClr val="4875CA"/>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186886" y="1131941"/>
        <a:ext cx="24573" cy="24573"/>
      </dsp:txXfrm>
    </dsp:sp>
    <dsp:sp modelId="{763EDCD5-0E6D-4587-B011-5B7E119C7C91}">
      <dsp:nvSpPr>
        <dsp:cNvPr id="0" name=""/>
        <dsp:cNvSpPr/>
      </dsp:nvSpPr>
      <dsp:spPr>
        <a:xfrm>
          <a:off x="3372349" y="0"/>
          <a:ext cx="1710213" cy="193976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ZA" sz="1700" kern="1200" dirty="0">
              <a:latin typeface="Arial" panose="020B0604020202020204" pitchFamily="34" charset="0"/>
              <a:cs typeface="Arial" panose="020B0604020202020204" pitchFamily="34" charset="0"/>
            </a:rPr>
            <a:t>This dataset is used to train the models on and consist of historical data.</a:t>
          </a:r>
          <a:endParaRPr lang="en-GB" sz="1700" kern="1200" dirty="0">
            <a:latin typeface="Arial" panose="020B0604020202020204" pitchFamily="34" charset="0"/>
            <a:cs typeface="Arial" panose="020B0604020202020204" pitchFamily="34" charset="0"/>
          </a:endParaRPr>
        </a:p>
      </dsp:txBody>
      <dsp:txXfrm>
        <a:off x="3422439" y="50090"/>
        <a:ext cx="1610033" cy="1839584"/>
      </dsp:txXfrm>
    </dsp:sp>
    <dsp:sp modelId="{D2C75634-AFEE-43DD-92F2-23F7073C122D}">
      <dsp:nvSpPr>
        <dsp:cNvPr id="0" name=""/>
        <dsp:cNvSpPr/>
      </dsp:nvSpPr>
      <dsp:spPr>
        <a:xfrm rot="4562166">
          <a:off x="950585" y="2926486"/>
          <a:ext cx="1095102" cy="25532"/>
        </a:xfrm>
        <a:custGeom>
          <a:avLst/>
          <a:gdLst/>
          <a:ahLst/>
          <a:cxnLst/>
          <a:rect l="0" t="0" r="0" b="0"/>
          <a:pathLst>
            <a:path>
              <a:moveTo>
                <a:pt x="0" y="12766"/>
              </a:moveTo>
              <a:lnTo>
                <a:pt x="1095102" y="12766"/>
              </a:lnTo>
            </a:path>
          </a:pathLst>
        </a:custGeom>
        <a:noFill/>
        <a:ln w="25400" cap="flat" cmpd="sng" algn="ctr">
          <a:solidFill>
            <a:srgbClr val="4875CA"/>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470759" y="2911874"/>
        <a:ext cx="54755" cy="54755"/>
      </dsp:txXfrm>
    </dsp:sp>
    <dsp:sp modelId="{6AA874CD-C257-4A89-88BC-325CA57780E1}">
      <dsp:nvSpPr>
        <dsp:cNvPr id="0" name=""/>
        <dsp:cNvSpPr/>
      </dsp:nvSpPr>
      <dsp:spPr>
        <a:xfrm>
          <a:off x="1630266" y="3129120"/>
          <a:ext cx="1366007" cy="6830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ZA" sz="1800" b="1" kern="1200" dirty="0">
              <a:latin typeface="Arial" panose="020B0604020202020204" pitchFamily="34" charset="0"/>
              <a:cs typeface="Arial" panose="020B0604020202020204" pitchFamily="34" charset="0"/>
            </a:rPr>
            <a:t>Testing </a:t>
          </a:r>
        </a:p>
        <a:p>
          <a:pPr marL="0" lvl="0" indent="0" algn="ctr" defTabSz="800100">
            <a:lnSpc>
              <a:spcPct val="90000"/>
            </a:lnSpc>
            <a:spcBef>
              <a:spcPct val="0"/>
            </a:spcBef>
            <a:spcAft>
              <a:spcPct val="35000"/>
            </a:spcAft>
            <a:buNone/>
          </a:pPr>
          <a:r>
            <a:rPr lang="en-ZA" sz="1800" b="1" kern="1200" dirty="0">
              <a:latin typeface="Arial" panose="020B0604020202020204" pitchFamily="34" charset="0"/>
              <a:cs typeface="Arial" panose="020B0604020202020204" pitchFamily="34" charset="0"/>
            </a:rPr>
            <a:t>Dataset</a:t>
          </a:r>
          <a:endParaRPr lang="en-GB" sz="1800" b="1" kern="1200" dirty="0">
            <a:latin typeface="Arial" panose="020B0604020202020204" pitchFamily="34" charset="0"/>
            <a:cs typeface="Arial" panose="020B0604020202020204" pitchFamily="34" charset="0"/>
          </a:endParaRPr>
        </a:p>
      </dsp:txBody>
      <dsp:txXfrm>
        <a:off x="1650270" y="3149124"/>
        <a:ext cx="1325999" cy="642995"/>
      </dsp:txXfrm>
    </dsp:sp>
    <dsp:sp modelId="{0E6EEADA-E36F-423E-AC15-601FDA517CB3}">
      <dsp:nvSpPr>
        <dsp:cNvPr id="0" name=""/>
        <dsp:cNvSpPr/>
      </dsp:nvSpPr>
      <dsp:spPr>
        <a:xfrm rot="2453416">
          <a:off x="2934710" y="3622996"/>
          <a:ext cx="504542" cy="25532"/>
        </a:xfrm>
        <a:custGeom>
          <a:avLst/>
          <a:gdLst/>
          <a:ahLst/>
          <a:cxnLst/>
          <a:rect l="0" t="0" r="0" b="0"/>
          <a:pathLst>
            <a:path>
              <a:moveTo>
                <a:pt x="0" y="12766"/>
              </a:moveTo>
              <a:lnTo>
                <a:pt x="504542" y="12766"/>
              </a:lnTo>
            </a:path>
          </a:pathLst>
        </a:custGeom>
        <a:noFill/>
        <a:ln w="25400" cap="flat" cmpd="sng" algn="ctr">
          <a:solidFill>
            <a:srgbClr val="4875CA"/>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174368" y="3623148"/>
        <a:ext cx="25227" cy="25227"/>
      </dsp:txXfrm>
    </dsp:sp>
    <dsp:sp modelId="{D25DD703-5F04-4B0D-A51B-D6F25D8788DA}">
      <dsp:nvSpPr>
        <dsp:cNvPr id="0" name=""/>
        <dsp:cNvSpPr/>
      </dsp:nvSpPr>
      <dsp:spPr>
        <a:xfrm>
          <a:off x="3377690" y="2831669"/>
          <a:ext cx="1747846" cy="19384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ZA" sz="1600" kern="1200" dirty="0">
              <a:latin typeface="Arial" panose="020B0604020202020204" pitchFamily="34" charset="0"/>
              <a:cs typeface="Arial" panose="020B0604020202020204" pitchFamily="34" charset="0"/>
            </a:rPr>
            <a:t>This dataset exhibits similar characteristics as the training dataset and is used to test the models on.</a:t>
          </a:r>
          <a:endParaRPr lang="en-GB" sz="1600" kern="1200" dirty="0">
            <a:latin typeface="Arial" panose="020B0604020202020204" pitchFamily="34" charset="0"/>
            <a:cs typeface="Arial" panose="020B0604020202020204" pitchFamily="34" charset="0"/>
          </a:endParaRPr>
        </a:p>
      </dsp:txBody>
      <dsp:txXfrm>
        <a:off x="3428883" y="2882862"/>
        <a:ext cx="1645460" cy="18360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3F93B-AB68-4E95-BDDC-EB69A406898B}" type="datetimeFigureOut">
              <a:rPr lang="en-GB" smtClean="0"/>
              <a:t>01/06/2023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6F9EF7-60C9-458F-AABE-C4EDD044A001}" type="slidenum">
              <a:rPr lang="en-GB" smtClean="0"/>
              <a:t>‹#›</a:t>
            </a:fld>
            <a:endParaRPr lang="en-GB" dirty="0"/>
          </a:p>
        </p:txBody>
      </p:sp>
    </p:spTree>
    <p:extLst>
      <p:ext uri="{BB962C8B-B14F-4D97-AF65-F5344CB8AC3E}">
        <p14:creationId xmlns:p14="http://schemas.microsoft.com/office/powerpoint/2010/main" val="401539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3F93B-AB68-4E95-BDDC-EB69A406898B}" type="datetimeFigureOut">
              <a:rPr lang="en-GB" smtClean="0"/>
              <a:t>01/06/2023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6F9EF7-60C9-458F-AABE-C4EDD044A001}" type="slidenum">
              <a:rPr lang="en-GB" smtClean="0"/>
              <a:t>‹#›</a:t>
            </a:fld>
            <a:endParaRPr lang="en-GB" dirty="0"/>
          </a:p>
        </p:txBody>
      </p:sp>
    </p:spTree>
    <p:extLst>
      <p:ext uri="{BB962C8B-B14F-4D97-AF65-F5344CB8AC3E}">
        <p14:creationId xmlns:p14="http://schemas.microsoft.com/office/powerpoint/2010/main" val="406394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3F93B-AB68-4E95-BDDC-EB69A406898B}" type="datetimeFigureOut">
              <a:rPr lang="en-GB" smtClean="0"/>
              <a:t>01/06/2023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6F9EF7-60C9-458F-AABE-C4EDD044A001}" type="slidenum">
              <a:rPr lang="en-GB" smtClean="0"/>
              <a:t>‹#›</a:t>
            </a:fld>
            <a:endParaRPr lang="en-GB" dirty="0"/>
          </a:p>
        </p:txBody>
      </p:sp>
    </p:spTree>
    <p:extLst>
      <p:ext uri="{BB962C8B-B14F-4D97-AF65-F5344CB8AC3E}">
        <p14:creationId xmlns:p14="http://schemas.microsoft.com/office/powerpoint/2010/main" val="3769204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dirty="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414201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3F93B-AB68-4E95-BDDC-EB69A406898B}" type="datetimeFigureOut">
              <a:rPr lang="en-GB" smtClean="0"/>
              <a:t>01/06/2023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6F9EF7-60C9-458F-AABE-C4EDD044A001}" type="slidenum">
              <a:rPr lang="en-GB" smtClean="0"/>
              <a:t>‹#›</a:t>
            </a:fld>
            <a:endParaRPr lang="en-GB" dirty="0"/>
          </a:p>
        </p:txBody>
      </p:sp>
    </p:spTree>
    <p:extLst>
      <p:ext uri="{BB962C8B-B14F-4D97-AF65-F5344CB8AC3E}">
        <p14:creationId xmlns:p14="http://schemas.microsoft.com/office/powerpoint/2010/main" val="138114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3F93B-AB68-4E95-BDDC-EB69A406898B}" type="datetimeFigureOut">
              <a:rPr lang="en-GB" smtClean="0"/>
              <a:t>01/06/2023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6F9EF7-60C9-458F-AABE-C4EDD044A001}" type="slidenum">
              <a:rPr lang="en-GB" smtClean="0"/>
              <a:t>‹#›</a:t>
            </a:fld>
            <a:endParaRPr lang="en-GB" dirty="0"/>
          </a:p>
        </p:txBody>
      </p:sp>
    </p:spTree>
    <p:extLst>
      <p:ext uri="{BB962C8B-B14F-4D97-AF65-F5344CB8AC3E}">
        <p14:creationId xmlns:p14="http://schemas.microsoft.com/office/powerpoint/2010/main" val="411070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3F93B-AB68-4E95-BDDC-EB69A406898B}" type="datetimeFigureOut">
              <a:rPr lang="en-GB" smtClean="0"/>
              <a:t>01/06/2023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6F9EF7-60C9-458F-AABE-C4EDD044A001}" type="slidenum">
              <a:rPr lang="en-GB" smtClean="0"/>
              <a:t>‹#›</a:t>
            </a:fld>
            <a:endParaRPr lang="en-GB" dirty="0"/>
          </a:p>
        </p:txBody>
      </p:sp>
    </p:spTree>
    <p:extLst>
      <p:ext uri="{BB962C8B-B14F-4D97-AF65-F5344CB8AC3E}">
        <p14:creationId xmlns:p14="http://schemas.microsoft.com/office/powerpoint/2010/main" val="278835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3F93B-AB68-4E95-BDDC-EB69A406898B}" type="datetimeFigureOut">
              <a:rPr lang="en-GB" smtClean="0"/>
              <a:t>01/06/2023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46F9EF7-60C9-458F-AABE-C4EDD044A001}" type="slidenum">
              <a:rPr lang="en-GB" smtClean="0"/>
              <a:t>‹#›</a:t>
            </a:fld>
            <a:endParaRPr lang="en-GB" dirty="0"/>
          </a:p>
        </p:txBody>
      </p:sp>
    </p:spTree>
    <p:extLst>
      <p:ext uri="{BB962C8B-B14F-4D97-AF65-F5344CB8AC3E}">
        <p14:creationId xmlns:p14="http://schemas.microsoft.com/office/powerpoint/2010/main" val="78548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3F93B-AB68-4E95-BDDC-EB69A406898B}" type="datetimeFigureOut">
              <a:rPr lang="en-GB" smtClean="0"/>
              <a:t>01/06/2023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6F9EF7-60C9-458F-AABE-C4EDD044A001}" type="slidenum">
              <a:rPr lang="en-GB" smtClean="0"/>
              <a:t>‹#›</a:t>
            </a:fld>
            <a:endParaRPr lang="en-GB" dirty="0"/>
          </a:p>
        </p:txBody>
      </p:sp>
    </p:spTree>
    <p:extLst>
      <p:ext uri="{BB962C8B-B14F-4D97-AF65-F5344CB8AC3E}">
        <p14:creationId xmlns:p14="http://schemas.microsoft.com/office/powerpoint/2010/main" val="96596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3F93B-AB68-4E95-BDDC-EB69A406898B}" type="datetimeFigureOut">
              <a:rPr lang="en-GB" smtClean="0"/>
              <a:t>01/06/2023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6F9EF7-60C9-458F-AABE-C4EDD044A001}" type="slidenum">
              <a:rPr lang="en-GB" smtClean="0"/>
              <a:t>‹#›</a:t>
            </a:fld>
            <a:endParaRPr lang="en-GB" dirty="0"/>
          </a:p>
        </p:txBody>
      </p:sp>
    </p:spTree>
    <p:extLst>
      <p:ext uri="{BB962C8B-B14F-4D97-AF65-F5344CB8AC3E}">
        <p14:creationId xmlns:p14="http://schemas.microsoft.com/office/powerpoint/2010/main" val="334241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3F93B-AB68-4E95-BDDC-EB69A406898B}" type="datetimeFigureOut">
              <a:rPr lang="en-GB" smtClean="0"/>
              <a:t>01/06/2023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6F9EF7-60C9-458F-AABE-C4EDD044A001}" type="slidenum">
              <a:rPr lang="en-GB" smtClean="0"/>
              <a:t>‹#›</a:t>
            </a:fld>
            <a:endParaRPr lang="en-GB" dirty="0"/>
          </a:p>
        </p:txBody>
      </p:sp>
    </p:spTree>
    <p:extLst>
      <p:ext uri="{BB962C8B-B14F-4D97-AF65-F5344CB8AC3E}">
        <p14:creationId xmlns:p14="http://schemas.microsoft.com/office/powerpoint/2010/main" val="356625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3F93B-AB68-4E95-BDDC-EB69A406898B}" type="datetimeFigureOut">
              <a:rPr lang="en-GB" smtClean="0"/>
              <a:t>01/06/2023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6F9EF7-60C9-458F-AABE-C4EDD044A001}" type="slidenum">
              <a:rPr lang="en-GB" smtClean="0"/>
              <a:t>‹#›</a:t>
            </a:fld>
            <a:endParaRPr lang="en-GB" dirty="0"/>
          </a:p>
        </p:txBody>
      </p:sp>
    </p:spTree>
    <p:extLst>
      <p:ext uri="{BB962C8B-B14F-4D97-AF65-F5344CB8AC3E}">
        <p14:creationId xmlns:p14="http://schemas.microsoft.com/office/powerpoint/2010/main" val="122672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3F93B-AB68-4E95-BDDC-EB69A406898B}" type="datetimeFigureOut">
              <a:rPr lang="en-GB" smtClean="0"/>
              <a:t>01/06/2023</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F9EF7-60C9-458F-AABE-C4EDD044A001}" type="slidenum">
              <a:rPr lang="en-GB" smtClean="0"/>
              <a:t>‹#›</a:t>
            </a:fld>
            <a:endParaRPr lang="en-GB" dirty="0"/>
          </a:p>
        </p:txBody>
      </p:sp>
    </p:spTree>
    <p:extLst>
      <p:ext uri="{BB962C8B-B14F-4D97-AF65-F5344CB8AC3E}">
        <p14:creationId xmlns:p14="http://schemas.microsoft.com/office/powerpoint/2010/main" val="7910595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675DA33-905B-1579-B688-37BE2F08EFA8}"/>
              </a:ext>
            </a:extLst>
          </p:cNvPr>
          <p:cNvPicPr>
            <a:picLocks noChangeAspect="1"/>
          </p:cNvPicPr>
          <p:nvPr/>
        </p:nvPicPr>
        <p:blipFill>
          <a:blip r:embed="rId2"/>
          <a:stretch>
            <a:fillRect/>
          </a:stretch>
        </p:blipFill>
        <p:spPr>
          <a:xfrm>
            <a:off x="-9798" y="0"/>
            <a:ext cx="12211595" cy="6869022"/>
          </a:xfrm>
          <a:prstGeom prst="rect">
            <a:avLst/>
          </a:prstGeom>
        </p:spPr>
      </p:pic>
      <p:sp>
        <p:nvSpPr>
          <p:cNvPr id="19" name="Right Triangle 18">
            <a:extLst>
              <a:ext uri="{FF2B5EF4-FFF2-40B4-BE49-F238E27FC236}">
                <a16:creationId xmlns:a16="http://schemas.microsoft.com/office/drawing/2014/main" id="{6E598470-FAE1-46BD-1606-5C46A589AC05}"/>
              </a:ext>
            </a:extLst>
          </p:cNvPr>
          <p:cNvSpPr/>
          <p:nvPr/>
        </p:nvSpPr>
        <p:spPr>
          <a:xfrm>
            <a:off x="-7496" y="0"/>
            <a:ext cx="6715593" cy="6869022"/>
          </a:xfrm>
          <a:prstGeom prst="rtTriangle">
            <a:avLst/>
          </a:prstGeom>
          <a:solidFill>
            <a:srgbClr val="0D1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2" name="Straight Connector 21">
            <a:extLst>
              <a:ext uri="{FF2B5EF4-FFF2-40B4-BE49-F238E27FC236}">
                <a16:creationId xmlns:a16="http://schemas.microsoft.com/office/drawing/2014/main" id="{E1B6908F-4244-BAD0-DAB9-4B1E0B68CB3F}"/>
              </a:ext>
            </a:extLst>
          </p:cNvPr>
          <p:cNvCxnSpPr>
            <a:cxnSpLocks/>
          </p:cNvCxnSpPr>
          <p:nvPr/>
        </p:nvCxnSpPr>
        <p:spPr>
          <a:xfrm>
            <a:off x="185632" y="5412971"/>
            <a:ext cx="29039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7DCE77-5DC9-9843-8DC9-64B30C74255B}"/>
              </a:ext>
            </a:extLst>
          </p:cNvPr>
          <p:cNvSpPr txBox="1"/>
          <p:nvPr/>
        </p:nvSpPr>
        <p:spPr>
          <a:xfrm>
            <a:off x="2145889" y="5420807"/>
            <a:ext cx="1177315" cy="307777"/>
          </a:xfrm>
          <a:prstGeom prst="rect">
            <a:avLst/>
          </a:prstGeom>
          <a:noFill/>
        </p:spPr>
        <p:txBody>
          <a:bodyPr wrap="square" rtlCol="0">
            <a:spAutoFit/>
          </a:bodyPr>
          <a:lstStyle/>
          <a:p>
            <a:r>
              <a:rPr lang="en-ZA" sz="1400" b="1" dirty="0">
                <a:solidFill>
                  <a:schemeClr val="bg1"/>
                </a:solidFill>
                <a:latin typeface="Arial" panose="020B0604020202020204" pitchFamily="34" charset="0"/>
                <a:cs typeface="Arial" panose="020B0604020202020204" pitchFamily="34" charset="0"/>
              </a:rPr>
              <a:t>June 2023</a:t>
            </a:r>
            <a:endParaRPr lang="en-GB" sz="1400" b="1" dirty="0">
              <a:solidFill>
                <a:schemeClr val="bg1"/>
              </a:solidFill>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EFBA1B19-F7CE-4BCE-FA0C-BD157389204E}"/>
              </a:ext>
            </a:extLst>
          </p:cNvPr>
          <p:cNvPicPr>
            <a:picLocks noChangeAspect="1"/>
          </p:cNvPicPr>
          <p:nvPr/>
        </p:nvPicPr>
        <p:blipFill>
          <a:blip r:embed="rId3"/>
          <a:stretch>
            <a:fillRect/>
          </a:stretch>
        </p:blipFill>
        <p:spPr>
          <a:xfrm>
            <a:off x="261834" y="6208062"/>
            <a:ext cx="12180952" cy="657143"/>
          </a:xfrm>
          <a:prstGeom prst="rect">
            <a:avLst/>
          </a:prstGeom>
        </p:spPr>
      </p:pic>
      <p:pic>
        <p:nvPicPr>
          <p:cNvPr id="28" name="Picture 27" descr="A blue and white logo&#10;&#10;Description automatically generated with medium confidence">
            <a:extLst>
              <a:ext uri="{FF2B5EF4-FFF2-40B4-BE49-F238E27FC236}">
                <a16:creationId xmlns:a16="http://schemas.microsoft.com/office/drawing/2014/main" id="{AA796A34-1499-5D91-28AA-0AF63A8B2F01}"/>
              </a:ext>
            </a:extLst>
          </p:cNvPr>
          <p:cNvPicPr>
            <a:picLocks noChangeAspect="1"/>
          </p:cNvPicPr>
          <p:nvPr/>
        </p:nvPicPr>
        <p:blipFill>
          <a:blip r:embed="rId4"/>
          <a:stretch>
            <a:fillRect/>
          </a:stretch>
        </p:blipFill>
        <p:spPr>
          <a:xfrm>
            <a:off x="11208938" y="13854"/>
            <a:ext cx="983061" cy="1336964"/>
          </a:xfrm>
          <a:prstGeom prst="rect">
            <a:avLst/>
          </a:prstGeom>
        </p:spPr>
      </p:pic>
      <p:sp>
        <p:nvSpPr>
          <p:cNvPr id="20" name="TextBox 19">
            <a:extLst>
              <a:ext uri="{FF2B5EF4-FFF2-40B4-BE49-F238E27FC236}">
                <a16:creationId xmlns:a16="http://schemas.microsoft.com/office/drawing/2014/main" id="{410269C5-D154-F93E-9513-FE7588546357}"/>
              </a:ext>
            </a:extLst>
          </p:cNvPr>
          <p:cNvSpPr txBox="1"/>
          <p:nvPr/>
        </p:nvSpPr>
        <p:spPr>
          <a:xfrm>
            <a:off x="100239" y="3429000"/>
            <a:ext cx="4557012" cy="1569660"/>
          </a:xfrm>
          <a:prstGeom prst="rect">
            <a:avLst/>
          </a:prstGeom>
          <a:noFill/>
        </p:spPr>
        <p:txBody>
          <a:bodyPr wrap="square" rtlCol="0">
            <a:spAutoFit/>
          </a:bodyPr>
          <a:lstStyle/>
          <a:p>
            <a:r>
              <a:rPr lang="en-ZA" sz="3200" b="1" dirty="0">
                <a:solidFill>
                  <a:schemeClr val="bg1"/>
                </a:solidFill>
                <a:latin typeface="Arial" panose="020B0604020202020204" pitchFamily="34" charset="0"/>
                <a:cs typeface="Arial" panose="020B0604020202020204" pitchFamily="34" charset="0"/>
              </a:rPr>
              <a:t>HOME LOANS </a:t>
            </a:r>
          </a:p>
          <a:p>
            <a:r>
              <a:rPr lang="en-ZA" sz="2400" b="1" dirty="0">
                <a:solidFill>
                  <a:schemeClr val="bg1"/>
                </a:solidFill>
                <a:latin typeface="Arial" panose="020B0604020202020204" pitchFamily="34" charset="0"/>
                <a:cs typeface="Arial" panose="020B0604020202020204" pitchFamily="34" charset="0"/>
              </a:rPr>
              <a:t>AND</a:t>
            </a:r>
            <a:r>
              <a:rPr lang="en-ZA" sz="3200" b="1" dirty="0">
                <a:solidFill>
                  <a:schemeClr val="bg1"/>
                </a:solidFill>
                <a:latin typeface="Arial" panose="020B0604020202020204" pitchFamily="34" charset="0"/>
                <a:cs typeface="Arial" panose="020B0604020202020204" pitchFamily="34" charset="0"/>
              </a:rPr>
              <a:t> </a:t>
            </a:r>
          </a:p>
          <a:p>
            <a:r>
              <a:rPr lang="en-ZA" sz="3200" b="1" dirty="0">
                <a:solidFill>
                  <a:schemeClr val="bg1"/>
                </a:solidFill>
                <a:latin typeface="Arial" panose="020B0604020202020204" pitchFamily="34" charset="0"/>
                <a:cs typeface="Arial" panose="020B0604020202020204" pitchFamily="34" charset="0"/>
              </a:rPr>
              <a:t>MACHINE LEARNING</a:t>
            </a:r>
            <a:endParaRPr lang="en-GB"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C7DE4A-12AA-A805-1E8E-FD0C7E73AB31}"/>
              </a:ext>
            </a:extLst>
          </p:cNvPr>
          <p:cNvPicPr>
            <a:picLocks noChangeAspect="1"/>
          </p:cNvPicPr>
          <p:nvPr/>
        </p:nvPicPr>
        <p:blipFill>
          <a:blip r:embed="rId2"/>
          <a:stretch>
            <a:fillRect/>
          </a:stretch>
        </p:blipFill>
        <p:spPr>
          <a:xfrm>
            <a:off x="-1721" y="6179073"/>
            <a:ext cx="12237248" cy="717027"/>
          </a:xfrm>
          <a:prstGeom prst="rect">
            <a:avLst/>
          </a:prstGeom>
        </p:spPr>
      </p:pic>
      <p:pic>
        <p:nvPicPr>
          <p:cNvPr id="9" name="Picture 8">
            <a:extLst>
              <a:ext uri="{FF2B5EF4-FFF2-40B4-BE49-F238E27FC236}">
                <a16:creationId xmlns:a16="http://schemas.microsoft.com/office/drawing/2014/main" id="{6ADF636C-224F-0128-1D5E-F4EC852A7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31" y="657328"/>
            <a:ext cx="1057807" cy="99649"/>
          </a:xfrm>
          <a:prstGeom prst="rect">
            <a:avLst/>
          </a:prstGeom>
        </p:spPr>
      </p:pic>
      <p:sp>
        <p:nvSpPr>
          <p:cNvPr id="10" name="TextBox 9">
            <a:extLst>
              <a:ext uri="{FF2B5EF4-FFF2-40B4-BE49-F238E27FC236}">
                <a16:creationId xmlns:a16="http://schemas.microsoft.com/office/drawing/2014/main" id="{820829EA-7193-8875-FADB-E334D8852A5B}"/>
              </a:ext>
            </a:extLst>
          </p:cNvPr>
          <p:cNvSpPr txBox="1"/>
          <p:nvPr/>
        </p:nvSpPr>
        <p:spPr>
          <a:xfrm>
            <a:off x="1357258" y="476319"/>
            <a:ext cx="4319642" cy="461665"/>
          </a:xfrm>
          <a:prstGeom prst="rect">
            <a:avLst/>
          </a:prstGeom>
          <a:noFill/>
        </p:spPr>
        <p:txBody>
          <a:bodyPr wrap="square" rtlCol="0">
            <a:spAutoFit/>
          </a:bodyPr>
          <a:lstStyle/>
          <a:p>
            <a:r>
              <a:rPr lang="en-ZA" sz="2400" b="1" cap="all" dirty="0">
                <a:solidFill>
                  <a:srgbClr val="0032A0"/>
                </a:solidFill>
                <a:latin typeface="Arial" panose="020B0604020202020204" pitchFamily="34" charset="0"/>
                <a:cs typeface="Arial" panose="020B0604020202020204" pitchFamily="34" charset="0"/>
              </a:rPr>
              <a:t>RECOMMENDATIONS</a:t>
            </a:r>
            <a:endParaRPr lang="en-GB" sz="2000" b="1" cap="all" dirty="0">
              <a:solidFill>
                <a:srgbClr val="0032A0"/>
              </a:solidFill>
              <a:latin typeface="Arial" panose="020B0604020202020204" pitchFamily="34" charset="0"/>
              <a:cs typeface="Arial" panose="020B0604020202020204" pitchFamily="34" charset="0"/>
            </a:endParaRPr>
          </a:p>
        </p:txBody>
      </p:sp>
      <p:pic>
        <p:nvPicPr>
          <p:cNvPr id="12" name="Picture 11" descr="A blue and white logo&#10;&#10;Description automatically generated with medium confidence">
            <a:extLst>
              <a:ext uri="{FF2B5EF4-FFF2-40B4-BE49-F238E27FC236}">
                <a16:creationId xmlns:a16="http://schemas.microsoft.com/office/drawing/2014/main" id="{7A207831-6890-1D4F-A9E4-744585646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9722" y="182616"/>
            <a:ext cx="817391" cy="1111652"/>
          </a:xfrm>
          <a:prstGeom prst="rect">
            <a:avLst/>
          </a:prstGeom>
        </p:spPr>
      </p:pic>
      <p:sp>
        <p:nvSpPr>
          <p:cNvPr id="13" name="TextBox 12">
            <a:extLst>
              <a:ext uri="{FF2B5EF4-FFF2-40B4-BE49-F238E27FC236}">
                <a16:creationId xmlns:a16="http://schemas.microsoft.com/office/drawing/2014/main" id="{3EDFE6A9-86F7-A64B-02AA-E42126759502}"/>
              </a:ext>
            </a:extLst>
          </p:cNvPr>
          <p:cNvSpPr txBox="1"/>
          <p:nvPr/>
        </p:nvSpPr>
        <p:spPr>
          <a:xfrm>
            <a:off x="30904" y="6257658"/>
            <a:ext cx="441146" cy="369332"/>
          </a:xfrm>
          <a:prstGeom prst="rect">
            <a:avLst/>
          </a:prstGeom>
          <a:noFill/>
        </p:spPr>
        <p:txBody>
          <a:bodyPr wrap="none" rtlCol="0">
            <a:spAutoFit/>
          </a:bodyPr>
          <a:lstStyle/>
          <a:p>
            <a:r>
              <a:rPr lang="en-ZA" b="1" dirty="0">
                <a:solidFill>
                  <a:srgbClr val="0032A0"/>
                </a:solidFill>
                <a:latin typeface="Arial" panose="020B0604020202020204" pitchFamily="34" charset="0"/>
                <a:cs typeface="Arial" panose="020B0604020202020204" pitchFamily="34" charset="0"/>
              </a:rPr>
              <a:t>10</a:t>
            </a:r>
            <a:endParaRPr lang="en-GB" b="1" dirty="0">
              <a:solidFill>
                <a:srgbClr val="0032A0"/>
              </a:solidFill>
              <a:latin typeface="Arial" panose="020B0604020202020204" pitchFamily="34" charset="0"/>
              <a:cs typeface="Arial" panose="020B0604020202020204" pitchFamily="34" charset="0"/>
            </a:endParaRPr>
          </a:p>
        </p:txBody>
      </p:sp>
      <p:sp>
        <p:nvSpPr>
          <p:cNvPr id="2" name="Text Placeholder 3">
            <a:extLst>
              <a:ext uri="{FF2B5EF4-FFF2-40B4-BE49-F238E27FC236}">
                <a16:creationId xmlns:a16="http://schemas.microsoft.com/office/drawing/2014/main" id="{AF23E0B0-7C3B-1122-CEF5-C0AFD46D6DFB}"/>
              </a:ext>
            </a:extLst>
          </p:cNvPr>
          <p:cNvSpPr txBox="1">
            <a:spLocks/>
          </p:cNvSpPr>
          <p:nvPr/>
        </p:nvSpPr>
        <p:spPr>
          <a:xfrm>
            <a:off x="759022" y="1771548"/>
            <a:ext cx="10949395" cy="35739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gn="just">
              <a:spcBef>
                <a:spcPts val="1200"/>
              </a:spcBef>
              <a:spcAft>
                <a:spcPts val="1200"/>
              </a:spcAft>
              <a:buFont typeface="Wingdings" panose="05000000000000000000" pitchFamily="2" charset="2"/>
              <a:buChar char="v"/>
            </a:pPr>
            <a:r>
              <a:rPr lang="en-US" sz="2000" b="1" dirty="0" err="1">
                <a:solidFill>
                  <a:srgbClr val="002060"/>
                </a:solidFill>
                <a:latin typeface="Arial" panose="020B0604020202020204" pitchFamily="34" charset="0"/>
                <a:cs typeface="Arial" panose="020B0604020202020204" pitchFamily="34" charset="0"/>
              </a:rPr>
              <a:t>AutoML</a:t>
            </a:r>
            <a:r>
              <a:rPr lang="en-US" sz="2000" b="1" dirty="0">
                <a:solidFill>
                  <a:srgbClr val="002060"/>
                </a:solidFill>
                <a:latin typeface="Arial" panose="020B0604020202020204" pitchFamily="34" charset="0"/>
                <a:cs typeface="Arial" panose="020B0604020202020204" pitchFamily="34" charset="0"/>
              </a:rPr>
              <a:t> should only be used as a starting off point to give us an idea of relationships within the data. Then a custom ML solution needs to be developed to fit Standard Bank’s specific needs.</a:t>
            </a:r>
          </a:p>
          <a:p>
            <a:pPr marL="357188" indent="-357188" algn="just">
              <a:spcBef>
                <a:spcPts val="1200"/>
              </a:spcBef>
              <a:spcAft>
                <a:spcPts val="1200"/>
              </a:spcAft>
              <a:buFont typeface="Wingdings" panose="05000000000000000000" pitchFamily="2" charset="2"/>
              <a:buChar char="v"/>
            </a:pPr>
            <a:r>
              <a:rPr lang="en-US" sz="2000" b="1" dirty="0">
                <a:solidFill>
                  <a:srgbClr val="002060"/>
                </a:solidFill>
                <a:latin typeface="Arial" panose="020B0604020202020204" pitchFamily="34" charset="0"/>
                <a:cs typeface="Arial" panose="020B0604020202020204" pitchFamily="34" charset="0"/>
              </a:rPr>
              <a:t>ML forecasting when it comes to home loans does have major benefits and can speed up the time from when the application is received to when an outcome is given to the client.</a:t>
            </a:r>
          </a:p>
          <a:p>
            <a:pPr marL="357188" indent="-357188" algn="just">
              <a:spcBef>
                <a:spcPts val="1200"/>
              </a:spcBef>
              <a:spcAft>
                <a:spcPts val="1200"/>
              </a:spcAft>
              <a:buFont typeface="Wingdings" panose="05000000000000000000" pitchFamily="2" charset="2"/>
              <a:buChar char="v"/>
            </a:pPr>
            <a:r>
              <a:rPr lang="en-US" sz="2000" b="1" dirty="0">
                <a:solidFill>
                  <a:srgbClr val="002060"/>
                </a:solidFill>
                <a:latin typeface="Arial" panose="020B0604020202020204" pitchFamily="34" charset="0"/>
                <a:cs typeface="Arial" panose="020B0604020202020204" pitchFamily="34" charset="0"/>
              </a:rPr>
              <a:t>Thus, the preliminary research has been a success and future research and development in this space is warranted.</a:t>
            </a:r>
          </a:p>
        </p:txBody>
      </p:sp>
    </p:spTree>
    <p:extLst>
      <p:ext uri="{BB962C8B-B14F-4D97-AF65-F5344CB8AC3E}">
        <p14:creationId xmlns:p14="http://schemas.microsoft.com/office/powerpoint/2010/main" val="350303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A9207A8-5BD5-7560-1AD8-02CD51309992}"/>
              </a:ext>
            </a:extLst>
          </p:cNvPr>
          <p:cNvSpPr txBox="1">
            <a:spLocks/>
          </p:cNvSpPr>
          <p:nvPr/>
        </p:nvSpPr>
        <p:spPr>
          <a:xfrm>
            <a:off x="1763627" y="1761185"/>
            <a:ext cx="2846473" cy="31689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ts val="800"/>
              </a:spcBef>
              <a:spcAft>
                <a:spcPts val="800"/>
              </a:spcAft>
              <a:buFont typeface="Wingdings" panose="05000000000000000000" pitchFamily="2" charset="2"/>
              <a:buChar char="§"/>
            </a:pPr>
            <a:r>
              <a:rPr lang="en-US" sz="1800" dirty="0">
                <a:latin typeface="Arial" panose="020B0604020202020204" pitchFamily="34" charset="0"/>
                <a:cs typeface="Arial" panose="020B0604020202020204" pitchFamily="34" charset="0"/>
              </a:rPr>
              <a:t>Data Science Lifecycle​</a:t>
            </a:r>
          </a:p>
          <a:p>
            <a:pPr fontAlgn="base">
              <a:spcBef>
                <a:spcPts val="800"/>
              </a:spcBef>
              <a:spcAft>
                <a:spcPts val="800"/>
              </a:spcAft>
              <a:buFont typeface="Wingdings" panose="05000000000000000000" pitchFamily="2" charset="2"/>
              <a:buChar char="§"/>
            </a:pPr>
            <a:r>
              <a:rPr lang="en-US" sz="1800" dirty="0">
                <a:latin typeface="Arial" panose="020B0604020202020204" pitchFamily="34" charset="0"/>
                <a:cs typeface="Arial" panose="020B0604020202020204" pitchFamily="34" charset="0"/>
              </a:rPr>
              <a:t>Project Overview​</a:t>
            </a:r>
          </a:p>
          <a:p>
            <a:pPr fontAlgn="base">
              <a:spcBef>
                <a:spcPts val="800"/>
              </a:spcBef>
              <a:spcAft>
                <a:spcPts val="800"/>
              </a:spcAft>
              <a:buFont typeface="Wingdings" panose="05000000000000000000" pitchFamily="2" charset="2"/>
              <a:buChar char="§"/>
            </a:pPr>
            <a:r>
              <a:rPr lang="en-US" sz="1800" dirty="0">
                <a:latin typeface="Arial" panose="020B0604020202020204" pitchFamily="34" charset="0"/>
                <a:cs typeface="Arial" panose="020B0604020202020204" pitchFamily="34" charset="0"/>
              </a:rPr>
              <a:t>Data </a:t>
            </a:r>
          </a:p>
          <a:p>
            <a:pPr fontAlgn="base">
              <a:spcBef>
                <a:spcPts val="800"/>
              </a:spcBef>
              <a:spcAft>
                <a:spcPts val="800"/>
              </a:spcAft>
              <a:buFont typeface="Wingdings" panose="05000000000000000000" pitchFamily="2" charset="2"/>
              <a:buChar char="§"/>
            </a:pPr>
            <a:r>
              <a:rPr lang="en-US" sz="1800" dirty="0">
                <a:latin typeface="Arial" panose="020B0604020202020204" pitchFamily="34" charset="0"/>
                <a:cs typeface="Arial" panose="020B0604020202020204" pitchFamily="34" charset="0"/>
              </a:rPr>
              <a:t>Analysis</a:t>
            </a:r>
          </a:p>
          <a:p>
            <a:pPr fontAlgn="base">
              <a:spcBef>
                <a:spcPts val="800"/>
              </a:spcBef>
              <a:spcAft>
                <a:spcPts val="800"/>
              </a:spcAft>
              <a:buFont typeface="Wingdings" panose="05000000000000000000" pitchFamily="2" charset="2"/>
              <a:buChar char="§"/>
            </a:pPr>
            <a:r>
              <a:rPr lang="en-US" sz="1800" dirty="0">
                <a:latin typeface="Arial" panose="020B0604020202020204" pitchFamily="34" charset="0"/>
                <a:cs typeface="Arial" panose="020B0604020202020204" pitchFamily="34" charset="0"/>
              </a:rPr>
              <a:t>Modeling</a:t>
            </a:r>
          </a:p>
          <a:p>
            <a:pPr fontAlgn="base">
              <a:spcBef>
                <a:spcPts val="800"/>
              </a:spcBef>
              <a:spcAft>
                <a:spcPts val="800"/>
              </a:spcAft>
              <a:buFont typeface="Wingdings" panose="05000000000000000000" pitchFamily="2" charset="2"/>
              <a:buChar char="§"/>
            </a:pPr>
            <a:r>
              <a:rPr lang="en-US" sz="1800" dirty="0">
                <a:latin typeface="Arial" panose="020B0604020202020204" pitchFamily="34" charset="0"/>
                <a:cs typeface="Arial" panose="020B0604020202020204" pitchFamily="34" charset="0"/>
              </a:rPr>
              <a:t>Model Evaluation</a:t>
            </a:r>
          </a:p>
          <a:p>
            <a:pPr fontAlgn="base">
              <a:spcBef>
                <a:spcPts val="800"/>
              </a:spcBef>
              <a:spcAft>
                <a:spcPts val="800"/>
              </a:spcAft>
              <a:buFont typeface="Wingdings" panose="05000000000000000000" pitchFamily="2" charset="2"/>
              <a:buChar char="§"/>
            </a:pPr>
            <a:r>
              <a:rPr lang="en-US" sz="1800" dirty="0">
                <a:latin typeface="Arial" panose="020B0604020202020204" pitchFamily="34" charset="0"/>
                <a:cs typeface="Arial" panose="020B0604020202020204" pitchFamily="34" charset="0"/>
              </a:rPr>
              <a:t>Recommendations</a:t>
            </a:r>
          </a:p>
          <a:p>
            <a:endParaRPr lang="en-US" sz="1800" dirty="0"/>
          </a:p>
        </p:txBody>
      </p:sp>
      <p:pic>
        <p:nvPicPr>
          <p:cNvPr id="5" name="Picture 4">
            <a:extLst>
              <a:ext uri="{FF2B5EF4-FFF2-40B4-BE49-F238E27FC236}">
                <a16:creationId xmlns:a16="http://schemas.microsoft.com/office/drawing/2014/main" id="{58C7DE4A-12AA-A805-1E8E-FD0C7E73AB31}"/>
              </a:ext>
            </a:extLst>
          </p:cNvPr>
          <p:cNvPicPr>
            <a:picLocks noChangeAspect="1"/>
          </p:cNvPicPr>
          <p:nvPr/>
        </p:nvPicPr>
        <p:blipFill>
          <a:blip r:embed="rId2"/>
          <a:stretch>
            <a:fillRect/>
          </a:stretch>
        </p:blipFill>
        <p:spPr>
          <a:xfrm>
            <a:off x="-1721" y="6179073"/>
            <a:ext cx="12237248" cy="717027"/>
          </a:xfrm>
          <a:prstGeom prst="rect">
            <a:avLst/>
          </a:prstGeom>
        </p:spPr>
      </p:pic>
      <p:pic>
        <p:nvPicPr>
          <p:cNvPr id="9" name="Picture 8">
            <a:extLst>
              <a:ext uri="{FF2B5EF4-FFF2-40B4-BE49-F238E27FC236}">
                <a16:creationId xmlns:a16="http://schemas.microsoft.com/office/drawing/2014/main" id="{6ADF636C-224F-0128-1D5E-F4EC852A7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31" y="657328"/>
            <a:ext cx="1057807" cy="99649"/>
          </a:xfrm>
          <a:prstGeom prst="rect">
            <a:avLst/>
          </a:prstGeom>
        </p:spPr>
      </p:pic>
      <p:sp>
        <p:nvSpPr>
          <p:cNvPr id="10" name="TextBox 9">
            <a:extLst>
              <a:ext uri="{FF2B5EF4-FFF2-40B4-BE49-F238E27FC236}">
                <a16:creationId xmlns:a16="http://schemas.microsoft.com/office/drawing/2014/main" id="{820829EA-7193-8875-FADB-E334D8852A5B}"/>
              </a:ext>
            </a:extLst>
          </p:cNvPr>
          <p:cNvSpPr txBox="1"/>
          <p:nvPr/>
        </p:nvSpPr>
        <p:spPr>
          <a:xfrm>
            <a:off x="1357258" y="476319"/>
            <a:ext cx="1629782" cy="461665"/>
          </a:xfrm>
          <a:prstGeom prst="rect">
            <a:avLst/>
          </a:prstGeom>
          <a:noFill/>
        </p:spPr>
        <p:txBody>
          <a:bodyPr wrap="square" rtlCol="0">
            <a:spAutoFit/>
          </a:bodyPr>
          <a:lstStyle/>
          <a:p>
            <a:r>
              <a:rPr lang="en-ZA" sz="2400" b="1" dirty="0">
                <a:solidFill>
                  <a:srgbClr val="0032A0"/>
                </a:solidFill>
                <a:latin typeface="Arial" panose="020B0604020202020204" pitchFamily="34" charset="0"/>
                <a:cs typeface="Arial" panose="020B0604020202020204" pitchFamily="34" charset="0"/>
              </a:rPr>
              <a:t>AGENDA</a:t>
            </a:r>
            <a:endParaRPr lang="en-GB" sz="2000" b="1" dirty="0">
              <a:solidFill>
                <a:srgbClr val="0032A0"/>
              </a:solidFill>
              <a:latin typeface="Arial" panose="020B0604020202020204" pitchFamily="34" charset="0"/>
              <a:cs typeface="Arial" panose="020B0604020202020204" pitchFamily="34" charset="0"/>
            </a:endParaRPr>
          </a:p>
        </p:txBody>
      </p:sp>
      <p:pic>
        <p:nvPicPr>
          <p:cNvPr id="12" name="Picture 11" descr="A blue and white logo&#10;&#10;Description automatically generated with medium confidence">
            <a:extLst>
              <a:ext uri="{FF2B5EF4-FFF2-40B4-BE49-F238E27FC236}">
                <a16:creationId xmlns:a16="http://schemas.microsoft.com/office/drawing/2014/main" id="{7A207831-6890-1D4F-A9E4-744585646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9722" y="182616"/>
            <a:ext cx="817391" cy="1111652"/>
          </a:xfrm>
          <a:prstGeom prst="rect">
            <a:avLst/>
          </a:prstGeom>
        </p:spPr>
      </p:pic>
      <p:sp>
        <p:nvSpPr>
          <p:cNvPr id="13" name="TextBox 12">
            <a:extLst>
              <a:ext uri="{FF2B5EF4-FFF2-40B4-BE49-F238E27FC236}">
                <a16:creationId xmlns:a16="http://schemas.microsoft.com/office/drawing/2014/main" id="{3EDFE6A9-86F7-A64B-02AA-E42126759502}"/>
              </a:ext>
            </a:extLst>
          </p:cNvPr>
          <p:cNvSpPr txBox="1"/>
          <p:nvPr/>
        </p:nvSpPr>
        <p:spPr>
          <a:xfrm>
            <a:off x="90376" y="6257658"/>
            <a:ext cx="312906" cy="369332"/>
          </a:xfrm>
          <a:prstGeom prst="rect">
            <a:avLst/>
          </a:prstGeom>
          <a:noFill/>
        </p:spPr>
        <p:txBody>
          <a:bodyPr wrap="none" rtlCol="0">
            <a:spAutoFit/>
          </a:bodyPr>
          <a:lstStyle/>
          <a:p>
            <a:r>
              <a:rPr lang="en-ZA" b="1" dirty="0">
                <a:solidFill>
                  <a:srgbClr val="0032A0"/>
                </a:solidFill>
                <a:latin typeface="Arial" panose="020B0604020202020204" pitchFamily="34" charset="0"/>
                <a:cs typeface="Arial" panose="020B0604020202020204" pitchFamily="34" charset="0"/>
              </a:rPr>
              <a:t>2</a:t>
            </a:r>
            <a:endParaRPr lang="en-GB" b="1" dirty="0">
              <a:solidFill>
                <a:srgbClr val="0032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907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C7DE4A-12AA-A805-1E8E-FD0C7E73AB31}"/>
              </a:ext>
            </a:extLst>
          </p:cNvPr>
          <p:cNvPicPr>
            <a:picLocks noChangeAspect="1"/>
          </p:cNvPicPr>
          <p:nvPr/>
        </p:nvPicPr>
        <p:blipFill>
          <a:blip r:embed="rId2"/>
          <a:stretch>
            <a:fillRect/>
          </a:stretch>
        </p:blipFill>
        <p:spPr>
          <a:xfrm>
            <a:off x="-1721" y="6179073"/>
            <a:ext cx="12237248" cy="717027"/>
          </a:xfrm>
          <a:prstGeom prst="rect">
            <a:avLst/>
          </a:prstGeom>
        </p:spPr>
      </p:pic>
      <p:pic>
        <p:nvPicPr>
          <p:cNvPr id="9" name="Picture 8">
            <a:extLst>
              <a:ext uri="{FF2B5EF4-FFF2-40B4-BE49-F238E27FC236}">
                <a16:creationId xmlns:a16="http://schemas.microsoft.com/office/drawing/2014/main" id="{6ADF636C-224F-0128-1D5E-F4EC852A7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31" y="657328"/>
            <a:ext cx="1057807" cy="99649"/>
          </a:xfrm>
          <a:prstGeom prst="rect">
            <a:avLst/>
          </a:prstGeom>
        </p:spPr>
      </p:pic>
      <p:sp>
        <p:nvSpPr>
          <p:cNvPr id="10" name="TextBox 9">
            <a:extLst>
              <a:ext uri="{FF2B5EF4-FFF2-40B4-BE49-F238E27FC236}">
                <a16:creationId xmlns:a16="http://schemas.microsoft.com/office/drawing/2014/main" id="{820829EA-7193-8875-FADB-E334D8852A5B}"/>
              </a:ext>
            </a:extLst>
          </p:cNvPr>
          <p:cNvSpPr txBox="1"/>
          <p:nvPr/>
        </p:nvSpPr>
        <p:spPr>
          <a:xfrm>
            <a:off x="1357258" y="476319"/>
            <a:ext cx="4319642" cy="461665"/>
          </a:xfrm>
          <a:prstGeom prst="rect">
            <a:avLst/>
          </a:prstGeom>
          <a:noFill/>
        </p:spPr>
        <p:txBody>
          <a:bodyPr wrap="square" rtlCol="0">
            <a:spAutoFit/>
          </a:bodyPr>
          <a:lstStyle/>
          <a:p>
            <a:r>
              <a:rPr lang="en-ZA" sz="2400" b="1" cap="all" dirty="0">
                <a:solidFill>
                  <a:srgbClr val="0032A0"/>
                </a:solidFill>
                <a:latin typeface="Arial" panose="020B0604020202020204" pitchFamily="34" charset="0"/>
                <a:cs typeface="Arial" panose="020B0604020202020204" pitchFamily="34" charset="0"/>
              </a:rPr>
              <a:t>Data Science Lifecycle</a:t>
            </a:r>
            <a:endParaRPr lang="en-GB" sz="2000" b="1" cap="all" dirty="0">
              <a:solidFill>
                <a:srgbClr val="0032A0"/>
              </a:solidFill>
              <a:latin typeface="Arial" panose="020B0604020202020204" pitchFamily="34" charset="0"/>
              <a:cs typeface="Arial" panose="020B0604020202020204" pitchFamily="34" charset="0"/>
            </a:endParaRPr>
          </a:p>
        </p:txBody>
      </p:sp>
      <p:pic>
        <p:nvPicPr>
          <p:cNvPr id="12" name="Picture 11" descr="A blue and white logo&#10;&#10;Description automatically generated with medium confidence">
            <a:extLst>
              <a:ext uri="{FF2B5EF4-FFF2-40B4-BE49-F238E27FC236}">
                <a16:creationId xmlns:a16="http://schemas.microsoft.com/office/drawing/2014/main" id="{7A207831-6890-1D4F-A9E4-744585646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9722" y="182616"/>
            <a:ext cx="817391" cy="1111652"/>
          </a:xfrm>
          <a:prstGeom prst="rect">
            <a:avLst/>
          </a:prstGeom>
        </p:spPr>
      </p:pic>
      <p:sp>
        <p:nvSpPr>
          <p:cNvPr id="13" name="TextBox 12">
            <a:extLst>
              <a:ext uri="{FF2B5EF4-FFF2-40B4-BE49-F238E27FC236}">
                <a16:creationId xmlns:a16="http://schemas.microsoft.com/office/drawing/2014/main" id="{3EDFE6A9-86F7-A64B-02AA-E42126759502}"/>
              </a:ext>
            </a:extLst>
          </p:cNvPr>
          <p:cNvSpPr txBox="1"/>
          <p:nvPr/>
        </p:nvSpPr>
        <p:spPr>
          <a:xfrm>
            <a:off x="90376" y="6257658"/>
            <a:ext cx="312906" cy="369332"/>
          </a:xfrm>
          <a:prstGeom prst="rect">
            <a:avLst/>
          </a:prstGeom>
          <a:noFill/>
        </p:spPr>
        <p:txBody>
          <a:bodyPr wrap="none" rtlCol="0">
            <a:spAutoFit/>
          </a:bodyPr>
          <a:lstStyle/>
          <a:p>
            <a:r>
              <a:rPr lang="en-ZA" b="1" dirty="0">
                <a:solidFill>
                  <a:srgbClr val="0032A0"/>
                </a:solidFill>
                <a:latin typeface="Arial" panose="020B0604020202020204" pitchFamily="34" charset="0"/>
                <a:cs typeface="Arial" panose="020B0604020202020204" pitchFamily="34" charset="0"/>
              </a:rPr>
              <a:t>3</a:t>
            </a:r>
            <a:endParaRPr lang="en-GB" b="1" dirty="0">
              <a:solidFill>
                <a:srgbClr val="0032A0"/>
              </a:solidFill>
              <a:latin typeface="Arial" panose="020B0604020202020204" pitchFamily="34" charset="0"/>
              <a:cs typeface="Arial" panose="020B0604020202020204" pitchFamily="34" charset="0"/>
            </a:endParaRPr>
          </a:p>
        </p:txBody>
      </p:sp>
      <p:pic>
        <p:nvPicPr>
          <p:cNvPr id="1030" name="Picture 6" descr="Crisp DM PPT Slide 2">
            <a:extLst>
              <a:ext uri="{FF2B5EF4-FFF2-40B4-BE49-F238E27FC236}">
                <a16:creationId xmlns:a16="http://schemas.microsoft.com/office/drawing/2014/main" id="{9E6F9716-99E9-0FDD-EB19-F68F79758E1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4000" b="16518"/>
          <a:stretch/>
        </p:blipFill>
        <p:spPr bwMode="auto">
          <a:xfrm>
            <a:off x="3852197" y="1405907"/>
            <a:ext cx="7856220" cy="40939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150F86-DD4C-2083-CE61-07B0A945FCD7}"/>
              </a:ext>
            </a:extLst>
          </p:cNvPr>
          <p:cNvSpPr txBox="1"/>
          <p:nvPr/>
        </p:nvSpPr>
        <p:spPr>
          <a:xfrm>
            <a:off x="136789" y="2683195"/>
            <a:ext cx="2964551" cy="1323439"/>
          </a:xfrm>
          <a:prstGeom prst="rect">
            <a:avLst/>
          </a:prstGeom>
          <a:noFill/>
        </p:spPr>
        <p:txBody>
          <a:bodyPr wrap="square" rtlCol="0">
            <a:spAutoFit/>
          </a:bodyPr>
          <a:lstStyle/>
          <a:p>
            <a:r>
              <a:rPr lang="en-ZA" sz="2000" dirty="0">
                <a:latin typeface="Arial" panose="020B0604020202020204" pitchFamily="34" charset="0"/>
                <a:cs typeface="Arial" panose="020B0604020202020204" pitchFamily="34" charset="0"/>
              </a:rPr>
              <a:t>Utilising the CRISP-DM model we identify the following phases of the data science lifecycle</a:t>
            </a:r>
            <a:endParaRPr lang="en-GB" sz="2000" dirty="0">
              <a:latin typeface="Arial" panose="020B0604020202020204" pitchFamily="34" charset="0"/>
              <a:cs typeface="Arial" panose="020B0604020202020204" pitchFamily="34" charset="0"/>
            </a:endParaRPr>
          </a:p>
        </p:txBody>
      </p:sp>
      <p:sp>
        <p:nvSpPr>
          <p:cNvPr id="3" name="Arrow: Right 2">
            <a:extLst>
              <a:ext uri="{FF2B5EF4-FFF2-40B4-BE49-F238E27FC236}">
                <a16:creationId xmlns:a16="http://schemas.microsoft.com/office/drawing/2014/main" id="{E394B5E9-B7E4-541E-9F82-6E555E1BCC85}"/>
              </a:ext>
            </a:extLst>
          </p:cNvPr>
          <p:cNvSpPr/>
          <p:nvPr/>
        </p:nvSpPr>
        <p:spPr>
          <a:xfrm>
            <a:off x="3078480" y="2998204"/>
            <a:ext cx="624840" cy="693420"/>
          </a:xfrm>
          <a:prstGeom prst="rightArrow">
            <a:avLst/>
          </a:prstGeom>
          <a:solidFill>
            <a:srgbClr val="0034A2"/>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661EB507-E6FC-FB62-7526-8453F5B1BDE1}"/>
              </a:ext>
            </a:extLst>
          </p:cNvPr>
          <p:cNvSpPr txBox="1"/>
          <p:nvPr/>
        </p:nvSpPr>
        <p:spPr>
          <a:xfrm>
            <a:off x="6963616" y="1154752"/>
            <a:ext cx="356188" cy="461665"/>
          </a:xfrm>
          <a:prstGeom prst="rect">
            <a:avLst/>
          </a:prstGeom>
          <a:noFill/>
        </p:spPr>
        <p:txBody>
          <a:bodyPr wrap="none" rtlCol="0">
            <a:spAutoFit/>
          </a:bodyPr>
          <a:lstStyle/>
          <a:p>
            <a:r>
              <a:rPr lang="en-ZA" sz="2400" b="1" dirty="0">
                <a:solidFill>
                  <a:srgbClr val="0032A0"/>
                </a:solidFill>
                <a:latin typeface="Arial" panose="020B0604020202020204" pitchFamily="34" charset="0"/>
                <a:cs typeface="Arial" panose="020B0604020202020204" pitchFamily="34" charset="0"/>
              </a:rPr>
              <a:t>3</a:t>
            </a:r>
            <a:endParaRPr lang="en-GB" sz="2400" b="1" dirty="0">
              <a:solidFill>
                <a:srgbClr val="0032A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1291454-AAA6-F32A-877A-8B1761CEF713}"/>
              </a:ext>
            </a:extLst>
          </p:cNvPr>
          <p:cNvSpPr txBox="1"/>
          <p:nvPr/>
        </p:nvSpPr>
        <p:spPr>
          <a:xfrm>
            <a:off x="8198056" y="1152214"/>
            <a:ext cx="356188" cy="461665"/>
          </a:xfrm>
          <a:prstGeom prst="rect">
            <a:avLst/>
          </a:prstGeom>
          <a:noFill/>
        </p:spPr>
        <p:txBody>
          <a:bodyPr wrap="none" rtlCol="0">
            <a:spAutoFit/>
          </a:bodyPr>
          <a:lstStyle/>
          <a:p>
            <a:r>
              <a:rPr lang="en-ZA" sz="2400" b="1" dirty="0">
                <a:solidFill>
                  <a:srgbClr val="0032A0"/>
                </a:solidFill>
                <a:latin typeface="Arial" panose="020B0604020202020204" pitchFamily="34" charset="0"/>
                <a:cs typeface="Arial" panose="020B0604020202020204" pitchFamily="34" charset="0"/>
              </a:rPr>
              <a:t>4</a:t>
            </a:r>
            <a:endParaRPr lang="en-GB" sz="2400" b="1" dirty="0">
              <a:solidFill>
                <a:srgbClr val="0032A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79475B-ED62-7124-30A2-7A2BB4AFC4E5}"/>
              </a:ext>
            </a:extLst>
          </p:cNvPr>
          <p:cNvSpPr txBox="1"/>
          <p:nvPr/>
        </p:nvSpPr>
        <p:spPr>
          <a:xfrm>
            <a:off x="9493456" y="1168431"/>
            <a:ext cx="356188" cy="461665"/>
          </a:xfrm>
          <a:prstGeom prst="rect">
            <a:avLst/>
          </a:prstGeom>
          <a:noFill/>
        </p:spPr>
        <p:txBody>
          <a:bodyPr wrap="none" rtlCol="0">
            <a:spAutoFit/>
          </a:bodyPr>
          <a:lstStyle/>
          <a:p>
            <a:r>
              <a:rPr lang="en-ZA" sz="2400" b="1" dirty="0">
                <a:solidFill>
                  <a:srgbClr val="0032A0"/>
                </a:solidFill>
                <a:latin typeface="Arial" panose="020B0604020202020204" pitchFamily="34" charset="0"/>
                <a:cs typeface="Arial" panose="020B0604020202020204" pitchFamily="34" charset="0"/>
              </a:rPr>
              <a:t>5</a:t>
            </a:r>
            <a:endParaRPr lang="en-GB" sz="2400" b="1" dirty="0">
              <a:solidFill>
                <a:srgbClr val="0032A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8CE96A0-4989-E9E3-02B5-DAB5FF33356F}"/>
              </a:ext>
            </a:extLst>
          </p:cNvPr>
          <p:cNvSpPr txBox="1"/>
          <p:nvPr/>
        </p:nvSpPr>
        <p:spPr>
          <a:xfrm>
            <a:off x="10788856" y="1175074"/>
            <a:ext cx="356188" cy="461665"/>
          </a:xfrm>
          <a:prstGeom prst="rect">
            <a:avLst/>
          </a:prstGeom>
          <a:noFill/>
        </p:spPr>
        <p:txBody>
          <a:bodyPr wrap="none" rtlCol="0">
            <a:spAutoFit/>
          </a:bodyPr>
          <a:lstStyle/>
          <a:p>
            <a:r>
              <a:rPr lang="en-ZA" sz="2400" b="1" dirty="0">
                <a:solidFill>
                  <a:srgbClr val="0032A0"/>
                </a:solidFill>
                <a:latin typeface="Arial" panose="020B0604020202020204" pitchFamily="34" charset="0"/>
                <a:cs typeface="Arial" panose="020B0604020202020204" pitchFamily="34" charset="0"/>
              </a:rPr>
              <a:t>6</a:t>
            </a:r>
            <a:endParaRPr lang="en-GB" sz="2400" b="1" dirty="0">
              <a:solidFill>
                <a:srgbClr val="0032A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1C2CE99-8DB3-D54A-B477-3EACE879765B}"/>
              </a:ext>
            </a:extLst>
          </p:cNvPr>
          <p:cNvSpPr txBox="1"/>
          <p:nvPr/>
        </p:nvSpPr>
        <p:spPr>
          <a:xfrm>
            <a:off x="5676900" y="1152213"/>
            <a:ext cx="356188" cy="461665"/>
          </a:xfrm>
          <a:prstGeom prst="rect">
            <a:avLst/>
          </a:prstGeom>
          <a:noFill/>
        </p:spPr>
        <p:txBody>
          <a:bodyPr wrap="none" rtlCol="0">
            <a:spAutoFit/>
          </a:bodyPr>
          <a:lstStyle/>
          <a:p>
            <a:r>
              <a:rPr lang="en-ZA" sz="2400" b="1" dirty="0">
                <a:solidFill>
                  <a:srgbClr val="0032A0"/>
                </a:solidFill>
                <a:latin typeface="Arial" panose="020B0604020202020204" pitchFamily="34" charset="0"/>
                <a:cs typeface="Arial" panose="020B0604020202020204" pitchFamily="34" charset="0"/>
              </a:rPr>
              <a:t>2</a:t>
            </a:r>
            <a:endParaRPr lang="en-GB" sz="2400" b="1" dirty="0">
              <a:solidFill>
                <a:srgbClr val="0032A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AB59D59-47C7-EA8B-421A-182B92A2961D}"/>
              </a:ext>
            </a:extLst>
          </p:cNvPr>
          <p:cNvSpPr txBox="1"/>
          <p:nvPr/>
        </p:nvSpPr>
        <p:spPr>
          <a:xfrm>
            <a:off x="4440508" y="1158271"/>
            <a:ext cx="356188" cy="461665"/>
          </a:xfrm>
          <a:prstGeom prst="rect">
            <a:avLst/>
          </a:prstGeom>
          <a:noFill/>
        </p:spPr>
        <p:txBody>
          <a:bodyPr wrap="none" rtlCol="0">
            <a:spAutoFit/>
          </a:bodyPr>
          <a:lstStyle/>
          <a:p>
            <a:r>
              <a:rPr lang="en-ZA" sz="2400" b="1" dirty="0">
                <a:solidFill>
                  <a:srgbClr val="0032A0"/>
                </a:solidFill>
                <a:latin typeface="Arial" panose="020B0604020202020204" pitchFamily="34" charset="0"/>
                <a:cs typeface="Arial" panose="020B0604020202020204" pitchFamily="34" charset="0"/>
              </a:rPr>
              <a:t>1</a:t>
            </a:r>
            <a:endParaRPr lang="en-GB" sz="2400" b="1" dirty="0">
              <a:solidFill>
                <a:srgbClr val="0032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05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C364E3C-CCCB-F30A-F31D-ABD925E746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395"/>
          <a:stretch/>
        </p:blipFill>
        <p:spPr bwMode="auto">
          <a:xfrm rot="263657">
            <a:off x="5879000" y="29117"/>
            <a:ext cx="5344930" cy="218346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8C7DE4A-12AA-A805-1E8E-FD0C7E73AB31}"/>
              </a:ext>
            </a:extLst>
          </p:cNvPr>
          <p:cNvPicPr>
            <a:picLocks noChangeAspect="1"/>
          </p:cNvPicPr>
          <p:nvPr/>
        </p:nvPicPr>
        <p:blipFill>
          <a:blip r:embed="rId3"/>
          <a:stretch>
            <a:fillRect/>
          </a:stretch>
        </p:blipFill>
        <p:spPr>
          <a:xfrm>
            <a:off x="-1721" y="6179073"/>
            <a:ext cx="12237248" cy="717027"/>
          </a:xfrm>
          <a:prstGeom prst="rect">
            <a:avLst/>
          </a:prstGeom>
        </p:spPr>
      </p:pic>
      <p:pic>
        <p:nvPicPr>
          <p:cNvPr id="9" name="Picture 8">
            <a:extLst>
              <a:ext uri="{FF2B5EF4-FFF2-40B4-BE49-F238E27FC236}">
                <a16:creationId xmlns:a16="http://schemas.microsoft.com/office/drawing/2014/main" id="{6ADF636C-224F-0128-1D5E-F4EC852A7B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631" y="657328"/>
            <a:ext cx="1057807" cy="99649"/>
          </a:xfrm>
          <a:prstGeom prst="rect">
            <a:avLst/>
          </a:prstGeom>
        </p:spPr>
      </p:pic>
      <p:sp>
        <p:nvSpPr>
          <p:cNvPr id="10" name="TextBox 9">
            <a:extLst>
              <a:ext uri="{FF2B5EF4-FFF2-40B4-BE49-F238E27FC236}">
                <a16:creationId xmlns:a16="http://schemas.microsoft.com/office/drawing/2014/main" id="{820829EA-7193-8875-FADB-E334D8852A5B}"/>
              </a:ext>
            </a:extLst>
          </p:cNvPr>
          <p:cNvSpPr txBox="1"/>
          <p:nvPr/>
        </p:nvSpPr>
        <p:spPr>
          <a:xfrm>
            <a:off x="1357258" y="476319"/>
            <a:ext cx="4319642" cy="461665"/>
          </a:xfrm>
          <a:prstGeom prst="rect">
            <a:avLst/>
          </a:prstGeom>
          <a:noFill/>
        </p:spPr>
        <p:txBody>
          <a:bodyPr wrap="square" rtlCol="0">
            <a:spAutoFit/>
          </a:bodyPr>
          <a:lstStyle/>
          <a:p>
            <a:r>
              <a:rPr lang="en-ZA" sz="2400" b="1" cap="all" dirty="0">
                <a:solidFill>
                  <a:srgbClr val="0032A0"/>
                </a:solidFill>
                <a:latin typeface="Arial" panose="020B0604020202020204" pitchFamily="34" charset="0"/>
                <a:cs typeface="Arial" panose="020B0604020202020204" pitchFamily="34" charset="0"/>
              </a:rPr>
              <a:t>PROJECT OVERVIEW</a:t>
            </a:r>
            <a:endParaRPr lang="en-GB" sz="2000" b="1" cap="all" dirty="0">
              <a:solidFill>
                <a:srgbClr val="0032A0"/>
              </a:solidFill>
              <a:latin typeface="Arial" panose="020B0604020202020204" pitchFamily="34" charset="0"/>
              <a:cs typeface="Arial" panose="020B0604020202020204" pitchFamily="34" charset="0"/>
            </a:endParaRPr>
          </a:p>
        </p:txBody>
      </p:sp>
      <p:pic>
        <p:nvPicPr>
          <p:cNvPr id="12" name="Picture 11" descr="A blue and white logo&#10;&#10;Description automatically generated with medium confidence">
            <a:extLst>
              <a:ext uri="{FF2B5EF4-FFF2-40B4-BE49-F238E27FC236}">
                <a16:creationId xmlns:a16="http://schemas.microsoft.com/office/drawing/2014/main" id="{7A207831-6890-1D4F-A9E4-744585646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9722" y="182616"/>
            <a:ext cx="817391" cy="1111652"/>
          </a:xfrm>
          <a:prstGeom prst="rect">
            <a:avLst/>
          </a:prstGeom>
        </p:spPr>
      </p:pic>
      <p:sp>
        <p:nvSpPr>
          <p:cNvPr id="13" name="TextBox 12">
            <a:extLst>
              <a:ext uri="{FF2B5EF4-FFF2-40B4-BE49-F238E27FC236}">
                <a16:creationId xmlns:a16="http://schemas.microsoft.com/office/drawing/2014/main" id="{3EDFE6A9-86F7-A64B-02AA-E42126759502}"/>
              </a:ext>
            </a:extLst>
          </p:cNvPr>
          <p:cNvSpPr txBox="1"/>
          <p:nvPr/>
        </p:nvSpPr>
        <p:spPr>
          <a:xfrm>
            <a:off x="90376" y="6257658"/>
            <a:ext cx="312906" cy="369332"/>
          </a:xfrm>
          <a:prstGeom prst="rect">
            <a:avLst/>
          </a:prstGeom>
          <a:noFill/>
        </p:spPr>
        <p:txBody>
          <a:bodyPr wrap="none" rtlCol="0">
            <a:spAutoFit/>
          </a:bodyPr>
          <a:lstStyle/>
          <a:p>
            <a:r>
              <a:rPr lang="en-ZA" b="1" dirty="0">
                <a:solidFill>
                  <a:srgbClr val="0032A0"/>
                </a:solidFill>
                <a:latin typeface="Arial" panose="020B0604020202020204" pitchFamily="34" charset="0"/>
                <a:cs typeface="Arial" panose="020B0604020202020204" pitchFamily="34" charset="0"/>
              </a:rPr>
              <a:t>4</a:t>
            </a:r>
            <a:endParaRPr lang="en-GB" b="1" dirty="0">
              <a:solidFill>
                <a:srgbClr val="0032A0"/>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46EDD245-23DC-BA43-1927-CBD7238DE86C}"/>
              </a:ext>
            </a:extLst>
          </p:cNvPr>
          <p:cNvSpPr txBox="1">
            <a:spLocks/>
          </p:cNvSpPr>
          <p:nvPr/>
        </p:nvSpPr>
        <p:spPr>
          <a:xfrm>
            <a:off x="655320" y="1441261"/>
            <a:ext cx="10828020" cy="43815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lgn="just">
              <a:spcBef>
                <a:spcPts val="800"/>
              </a:spcBef>
              <a:spcAft>
                <a:spcPts val="800"/>
              </a:spcAft>
              <a:buSzPct val="120000"/>
              <a:buFont typeface="Wingdings" panose="05000000000000000000" pitchFamily="2" charset="2"/>
              <a:buChar char="v"/>
            </a:pPr>
            <a:r>
              <a:rPr lang="en-US" sz="2200" b="1" dirty="0">
                <a:solidFill>
                  <a:srgbClr val="0034A2"/>
                </a:solidFill>
                <a:latin typeface="Arial" panose="020B0604020202020204" pitchFamily="34" charset="0"/>
                <a:cs typeface="Arial" panose="020B0604020202020204" pitchFamily="34" charset="0"/>
              </a:rPr>
              <a:t>OPPORTUNITY:</a:t>
            </a:r>
          </a:p>
          <a:p>
            <a:pPr marL="541338" indent="0" algn="just">
              <a:spcBef>
                <a:spcPts val="800"/>
              </a:spcBef>
              <a:spcAft>
                <a:spcPts val="800"/>
              </a:spcAft>
              <a:buSzPct val="120000"/>
              <a:buNone/>
            </a:pPr>
            <a:r>
              <a:rPr lang="en-IN" sz="2000" b="1" dirty="0">
                <a:latin typeface="Arial" panose="020B0604020202020204" pitchFamily="34" charset="0"/>
                <a:cs typeface="Arial" panose="020B0604020202020204" pitchFamily="34" charset="0"/>
              </a:rPr>
              <a:t>Currently it takes approximately 2 to 3 days for applicants of home loans to receive the outcome of their application.</a:t>
            </a:r>
          </a:p>
          <a:p>
            <a:pPr marL="358775" indent="-358775" algn="just">
              <a:spcBef>
                <a:spcPts val="800"/>
              </a:spcBef>
              <a:spcAft>
                <a:spcPts val="800"/>
              </a:spcAft>
              <a:buSzPct val="120000"/>
              <a:buFont typeface="Wingdings" panose="05000000000000000000" pitchFamily="2" charset="2"/>
              <a:buChar char="v"/>
            </a:pPr>
            <a:r>
              <a:rPr lang="en-US" sz="2200" b="1" dirty="0">
                <a:solidFill>
                  <a:srgbClr val="0032A0"/>
                </a:solidFill>
                <a:latin typeface="Arial" panose="020B0604020202020204" pitchFamily="34" charset="0"/>
                <a:cs typeface="Arial" panose="020B0604020202020204" pitchFamily="34" charset="0"/>
              </a:rPr>
              <a:t>OBJECTIVE</a:t>
            </a:r>
            <a:r>
              <a:rPr lang="en-US" sz="2000" b="1" dirty="0">
                <a:solidFill>
                  <a:srgbClr val="0032A0"/>
                </a:solidFill>
                <a:latin typeface="Arial" panose="020B0604020202020204" pitchFamily="34" charset="0"/>
                <a:cs typeface="Arial" panose="020B0604020202020204" pitchFamily="34" charset="0"/>
              </a:rPr>
              <a:t>:</a:t>
            </a:r>
          </a:p>
          <a:p>
            <a:pPr marL="541338" indent="0" algn="just">
              <a:spcBef>
                <a:spcPts val="800"/>
              </a:spcBef>
              <a:spcAft>
                <a:spcPts val="800"/>
              </a:spcAft>
              <a:buSzPct val="120000"/>
              <a:buNone/>
            </a:pPr>
            <a:r>
              <a:rPr lang="en-IN" sz="2000" b="1" dirty="0">
                <a:latin typeface="Arial" panose="020B0604020202020204" pitchFamily="34" charset="0"/>
                <a:cs typeface="Arial" panose="020B0604020202020204" pitchFamily="34" charset="0"/>
              </a:rPr>
              <a:t>To speed up the home loan assessment process by making use of machine learning and automated machine learning to provide applicants with the outcome of their application in a matter of seconds.</a:t>
            </a:r>
            <a:endParaRPr lang="en-US" sz="2000" b="1" dirty="0">
              <a:latin typeface="Arial" panose="020B0604020202020204" pitchFamily="34" charset="0"/>
              <a:cs typeface="Arial" panose="020B0604020202020204" pitchFamily="34" charset="0"/>
            </a:endParaRPr>
          </a:p>
          <a:p>
            <a:pPr marL="358775" indent="-358775" algn="just">
              <a:spcBef>
                <a:spcPts val="800"/>
              </a:spcBef>
              <a:spcAft>
                <a:spcPts val="800"/>
              </a:spcAft>
              <a:buSzPct val="120000"/>
              <a:buFont typeface="Wingdings" panose="05000000000000000000" pitchFamily="2" charset="2"/>
              <a:buChar char="v"/>
            </a:pPr>
            <a:r>
              <a:rPr lang="en-US" sz="2200" b="1" dirty="0">
                <a:solidFill>
                  <a:srgbClr val="0034A2"/>
                </a:solidFill>
                <a:latin typeface="Arial" panose="020B0604020202020204" pitchFamily="34" charset="0"/>
                <a:cs typeface="Arial" panose="020B0604020202020204" pitchFamily="34" charset="0"/>
              </a:rPr>
              <a:t>SOLUTION</a:t>
            </a:r>
            <a:r>
              <a:rPr lang="en-US" sz="2000" b="1" dirty="0">
                <a:solidFill>
                  <a:srgbClr val="0034A2"/>
                </a:solidFill>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 </a:t>
            </a:r>
          </a:p>
          <a:p>
            <a:pPr marL="541338" indent="0" algn="just">
              <a:spcBef>
                <a:spcPts val="800"/>
              </a:spcBef>
              <a:spcAft>
                <a:spcPts val="800"/>
              </a:spcAft>
              <a:buSzPct val="120000"/>
              <a:buNone/>
            </a:pPr>
            <a:r>
              <a:rPr lang="en-IN" sz="2000" b="1" dirty="0">
                <a:latin typeface="Arial" panose="020B0604020202020204" pitchFamily="34" charset="0"/>
                <a:cs typeface="Arial" panose="020B0604020202020204" pitchFamily="34" charset="0"/>
              </a:rPr>
              <a:t>Implementing machine learning and automated machine learning to estimate a future applicant's home loan status based on historical data in order to greatly the latency between when the application is submitted, and the outcome received.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35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C7DE4A-12AA-A805-1E8E-FD0C7E73AB31}"/>
              </a:ext>
            </a:extLst>
          </p:cNvPr>
          <p:cNvPicPr>
            <a:picLocks noChangeAspect="1"/>
          </p:cNvPicPr>
          <p:nvPr/>
        </p:nvPicPr>
        <p:blipFill>
          <a:blip r:embed="rId2"/>
          <a:stretch>
            <a:fillRect/>
          </a:stretch>
        </p:blipFill>
        <p:spPr>
          <a:xfrm>
            <a:off x="-1721" y="6179073"/>
            <a:ext cx="12237248" cy="717027"/>
          </a:xfrm>
          <a:prstGeom prst="rect">
            <a:avLst/>
          </a:prstGeom>
        </p:spPr>
      </p:pic>
      <p:pic>
        <p:nvPicPr>
          <p:cNvPr id="9" name="Picture 8">
            <a:extLst>
              <a:ext uri="{FF2B5EF4-FFF2-40B4-BE49-F238E27FC236}">
                <a16:creationId xmlns:a16="http://schemas.microsoft.com/office/drawing/2014/main" id="{6ADF636C-224F-0128-1D5E-F4EC852A7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31" y="657328"/>
            <a:ext cx="1057807" cy="99649"/>
          </a:xfrm>
          <a:prstGeom prst="rect">
            <a:avLst/>
          </a:prstGeom>
        </p:spPr>
      </p:pic>
      <p:sp>
        <p:nvSpPr>
          <p:cNvPr id="10" name="TextBox 9">
            <a:extLst>
              <a:ext uri="{FF2B5EF4-FFF2-40B4-BE49-F238E27FC236}">
                <a16:creationId xmlns:a16="http://schemas.microsoft.com/office/drawing/2014/main" id="{820829EA-7193-8875-FADB-E334D8852A5B}"/>
              </a:ext>
            </a:extLst>
          </p:cNvPr>
          <p:cNvSpPr txBox="1"/>
          <p:nvPr/>
        </p:nvSpPr>
        <p:spPr>
          <a:xfrm>
            <a:off x="1357258" y="476319"/>
            <a:ext cx="4319642" cy="461665"/>
          </a:xfrm>
          <a:prstGeom prst="rect">
            <a:avLst/>
          </a:prstGeom>
          <a:noFill/>
        </p:spPr>
        <p:txBody>
          <a:bodyPr wrap="square" rtlCol="0">
            <a:spAutoFit/>
          </a:bodyPr>
          <a:lstStyle/>
          <a:p>
            <a:r>
              <a:rPr lang="en-ZA" sz="2400" b="1" cap="all" dirty="0">
                <a:solidFill>
                  <a:srgbClr val="0032A0"/>
                </a:solidFill>
                <a:latin typeface="Arial" panose="020B0604020202020204" pitchFamily="34" charset="0"/>
                <a:cs typeface="Arial" panose="020B0604020202020204" pitchFamily="34" charset="0"/>
              </a:rPr>
              <a:t>DATA</a:t>
            </a:r>
            <a:endParaRPr lang="en-GB" sz="2000" b="1" cap="all" dirty="0">
              <a:solidFill>
                <a:srgbClr val="0032A0"/>
              </a:solidFill>
              <a:latin typeface="Arial" panose="020B0604020202020204" pitchFamily="34" charset="0"/>
              <a:cs typeface="Arial" panose="020B0604020202020204" pitchFamily="34" charset="0"/>
            </a:endParaRPr>
          </a:p>
        </p:txBody>
      </p:sp>
      <p:pic>
        <p:nvPicPr>
          <p:cNvPr id="12" name="Picture 11" descr="A blue and white logo&#10;&#10;Description automatically generated with medium confidence">
            <a:extLst>
              <a:ext uri="{FF2B5EF4-FFF2-40B4-BE49-F238E27FC236}">
                <a16:creationId xmlns:a16="http://schemas.microsoft.com/office/drawing/2014/main" id="{7A207831-6890-1D4F-A9E4-744585646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9722" y="182616"/>
            <a:ext cx="817391" cy="1111652"/>
          </a:xfrm>
          <a:prstGeom prst="rect">
            <a:avLst/>
          </a:prstGeom>
        </p:spPr>
      </p:pic>
      <p:sp>
        <p:nvSpPr>
          <p:cNvPr id="13" name="TextBox 12">
            <a:extLst>
              <a:ext uri="{FF2B5EF4-FFF2-40B4-BE49-F238E27FC236}">
                <a16:creationId xmlns:a16="http://schemas.microsoft.com/office/drawing/2014/main" id="{3EDFE6A9-86F7-A64B-02AA-E42126759502}"/>
              </a:ext>
            </a:extLst>
          </p:cNvPr>
          <p:cNvSpPr txBox="1"/>
          <p:nvPr/>
        </p:nvSpPr>
        <p:spPr>
          <a:xfrm>
            <a:off x="90376" y="6257658"/>
            <a:ext cx="312906" cy="369332"/>
          </a:xfrm>
          <a:prstGeom prst="rect">
            <a:avLst/>
          </a:prstGeom>
          <a:noFill/>
        </p:spPr>
        <p:txBody>
          <a:bodyPr wrap="none" rtlCol="0">
            <a:spAutoFit/>
          </a:bodyPr>
          <a:lstStyle/>
          <a:p>
            <a:r>
              <a:rPr lang="en-ZA" b="1" dirty="0">
                <a:solidFill>
                  <a:srgbClr val="0032A0"/>
                </a:solidFill>
                <a:latin typeface="Arial" panose="020B0604020202020204" pitchFamily="34" charset="0"/>
                <a:cs typeface="Arial" panose="020B0604020202020204" pitchFamily="34" charset="0"/>
              </a:rPr>
              <a:t>5</a:t>
            </a:r>
            <a:endParaRPr lang="en-GB" b="1" dirty="0">
              <a:solidFill>
                <a:srgbClr val="0032A0"/>
              </a:solidFill>
              <a:latin typeface="Arial" panose="020B0604020202020204" pitchFamily="34" charset="0"/>
              <a:cs typeface="Arial" panose="020B0604020202020204" pitchFamily="34" charset="0"/>
            </a:endParaRPr>
          </a:p>
        </p:txBody>
      </p:sp>
      <p:graphicFrame>
        <p:nvGraphicFramePr>
          <p:cNvPr id="3" name="Diagram 2">
            <a:extLst>
              <a:ext uri="{FF2B5EF4-FFF2-40B4-BE49-F238E27FC236}">
                <a16:creationId xmlns:a16="http://schemas.microsoft.com/office/drawing/2014/main" id="{F6B88E55-8DFC-28C5-47F1-78F8E32B7F86}"/>
              </a:ext>
            </a:extLst>
          </p:cNvPr>
          <p:cNvGraphicFramePr/>
          <p:nvPr>
            <p:extLst>
              <p:ext uri="{D42A27DB-BD31-4B8C-83A1-F6EECF244321}">
                <p14:modId xmlns:p14="http://schemas.microsoft.com/office/powerpoint/2010/main" val="1192784085"/>
              </p:ext>
            </p:extLst>
          </p:nvPr>
        </p:nvGraphicFramePr>
        <p:xfrm>
          <a:off x="332740" y="937985"/>
          <a:ext cx="5572760" cy="48151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4" name="Picture 13">
            <a:extLst>
              <a:ext uri="{FF2B5EF4-FFF2-40B4-BE49-F238E27FC236}">
                <a16:creationId xmlns:a16="http://schemas.microsoft.com/office/drawing/2014/main" id="{C435F9E2-9452-F41D-5490-B683140831ED}"/>
              </a:ext>
            </a:extLst>
          </p:cNvPr>
          <p:cNvPicPr>
            <a:picLocks noChangeAspect="1"/>
          </p:cNvPicPr>
          <p:nvPr/>
        </p:nvPicPr>
        <p:blipFill rotWithShape="1">
          <a:blip r:embed="rId10"/>
          <a:srcRect r="763" b="2053"/>
          <a:stretch/>
        </p:blipFill>
        <p:spPr>
          <a:xfrm>
            <a:off x="5676900" y="2232636"/>
            <a:ext cx="6344392" cy="1898696"/>
          </a:xfrm>
          <a:prstGeom prst="rect">
            <a:avLst/>
          </a:prstGeom>
        </p:spPr>
      </p:pic>
      <p:sp>
        <p:nvSpPr>
          <p:cNvPr id="15" name="Arrow: Bent 14">
            <a:extLst>
              <a:ext uri="{FF2B5EF4-FFF2-40B4-BE49-F238E27FC236}">
                <a16:creationId xmlns:a16="http://schemas.microsoft.com/office/drawing/2014/main" id="{CB34E8E1-B037-E262-3C79-42B2C4D7EF0A}"/>
              </a:ext>
            </a:extLst>
          </p:cNvPr>
          <p:cNvSpPr/>
          <p:nvPr/>
        </p:nvSpPr>
        <p:spPr>
          <a:xfrm rot="5400000">
            <a:off x="11525537" y="1754258"/>
            <a:ext cx="365760" cy="3962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TextBox 15">
            <a:extLst>
              <a:ext uri="{FF2B5EF4-FFF2-40B4-BE49-F238E27FC236}">
                <a16:creationId xmlns:a16="http://schemas.microsoft.com/office/drawing/2014/main" id="{F56A0685-C0DC-9A49-EAC6-EBFC74C534F1}"/>
              </a:ext>
            </a:extLst>
          </p:cNvPr>
          <p:cNvSpPr txBox="1"/>
          <p:nvPr/>
        </p:nvSpPr>
        <p:spPr>
          <a:xfrm>
            <a:off x="9532049" y="1591402"/>
            <a:ext cx="2512103" cy="400110"/>
          </a:xfrm>
          <a:prstGeom prst="rect">
            <a:avLst/>
          </a:prstGeom>
          <a:noFill/>
        </p:spPr>
        <p:txBody>
          <a:bodyPr wrap="square" rtlCol="0">
            <a:spAutoFit/>
          </a:bodyPr>
          <a:lstStyle/>
          <a:p>
            <a:r>
              <a:rPr lang="en-ZA" sz="2000" b="1" dirty="0">
                <a:solidFill>
                  <a:srgbClr val="0032A0"/>
                </a:solidFill>
                <a:latin typeface="Arial" panose="020B0604020202020204" pitchFamily="34" charset="0"/>
                <a:cs typeface="Arial" panose="020B0604020202020204" pitchFamily="34" charset="0"/>
              </a:rPr>
              <a:t>Target Variable</a:t>
            </a:r>
            <a:endParaRPr lang="en-GB" b="1" dirty="0">
              <a:solidFill>
                <a:srgbClr val="0032A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9C9C5369-21F6-4658-D7EF-DF067C59DE85}"/>
              </a:ext>
            </a:extLst>
          </p:cNvPr>
          <p:cNvSpPr txBox="1"/>
          <p:nvPr/>
        </p:nvSpPr>
        <p:spPr>
          <a:xfrm>
            <a:off x="1002479" y="1267988"/>
            <a:ext cx="2415540" cy="338554"/>
          </a:xfrm>
          <a:prstGeom prst="rect">
            <a:avLst/>
          </a:prstGeom>
          <a:noFill/>
        </p:spPr>
        <p:txBody>
          <a:bodyPr wrap="square" rtlCol="0">
            <a:spAutoFit/>
          </a:bodyPr>
          <a:lstStyle/>
          <a:p>
            <a:r>
              <a:rPr lang="en-ZA" sz="1600" b="1" dirty="0">
                <a:latin typeface="Arial" panose="020B0604020202020204" pitchFamily="34" charset="0"/>
                <a:cs typeface="Arial" panose="020B0604020202020204" pitchFamily="34" charset="0"/>
              </a:rPr>
              <a:t>614 rows x 13 columns</a:t>
            </a:r>
            <a:endParaRPr lang="en-GB" sz="16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BD1D5F7-0C28-0779-6267-32BE4196393A}"/>
              </a:ext>
            </a:extLst>
          </p:cNvPr>
          <p:cNvSpPr txBox="1"/>
          <p:nvPr/>
        </p:nvSpPr>
        <p:spPr>
          <a:xfrm>
            <a:off x="1002479" y="5160577"/>
            <a:ext cx="2415540" cy="338554"/>
          </a:xfrm>
          <a:prstGeom prst="rect">
            <a:avLst/>
          </a:prstGeom>
          <a:noFill/>
        </p:spPr>
        <p:txBody>
          <a:bodyPr wrap="square" rtlCol="0">
            <a:spAutoFit/>
          </a:bodyPr>
          <a:lstStyle/>
          <a:p>
            <a:r>
              <a:rPr lang="en-ZA" sz="1600" b="1" dirty="0">
                <a:latin typeface="Arial" panose="020B0604020202020204" pitchFamily="34" charset="0"/>
                <a:cs typeface="Arial" panose="020B0604020202020204" pitchFamily="34" charset="0"/>
              </a:rPr>
              <a:t>368 rows x 12 columns</a:t>
            </a:r>
            <a:endParaRPr lang="en-GB" sz="1600" b="1" dirty="0">
              <a:latin typeface="Arial" panose="020B0604020202020204" pitchFamily="34" charset="0"/>
              <a:cs typeface="Arial" panose="020B0604020202020204" pitchFamily="34" charset="0"/>
            </a:endParaRPr>
          </a:p>
        </p:txBody>
      </p:sp>
      <p:sp>
        <p:nvSpPr>
          <p:cNvPr id="19" name="Arrow: Down 18">
            <a:extLst>
              <a:ext uri="{FF2B5EF4-FFF2-40B4-BE49-F238E27FC236}">
                <a16:creationId xmlns:a16="http://schemas.microsoft.com/office/drawing/2014/main" id="{F0FB3851-D1BE-C2CB-E81F-654D48F35D48}"/>
              </a:ext>
            </a:extLst>
          </p:cNvPr>
          <p:cNvSpPr/>
          <p:nvPr/>
        </p:nvSpPr>
        <p:spPr>
          <a:xfrm rot="10800000">
            <a:off x="2560320" y="1577340"/>
            <a:ext cx="167640" cy="283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1A81B8DA-47C4-8309-5CEA-00972A1D71B4}"/>
              </a:ext>
            </a:extLst>
          </p:cNvPr>
          <p:cNvSpPr/>
          <p:nvPr/>
        </p:nvSpPr>
        <p:spPr>
          <a:xfrm>
            <a:off x="2567940" y="4838700"/>
            <a:ext cx="167640" cy="283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2B55EB46-29CC-8DDB-CBC6-ABC3B6E7195D}"/>
              </a:ext>
            </a:extLst>
          </p:cNvPr>
          <p:cNvSpPr txBox="1"/>
          <p:nvPr/>
        </p:nvSpPr>
        <p:spPr>
          <a:xfrm>
            <a:off x="7075355" y="4667808"/>
            <a:ext cx="2861682" cy="369332"/>
          </a:xfrm>
          <a:prstGeom prst="rect">
            <a:avLst/>
          </a:prstGeom>
          <a:noFill/>
        </p:spPr>
        <p:txBody>
          <a:bodyPr wrap="square" rtlCol="0">
            <a:spAutoFit/>
          </a:bodyPr>
          <a:lstStyle/>
          <a:p>
            <a:r>
              <a:rPr lang="en-ZA" b="1" dirty="0">
                <a:solidFill>
                  <a:srgbClr val="0032A0"/>
                </a:solidFill>
                <a:latin typeface="Arial" panose="020B0604020202020204" pitchFamily="34" charset="0"/>
                <a:cs typeface="Arial" panose="020B0604020202020204" pitchFamily="34" charset="0"/>
              </a:rPr>
              <a:t>Snapshot of the Dataset</a:t>
            </a:r>
            <a:endParaRPr lang="en-GB" b="1" dirty="0">
              <a:solidFill>
                <a:srgbClr val="0032A0"/>
              </a:solidFill>
              <a:latin typeface="Arial" panose="020B0604020202020204" pitchFamily="34" charset="0"/>
              <a:cs typeface="Arial" panose="020B0604020202020204" pitchFamily="34" charset="0"/>
            </a:endParaRPr>
          </a:p>
        </p:txBody>
      </p:sp>
      <p:sp>
        <p:nvSpPr>
          <p:cNvPr id="22" name="Right Brace 21">
            <a:extLst>
              <a:ext uri="{FF2B5EF4-FFF2-40B4-BE49-F238E27FC236}">
                <a16:creationId xmlns:a16="http://schemas.microsoft.com/office/drawing/2014/main" id="{3A2C0B06-468F-EE70-AF12-DA748E2B8A15}"/>
              </a:ext>
            </a:extLst>
          </p:cNvPr>
          <p:cNvSpPr/>
          <p:nvPr/>
        </p:nvSpPr>
        <p:spPr>
          <a:xfrm rot="5400000">
            <a:off x="8292527" y="3403089"/>
            <a:ext cx="276471" cy="2139686"/>
          </a:xfrm>
          <a:prstGeom prst="rightBrace">
            <a:avLst/>
          </a:prstGeom>
          <a:ln w="25400">
            <a:solidFill>
              <a:srgbClr val="0034A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88931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C7DE4A-12AA-A805-1E8E-FD0C7E73AB31}"/>
              </a:ext>
            </a:extLst>
          </p:cNvPr>
          <p:cNvPicPr>
            <a:picLocks noChangeAspect="1"/>
          </p:cNvPicPr>
          <p:nvPr/>
        </p:nvPicPr>
        <p:blipFill>
          <a:blip r:embed="rId2"/>
          <a:stretch>
            <a:fillRect/>
          </a:stretch>
        </p:blipFill>
        <p:spPr>
          <a:xfrm>
            <a:off x="-1721" y="6179073"/>
            <a:ext cx="12237248" cy="717027"/>
          </a:xfrm>
          <a:prstGeom prst="rect">
            <a:avLst/>
          </a:prstGeom>
        </p:spPr>
      </p:pic>
      <p:pic>
        <p:nvPicPr>
          <p:cNvPr id="9" name="Picture 8">
            <a:extLst>
              <a:ext uri="{FF2B5EF4-FFF2-40B4-BE49-F238E27FC236}">
                <a16:creationId xmlns:a16="http://schemas.microsoft.com/office/drawing/2014/main" id="{6ADF636C-224F-0128-1D5E-F4EC852A7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31" y="657328"/>
            <a:ext cx="1057807" cy="99649"/>
          </a:xfrm>
          <a:prstGeom prst="rect">
            <a:avLst/>
          </a:prstGeom>
        </p:spPr>
      </p:pic>
      <p:sp>
        <p:nvSpPr>
          <p:cNvPr id="10" name="TextBox 9">
            <a:extLst>
              <a:ext uri="{FF2B5EF4-FFF2-40B4-BE49-F238E27FC236}">
                <a16:creationId xmlns:a16="http://schemas.microsoft.com/office/drawing/2014/main" id="{820829EA-7193-8875-FADB-E334D8852A5B}"/>
              </a:ext>
            </a:extLst>
          </p:cNvPr>
          <p:cNvSpPr txBox="1"/>
          <p:nvPr/>
        </p:nvSpPr>
        <p:spPr>
          <a:xfrm>
            <a:off x="1357258" y="476319"/>
            <a:ext cx="4319642" cy="461665"/>
          </a:xfrm>
          <a:prstGeom prst="rect">
            <a:avLst/>
          </a:prstGeom>
          <a:noFill/>
        </p:spPr>
        <p:txBody>
          <a:bodyPr wrap="square" rtlCol="0">
            <a:spAutoFit/>
          </a:bodyPr>
          <a:lstStyle/>
          <a:p>
            <a:r>
              <a:rPr lang="en-ZA" sz="2400" b="1" cap="all" dirty="0">
                <a:solidFill>
                  <a:srgbClr val="0032A0"/>
                </a:solidFill>
                <a:latin typeface="Arial" panose="020B0604020202020204" pitchFamily="34" charset="0"/>
                <a:cs typeface="Arial" panose="020B0604020202020204" pitchFamily="34" charset="0"/>
              </a:rPr>
              <a:t>ANALYSIS</a:t>
            </a:r>
            <a:endParaRPr lang="en-GB" sz="2000" b="1" cap="all" dirty="0">
              <a:solidFill>
                <a:srgbClr val="0032A0"/>
              </a:solidFill>
              <a:latin typeface="Arial" panose="020B0604020202020204" pitchFamily="34" charset="0"/>
              <a:cs typeface="Arial" panose="020B0604020202020204" pitchFamily="34" charset="0"/>
            </a:endParaRPr>
          </a:p>
        </p:txBody>
      </p:sp>
      <p:pic>
        <p:nvPicPr>
          <p:cNvPr id="12" name="Picture 11" descr="A blue and white logo&#10;&#10;Description automatically generated with medium confidence">
            <a:extLst>
              <a:ext uri="{FF2B5EF4-FFF2-40B4-BE49-F238E27FC236}">
                <a16:creationId xmlns:a16="http://schemas.microsoft.com/office/drawing/2014/main" id="{7A207831-6890-1D4F-A9E4-744585646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9722" y="182616"/>
            <a:ext cx="817391" cy="1111652"/>
          </a:xfrm>
          <a:prstGeom prst="rect">
            <a:avLst/>
          </a:prstGeom>
        </p:spPr>
      </p:pic>
      <p:sp>
        <p:nvSpPr>
          <p:cNvPr id="13" name="TextBox 12">
            <a:extLst>
              <a:ext uri="{FF2B5EF4-FFF2-40B4-BE49-F238E27FC236}">
                <a16:creationId xmlns:a16="http://schemas.microsoft.com/office/drawing/2014/main" id="{3EDFE6A9-86F7-A64B-02AA-E42126759502}"/>
              </a:ext>
            </a:extLst>
          </p:cNvPr>
          <p:cNvSpPr txBox="1"/>
          <p:nvPr/>
        </p:nvSpPr>
        <p:spPr>
          <a:xfrm>
            <a:off x="90376" y="6257658"/>
            <a:ext cx="312906" cy="369332"/>
          </a:xfrm>
          <a:prstGeom prst="rect">
            <a:avLst/>
          </a:prstGeom>
          <a:noFill/>
        </p:spPr>
        <p:txBody>
          <a:bodyPr wrap="none" rtlCol="0">
            <a:spAutoFit/>
          </a:bodyPr>
          <a:lstStyle/>
          <a:p>
            <a:r>
              <a:rPr lang="en-ZA" b="1" dirty="0">
                <a:solidFill>
                  <a:srgbClr val="0032A0"/>
                </a:solidFill>
                <a:latin typeface="Arial" panose="020B0604020202020204" pitchFamily="34" charset="0"/>
                <a:cs typeface="Arial" panose="020B0604020202020204" pitchFamily="34" charset="0"/>
              </a:rPr>
              <a:t>6</a:t>
            </a:r>
            <a:endParaRPr lang="en-GB" b="1" dirty="0">
              <a:solidFill>
                <a:srgbClr val="0032A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F2EB1AE-AA87-0350-9C2B-EA3CCB28FE10}"/>
              </a:ext>
            </a:extLst>
          </p:cNvPr>
          <p:cNvPicPr>
            <a:picLocks noChangeAspect="1"/>
          </p:cNvPicPr>
          <p:nvPr/>
        </p:nvPicPr>
        <p:blipFill>
          <a:blip r:embed="rId5"/>
          <a:stretch>
            <a:fillRect/>
          </a:stretch>
        </p:blipFill>
        <p:spPr>
          <a:xfrm>
            <a:off x="403282" y="1138151"/>
            <a:ext cx="4284074" cy="2793729"/>
          </a:xfrm>
          <a:prstGeom prst="rect">
            <a:avLst/>
          </a:prstGeom>
        </p:spPr>
      </p:pic>
      <p:sp>
        <p:nvSpPr>
          <p:cNvPr id="4" name="TextBox 3">
            <a:extLst>
              <a:ext uri="{FF2B5EF4-FFF2-40B4-BE49-F238E27FC236}">
                <a16:creationId xmlns:a16="http://schemas.microsoft.com/office/drawing/2014/main" id="{0F3A581D-86AF-B961-B48D-9E9608589BC5}"/>
              </a:ext>
            </a:extLst>
          </p:cNvPr>
          <p:cNvSpPr txBox="1"/>
          <p:nvPr/>
        </p:nvSpPr>
        <p:spPr>
          <a:xfrm>
            <a:off x="741474" y="3820370"/>
            <a:ext cx="3250875" cy="369332"/>
          </a:xfrm>
          <a:prstGeom prst="rect">
            <a:avLst/>
          </a:prstGeom>
          <a:noFill/>
        </p:spPr>
        <p:txBody>
          <a:bodyPr wrap="square" rtlCol="0">
            <a:spAutoFit/>
          </a:bodyPr>
          <a:lstStyle/>
          <a:p>
            <a:r>
              <a:rPr lang="en-ZA" dirty="0">
                <a:solidFill>
                  <a:srgbClr val="0032A0"/>
                </a:solidFill>
                <a:latin typeface="Arial" panose="020B0604020202020204" pitchFamily="34" charset="0"/>
                <a:cs typeface="Arial" panose="020B0604020202020204" pitchFamily="34" charset="0"/>
              </a:rPr>
              <a:t>Distribution of Missing Values</a:t>
            </a:r>
            <a:endParaRPr lang="en-GB" dirty="0">
              <a:solidFill>
                <a:srgbClr val="0032A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ACD2347-C889-990D-2B6A-812F5A525929}"/>
              </a:ext>
            </a:extLst>
          </p:cNvPr>
          <p:cNvPicPr>
            <a:picLocks noChangeAspect="1"/>
          </p:cNvPicPr>
          <p:nvPr/>
        </p:nvPicPr>
        <p:blipFill rotWithShape="1">
          <a:blip r:embed="rId6"/>
          <a:srcRect b="26287"/>
          <a:stretch/>
        </p:blipFill>
        <p:spPr>
          <a:xfrm>
            <a:off x="5078390" y="901390"/>
            <a:ext cx="6019922" cy="5055220"/>
          </a:xfrm>
          <a:prstGeom prst="rect">
            <a:avLst/>
          </a:prstGeom>
        </p:spPr>
      </p:pic>
      <p:sp>
        <p:nvSpPr>
          <p:cNvPr id="8" name="TextBox 7">
            <a:extLst>
              <a:ext uri="{FF2B5EF4-FFF2-40B4-BE49-F238E27FC236}">
                <a16:creationId xmlns:a16="http://schemas.microsoft.com/office/drawing/2014/main" id="{D1A0341E-11B0-4B1D-7F5D-B79D1D7D25BC}"/>
              </a:ext>
            </a:extLst>
          </p:cNvPr>
          <p:cNvSpPr txBox="1"/>
          <p:nvPr/>
        </p:nvSpPr>
        <p:spPr>
          <a:xfrm>
            <a:off x="2838031" y="4682847"/>
            <a:ext cx="1849325" cy="923330"/>
          </a:xfrm>
          <a:prstGeom prst="rect">
            <a:avLst/>
          </a:prstGeom>
          <a:noFill/>
        </p:spPr>
        <p:txBody>
          <a:bodyPr wrap="square" rtlCol="0">
            <a:spAutoFit/>
          </a:bodyPr>
          <a:lstStyle/>
          <a:p>
            <a:r>
              <a:rPr lang="en-ZA" dirty="0">
                <a:solidFill>
                  <a:srgbClr val="0032A0"/>
                </a:solidFill>
                <a:latin typeface="Arial" panose="020B0604020202020204" pitchFamily="34" charset="0"/>
                <a:cs typeface="Arial" panose="020B0604020202020204" pitchFamily="34" charset="0"/>
              </a:rPr>
              <a:t>Distributions Loan Status vs Other Indicators</a:t>
            </a:r>
            <a:endParaRPr lang="en-GB" dirty="0">
              <a:solidFill>
                <a:srgbClr val="0032A0"/>
              </a:solidFill>
              <a:latin typeface="Arial" panose="020B0604020202020204" pitchFamily="34" charset="0"/>
              <a:cs typeface="Arial" panose="020B0604020202020204" pitchFamily="34" charset="0"/>
            </a:endParaRPr>
          </a:p>
        </p:txBody>
      </p:sp>
      <p:sp>
        <p:nvSpPr>
          <p:cNvPr id="11" name="Arrow: Down 10">
            <a:extLst>
              <a:ext uri="{FF2B5EF4-FFF2-40B4-BE49-F238E27FC236}">
                <a16:creationId xmlns:a16="http://schemas.microsoft.com/office/drawing/2014/main" id="{AB46489B-632F-5A31-400B-8209679EA95D}"/>
              </a:ext>
            </a:extLst>
          </p:cNvPr>
          <p:cNvSpPr/>
          <p:nvPr/>
        </p:nvSpPr>
        <p:spPr>
          <a:xfrm rot="14118126">
            <a:off x="4590458" y="4331647"/>
            <a:ext cx="193797" cy="648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6543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C7DE4A-12AA-A805-1E8E-FD0C7E73AB31}"/>
              </a:ext>
            </a:extLst>
          </p:cNvPr>
          <p:cNvPicPr>
            <a:picLocks noChangeAspect="1"/>
          </p:cNvPicPr>
          <p:nvPr/>
        </p:nvPicPr>
        <p:blipFill>
          <a:blip r:embed="rId2"/>
          <a:stretch>
            <a:fillRect/>
          </a:stretch>
        </p:blipFill>
        <p:spPr>
          <a:xfrm>
            <a:off x="-1721" y="6179073"/>
            <a:ext cx="12237248" cy="717027"/>
          </a:xfrm>
          <a:prstGeom prst="rect">
            <a:avLst/>
          </a:prstGeom>
        </p:spPr>
      </p:pic>
      <p:pic>
        <p:nvPicPr>
          <p:cNvPr id="9" name="Picture 8">
            <a:extLst>
              <a:ext uri="{FF2B5EF4-FFF2-40B4-BE49-F238E27FC236}">
                <a16:creationId xmlns:a16="http://schemas.microsoft.com/office/drawing/2014/main" id="{6ADF636C-224F-0128-1D5E-F4EC852A7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31" y="657328"/>
            <a:ext cx="1057807" cy="99649"/>
          </a:xfrm>
          <a:prstGeom prst="rect">
            <a:avLst/>
          </a:prstGeom>
        </p:spPr>
      </p:pic>
      <p:sp>
        <p:nvSpPr>
          <p:cNvPr id="10" name="TextBox 9">
            <a:extLst>
              <a:ext uri="{FF2B5EF4-FFF2-40B4-BE49-F238E27FC236}">
                <a16:creationId xmlns:a16="http://schemas.microsoft.com/office/drawing/2014/main" id="{820829EA-7193-8875-FADB-E334D8852A5B}"/>
              </a:ext>
            </a:extLst>
          </p:cNvPr>
          <p:cNvSpPr txBox="1"/>
          <p:nvPr/>
        </p:nvSpPr>
        <p:spPr>
          <a:xfrm>
            <a:off x="1357258" y="476319"/>
            <a:ext cx="4319642" cy="461665"/>
          </a:xfrm>
          <a:prstGeom prst="rect">
            <a:avLst/>
          </a:prstGeom>
          <a:noFill/>
        </p:spPr>
        <p:txBody>
          <a:bodyPr wrap="square" rtlCol="0">
            <a:spAutoFit/>
          </a:bodyPr>
          <a:lstStyle/>
          <a:p>
            <a:r>
              <a:rPr lang="en-ZA" sz="2400" b="1" cap="all" dirty="0">
                <a:solidFill>
                  <a:srgbClr val="0032A0"/>
                </a:solidFill>
                <a:latin typeface="Arial" panose="020B0604020202020204" pitchFamily="34" charset="0"/>
                <a:cs typeface="Arial" panose="020B0604020202020204" pitchFamily="34" charset="0"/>
              </a:rPr>
              <a:t>ANALYSIS</a:t>
            </a:r>
            <a:endParaRPr lang="en-GB" sz="2000" b="1" cap="all" dirty="0">
              <a:solidFill>
                <a:srgbClr val="0032A0"/>
              </a:solidFill>
              <a:latin typeface="Arial" panose="020B0604020202020204" pitchFamily="34" charset="0"/>
              <a:cs typeface="Arial" panose="020B0604020202020204" pitchFamily="34" charset="0"/>
            </a:endParaRPr>
          </a:p>
        </p:txBody>
      </p:sp>
      <p:pic>
        <p:nvPicPr>
          <p:cNvPr id="12" name="Picture 11" descr="A blue and white logo&#10;&#10;Description automatically generated with medium confidence">
            <a:extLst>
              <a:ext uri="{FF2B5EF4-FFF2-40B4-BE49-F238E27FC236}">
                <a16:creationId xmlns:a16="http://schemas.microsoft.com/office/drawing/2014/main" id="{7A207831-6890-1D4F-A9E4-744585646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9722" y="182616"/>
            <a:ext cx="817391" cy="1111652"/>
          </a:xfrm>
          <a:prstGeom prst="rect">
            <a:avLst/>
          </a:prstGeom>
        </p:spPr>
      </p:pic>
      <p:sp>
        <p:nvSpPr>
          <p:cNvPr id="13" name="TextBox 12">
            <a:extLst>
              <a:ext uri="{FF2B5EF4-FFF2-40B4-BE49-F238E27FC236}">
                <a16:creationId xmlns:a16="http://schemas.microsoft.com/office/drawing/2014/main" id="{3EDFE6A9-86F7-A64B-02AA-E42126759502}"/>
              </a:ext>
            </a:extLst>
          </p:cNvPr>
          <p:cNvSpPr txBox="1"/>
          <p:nvPr/>
        </p:nvSpPr>
        <p:spPr>
          <a:xfrm>
            <a:off x="90376" y="6257658"/>
            <a:ext cx="312906" cy="369332"/>
          </a:xfrm>
          <a:prstGeom prst="rect">
            <a:avLst/>
          </a:prstGeom>
          <a:noFill/>
        </p:spPr>
        <p:txBody>
          <a:bodyPr wrap="none" rtlCol="0">
            <a:spAutoFit/>
          </a:bodyPr>
          <a:lstStyle/>
          <a:p>
            <a:r>
              <a:rPr lang="en-ZA" b="1" dirty="0">
                <a:solidFill>
                  <a:srgbClr val="0032A0"/>
                </a:solidFill>
                <a:latin typeface="Arial" panose="020B0604020202020204" pitchFamily="34" charset="0"/>
                <a:cs typeface="Arial" panose="020B0604020202020204" pitchFamily="34" charset="0"/>
              </a:rPr>
              <a:t>7</a:t>
            </a:r>
            <a:endParaRPr lang="en-GB" b="1" dirty="0">
              <a:solidFill>
                <a:srgbClr val="0032A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E79F91D-FE55-D658-4F08-DF42BCCA265E}"/>
              </a:ext>
            </a:extLst>
          </p:cNvPr>
          <p:cNvPicPr>
            <a:picLocks noChangeAspect="1"/>
          </p:cNvPicPr>
          <p:nvPr/>
        </p:nvPicPr>
        <p:blipFill rotWithShape="1">
          <a:blip r:embed="rId5"/>
          <a:srcRect t="79243" r="59138" b="-2"/>
          <a:stretch/>
        </p:blipFill>
        <p:spPr>
          <a:xfrm>
            <a:off x="548599" y="2072346"/>
            <a:ext cx="3537905" cy="2047576"/>
          </a:xfrm>
          <a:prstGeom prst="rect">
            <a:avLst/>
          </a:prstGeom>
        </p:spPr>
      </p:pic>
      <p:pic>
        <p:nvPicPr>
          <p:cNvPr id="15" name="Picture 14">
            <a:extLst>
              <a:ext uri="{FF2B5EF4-FFF2-40B4-BE49-F238E27FC236}">
                <a16:creationId xmlns:a16="http://schemas.microsoft.com/office/drawing/2014/main" id="{92579422-6A8E-ADD7-75EE-051A6698B357}"/>
              </a:ext>
            </a:extLst>
          </p:cNvPr>
          <p:cNvPicPr>
            <a:picLocks noChangeAspect="1"/>
          </p:cNvPicPr>
          <p:nvPr/>
        </p:nvPicPr>
        <p:blipFill>
          <a:blip r:embed="rId6"/>
          <a:stretch>
            <a:fillRect/>
          </a:stretch>
        </p:blipFill>
        <p:spPr>
          <a:xfrm>
            <a:off x="4587502" y="657328"/>
            <a:ext cx="5840670" cy="5476576"/>
          </a:xfrm>
          <a:prstGeom prst="rect">
            <a:avLst/>
          </a:prstGeom>
        </p:spPr>
      </p:pic>
      <p:sp>
        <p:nvSpPr>
          <p:cNvPr id="16" name="TextBox 15">
            <a:extLst>
              <a:ext uri="{FF2B5EF4-FFF2-40B4-BE49-F238E27FC236}">
                <a16:creationId xmlns:a16="http://schemas.microsoft.com/office/drawing/2014/main" id="{EC3BBF24-54CC-E2D8-299B-EC2CA6BFD033}"/>
              </a:ext>
            </a:extLst>
          </p:cNvPr>
          <p:cNvSpPr txBox="1"/>
          <p:nvPr/>
        </p:nvSpPr>
        <p:spPr>
          <a:xfrm>
            <a:off x="854033" y="4119922"/>
            <a:ext cx="3413167" cy="646331"/>
          </a:xfrm>
          <a:prstGeom prst="rect">
            <a:avLst/>
          </a:prstGeom>
          <a:noFill/>
        </p:spPr>
        <p:txBody>
          <a:bodyPr wrap="square" rtlCol="0">
            <a:spAutoFit/>
          </a:bodyPr>
          <a:lstStyle/>
          <a:p>
            <a:r>
              <a:rPr lang="en-ZA" dirty="0">
                <a:solidFill>
                  <a:srgbClr val="0032A0"/>
                </a:solidFill>
                <a:latin typeface="Arial" panose="020B0604020202020204" pitchFamily="34" charset="0"/>
                <a:cs typeface="Arial" panose="020B0604020202020204" pitchFamily="34" charset="0"/>
              </a:rPr>
              <a:t>Individuals with Credit History more likely to Default</a:t>
            </a:r>
            <a:endParaRPr lang="en-GB" dirty="0">
              <a:solidFill>
                <a:srgbClr val="0032A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C49FA31-BCBA-1322-FCB3-A7084EF2EFBC}"/>
              </a:ext>
            </a:extLst>
          </p:cNvPr>
          <p:cNvSpPr txBox="1"/>
          <p:nvPr/>
        </p:nvSpPr>
        <p:spPr>
          <a:xfrm>
            <a:off x="8787161" y="3549557"/>
            <a:ext cx="3210063" cy="923330"/>
          </a:xfrm>
          <a:prstGeom prst="rect">
            <a:avLst/>
          </a:prstGeom>
          <a:noFill/>
        </p:spPr>
        <p:txBody>
          <a:bodyPr wrap="square" rtlCol="0">
            <a:spAutoFit/>
          </a:bodyPr>
          <a:lstStyle/>
          <a:p>
            <a:pPr algn="l"/>
            <a:r>
              <a:rPr lang="en-US" i="0" dirty="0">
                <a:solidFill>
                  <a:srgbClr val="0032A0"/>
                </a:solidFill>
                <a:effectLst/>
                <a:latin typeface="Arial" panose="020B0604020202020204" pitchFamily="34" charset="0"/>
                <a:cs typeface="Arial" panose="020B0604020202020204" pitchFamily="34" charset="0"/>
              </a:rPr>
              <a:t>Positive Correlation Between The Applicant’s Income And The Loan Amount Applied For</a:t>
            </a:r>
          </a:p>
        </p:txBody>
      </p:sp>
    </p:spTree>
    <p:extLst>
      <p:ext uri="{BB962C8B-B14F-4D97-AF65-F5344CB8AC3E}">
        <p14:creationId xmlns:p14="http://schemas.microsoft.com/office/powerpoint/2010/main" val="117473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C7DE4A-12AA-A805-1E8E-FD0C7E73AB31}"/>
              </a:ext>
            </a:extLst>
          </p:cNvPr>
          <p:cNvPicPr>
            <a:picLocks noChangeAspect="1"/>
          </p:cNvPicPr>
          <p:nvPr/>
        </p:nvPicPr>
        <p:blipFill>
          <a:blip r:embed="rId2"/>
          <a:stretch>
            <a:fillRect/>
          </a:stretch>
        </p:blipFill>
        <p:spPr>
          <a:xfrm>
            <a:off x="-1721" y="6179073"/>
            <a:ext cx="12237248" cy="717027"/>
          </a:xfrm>
          <a:prstGeom prst="rect">
            <a:avLst/>
          </a:prstGeom>
        </p:spPr>
      </p:pic>
      <p:pic>
        <p:nvPicPr>
          <p:cNvPr id="9" name="Picture 8">
            <a:extLst>
              <a:ext uri="{FF2B5EF4-FFF2-40B4-BE49-F238E27FC236}">
                <a16:creationId xmlns:a16="http://schemas.microsoft.com/office/drawing/2014/main" id="{6ADF636C-224F-0128-1D5E-F4EC852A7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31" y="657328"/>
            <a:ext cx="1057807" cy="99649"/>
          </a:xfrm>
          <a:prstGeom prst="rect">
            <a:avLst/>
          </a:prstGeom>
        </p:spPr>
      </p:pic>
      <p:sp>
        <p:nvSpPr>
          <p:cNvPr id="10" name="TextBox 9">
            <a:extLst>
              <a:ext uri="{FF2B5EF4-FFF2-40B4-BE49-F238E27FC236}">
                <a16:creationId xmlns:a16="http://schemas.microsoft.com/office/drawing/2014/main" id="{820829EA-7193-8875-FADB-E334D8852A5B}"/>
              </a:ext>
            </a:extLst>
          </p:cNvPr>
          <p:cNvSpPr txBox="1"/>
          <p:nvPr/>
        </p:nvSpPr>
        <p:spPr>
          <a:xfrm>
            <a:off x="1357258" y="476319"/>
            <a:ext cx="4319642" cy="461665"/>
          </a:xfrm>
          <a:prstGeom prst="rect">
            <a:avLst/>
          </a:prstGeom>
          <a:noFill/>
        </p:spPr>
        <p:txBody>
          <a:bodyPr wrap="square" rtlCol="0">
            <a:spAutoFit/>
          </a:bodyPr>
          <a:lstStyle/>
          <a:p>
            <a:r>
              <a:rPr lang="en-ZA" sz="2400" b="1" cap="all" dirty="0">
                <a:solidFill>
                  <a:srgbClr val="0032A0"/>
                </a:solidFill>
                <a:latin typeface="Arial" panose="020B0604020202020204" pitchFamily="34" charset="0"/>
                <a:cs typeface="Arial" panose="020B0604020202020204" pitchFamily="34" charset="0"/>
              </a:rPr>
              <a:t>MODELING</a:t>
            </a:r>
            <a:endParaRPr lang="en-GB" sz="2000" b="1" cap="all" dirty="0">
              <a:solidFill>
                <a:srgbClr val="0032A0"/>
              </a:solidFill>
              <a:latin typeface="Arial" panose="020B0604020202020204" pitchFamily="34" charset="0"/>
              <a:cs typeface="Arial" panose="020B0604020202020204" pitchFamily="34" charset="0"/>
            </a:endParaRPr>
          </a:p>
        </p:txBody>
      </p:sp>
      <p:pic>
        <p:nvPicPr>
          <p:cNvPr id="12" name="Picture 11" descr="A blue and white logo&#10;&#10;Description automatically generated with medium confidence">
            <a:extLst>
              <a:ext uri="{FF2B5EF4-FFF2-40B4-BE49-F238E27FC236}">
                <a16:creationId xmlns:a16="http://schemas.microsoft.com/office/drawing/2014/main" id="{7A207831-6890-1D4F-A9E4-744585646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9722" y="182616"/>
            <a:ext cx="817391" cy="1111652"/>
          </a:xfrm>
          <a:prstGeom prst="rect">
            <a:avLst/>
          </a:prstGeom>
        </p:spPr>
      </p:pic>
      <p:sp>
        <p:nvSpPr>
          <p:cNvPr id="13" name="TextBox 12">
            <a:extLst>
              <a:ext uri="{FF2B5EF4-FFF2-40B4-BE49-F238E27FC236}">
                <a16:creationId xmlns:a16="http://schemas.microsoft.com/office/drawing/2014/main" id="{3EDFE6A9-86F7-A64B-02AA-E42126759502}"/>
              </a:ext>
            </a:extLst>
          </p:cNvPr>
          <p:cNvSpPr txBox="1"/>
          <p:nvPr/>
        </p:nvSpPr>
        <p:spPr>
          <a:xfrm>
            <a:off x="90376" y="6257658"/>
            <a:ext cx="312906" cy="369332"/>
          </a:xfrm>
          <a:prstGeom prst="rect">
            <a:avLst/>
          </a:prstGeom>
          <a:noFill/>
        </p:spPr>
        <p:txBody>
          <a:bodyPr wrap="none" rtlCol="0">
            <a:spAutoFit/>
          </a:bodyPr>
          <a:lstStyle/>
          <a:p>
            <a:r>
              <a:rPr lang="en-ZA" b="1" dirty="0">
                <a:solidFill>
                  <a:srgbClr val="0032A0"/>
                </a:solidFill>
                <a:latin typeface="Arial" panose="020B0604020202020204" pitchFamily="34" charset="0"/>
                <a:cs typeface="Arial" panose="020B0604020202020204" pitchFamily="34" charset="0"/>
              </a:rPr>
              <a:t>8</a:t>
            </a:r>
            <a:endParaRPr lang="en-GB" b="1" dirty="0">
              <a:solidFill>
                <a:srgbClr val="0032A0"/>
              </a:solidFill>
              <a:latin typeface="Arial" panose="020B0604020202020204" pitchFamily="34" charset="0"/>
              <a:cs typeface="Arial" panose="020B0604020202020204" pitchFamily="34" charset="0"/>
            </a:endParaRPr>
          </a:p>
        </p:txBody>
      </p:sp>
      <p:sp>
        <p:nvSpPr>
          <p:cNvPr id="2" name="Text Placeholder 3">
            <a:extLst>
              <a:ext uri="{FF2B5EF4-FFF2-40B4-BE49-F238E27FC236}">
                <a16:creationId xmlns:a16="http://schemas.microsoft.com/office/drawing/2014/main" id="{280AEFEE-76F2-93E7-3A4B-157308FC11EF}"/>
              </a:ext>
            </a:extLst>
          </p:cNvPr>
          <p:cNvSpPr txBox="1">
            <a:spLocks/>
          </p:cNvSpPr>
          <p:nvPr/>
        </p:nvSpPr>
        <p:spPr>
          <a:xfrm>
            <a:off x="937458" y="1878159"/>
            <a:ext cx="10317083" cy="282465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gn="just">
              <a:spcBef>
                <a:spcPts val="1200"/>
              </a:spcBef>
              <a:spcAft>
                <a:spcPts val="1200"/>
              </a:spcAft>
              <a:buFont typeface="Wingdings" panose="05000000000000000000" pitchFamily="2" charset="2"/>
              <a:buChar char="v"/>
            </a:pPr>
            <a:r>
              <a:rPr lang="en-IN" sz="2000" b="1" dirty="0">
                <a:solidFill>
                  <a:srgbClr val="002060"/>
                </a:solidFill>
                <a:latin typeface="Arial" panose="020B0604020202020204" pitchFamily="34" charset="0"/>
                <a:cs typeface="Arial" panose="020B0604020202020204" pitchFamily="34" charset="0"/>
              </a:rPr>
              <a:t>Models were used to compare and contrast automated machine learning vs traditional machine learning.</a:t>
            </a:r>
          </a:p>
          <a:p>
            <a:pPr marL="357188" indent="-357188" algn="just">
              <a:spcBef>
                <a:spcPts val="1200"/>
              </a:spcBef>
              <a:spcAft>
                <a:spcPts val="1200"/>
              </a:spcAft>
              <a:buFont typeface="Wingdings" panose="05000000000000000000" pitchFamily="2" charset="2"/>
              <a:buChar char="v"/>
            </a:pPr>
            <a:r>
              <a:rPr lang="en-IN" sz="2000" b="1" dirty="0" err="1">
                <a:solidFill>
                  <a:srgbClr val="002060"/>
                </a:solidFill>
                <a:latin typeface="Arial" panose="020B0604020202020204" pitchFamily="34" charset="0"/>
                <a:cs typeface="Arial" panose="020B0604020202020204" pitchFamily="34" charset="0"/>
              </a:rPr>
              <a:t>AutoML</a:t>
            </a:r>
            <a:r>
              <a:rPr lang="en-IN" sz="2000" b="1" dirty="0">
                <a:solidFill>
                  <a:srgbClr val="002060"/>
                </a:solidFill>
                <a:latin typeface="Arial" panose="020B0604020202020204" pitchFamily="34" charset="0"/>
                <a:cs typeface="Arial" panose="020B0604020202020204" pitchFamily="34" charset="0"/>
              </a:rPr>
              <a:t> models have the major advantage that they have already been trained and can be implemented easily.</a:t>
            </a:r>
          </a:p>
          <a:p>
            <a:pPr marL="357188" indent="-357188" algn="just">
              <a:spcBef>
                <a:spcPts val="1200"/>
              </a:spcBef>
              <a:spcAft>
                <a:spcPts val="1200"/>
              </a:spcAft>
              <a:buFont typeface="Wingdings" panose="05000000000000000000" pitchFamily="2" charset="2"/>
              <a:buChar char="v"/>
            </a:pPr>
            <a:r>
              <a:rPr lang="en-IN" sz="2000" b="1" dirty="0">
                <a:solidFill>
                  <a:srgbClr val="002060"/>
                </a:solidFill>
                <a:latin typeface="Arial" panose="020B0604020202020204" pitchFamily="34" charset="0"/>
                <a:cs typeface="Arial" panose="020B0604020202020204" pitchFamily="34" charset="0"/>
              </a:rPr>
              <a:t>Traditional machine learning is a fair bit more cumbersome with a lot more pre-processing and model training required.</a:t>
            </a:r>
          </a:p>
        </p:txBody>
      </p:sp>
    </p:spTree>
    <p:extLst>
      <p:ext uri="{BB962C8B-B14F-4D97-AF65-F5344CB8AC3E}">
        <p14:creationId xmlns:p14="http://schemas.microsoft.com/office/powerpoint/2010/main" val="2006574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C7DE4A-12AA-A805-1E8E-FD0C7E73AB31}"/>
              </a:ext>
            </a:extLst>
          </p:cNvPr>
          <p:cNvPicPr>
            <a:picLocks noChangeAspect="1"/>
          </p:cNvPicPr>
          <p:nvPr/>
        </p:nvPicPr>
        <p:blipFill>
          <a:blip r:embed="rId2"/>
          <a:stretch>
            <a:fillRect/>
          </a:stretch>
        </p:blipFill>
        <p:spPr>
          <a:xfrm>
            <a:off x="-1721" y="6179073"/>
            <a:ext cx="12237248" cy="717027"/>
          </a:xfrm>
          <a:prstGeom prst="rect">
            <a:avLst/>
          </a:prstGeom>
        </p:spPr>
      </p:pic>
      <p:pic>
        <p:nvPicPr>
          <p:cNvPr id="9" name="Picture 8">
            <a:extLst>
              <a:ext uri="{FF2B5EF4-FFF2-40B4-BE49-F238E27FC236}">
                <a16:creationId xmlns:a16="http://schemas.microsoft.com/office/drawing/2014/main" id="{6ADF636C-224F-0128-1D5E-F4EC852A7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31" y="657328"/>
            <a:ext cx="1057807" cy="99649"/>
          </a:xfrm>
          <a:prstGeom prst="rect">
            <a:avLst/>
          </a:prstGeom>
        </p:spPr>
      </p:pic>
      <p:sp>
        <p:nvSpPr>
          <p:cNvPr id="10" name="TextBox 9">
            <a:extLst>
              <a:ext uri="{FF2B5EF4-FFF2-40B4-BE49-F238E27FC236}">
                <a16:creationId xmlns:a16="http://schemas.microsoft.com/office/drawing/2014/main" id="{820829EA-7193-8875-FADB-E334D8852A5B}"/>
              </a:ext>
            </a:extLst>
          </p:cNvPr>
          <p:cNvSpPr txBox="1"/>
          <p:nvPr/>
        </p:nvSpPr>
        <p:spPr>
          <a:xfrm>
            <a:off x="1357258" y="476319"/>
            <a:ext cx="4319642" cy="461665"/>
          </a:xfrm>
          <a:prstGeom prst="rect">
            <a:avLst/>
          </a:prstGeom>
          <a:noFill/>
        </p:spPr>
        <p:txBody>
          <a:bodyPr wrap="square" rtlCol="0">
            <a:spAutoFit/>
          </a:bodyPr>
          <a:lstStyle/>
          <a:p>
            <a:r>
              <a:rPr lang="en-ZA" sz="2400" b="1" cap="all" dirty="0">
                <a:solidFill>
                  <a:srgbClr val="0032A0"/>
                </a:solidFill>
                <a:latin typeface="Arial" panose="020B0604020202020204" pitchFamily="34" charset="0"/>
                <a:cs typeface="Arial" panose="020B0604020202020204" pitchFamily="34" charset="0"/>
              </a:rPr>
              <a:t>MODEL EVALUATION</a:t>
            </a:r>
            <a:endParaRPr lang="en-GB" sz="2000" b="1" cap="all" dirty="0">
              <a:solidFill>
                <a:srgbClr val="0032A0"/>
              </a:solidFill>
              <a:latin typeface="Arial" panose="020B0604020202020204" pitchFamily="34" charset="0"/>
              <a:cs typeface="Arial" panose="020B0604020202020204" pitchFamily="34" charset="0"/>
            </a:endParaRPr>
          </a:p>
        </p:txBody>
      </p:sp>
      <p:pic>
        <p:nvPicPr>
          <p:cNvPr id="12" name="Picture 11" descr="A blue and white logo&#10;&#10;Description automatically generated with medium confidence">
            <a:extLst>
              <a:ext uri="{FF2B5EF4-FFF2-40B4-BE49-F238E27FC236}">
                <a16:creationId xmlns:a16="http://schemas.microsoft.com/office/drawing/2014/main" id="{7A207831-6890-1D4F-A9E4-744585646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9722" y="182616"/>
            <a:ext cx="817391" cy="1111652"/>
          </a:xfrm>
          <a:prstGeom prst="rect">
            <a:avLst/>
          </a:prstGeom>
        </p:spPr>
      </p:pic>
      <p:sp>
        <p:nvSpPr>
          <p:cNvPr id="13" name="TextBox 12">
            <a:extLst>
              <a:ext uri="{FF2B5EF4-FFF2-40B4-BE49-F238E27FC236}">
                <a16:creationId xmlns:a16="http://schemas.microsoft.com/office/drawing/2014/main" id="{3EDFE6A9-86F7-A64B-02AA-E42126759502}"/>
              </a:ext>
            </a:extLst>
          </p:cNvPr>
          <p:cNvSpPr txBox="1"/>
          <p:nvPr/>
        </p:nvSpPr>
        <p:spPr>
          <a:xfrm>
            <a:off x="90376" y="6257658"/>
            <a:ext cx="312906" cy="369332"/>
          </a:xfrm>
          <a:prstGeom prst="rect">
            <a:avLst/>
          </a:prstGeom>
          <a:noFill/>
        </p:spPr>
        <p:txBody>
          <a:bodyPr wrap="none" rtlCol="0">
            <a:spAutoFit/>
          </a:bodyPr>
          <a:lstStyle/>
          <a:p>
            <a:r>
              <a:rPr lang="en-ZA" b="1" dirty="0">
                <a:solidFill>
                  <a:srgbClr val="0032A0"/>
                </a:solidFill>
                <a:latin typeface="Arial" panose="020B0604020202020204" pitchFamily="34" charset="0"/>
                <a:cs typeface="Arial" panose="020B0604020202020204" pitchFamily="34" charset="0"/>
              </a:rPr>
              <a:t>9</a:t>
            </a:r>
            <a:endParaRPr lang="en-GB" b="1" dirty="0">
              <a:solidFill>
                <a:srgbClr val="0032A0"/>
              </a:solidFill>
              <a:latin typeface="Arial" panose="020B0604020202020204" pitchFamily="34" charset="0"/>
              <a:cs typeface="Arial" panose="020B0604020202020204" pitchFamily="34" charset="0"/>
            </a:endParaRPr>
          </a:p>
        </p:txBody>
      </p:sp>
      <p:sp>
        <p:nvSpPr>
          <p:cNvPr id="2" name="Text Placeholder 3">
            <a:extLst>
              <a:ext uri="{FF2B5EF4-FFF2-40B4-BE49-F238E27FC236}">
                <a16:creationId xmlns:a16="http://schemas.microsoft.com/office/drawing/2014/main" id="{B01144DA-30A6-4159-C4C1-68FF1ACCA0C3}"/>
              </a:ext>
            </a:extLst>
          </p:cNvPr>
          <p:cNvSpPr txBox="1">
            <a:spLocks/>
          </p:cNvSpPr>
          <p:nvPr/>
        </p:nvSpPr>
        <p:spPr>
          <a:xfrm>
            <a:off x="937458" y="1417163"/>
            <a:ext cx="10317083" cy="7170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gn="just">
              <a:spcBef>
                <a:spcPts val="800"/>
              </a:spcBef>
              <a:spcAft>
                <a:spcPts val="800"/>
              </a:spcAft>
              <a:buFont typeface="Wingdings" panose="05000000000000000000" pitchFamily="2" charset="2"/>
              <a:buChar char="v"/>
            </a:pPr>
            <a:r>
              <a:rPr lang="en-IN" sz="2000" b="1" dirty="0">
                <a:solidFill>
                  <a:srgbClr val="002060"/>
                </a:solidFill>
                <a:latin typeface="Arial" panose="020B0604020202020204" pitchFamily="34" charset="0"/>
                <a:cs typeface="Arial" panose="020B0604020202020204" pitchFamily="34" charset="0"/>
              </a:rPr>
              <a:t>Results from </a:t>
            </a:r>
            <a:r>
              <a:rPr lang="en-IN" sz="2000" b="1" dirty="0" err="1">
                <a:solidFill>
                  <a:srgbClr val="002060"/>
                </a:solidFill>
                <a:latin typeface="Arial" panose="020B0604020202020204" pitchFamily="34" charset="0"/>
                <a:cs typeface="Arial" panose="020B0604020202020204" pitchFamily="34" charset="0"/>
              </a:rPr>
              <a:t>AutoML</a:t>
            </a:r>
            <a:r>
              <a:rPr lang="en-IN" sz="2000" b="1" dirty="0">
                <a:solidFill>
                  <a:srgbClr val="002060"/>
                </a:solidFill>
                <a:latin typeface="Arial" panose="020B0604020202020204" pitchFamily="34" charset="0"/>
                <a:cs typeface="Arial" panose="020B0604020202020204" pitchFamily="34" charset="0"/>
              </a:rPr>
              <a:t> and conventional machine learning models were very similar.</a:t>
            </a:r>
            <a:endParaRPr lang="en-US" sz="2000" b="1" dirty="0">
              <a:solidFill>
                <a:srgbClr val="00206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C3B9713-1FEE-2053-E03B-AAF19A82F602}"/>
              </a:ext>
            </a:extLst>
          </p:cNvPr>
          <p:cNvPicPr>
            <a:picLocks noChangeAspect="1"/>
          </p:cNvPicPr>
          <p:nvPr/>
        </p:nvPicPr>
        <p:blipFill rotWithShape="1">
          <a:blip r:embed="rId5"/>
          <a:srcRect t="2503"/>
          <a:stretch/>
        </p:blipFill>
        <p:spPr>
          <a:xfrm>
            <a:off x="748525" y="2802673"/>
            <a:ext cx="4537153" cy="1672716"/>
          </a:xfrm>
          <a:prstGeom prst="rect">
            <a:avLst/>
          </a:prstGeom>
        </p:spPr>
      </p:pic>
      <p:sp>
        <p:nvSpPr>
          <p:cNvPr id="6" name="TextBox 5">
            <a:extLst>
              <a:ext uri="{FF2B5EF4-FFF2-40B4-BE49-F238E27FC236}">
                <a16:creationId xmlns:a16="http://schemas.microsoft.com/office/drawing/2014/main" id="{EA4B0331-C543-ECA4-3478-6E67C7C5BB1B}"/>
              </a:ext>
            </a:extLst>
          </p:cNvPr>
          <p:cNvSpPr txBox="1"/>
          <p:nvPr/>
        </p:nvSpPr>
        <p:spPr>
          <a:xfrm>
            <a:off x="2311126" y="4475389"/>
            <a:ext cx="1926338" cy="369332"/>
          </a:xfrm>
          <a:prstGeom prst="rect">
            <a:avLst/>
          </a:prstGeom>
          <a:noFill/>
        </p:spPr>
        <p:txBody>
          <a:bodyPr wrap="square" rtlCol="0">
            <a:spAutoFit/>
          </a:bodyPr>
          <a:lstStyle/>
          <a:p>
            <a:r>
              <a:rPr lang="en-ZA" dirty="0" err="1">
                <a:solidFill>
                  <a:srgbClr val="0032A0"/>
                </a:solidFill>
                <a:latin typeface="Arial" panose="020B0604020202020204" pitchFamily="34" charset="0"/>
                <a:cs typeface="Arial" panose="020B0604020202020204" pitchFamily="34" charset="0"/>
              </a:rPr>
              <a:t>AutoML</a:t>
            </a:r>
            <a:r>
              <a:rPr lang="en-ZA" dirty="0">
                <a:solidFill>
                  <a:srgbClr val="0032A0"/>
                </a:solidFill>
                <a:latin typeface="Arial" panose="020B0604020202020204" pitchFamily="34" charset="0"/>
                <a:cs typeface="Arial" panose="020B0604020202020204" pitchFamily="34" charset="0"/>
              </a:rPr>
              <a:t> Results</a:t>
            </a:r>
            <a:endParaRPr lang="en-GB" dirty="0">
              <a:solidFill>
                <a:srgbClr val="0032A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BE2E511-DB8C-AF43-6A51-A27E7F1E02ED}"/>
              </a:ext>
            </a:extLst>
          </p:cNvPr>
          <p:cNvPicPr>
            <a:picLocks noChangeAspect="1"/>
          </p:cNvPicPr>
          <p:nvPr/>
        </p:nvPicPr>
        <p:blipFill>
          <a:blip r:embed="rId6"/>
          <a:stretch>
            <a:fillRect/>
          </a:stretch>
        </p:blipFill>
        <p:spPr>
          <a:xfrm>
            <a:off x="6314496" y="2794376"/>
            <a:ext cx="4568761" cy="1672716"/>
          </a:xfrm>
          <a:prstGeom prst="rect">
            <a:avLst/>
          </a:prstGeom>
        </p:spPr>
      </p:pic>
      <p:sp>
        <p:nvSpPr>
          <p:cNvPr id="11" name="TextBox 10">
            <a:extLst>
              <a:ext uri="{FF2B5EF4-FFF2-40B4-BE49-F238E27FC236}">
                <a16:creationId xmlns:a16="http://schemas.microsoft.com/office/drawing/2014/main" id="{43A8A092-A722-A501-61F5-C25EE0AC1EA7}"/>
              </a:ext>
            </a:extLst>
          </p:cNvPr>
          <p:cNvSpPr txBox="1"/>
          <p:nvPr/>
        </p:nvSpPr>
        <p:spPr>
          <a:xfrm>
            <a:off x="7642303" y="4475389"/>
            <a:ext cx="2806391" cy="369332"/>
          </a:xfrm>
          <a:prstGeom prst="rect">
            <a:avLst/>
          </a:prstGeom>
          <a:noFill/>
        </p:spPr>
        <p:txBody>
          <a:bodyPr wrap="square" rtlCol="0">
            <a:spAutoFit/>
          </a:bodyPr>
          <a:lstStyle/>
          <a:p>
            <a:r>
              <a:rPr lang="en-ZA" dirty="0">
                <a:solidFill>
                  <a:srgbClr val="0032A0"/>
                </a:solidFill>
                <a:latin typeface="Arial" panose="020B0604020202020204" pitchFamily="34" charset="0"/>
                <a:cs typeface="Arial" panose="020B0604020202020204" pitchFamily="34" charset="0"/>
              </a:rPr>
              <a:t>Conventional ML Results</a:t>
            </a:r>
            <a:endParaRPr lang="en-GB" dirty="0">
              <a:solidFill>
                <a:srgbClr val="0032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1028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1178</TotalTime>
  <Words>404</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 Greeff</dc:creator>
  <cp:lastModifiedBy>Jaco Greeff</cp:lastModifiedBy>
  <cp:revision>19</cp:revision>
  <dcterms:created xsi:type="dcterms:W3CDTF">2023-05-30T21:43:18Z</dcterms:created>
  <dcterms:modified xsi:type="dcterms:W3CDTF">2023-06-01T11:37:29Z</dcterms:modified>
</cp:coreProperties>
</file>