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43891200"/>
  <p:notesSz cx="14243050" cy="20104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874" userDrawn="1">
          <p15:clr>
            <a:srgbClr val="A4A3A4"/>
          </p15:clr>
        </p15:guide>
        <p15:guide id="2" pos="4717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U/HAI5jW0+cS6zlKsAZAnwebE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972"/>
    <a:srgbClr val="7D3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3807" autoAdjust="0"/>
  </p:normalViewPr>
  <p:slideViewPr>
    <p:cSldViewPr snapToGrid="0">
      <p:cViewPr>
        <p:scale>
          <a:sx n="19" d="100"/>
          <a:sy n="19" d="100"/>
        </p:scale>
        <p:origin x="936" y="438"/>
      </p:cViewPr>
      <p:guideLst>
        <p:guide orient="horz" pos="8874"/>
        <p:guide pos="47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8067388" y="1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729038" y="2514600"/>
            <a:ext cx="6784975" cy="6784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423855" y="9675602"/>
            <a:ext cx="11395340" cy="7916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" name="Google Shape;41;p1:notes"/>
          <p:cNvSpPr txBox="1">
            <a:spLocks noGrp="1"/>
          </p:cNvSpPr>
          <p:nvPr>
            <p:ph type="sldNum" idx="12"/>
          </p:nvPr>
        </p:nvSpPr>
        <p:spPr>
          <a:xfrm>
            <a:off x="8067388" y="19095759"/>
            <a:ext cx="6172288" cy="100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824" userDrawn="1">
          <p15:clr>
            <a:srgbClr val="FBAE40"/>
          </p15:clr>
        </p15:guide>
        <p15:guide id="2" pos="138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2194560" y="10094983"/>
            <a:ext cx="395020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2985931" y="-699611"/>
            <a:ext cx="17919696" cy="391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416" b="0" i="0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194567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22603975" y="10094983"/>
            <a:ext cx="1909267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065" marR="0" lvl="0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135" marR="0" lvl="1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205" marR="0" lvl="2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70" marR="0" lvl="3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40" marR="0" lvl="4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405" marR="0" lvl="5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75" marR="0" lvl="6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40" marR="0" lvl="7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610" marR="0" lvl="8" indent="-2285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14923008" y="40818824"/>
            <a:ext cx="14045184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2194560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31601664" y="40818824"/>
            <a:ext cx="10094976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43891200" cy="18992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6135519" y="280113"/>
            <a:ext cx="10146796" cy="1269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250" b="0" i="0" u="none" strike="noStrike" cap="none">
                <a:solidFill>
                  <a:srgbClr val="FFD48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532053" y="304803"/>
            <a:ext cx="8395235" cy="1409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4777" rIns="0" bIns="0" anchor="t" anchorCtr="0">
            <a:spAutoFit/>
          </a:bodyPr>
          <a:lstStyle/>
          <a:p>
            <a:pPr marL="39127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8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11/08/2023</a:t>
            </a:r>
            <a:endParaRPr sz="8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9324" y="381008"/>
            <a:ext cx="14845549" cy="1932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9">
            <a:alphaModFix/>
          </a:blip>
          <a:srcRect r="50913" b="10931"/>
          <a:stretch/>
        </p:blipFill>
        <p:spPr>
          <a:xfrm>
            <a:off x="0" y="1899272"/>
            <a:ext cx="43891200" cy="4202202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9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52;p1">
            <a:extLst>
              <a:ext uri="{FF2B5EF4-FFF2-40B4-BE49-F238E27FC236}">
                <a16:creationId xmlns:a16="http://schemas.microsoft.com/office/drawing/2014/main" id="{19A7C952-407F-88C4-8235-6BBD51262F66}"/>
              </a:ext>
            </a:extLst>
          </p:cNvPr>
          <p:cNvSpPr/>
          <p:nvPr/>
        </p:nvSpPr>
        <p:spPr>
          <a:xfrm>
            <a:off x="22211603" y="24727979"/>
            <a:ext cx="20939760" cy="133163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  <a:tabLst>
                <a:tab pos="1085850" algn="l"/>
                <a:tab pos="1371600" algn="l"/>
              </a:tabLst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Formal Language</a:t>
            </a:r>
          </a:p>
          <a:p>
            <a:pPr marL="573088" lvl="0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CFG</a:t>
            </a:r>
            <a:r>
              <a:rPr lang="en-US" sz="3800" u="none" strike="noStrike" cap="none" baseline="30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is a G = (V,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R, S) t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uple with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finite sets of tokens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= {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| </a:t>
            </a:r>
            <a:r>
              <a:rPr lang="el-GR" sz="3800" b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taxon}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{ </a:t>
            </a:r>
            <a:r>
              <a:rPr lang="en-US" sz="32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⊕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lookup() },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variables V, rules R = { A </a:t>
            </a:r>
            <a:r>
              <a:rPr lang="en-US" sz="4000" b="0" u="none" strike="noStrike" cap="none" dirty="0">
                <a:solidFill>
                  <a:schemeClr val="tx1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|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V, </a:t>
            </a:r>
            <a:r>
              <a:rPr lang="el-GR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(V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∪ </a:t>
            </a:r>
            <a:r>
              <a:rPr lang="el-GR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Σ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)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*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,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and a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predefined start S </a:t>
            </a:r>
            <a:r>
              <a:rPr lang="en-US" sz="3800" b="0" dirty="0">
                <a:solidFill>
                  <a:srgbClr val="4D515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</a:t>
            </a:r>
          </a:p>
          <a:p>
            <a:pPr marL="573088" lvl="1" indent="-571500">
              <a:spcAft>
                <a:spcPts val="2000"/>
              </a:spcAft>
              <a:buClr>
                <a:schemeClr val="dk1"/>
              </a:buClr>
              <a:buSzPct val="158000"/>
              <a:buFont typeface="Arial" panose="020B0604020202020204" pitchFamily="34" charset="0"/>
              <a:buChar char="•"/>
              <a:tabLst>
                <a:tab pos="1085850" algn="l"/>
                <a:tab pos="1371600" algn="l"/>
              </a:tabLst>
            </a:pP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LL(1)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Attribute CFG</a:t>
            </a:r>
            <a:r>
              <a:rPr lang="en-US" sz="3800" baseline="300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CFG derived via left-factorization and left recursion elimination</a:t>
            </a:r>
          </a:p>
        </p:txBody>
      </p:sp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14688276" y="15479"/>
            <a:ext cx="15176669" cy="1893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949" rIns="0" bIns="0" anchor="t" anchorCtr="0">
            <a:spAutoFit/>
          </a:bodyPr>
          <a:lstStyle/>
          <a:p>
            <a:pPr marL="39127"/>
            <a:r>
              <a:rPr lang="en-US" sz="11998" dirty="0"/>
              <a:t>ITL Science Day</a:t>
            </a:r>
            <a:endParaRPr sz="11998" dirty="0"/>
          </a:p>
        </p:txBody>
      </p:sp>
      <p:sp>
        <p:nvSpPr>
          <p:cNvPr id="55" name="Google Shape;55;p1"/>
          <p:cNvSpPr txBox="1"/>
          <p:nvPr/>
        </p:nvSpPr>
        <p:spPr>
          <a:xfrm>
            <a:off x="0" y="6568819"/>
            <a:ext cx="43891200" cy="1407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99" rIns="91425" bIns="45699" anchor="t" anchorCtr="0">
            <a:normAutofit/>
          </a:bodyPr>
          <a:lstStyle/>
          <a:p>
            <a:pPr algn="ctr">
              <a:buSzPts val="6000"/>
            </a:pPr>
            <a:r>
              <a:rPr lang="en-US" sz="5997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Irena Bojanova, NIST</a:t>
            </a:r>
            <a:endParaRPr sz="1399" dirty="0"/>
          </a:p>
        </p:txBody>
      </p:sp>
      <p:sp>
        <p:nvSpPr>
          <p:cNvPr id="56" name="Google Shape;56;p1"/>
          <p:cNvSpPr txBox="1"/>
          <p:nvPr/>
        </p:nvSpPr>
        <p:spPr>
          <a:xfrm>
            <a:off x="0" y="2832966"/>
            <a:ext cx="43891200" cy="2337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3600"/>
            </a:pPr>
            <a:r>
              <a:rPr lang="en-US" sz="11998" dirty="0">
                <a:solidFill>
                  <a:schemeClr val="bg1"/>
                </a:solidFill>
                <a:latin typeface="+mn-lt"/>
              </a:rPr>
              <a:t>Bugs Framework (BF)</a:t>
            </a:r>
            <a:br>
              <a:rPr lang="en-US" sz="11998" dirty="0">
                <a:solidFill>
                  <a:schemeClr val="bg1"/>
                </a:solidFill>
                <a:latin typeface="+mn-lt"/>
              </a:rPr>
            </a:br>
            <a:r>
              <a:rPr lang="en-US" sz="9000" dirty="0">
                <a:solidFill>
                  <a:schemeClr val="bg1"/>
                </a:solidFill>
                <a:latin typeface="+mn-lt"/>
              </a:rPr>
              <a:t>Formalizing Software Security Bugs, Weaknesses, and Vulnerabilities</a:t>
            </a:r>
          </a:p>
        </p:txBody>
      </p:sp>
      <p:sp>
        <p:nvSpPr>
          <p:cNvPr id="15" name="Google Shape;44;p1">
            <a:extLst>
              <a:ext uri="{FF2B5EF4-FFF2-40B4-BE49-F238E27FC236}">
                <a16:creationId xmlns:a16="http://schemas.microsoft.com/office/drawing/2014/main" id="{EC5EEBC0-62A8-A7FD-24CE-9E476C4C0C3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9975185" y="42838970"/>
            <a:ext cx="3940843" cy="93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spcAft>
                <a:spcPts val="2998"/>
              </a:spcAft>
            </a:pPr>
            <a:r>
              <a:rPr lang="en-US" dirty="0"/>
              <a:t>The Bugs Framework (BF) https://usnistgov.github.io/BF/</a:t>
            </a:r>
            <a:endParaRPr dirty="0"/>
          </a:p>
        </p:txBody>
      </p:sp>
      <p:sp>
        <p:nvSpPr>
          <p:cNvPr id="18" name="Google Shape;49;p1">
            <a:extLst>
              <a:ext uri="{FF2B5EF4-FFF2-40B4-BE49-F238E27FC236}">
                <a16:creationId xmlns:a16="http://schemas.microsoft.com/office/drawing/2014/main" id="{25F9120F-D259-4763-3C7D-2CD6C3E5A51D}"/>
              </a:ext>
            </a:extLst>
          </p:cNvPr>
          <p:cNvSpPr/>
          <p:nvPr/>
        </p:nvSpPr>
        <p:spPr>
          <a:xfrm>
            <a:off x="750641" y="8844003"/>
            <a:ext cx="20939760" cy="603611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Motivation</a:t>
            </a:r>
            <a:endParaRPr sz="3600" b="1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914400" indent="-571500">
              <a:spcAft>
                <a:spcPts val="2998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Crucial n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eed of a formal classification system allowing unambiguous specification of software security bugs and weaknesses, and the vulnerabilities that exploit them.</a:t>
            </a:r>
          </a:p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+mn-lt"/>
                <a:cs typeface="Calibri" panose="020F0502020204030204" pitchFamily="34" charset="0"/>
                <a:sym typeface="Calibri"/>
              </a:rPr>
              <a:t>Objective</a:t>
            </a:r>
          </a:p>
          <a:p>
            <a:pPr marL="796925" indent="-571500">
              <a:buClr>
                <a:schemeClr val="dk1"/>
              </a:buClr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Create bug models, weakness taxonomies, and vulnerability models with causation and propagation rules; and an unambiguous formal weakness/vulnerability specification language. </a:t>
            </a: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527050">
              <a:spcAft>
                <a:spcPts val="2998"/>
              </a:spcAft>
              <a:buSzPts val="6000"/>
            </a:pPr>
            <a:endParaRPr lang="en-US" sz="38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20" name="Google Shape;52;p1">
            <a:extLst>
              <a:ext uri="{FF2B5EF4-FFF2-40B4-BE49-F238E27FC236}">
                <a16:creationId xmlns:a16="http://schemas.microsoft.com/office/drawing/2014/main" id="{51417DFD-932F-7B36-FC85-F2B84D3B8A9E}"/>
              </a:ext>
            </a:extLst>
          </p:cNvPr>
          <p:cNvSpPr/>
          <p:nvPr/>
        </p:nvSpPr>
        <p:spPr>
          <a:xfrm>
            <a:off x="750641" y="15763690"/>
            <a:ext cx="20939760" cy="143808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997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BF Bug Models</a:t>
            </a:r>
          </a:p>
          <a:p>
            <a:pPr marL="9144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Bug/Fault Type 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related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software execution phases with non-overlapping operations</a:t>
            </a:r>
          </a:p>
          <a:p>
            <a:pPr marL="914400" indent="-571500">
              <a:buSzPct val="100000"/>
              <a:buFont typeface="Wingdings" panose="05000000000000000000" pitchFamily="2" charset="2"/>
              <a:buChar char="Ø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Causation between weaknesses – by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operation flow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			</a:t>
            </a:r>
          </a:p>
          <a:p>
            <a:pPr algn="ctr">
              <a:spcAft>
                <a:spcPts val="2998"/>
              </a:spcAft>
              <a:buSzPts val="6000"/>
            </a:pPr>
            <a:endParaRPr lang="en-US" sz="599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Google Shape;49;p1">
            <a:extLst>
              <a:ext uri="{FF2B5EF4-FFF2-40B4-BE49-F238E27FC236}">
                <a16:creationId xmlns:a16="http://schemas.microsoft.com/office/drawing/2014/main" id="{6DD33725-9372-1B8E-18A9-574D0BA0F5E7}"/>
              </a:ext>
            </a:extLst>
          </p:cNvPr>
          <p:cNvSpPr/>
          <p:nvPr/>
        </p:nvSpPr>
        <p:spPr>
          <a:xfrm>
            <a:off x="22211603" y="8844003"/>
            <a:ext cx="20939760" cy="1497611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25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Vulnerability Model</a:t>
            </a:r>
            <a:endParaRPr lang="en-US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52;p1">
            <a:extLst>
              <a:ext uri="{FF2B5EF4-FFF2-40B4-BE49-F238E27FC236}">
                <a16:creationId xmlns:a16="http://schemas.microsoft.com/office/drawing/2014/main" id="{7F2B1E2D-EC21-B6FB-110F-6F24A6D3E5B5}"/>
              </a:ext>
            </a:extLst>
          </p:cNvPr>
          <p:cNvSpPr/>
          <p:nvPr/>
        </p:nvSpPr>
        <p:spPr>
          <a:xfrm>
            <a:off x="750641" y="31040005"/>
            <a:ext cx="20939760" cy="1113360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699" rIns="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6000" dirty="0">
                <a:solidFill>
                  <a:schemeClr val="dk1"/>
                </a:solidFill>
                <a:latin typeface="+mn-lt"/>
                <a:ea typeface="Calibri"/>
                <a:cs typeface="Calibri" panose="020F0502020204030204" pitchFamily="34" charset="0"/>
                <a:sym typeface="Calibri"/>
              </a:rPr>
              <a:t>BF Weakness Taxonomies</a:t>
            </a:r>
          </a:p>
          <a:p>
            <a:pPr marL="803275" indent="-571500"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Weakness Types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with valid cause-operation-consequence relations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e.g., the BF MUS class: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					</a:t>
            </a:r>
          </a:p>
          <a:p>
            <a:pPr algn="ctr">
              <a:spcAft>
                <a:spcPts val="3000"/>
              </a:spcAft>
              <a:buSzPts val="6000"/>
            </a:pPr>
            <a:endParaRPr lang="en-US" sz="6000" dirty="0">
              <a:solidFill>
                <a:schemeClr val="dk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9" name="Google Shape;48;p1">
            <a:extLst>
              <a:ext uri="{FF2B5EF4-FFF2-40B4-BE49-F238E27FC236}">
                <a16:creationId xmlns:a16="http://schemas.microsoft.com/office/drawing/2014/main" id="{0DE1FE76-1241-0E61-2FE6-4D88B72749A0}"/>
              </a:ext>
            </a:extLst>
          </p:cNvPr>
          <p:cNvSpPr txBox="1"/>
          <p:nvPr/>
        </p:nvSpPr>
        <p:spPr>
          <a:xfrm>
            <a:off x="37665109" y="42991368"/>
            <a:ext cx="3236422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r"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BF, I. Bojanova, since 2014</a:t>
            </a:r>
          </a:p>
          <a:p>
            <a:pPr algn="r">
              <a:spcAft>
                <a:spcPts val="3000"/>
              </a:spcAft>
              <a:buSzPts val="1800"/>
            </a:pP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40" name="Google Shape;47;p1">
            <a:extLst>
              <a:ext uri="{FF2B5EF4-FFF2-40B4-BE49-F238E27FC236}">
                <a16:creationId xmlns:a16="http://schemas.microsoft.com/office/drawing/2014/main" id="{2C331845-FACA-392E-EA42-9C06DDA046B5}"/>
              </a:ext>
            </a:extLst>
          </p:cNvPr>
          <p:cNvSpPr txBox="1"/>
          <p:nvPr/>
        </p:nvSpPr>
        <p:spPr>
          <a:xfrm>
            <a:off x="2989669" y="42991368"/>
            <a:ext cx="2832480" cy="391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3000"/>
              </a:spcAft>
              <a:buSzPts val="1800"/>
            </a:pPr>
            <a:r>
              <a:rPr lang="en-US" sz="1800" dirty="0">
                <a:solidFill>
                  <a:srgbClr val="888888"/>
                </a:solidFill>
              </a:rPr>
              <a:t>10/5/2023</a:t>
            </a:r>
            <a:endParaRPr sz="1800" dirty="0">
              <a:solidFill>
                <a:srgbClr val="888888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73423D-6B6F-2C18-4A32-ADA81E96768A}"/>
              </a:ext>
            </a:extLst>
          </p:cNvPr>
          <p:cNvSpPr txBox="1"/>
          <p:nvPr/>
        </p:nvSpPr>
        <p:spPr>
          <a:xfrm>
            <a:off x="13800597" y="19254456"/>
            <a:ext cx="73682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04813" algn="r">
              <a:buSzPct val="1580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Secure coding principles – e.g.,  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Input/Output Safety</a:t>
            </a:r>
            <a:endParaRPr lang="en-US" sz="3600" dirty="0"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Data Type Safety</a:t>
            </a:r>
          </a:p>
          <a:p>
            <a:pPr marL="914400" indent="-404813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Memory Safety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5759EF-1C7A-F2E1-E076-38D592677688}"/>
              </a:ext>
            </a:extLst>
          </p:cNvPr>
          <p:cNvSpPr txBox="1"/>
          <p:nvPr/>
        </p:nvSpPr>
        <p:spPr>
          <a:xfrm>
            <a:off x="11344220" y="33997676"/>
            <a:ext cx="10228453" cy="764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3275" indent="-571500">
              <a:buSzPct val="158000"/>
              <a:buFont typeface="Arial" panose="020B0604020202020204" pitchFamily="34" charset="0"/>
              <a:buChar char="•"/>
              <a:tabLst>
                <a:tab pos="3373438" algn="l"/>
                <a:tab pos="3657600" algn="l"/>
              </a:tabLst>
            </a:pPr>
            <a:r>
              <a:rPr lang="en-US" sz="3800" dirty="0" err="1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Taxons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types (in black) and values (in purple)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Operations and operands</a:t>
            </a:r>
          </a:p>
          <a:p>
            <a:pPr marL="1495425" indent="-571500"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Causes and consequences</a:t>
            </a:r>
          </a:p>
          <a:p>
            <a:pPr marL="1495425" indent="-571500">
              <a:spcAft>
                <a:spcPts val="3000"/>
              </a:spcAft>
              <a:buSzPct val="100000"/>
              <a:buFont typeface="Courier New" panose="02070309020205020404" pitchFamily="49" charset="0"/>
              <a:buChar char="o"/>
              <a:tabLst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Attributes of operations and operands</a:t>
            </a:r>
          </a:p>
          <a:p>
            <a:pPr marL="803275" indent="-571500">
              <a:spcAft>
                <a:spcPts val="3000"/>
              </a:spcAft>
              <a:buSzPct val="100000"/>
              <a:buFont typeface="Wingdings" panose="05000000000000000000" pitchFamily="2" charset="2"/>
              <a:buChar char="Ø"/>
              <a:tabLst>
                <a:tab pos="3311525" algn="l"/>
                <a:tab pos="3657600" algn="l"/>
              </a:tabLst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Causation within weaknesses – all valid 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triples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(Bug/Fault, Operation,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rror/Exploitable </a:t>
            </a:r>
            <a:r>
              <a:rPr lang="en-US" sz="36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6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rror)</a:t>
            </a:r>
            <a:endParaRPr lang="en-US" sz="3600" dirty="0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– cause-operation</a:t>
            </a: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omplete – no gaps in coverage</a:t>
            </a:r>
          </a:p>
          <a:p>
            <a:pPr marL="798513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rthogonal – no overlap by operation</a:t>
            </a:r>
          </a:p>
          <a:p>
            <a:pPr marL="798513" indent="-571500">
              <a:spcAft>
                <a:spcPts val="3000"/>
              </a:spcAft>
              <a:buSzPct val="158000"/>
              <a:buFont typeface="Arial" panose="020B0604020202020204" pitchFamily="34" charset="0"/>
              <a:buChar char="•"/>
              <a:tabLst>
                <a:tab pos="1495425" algn="l"/>
                <a:tab pos="3373438" algn="l"/>
                <a:tab pos="3657600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ontext-free – programming language </a:t>
            </a:r>
            <a:b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application domain independent</a:t>
            </a:r>
          </a:p>
        </p:txBody>
      </p:sp>
      <p:sp>
        <p:nvSpPr>
          <p:cNvPr id="6" name="AutoShape 1" descr="\exists ">
            <a:extLst>
              <a:ext uri="{FF2B5EF4-FFF2-40B4-BE49-F238E27FC236}">
                <a16:creationId xmlns:a16="http://schemas.microsoft.com/office/drawing/2014/main" id="{FF687365-A268-1170-E4FE-282116B73E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76800" y="25379363"/>
            <a:ext cx="1238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46E7C2-D913-37DD-1045-4043C26EEC90}"/>
              </a:ext>
            </a:extLst>
          </p:cNvPr>
          <p:cNvSpPr txBox="1"/>
          <p:nvPr/>
        </p:nvSpPr>
        <p:spPr>
          <a:xfrm>
            <a:off x="33090774" y="28980279"/>
            <a:ext cx="9866572" cy="4113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b="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BF formal language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BF LL(1) CFG generated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set of all strings derivable from S:</a:t>
            </a:r>
          </a:p>
          <a:p>
            <a:pPr>
              <a:spcBef>
                <a:spcPts val="1000"/>
              </a:spcBef>
              <a:spcAft>
                <a:spcPts val="2000"/>
              </a:spcAft>
              <a:buSzPct val="158000"/>
            </a:pPr>
            <a:r>
              <a:rPr lang="en-US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		L(G) = { </a:t>
            </a:r>
            <a:r>
              <a:rPr lang="el-GR" sz="3800" b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 </a:t>
            </a:r>
            <a:r>
              <a:rPr lang="el-GR" sz="3800" b="0" u="none" strike="noStrike" baseline="0" dirty="0">
                <a:latin typeface="CMSY9"/>
              </a:rPr>
              <a:t>∈ </a:t>
            </a:r>
            <a:r>
              <a:rPr lang="el-GR" sz="3800" b="0" u="none" strike="noStrike" baseline="0" dirty="0">
                <a:latin typeface="CMSS9"/>
              </a:rPr>
              <a:t>Σ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SY6"/>
              </a:rPr>
              <a:t> </a:t>
            </a:r>
            <a:r>
              <a:rPr lang="en-US" sz="3800" b="0" u="none" strike="noStrike" baseline="0" dirty="0">
                <a:latin typeface="NimbusSanL-Regu"/>
              </a:rPr>
              <a:t>|</a:t>
            </a:r>
            <a:r>
              <a:rPr lang="el-GR" sz="3800" b="0" u="none" strike="noStrike" baseline="0" dirty="0">
                <a:latin typeface="NimbusSanL-Regu"/>
              </a:rPr>
              <a:t> </a:t>
            </a:r>
            <a:r>
              <a:rPr lang="en-US" sz="3800" b="0" u="none" strike="noStrike" baseline="0" dirty="0">
                <a:latin typeface="NimbusSanL-ReguItal"/>
              </a:rPr>
              <a:t>S</a:t>
            </a:r>
            <a:r>
              <a:rPr lang="en-US" sz="3800" b="0" u="none" strike="noStrike" baseline="0" dirty="0">
                <a:latin typeface="CMSY9"/>
              </a:rPr>
              <a:t>⇒</a:t>
            </a:r>
            <a:r>
              <a:rPr lang="en-US" sz="3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l-GR" sz="3800" b="0" u="none" strike="noStrike" baseline="0" dirty="0">
                <a:latin typeface="CMMI9"/>
              </a:rPr>
              <a:t>α</a:t>
            </a:r>
            <a:r>
              <a:rPr lang="en-US" sz="3800" b="0" u="none" strike="noStrike" baseline="0" dirty="0">
                <a:latin typeface="CMMI9"/>
              </a:rPr>
              <a:t> </a:t>
            </a:r>
            <a:r>
              <a:rPr lang="el-GR" sz="3800" b="0" u="none" strike="noStrike" baseline="0" dirty="0">
                <a:latin typeface="CMSY9"/>
              </a:rPr>
              <a:t>}</a:t>
            </a:r>
            <a:endParaRPr lang="en-US" sz="3800" dirty="0"/>
          </a:p>
          <a:p>
            <a:pPr marL="576263">
              <a:spcAft>
                <a:spcPts val="2000"/>
              </a:spcAft>
              <a:buSzPct val="158000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A string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starts from S and ends with </a:t>
            </a:r>
            <a:r>
              <a:rPr lang="el-GR" sz="3800" b="0" dirty="0">
                <a:solidFill>
                  <a:srgbClr val="4040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(the empty string) by applying the A </a:t>
            </a:r>
            <a:r>
              <a:rPr lang="en-US" sz="3800" b="0" u="none" strike="noStrike" cap="none" dirty="0">
                <a:solidFill>
                  <a:schemeClr val="tx1"/>
                </a:solidFill>
                <a:latin typeface="+mn-lt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l-GR" sz="3800" b="0" dirty="0">
                <a:solidFill>
                  <a:srgbClr val="2021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ω</a:t>
            </a:r>
            <a:r>
              <a:rPr lang="en-US" sz="3800" dirty="0">
                <a:solidFill>
                  <a:srgbClr val="2021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production </a:t>
            </a:r>
            <a:r>
              <a:rPr lang="en-US" sz="38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rules regardless of context.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8F9D43-B3F3-0FC4-07CA-4E90669A39A1}"/>
              </a:ext>
            </a:extLst>
          </p:cNvPr>
          <p:cNvSpPr txBox="1"/>
          <p:nvPr/>
        </p:nvSpPr>
        <p:spPr>
          <a:xfrm>
            <a:off x="22193315" y="37459355"/>
            <a:ext cx="209329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CFG – Context-Free Grammar;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2000" u="none" strike="noStrike" cap="none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LL(1) –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Left-to-right Leftmost-derivation One-symbol-lookahead; </a:t>
            </a:r>
            <a:r>
              <a:rPr lang="en-US" sz="2000" u="none" strike="noStrike" cap="none" baseline="300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3 </a:t>
            </a:r>
            <a:r>
              <a:rPr lang="en-US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Attribute CFG – adds attributes, and semantic and predicate functions.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7" name="Google Shape;52;p1">
            <a:extLst>
              <a:ext uri="{FF2B5EF4-FFF2-40B4-BE49-F238E27FC236}">
                <a16:creationId xmlns:a16="http://schemas.microsoft.com/office/drawing/2014/main" id="{67CEA6DA-198E-829D-069A-3FAE45DE099F}"/>
              </a:ext>
            </a:extLst>
          </p:cNvPr>
          <p:cNvSpPr/>
          <p:nvPr/>
        </p:nvSpPr>
        <p:spPr>
          <a:xfrm>
            <a:off x="22211603" y="38952206"/>
            <a:ext cx="20939760" cy="322140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40" tIns="45699" rIns="91440" bIns="45699" anchor="t" anchorCtr="0">
            <a:noAutofit/>
          </a:bodyPr>
          <a:lstStyle/>
          <a:p>
            <a:pPr algn="ctr">
              <a:spcAft>
                <a:spcPts val="2998"/>
              </a:spcAft>
              <a:buSzPts val="6000"/>
            </a:pPr>
            <a:r>
              <a:rPr lang="en-US" sz="5400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Potential Impact</a:t>
            </a:r>
            <a:endParaRPr lang="en-US" sz="5997" dirty="0">
              <a:solidFill>
                <a:schemeClr val="dk1"/>
              </a:solidFill>
              <a:latin typeface="+mn-lt"/>
              <a:ea typeface="Calibri"/>
              <a:cs typeface="Calibri" panose="020F0502020204030204" pitchFamily="34" charset="0"/>
              <a:sym typeface="Calibri"/>
            </a:endParaRPr>
          </a:p>
          <a:p>
            <a:pPr marL="1044575" indent="-571500">
              <a:spcAft>
                <a:spcPts val="2000"/>
              </a:spcAft>
              <a:buSzPts val="6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Models and a formal language for unambiguous bug, weakness, and vulnerability specifications – </a:t>
            </a:r>
            <a:b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</a:br>
            <a:r>
              <a:rPr lang="en-US" sz="3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for use by  professionals, AI algorithms, and systems for training, data generation, and research.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C79F88F-3EAA-D306-3B02-9E856E47D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969947" y="26788554"/>
            <a:ext cx="8067675" cy="301371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0645A5E-2592-7FB0-9EFB-E87B5685C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2363" y="19699119"/>
            <a:ext cx="9614535" cy="928116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F911587-2F0F-7A08-E04C-5DEAC2D807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98086" y="19488575"/>
            <a:ext cx="10561320" cy="730758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75A9306-6BAC-1D70-C8D9-B5A5922B9DAA}"/>
              </a:ext>
            </a:extLst>
          </p:cNvPr>
          <p:cNvSpPr txBox="1"/>
          <p:nvPr/>
        </p:nvSpPr>
        <p:spPr>
          <a:xfrm>
            <a:off x="22020793" y="28789574"/>
            <a:ext cx="11367049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7538" lvl="1">
              <a:buClr>
                <a:schemeClr val="dk1"/>
              </a:buClr>
              <a:buSzPct val="100000"/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 Rules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389255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Vulnerability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Bug 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u="sng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Error Fault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ExploitableError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Operand_Attr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OprndAttrs_Operation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2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	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	⊕ Vulnerability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Converge_Failure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Exploit </a:t>
            </a: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NextVulner_Failure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Alef" panose="00000500000000000000" pitchFamily="2" charset="-79"/>
                <a:ea typeface="Calibri"/>
                <a:cs typeface="Alef" panose="00000500000000000000" pitchFamily="2" charset="-79"/>
                <a:sym typeface="Calibri"/>
              </a:rPr>
              <a:t>→ </a:t>
            </a: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Fault 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Operation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OperAttrs_Error_ExplError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</a:t>
            </a:r>
          </a:p>
          <a:p>
            <a:pPr marL="617538" lvl="1">
              <a:buClr>
                <a:schemeClr val="dk1"/>
              </a:buClr>
              <a:buSzPts val="2400"/>
              <a:tabLst>
                <a:tab pos="1143000" algn="l"/>
                <a:tab pos="1371600" algn="l"/>
              </a:tabLst>
            </a:pPr>
            <a:r>
              <a:rPr lang="en-US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	|	Failure </a:t>
            </a:r>
            <a:r>
              <a:rPr lang="el-GR" sz="3000" b="0" u="none" strike="noStrike" cap="none" dirty="0">
                <a:solidFill>
                  <a:srgbClr val="314972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ε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Semantic Rules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(Bug | Fault, Operation, Error | Exploitable Error)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lookup()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Fault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17538" lvl="3">
              <a:tabLst>
                <a:tab pos="1143000" algn="l"/>
                <a:tab pos="1371600" algn="l"/>
              </a:tabLst>
            </a:pP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Exploit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rgbClr val="314972"/>
                </a:solidFill>
                <a:effectLst/>
                <a:latin typeface="Alef" panose="00000500000000000000" pitchFamily="2" charset="-79"/>
                <a:ea typeface="Calibri" panose="020F0502020204030204" pitchFamily="34" charset="0"/>
                <a:cs typeface="Alef" panose="00000500000000000000" pitchFamily="2" charset="-79"/>
              </a:rPr>
              <a:t>←</a:t>
            </a:r>
            <a:r>
              <a:rPr lang="en-US" sz="3000" dirty="0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Exploitable 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000" dirty="0" err="1">
                <a:solidFill>
                  <a:srgbClr val="314972"/>
                </a:solidFill>
                <a:latin typeface="Alef" panose="00000500000000000000" pitchFamily="2" charset="-79"/>
                <a:cs typeface="Alef" panose="00000500000000000000" pitchFamily="2" charset="-79"/>
              </a:rPr>
              <a:t>.</a:t>
            </a:r>
            <a:r>
              <a:rPr lang="en-US" sz="3000" dirty="0" err="1">
                <a:solidFill>
                  <a:srgbClr val="31497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endParaRPr lang="en-US" sz="3000" dirty="0">
              <a:solidFill>
                <a:srgbClr val="314972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FF255C-E9F9-58CE-297D-0CF6E46C473D}"/>
              </a:ext>
            </a:extLst>
          </p:cNvPr>
          <p:cNvSpPr txBox="1"/>
          <p:nvPr/>
        </p:nvSpPr>
        <p:spPr>
          <a:xfrm>
            <a:off x="33090774" y="33284931"/>
            <a:ext cx="9612470" cy="3857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2000"/>
              </a:spcAft>
              <a:buSzPct val="100000"/>
              <a:buFont typeface="Wingdings" panose="05000000000000000000" pitchFamily="2" charset="2"/>
              <a:buChar char="Ø"/>
              <a:tabLst>
                <a:tab pos="5667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BF LL(1) </a:t>
            </a:r>
            <a:r>
              <a:rPr lang="en-US" sz="3800" b="0" i="0" dirty="0">
                <a:solidFill>
                  <a:srgbClr val="000000"/>
                </a:solidFill>
                <a:effectLst/>
                <a:latin typeface="Alef" panose="00000500000000000000" pitchFamily="2" charset="-79"/>
                <a:cs typeface="Alef" panose="00000500000000000000" pitchFamily="2" charset="-79"/>
              </a:rPr>
              <a:t>⇒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dirty="0">
                <a:solidFill>
                  <a:srgbClr val="31497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unambiguous BF specifications</a:t>
            </a:r>
            <a:r>
              <a:rPr lang="en-US" sz="3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3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exis – BF </a:t>
            </a:r>
            <a:r>
              <a:rPr lang="en-US" sz="3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3800" b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axons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 – BF vulnerability models’ flow</a:t>
            </a:r>
          </a:p>
          <a:p>
            <a:pPr marL="1031875" indent="-571500">
              <a:buSzPct val="100000"/>
              <a:buFont typeface="Courier New" panose="02070309020205020404" pitchFamily="49" charset="0"/>
              <a:buChar char="o"/>
              <a:tabLst>
                <a:tab pos="973138" algn="l"/>
              </a:tabLst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3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emantics – causation &amp; propagation (BF bug models operation flow, valid taxon triples, vulnerability model propagation).</a:t>
            </a:r>
            <a:endParaRPr lang="en-US" sz="38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0481DFE-E35B-1E79-21D3-38B64EF60387}"/>
              </a:ext>
            </a:extLst>
          </p:cNvPr>
          <p:cNvSpPr txBox="1"/>
          <p:nvPr/>
        </p:nvSpPr>
        <p:spPr>
          <a:xfrm>
            <a:off x="36806860" y="10822178"/>
            <a:ext cx="5893666" cy="5206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1087" indent="-571500" algn="r">
              <a:spcAft>
                <a:spcPts val="1000"/>
              </a:spcAft>
              <a:buSzPct val="158000"/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Chains of weaknesses 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Start with a bug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Propagate via errors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</a:b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becoming faults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Lead to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chain via faults from failures</a:t>
            </a:r>
          </a:p>
          <a:p>
            <a:pPr marL="1081087" indent="-571500" algn="r">
              <a:buSzPct val="100000"/>
              <a:buFont typeface="Courier New" panose="02070309020205020404" pitchFamily="49" charset="0"/>
              <a:buChar char="o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May converge at exploitable errors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80908A7-4F04-54B7-C484-46B604DFDC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21113" y="33709184"/>
            <a:ext cx="9957911" cy="8300561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72DF569-0815-D7FB-C6EC-4B71D970BFF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652491" y="10820230"/>
            <a:ext cx="18785681" cy="12568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10424</TotalTime>
  <Words>662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Alef</vt:lpstr>
      <vt:lpstr>Arial</vt:lpstr>
      <vt:lpstr>Calibri</vt:lpstr>
      <vt:lpstr>CMMI9</vt:lpstr>
      <vt:lpstr>CMSS9</vt:lpstr>
      <vt:lpstr>CMSY6</vt:lpstr>
      <vt:lpstr>CMSY9</vt:lpstr>
      <vt:lpstr>Courier New</vt:lpstr>
      <vt:lpstr>NimbusSanL-Regu</vt:lpstr>
      <vt:lpstr>NimbusSanL-ReguItal</vt:lpstr>
      <vt:lpstr>Wingdings</vt:lpstr>
      <vt:lpstr>Office Theme</vt:lpstr>
      <vt:lpstr>ITL Science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ITL Science Day</dc:title>
  <dc:creator>Bojanova, Irena V. (Fed)</dc:creator>
  <cp:lastModifiedBy>Bojanova, Irena V. (Fed)</cp:lastModifiedBy>
  <cp:revision>371</cp:revision>
  <dcterms:created xsi:type="dcterms:W3CDTF">2023-10-05T17:30:53Z</dcterms:created>
  <dcterms:modified xsi:type="dcterms:W3CDTF">2023-12-15T21:16:41Z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2023-08-23T00:00:00Z</vt:filetime>
  </property>
  <property fmtid="{D5CDD505-2E9C-101B-9397-08002B2CF9AE}" pid="3" name="Creator">
    <vt:lpwstr>Adobe Illustrator 27.8 (Macintosh)</vt:lpwstr>
  </property>
  <property fmtid="{D5CDD505-2E9C-101B-9397-08002B2CF9AE}" pid="4" name="LastSaved">
    <vt:filetime>2023-08-23T00:00:00Z</vt:filetime>
  </property>
  <property fmtid="{D5CDD505-2E9C-101B-9397-08002B2CF9AE}" pid="5" name="Producer">
    <vt:lpwstr>Adobe PDF library 17.00</vt:lpwstr>
  </property>
</Properties>
</file>