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43891200"/>
  <p:notesSz cx="14243050" cy="2010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874" userDrawn="1">
          <p15:clr>
            <a:srgbClr val="A4A3A4"/>
          </p15:clr>
        </p15:guide>
        <p15:guide id="2" pos="4717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U/HAI5jW0+cS6zlKsAZAnwebE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972"/>
    <a:srgbClr val="4A78C1"/>
    <a:srgbClr val="FFFFFF"/>
    <a:srgbClr val="888888"/>
    <a:srgbClr val="E1E5EB"/>
    <a:srgbClr val="7D3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03" autoAdjust="0"/>
    <p:restoredTop sz="95045" autoAdjust="0"/>
  </p:normalViewPr>
  <p:slideViewPr>
    <p:cSldViewPr snapToGrid="0">
      <p:cViewPr>
        <p:scale>
          <a:sx n="44" d="100"/>
          <a:sy n="44" d="100"/>
        </p:scale>
        <p:origin x="1140" y="-3084"/>
      </p:cViewPr>
      <p:guideLst>
        <p:guide orient="horz" pos="8874"/>
        <p:guide pos="47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8067388" y="1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729038" y="2514600"/>
            <a:ext cx="6784975" cy="6784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423855" y="9675602"/>
            <a:ext cx="11395340" cy="791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8067388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29038" y="2514600"/>
            <a:ext cx="6784975" cy="6784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423855" y="9675602"/>
            <a:ext cx="11395340" cy="791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1" name="Google Shape;41;p1:notes"/>
          <p:cNvSpPr txBox="1">
            <a:spLocks noGrp="1"/>
          </p:cNvSpPr>
          <p:nvPr>
            <p:ph type="sldNum" idx="12"/>
          </p:nvPr>
        </p:nvSpPr>
        <p:spPr>
          <a:xfrm>
            <a:off x="8067388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2985928" y="-699611"/>
            <a:ext cx="17919696" cy="391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22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4923008" y="40818822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194561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31601667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BF, I. Bojanova, since 2014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24" userDrawn="1">
          <p15:clr>
            <a:srgbClr val="FBAE40"/>
          </p15:clr>
        </p15:guide>
        <p15:guide id="2" pos="138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2985928" y="-699611"/>
            <a:ext cx="17919696" cy="391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22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2194560" y="10094981"/>
            <a:ext cx="39502080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168" marR="0" lvl="0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37" marR="0" lvl="1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05" marR="0" lvl="2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673" marR="0" lvl="3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842" marR="0" lvl="4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010" marR="0" lvl="5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179" marR="0" lvl="6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347" marR="0" lvl="7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515" marR="0" lvl="8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14923008" y="40818822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https://usnistgov.github.io/BF/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2194561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 baseline="0">
                <a:solidFill>
                  <a:srgbClr val="3149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31601667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BF, I. Bojanova, 2014-2023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2985928" y="-699611"/>
            <a:ext cx="17919696" cy="391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22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194564" y="10094981"/>
            <a:ext cx="190926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168" marR="0" lvl="0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37" marR="0" lvl="1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05" marR="0" lvl="2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673" marR="0" lvl="3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842" marR="0" lvl="4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010" marR="0" lvl="5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179" marR="0" lvl="6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347" marR="0" lvl="7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515" marR="0" lvl="8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22603971" y="10094981"/>
            <a:ext cx="190926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168" marR="0" lvl="0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337" marR="0" lvl="1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505" marR="0" lvl="2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673" marR="0" lvl="3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842" marR="0" lvl="4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010" marR="0" lvl="5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179" marR="0" lvl="6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347" marR="0" lvl="7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515" marR="0" lvl="8" indent="-2285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4923008" y="40818822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2194561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31601667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14923008" y="40818822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https://usnistgov.github.io/BF/</a:t>
            </a:r>
          </a:p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2194561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31601667" y="40818822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BF, I. Bojanova, since 2014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43891200" cy="18992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6135516" y="280113"/>
            <a:ext cx="10146792" cy="12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50" b="0" i="0" u="none" strike="noStrike" cap="none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532048" y="304802"/>
            <a:ext cx="8395235" cy="1409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75" rIns="0" bIns="0" anchor="t" anchorCtr="0">
            <a:spAutoFit/>
          </a:bodyPr>
          <a:lstStyle/>
          <a:p>
            <a:pPr marL="39135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8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11/08/2023</a:t>
            </a:r>
            <a:endParaRPr sz="8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321" y="381006"/>
            <a:ext cx="14845552" cy="193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9">
            <a:alphaModFix/>
          </a:blip>
          <a:srcRect r="50913" b="10931"/>
          <a:stretch/>
        </p:blipFill>
        <p:spPr>
          <a:xfrm>
            <a:off x="0" y="1899272"/>
            <a:ext cx="43891200" cy="420220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5486400" y="5081102"/>
            <a:ext cx="32918400" cy="140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spcAft>
                <a:spcPts val="3000"/>
              </a:spcAft>
              <a:buSzPts val="6000"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Irena Bojanova, NIST</a:t>
            </a:r>
            <a:endParaRPr dirty="0"/>
          </a:p>
        </p:txBody>
      </p:sp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14688273" y="15476"/>
            <a:ext cx="15176671" cy="227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50" rIns="0" bIns="0" anchor="t" anchorCtr="0">
            <a:spAutoFit/>
          </a:bodyPr>
          <a:lstStyle/>
          <a:p>
            <a:pPr marL="39135">
              <a:spcAft>
                <a:spcPts val="3000"/>
              </a:spcAft>
            </a:pPr>
            <a:r>
              <a:rPr lang="en-US" sz="12000" dirty="0"/>
              <a:t>ITL Science Day</a:t>
            </a:r>
            <a:endParaRPr sz="12000" dirty="0"/>
          </a:p>
        </p:txBody>
      </p:sp>
      <p:sp>
        <p:nvSpPr>
          <p:cNvPr id="44" name="Google Shape;44;p1"/>
          <p:cNvSpPr txBox="1">
            <a:spLocks noGrp="1"/>
          </p:cNvSpPr>
          <p:nvPr>
            <p:ph type="ftr" idx="11"/>
          </p:nvPr>
        </p:nvSpPr>
        <p:spPr>
          <a:xfrm>
            <a:off x="19975180" y="42838968"/>
            <a:ext cx="3940842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3000"/>
              </a:spcAft>
            </a:pPr>
            <a:r>
              <a:rPr lang="en-US" dirty="0"/>
              <a:t>The Bugs Framework (BF) https://usnistgov.github.io/BF/</a:t>
            </a:r>
            <a:endParaRPr dirty="0"/>
          </a:p>
        </p:txBody>
      </p:sp>
      <p:sp>
        <p:nvSpPr>
          <p:cNvPr id="49" name="Google Shape;49;p1"/>
          <p:cNvSpPr/>
          <p:nvPr/>
        </p:nvSpPr>
        <p:spPr>
          <a:xfrm>
            <a:off x="739837" y="7626100"/>
            <a:ext cx="20939760" cy="697330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40" tIns="45700" rIns="91425" bIns="45700" anchor="t" anchorCtr="0">
            <a:noAutofit/>
          </a:bodyPr>
          <a:lstStyle/>
          <a:p>
            <a:pPr algn="ctr">
              <a:spcAft>
                <a:spcPts val="3000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Motivation</a:t>
            </a:r>
            <a:r>
              <a:rPr lang="en-US" sz="36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endParaRPr sz="36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800100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Software security vulnerabilities are leveraged to attack cyberspace and critical infrastructure, leading to security failures. When communicating about them, however, even security experts might conflate essential related software concepts.</a:t>
            </a:r>
            <a:endParaRPr lang="en-US" sz="3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algn="ctr">
              <a:spcAft>
                <a:spcPts val="3000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cs typeface="Calibri" panose="020F0502020204030204" pitchFamily="34" charset="0"/>
                <a:sym typeface="Calibri"/>
              </a:rPr>
              <a:t>Objective</a:t>
            </a:r>
          </a:p>
          <a:p>
            <a:pPr marL="800100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software security bug, exploitable error, weakness, and vulnerability; software fault and error; and failure in the context of cybersecurity, and elucidate their causation and </a:t>
            </a:r>
            <a:r>
              <a:rPr lang="en-US" sz="380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propagation.</a:t>
            </a:r>
            <a:endParaRPr lang="en-US" sz="36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28600">
              <a:spcAft>
                <a:spcPts val="3000"/>
              </a:spcAft>
              <a:buSzPts val="6000"/>
            </a:pPr>
            <a:endParaRPr lang="en-US" sz="3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739837" y="15450643"/>
            <a:ext cx="20939760" cy="2150334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algn="ctr">
              <a:spcAft>
                <a:spcPts val="3000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Software Security Concepts Definitions </a:t>
            </a:r>
            <a:endParaRPr lang="en-US" sz="60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ctr">
              <a:spcAft>
                <a:spcPts val="3500"/>
              </a:spcAf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security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bug/fault types 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 to distinct phases of software execution with specific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the input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operands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the operations, and the output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n-US" sz="3800" dirty="0">
                <a:solidFill>
                  <a:srgbClr val="7D33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 operations.</a:t>
            </a:r>
            <a:endParaRPr lang="en-US" sz="3200" dirty="0">
              <a:solidFill>
                <a:schemeClr val="dk1"/>
              </a:solidFill>
              <a:latin typeface="+mn-lt"/>
              <a:ea typeface="Calibri"/>
              <a:cs typeface="Calibri" panose="020F0502020204030204" pitchFamily="34" charset="0"/>
              <a:sym typeface="Calibri"/>
            </a:endParaRPr>
          </a:p>
          <a:p>
            <a:pPr marL="571500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security bug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is a code or specification defect (an operation defect) –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proper operands over an improper operation.</a:t>
            </a:r>
          </a:p>
          <a:p>
            <a:pPr marL="571500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fault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is a name, data, type, address, or size error (an operand error) –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improper operands over a proper operation. </a:t>
            </a:r>
          </a:p>
          <a:p>
            <a:pPr marL="576263">
              <a:spcAft>
                <a:spcPts val="3000"/>
              </a:spcAft>
              <a:buSzPts val="6000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‘Name’ is about a resolved or bound object, function, data type, or namespace; ‘data’, ‘type’, ‘address’, and ‘size’ are about an object.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error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is a result from an operation with a bug or an operation with a faulty operand that can propagate to a new fault.</a:t>
            </a:r>
          </a:p>
          <a:p>
            <a:pPr marL="571500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security exploitable error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is an undefined system behavior that results from an operation with a faulty operand.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71500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security weakness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(bug, operation, error)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(fault, operation, error)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, or a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(fault, operation, exploitable error)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triple; i.e., it is of a bug type – a bug causes an error, or of a fault type – a fault causes an error or an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exploitable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error. </a:t>
            </a:r>
          </a:p>
          <a:p>
            <a:pPr marL="571500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security vulnerability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is a chain of weaknesses that starts with a bug,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propagates through errors that become faults,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and ends with an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exploitable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error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</a:p>
          <a:p>
            <a:pPr marL="508000">
              <a:spcAft>
                <a:spcPts val="3000"/>
              </a:spcAft>
              <a:buSzPts val="6000"/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bug must be fixed to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resolve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the vulnerability; fixing a fault will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mitigate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the vulnerability.</a:t>
            </a:r>
            <a:endParaRPr lang="en-US" sz="3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failure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is a violation of a system security requirement caused by an adversary </a:t>
            </a:r>
            <a:r>
              <a:rPr lang="en-US" sz="3800">
                <a:latin typeface="Calibri" panose="020F0502020204030204" pitchFamily="34" charset="0"/>
                <a:cs typeface="Calibri" panose="020F0502020204030204" pitchFamily="34" charset="0"/>
              </a:rPr>
              <a:t>attack leveraging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exploitable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error.</a:t>
            </a:r>
          </a:p>
          <a:p>
            <a:pPr algn="ctr">
              <a:spcBef>
                <a:spcPts val="500"/>
              </a:spcBef>
              <a:spcAft>
                <a:spcPts val="3000"/>
              </a:spcAft>
              <a:buSzPts val="1400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A failure may result in a fault, causing a new vulnerability of only fault type weaknesses.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Fixing the bug in the first vulnerability will resolve the </a:t>
            </a: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chain 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of vulnerabilities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. </a:t>
            </a:r>
            <a:endParaRPr lang="en-US" sz="3800" dirty="0"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algn="ctr">
              <a:spcBef>
                <a:spcPts val="500"/>
              </a:spcBef>
              <a:spcAft>
                <a:spcPts val="3000"/>
              </a:spcAft>
              <a:buSzPts val="1400"/>
            </a:pPr>
            <a:r>
              <a:rPr lang="en-US" sz="38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Occasionally, </a:t>
            </a:r>
            <a:r>
              <a:rPr lang="en-US" sz="3800" b="0" i="0" u="none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for an exploit to be harmful, several vulnerabilities must </a:t>
            </a:r>
            <a:r>
              <a:rPr lang="en-US" sz="3800" b="0" i="0" u="none" strike="noStrik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converge</a:t>
            </a:r>
            <a:r>
              <a:rPr lang="en-US" sz="3800" b="0" i="0" u="none" strike="noStrik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at their exploitable errors. The bug in at least one of the chains must be fixed to avoid the failure.</a:t>
            </a:r>
          </a:p>
        </p:txBody>
      </p:sp>
      <p:sp>
        <p:nvSpPr>
          <p:cNvPr id="56" name="Google Shape;56;p1"/>
          <p:cNvSpPr txBox="1"/>
          <p:nvPr/>
        </p:nvSpPr>
        <p:spPr>
          <a:xfrm>
            <a:off x="5486400" y="2832960"/>
            <a:ext cx="32918400" cy="233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spcAft>
                <a:spcPts val="3000"/>
              </a:spcAft>
              <a:buSzPts val="13600"/>
            </a:pPr>
            <a:r>
              <a:rPr lang="en-US" sz="12000" dirty="0">
                <a:solidFill>
                  <a:schemeClr val="bg1"/>
                </a:solidFill>
                <a:latin typeface="+mn-lt"/>
              </a:rPr>
              <a:t>Bug, Fault, Error, Weakness, or  Vulnerability</a:t>
            </a:r>
          </a:p>
        </p:txBody>
      </p:sp>
      <p:sp>
        <p:nvSpPr>
          <p:cNvPr id="87" name="Google Shape;52;p1">
            <a:extLst>
              <a:ext uri="{FF2B5EF4-FFF2-40B4-BE49-F238E27FC236}">
                <a16:creationId xmlns:a16="http://schemas.microsoft.com/office/drawing/2014/main" id="{9B3BBC66-CA7B-F25C-5CCE-2DE760340285}"/>
              </a:ext>
            </a:extLst>
          </p:cNvPr>
          <p:cNvSpPr/>
          <p:nvPr/>
        </p:nvSpPr>
        <p:spPr>
          <a:xfrm>
            <a:off x="22218199" y="7626101"/>
            <a:ext cx="20939760" cy="1478905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algn="ctr">
              <a:spcAft>
                <a:spcPts val="3000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BF Vulnerability Specification Model</a:t>
            </a:r>
            <a:endParaRPr lang="en-US" sz="4400" i="1" dirty="0">
              <a:solidFill>
                <a:srgbClr val="0E10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52;p1">
            <a:extLst>
              <a:ext uri="{FF2B5EF4-FFF2-40B4-BE49-F238E27FC236}">
                <a16:creationId xmlns:a16="http://schemas.microsoft.com/office/drawing/2014/main" id="{EFC033F7-34B2-F665-74C4-3BD3FCFAAE65}"/>
              </a:ext>
            </a:extLst>
          </p:cNvPr>
          <p:cNvSpPr/>
          <p:nvPr/>
        </p:nvSpPr>
        <p:spPr>
          <a:xfrm>
            <a:off x="739837" y="37771754"/>
            <a:ext cx="20939760" cy="440185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40" tIns="45700" rIns="91440" bIns="45700" anchor="t" anchorCtr="0">
            <a:noAutofit/>
          </a:bodyPr>
          <a:lstStyle/>
          <a:p>
            <a:pPr algn="ctr">
              <a:spcAft>
                <a:spcPts val="3000"/>
              </a:spcAft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Potential Impact</a:t>
            </a:r>
            <a:endParaRPr lang="en-US" sz="6000" dirty="0">
              <a:solidFill>
                <a:schemeClr val="dk1"/>
              </a:solidFill>
              <a:latin typeface="+mn-lt"/>
            </a:endParaRPr>
          </a:p>
          <a:p>
            <a:pPr marL="1044575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Clear communication  between professionals and executives about cyber security bugs, weaknesses, exploitable errors, vulnerabilities, and failures; and software faults and errors.</a:t>
            </a:r>
          </a:p>
          <a:p>
            <a:pPr marL="1044575" indent="-571500">
              <a:spcAft>
                <a:spcPts val="3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Unambiguous context for cybersecurity AI model training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</a:t>
            </a:r>
          </a:p>
        </p:txBody>
      </p:sp>
      <p:sp>
        <p:nvSpPr>
          <p:cNvPr id="16" name="Google Shape;48;p1">
            <a:extLst>
              <a:ext uri="{FF2B5EF4-FFF2-40B4-BE49-F238E27FC236}">
                <a16:creationId xmlns:a16="http://schemas.microsoft.com/office/drawing/2014/main" id="{24A4ABD5-E34A-F0B9-21A0-997E1A44BDC0}"/>
              </a:ext>
            </a:extLst>
          </p:cNvPr>
          <p:cNvSpPr txBox="1"/>
          <p:nvPr/>
        </p:nvSpPr>
        <p:spPr>
          <a:xfrm>
            <a:off x="37665109" y="42991368"/>
            <a:ext cx="3236422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spcAft>
                <a:spcPts val="3000"/>
              </a:spcAft>
              <a:buSzPts val="1800"/>
            </a:pPr>
            <a:r>
              <a:rPr lang="en-US" sz="1800" dirty="0">
                <a:solidFill>
                  <a:srgbClr val="888888"/>
                </a:solidFill>
              </a:rPr>
              <a:t>BF, I. Bojanova, </a:t>
            </a:r>
            <a:r>
              <a:rPr lang="en-US" sz="1800">
                <a:solidFill>
                  <a:srgbClr val="888888"/>
                </a:solidFill>
              </a:rPr>
              <a:t>since 2014</a:t>
            </a:r>
            <a:endParaRPr lang="en-US" sz="1800" dirty="0">
              <a:solidFill>
                <a:srgbClr val="888888"/>
              </a:solidFill>
            </a:endParaRPr>
          </a:p>
          <a:p>
            <a:pPr algn="r">
              <a:spcAft>
                <a:spcPts val="3000"/>
              </a:spcAft>
              <a:buSzPts val="1800"/>
            </a:pPr>
            <a:endParaRPr sz="1800" dirty="0">
              <a:solidFill>
                <a:srgbClr val="888888"/>
              </a:solidFill>
            </a:endParaRPr>
          </a:p>
        </p:txBody>
      </p:sp>
      <p:sp>
        <p:nvSpPr>
          <p:cNvPr id="17" name="Google Shape;47;p1">
            <a:extLst>
              <a:ext uri="{FF2B5EF4-FFF2-40B4-BE49-F238E27FC236}">
                <a16:creationId xmlns:a16="http://schemas.microsoft.com/office/drawing/2014/main" id="{9E2FCDCB-2E4A-49A0-5A7E-40932B11E257}"/>
              </a:ext>
            </a:extLst>
          </p:cNvPr>
          <p:cNvSpPr txBox="1"/>
          <p:nvPr/>
        </p:nvSpPr>
        <p:spPr>
          <a:xfrm>
            <a:off x="2989669" y="42991368"/>
            <a:ext cx="2832480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Aft>
                <a:spcPts val="3000"/>
              </a:spcAft>
              <a:buSzPts val="1800"/>
            </a:pPr>
            <a:r>
              <a:rPr lang="en-US" sz="1800" dirty="0">
                <a:solidFill>
                  <a:srgbClr val="888888"/>
                </a:solidFill>
              </a:rPr>
              <a:t>10/5/2023</a:t>
            </a:r>
            <a:endParaRPr sz="1800" dirty="0">
              <a:solidFill>
                <a:srgbClr val="888888"/>
              </a:solidFill>
            </a:endParaRPr>
          </a:p>
        </p:txBody>
      </p:sp>
      <p:sp>
        <p:nvSpPr>
          <p:cNvPr id="7" name="Google Shape;52;p1">
            <a:extLst>
              <a:ext uri="{FF2B5EF4-FFF2-40B4-BE49-F238E27FC236}">
                <a16:creationId xmlns:a16="http://schemas.microsoft.com/office/drawing/2014/main" id="{F712F850-7EC7-8964-E577-FC938EBF347F}"/>
              </a:ext>
            </a:extLst>
          </p:cNvPr>
          <p:cNvSpPr/>
          <p:nvPr/>
        </p:nvSpPr>
        <p:spPr>
          <a:xfrm>
            <a:off x="22218199" y="23266398"/>
            <a:ext cx="20939760" cy="189120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699" rIns="0" bIns="45699" anchor="t" anchorCtr="0">
            <a:noAutofit/>
          </a:bodyPr>
          <a:lstStyle/>
          <a:p>
            <a:pPr algn="ctr">
              <a:spcAft>
                <a:spcPts val="3000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BF Specification of CVE-2014-0160 – Heartbleed</a:t>
            </a: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  <a:sym typeface="Calibri"/>
            </a:endParaRP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  <a:sym typeface="Calibri"/>
            </a:endParaRP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  <a:sym typeface="Calibri"/>
            </a:endParaRP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  <a:sym typeface="Calibri"/>
            </a:endParaRP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  <a:sym typeface="Calibri"/>
            </a:endParaRP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  <a:sym typeface="Calibri"/>
            </a:endParaRP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  <a:sym typeface="Calibri"/>
            </a:endParaRP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  <a:sym typeface="Calibri"/>
            </a:endParaRP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  <a:sym typeface="Calibri"/>
            </a:endParaRP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  <a:sym typeface="Calibri"/>
            </a:endParaRPr>
          </a:p>
          <a:p>
            <a:pPr marL="277813" algn="ctr">
              <a:spcBef>
                <a:spcPts val="12000"/>
              </a:spcBef>
              <a:spcAft>
                <a:spcPts val="2000"/>
              </a:spcAft>
              <a:buClr>
                <a:schemeClr val="dk1"/>
              </a:buClr>
              <a:buSzPts val="1100"/>
            </a:pP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Missing verification of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payload</a:t>
            </a: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length towards an upper limit leads to use of an inconsistent size for an object, allowing a pointer reposition over its bounds, which, when used in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memcpy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()</a:t>
            </a: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leads to  a heap buffer over-read. </a:t>
            </a:r>
            <a:b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exploited, this can lead to exposure of sensitive information – confidentiality loss.</a:t>
            </a:r>
          </a:p>
        </p:txBody>
      </p:sp>
      <p:pic>
        <p:nvPicPr>
          <p:cNvPr id="294" name="Graphic 293">
            <a:extLst>
              <a:ext uri="{FF2B5EF4-FFF2-40B4-BE49-F238E27FC236}">
                <a16:creationId xmlns:a16="http://schemas.microsoft.com/office/drawing/2014/main" id="{6CE5523F-02F2-8116-A1A8-3D29D24CC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54478" y="25804781"/>
            <a:ext cx="20102513" cy="1364456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42A44E6-A4C3-4CC5-60C4-7A9A8F5E77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22722" y="9853381"/>
            <a:ext cx="17130713" cy="11844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11056</TotalTime>
  <Words>592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 Theme</vt:lpstr>
      <vt:lpstr>ITL Science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ITL Science Day</dc:title>
  <dc:creator>Bojanova, Irena V. (Fed)</dc:creator>
  <cp:lastModifiedBy>Bojanova, Irena V. (Fed)</cp:lastModifiedBy>
  <cp:revision>246</cp:revision>
  <cp:lastPrinted>2023-10-29T18:11:20Z</cp:lastPrinted>
  <dcterms:created xsi:type="dcterms:W3CDTF">2023-10-05T17:30:53Z</dcterms:created>
  <dcterms:modified xsi:type="dcterms:W3CDTF">2023-11-08T23:04:27Z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2023-08-23T00:00:00Z</vt:filetime>
  </property>
  <property fmtid="{D5CDD505-2E9C-101B-9397-08002B2CF9AE}" pid="3" name="Creator">
    <vt:lpwstr>Adobe Illustrator 27.8 (Macintosh)</vt:lpwstr>
  </property>
  <property fmtid="{D5CDD505-2E9C-101B-9397-08002B2CF9AE}" pid="4" name="LastSaved">
    <vt:filetime>2023-08-23T00:00:00Z</vt:filetime>
  </property>
  <property fmtid="{D5CDD505-2E9C-101B-9397-08002B2CF9AE}" pid="5" name="Producer">
    <vt:lpwstr>Adobe PDF library 17.00</vt:lpwstr>
  </property>
</Properties>
</file>