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43891200"/>
  <p:notesSz cx="14243050" cy="201041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874" userDrawn="1">
          <p15:clr>
            <a:srgbClr val="A4A3A4"/>
          </p15:clr>
        </p15:guide>
        <p15:guide id="2" pos="4717" userDrawn="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U/HAI5jW0+cS6zlKsAZAnwebE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4972"/>
    <a:srgbClr val="324A74"/>
    <a:srgbClr val="314A74"/>
    <a:srgbClr val="162846"/>
    <a:srgbClr val="1F3760"/>
    <a:srgbClr val="27467B"/>
    <a:srgbClr val="7D33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8" autoAdjust="0"/>
    <p:restoredTop sz="94680" autoAdjust="0"/>
  </p:normalViewPr>
  <p:slideViewPr>
    <p:cSldViewPr snapToGrid="0">
      <p:cViewPr>
        <p:scale>
          <a:sx n="28" d="100"/>
          <a:sy n="28" d="100"/>
        </p:scale>
        <p:origin x="3402" y="-360"/>
      </p:cViewPr>
      <p:guideLst>
        <p:guide orient="horz" pos="8874"/>
        <p:guide pos="47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6172288" cy="1008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8067388" y="1"/>
            <a:ext cx="6172288" cy="1008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729038" y="2514600"/>
            <a:ext cx="6784975" cy="6784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423855" y="9675602"/>
            <a:ext cx="11395340" cy="791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9095759"/>
            <a:ext cx="6172288" cy="1008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8067388" y="19095759"/>
            <a:ext cx="6172288" cy="1008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29038" y="2514600"/>
            <a:ext cx="6784975" cy="6784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1423855" y="9675602"/>
            <a:ext cx="11395340" cy="791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1" name="Google Shape;41;p1:notes"/>
          <p:cNvSpPr txBox="1">
            <a:spLocks noGrp="1"/>
          </p:cNvSpPr>
          <p:nvPr>
            <p:ph type="sldNum" idx="12"/>
          </p:nvPr>
        </p:nvSpPr>
        <p:spPr>
          <a:xfrm>
            <a:off x="8067388" y="19095759"/>
            <a:ext cx="6172288" cy="1008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2985928" y="-699611"/>
            <a:ext cx="17919696" cy="3912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422" b="0" i="0">
                <a:solidFill>
                  <a:srgbClr val="FFD48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14923008" y="40818822"/>
            <a:ext cx="14045184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2194561" y="40818822"/>
            <a:ext cx="10094976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31601667" y="40818822"/>
            <a:ext cx="10094976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824" userDrawn="1">
          <p15:clr>
            <a:srgbClr val="FBAE40"/>
          </p15:clr>
        </p15:guide>
        <p15:guide id="2" pos="1382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12985928" y="-699611"/>
            <a:ext cx="17919696" cy="3912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422" b="0" i="0">
                <a:solidFill>
                  <a:srgbClr val="FFD48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2194560" y="10094981"/>
            <a:ext cx="39502080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168" marR="0" lvl="0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37" marR="0" lvl="1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05" marR="0" lvl="2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673" marR="0" lvl="3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842" marR="0" lvl="4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010" marR="0" lvl="5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179" marR="0" lvl="6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347" marR="0" lvl="7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515" marR="0" lvl="8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ftr" idx="11"/>
          </p:nvPr>
        </p:nvSpPr>
        <p:spPr>
          <a:xfrm>
            <a:off x="14923008" y="40818822"/>
            <a:ext cx="14045184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dt" idx="10"/>
          </p:nvPr>
        </p:nvSpPr>
        <p:spPr>
          <a:xfrm>
            <a:off x="2194561" y="40818822"/>
            <a:ext cx="10094976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31601667" y="40818822"/>
            <a:ext cx="10094976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2985928" y="-699611"/>
            <a:ext cx="17919696" cy="3912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422" b="0" i="0">
                <a:solidFill>
                  <a:srgbClr val="FFD48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2194564" y="10094981"/>
            <a:ext cx="1909267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168" marR="0" lvl="0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37" marR="0" lvl="1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05" marR="0" lvl="2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673" marR="0" lvl="3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842" marR="0" lvl="4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010" marR="0" lvl="5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179" marR="0" lvl="6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347" marR="0" lvl="7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515" marR="0" lvl="8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22603971" y="10094981"/>
            <a:ext cx="1909267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168" marR="0" lvl="0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37" marR="0" lvl="1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05" marR="0" lvl="2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673" marR="0" lvl="3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842" marR="0" lvl="4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010" marR="0" lvl="5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179" marR="0" lvl="6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347" marR="0" lvl="7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515" marR="0" lvl="8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14923008" y="40818822"/>
            <a:ext cx="14045184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dt" idx="10"/>
          </p:nvPr>
        </p:nvSpPr>
        <p:spPr>
          <a:xfrm>
            <a:off x="2194561" y="40818822"/>
            <a:ext cx="10094976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31601667" y="40818822"/>
            <a:ext cx="10094976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ftr" idx="11"/>
          </p:nvPr>
        </p:nvSpPr>
        <p:spPr>
          <a:xfrm>
            <a:off x="14923008" y="40818822"/>
            <a:ext cx="14045184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6" name="Google Shape;36;p7"/>
          <p:cNvSpPr txBox="1">
            <a:spLocks noGrp="1"/>
          </p:cNvSpPr>
          <p:nvPr>
            <p:ph type="dt" idx="10"/>
          </p:nvPr>
        </p:nvSpPr>
        <p:spPr>
          <a:xfrm>
            <a:off x="2194561" y="40818822"/>
            <a:ext cx="10094976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31601667" y="40818822"/>
            <a:ext cx="10094976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0"/>
            <a:ext cx="43891200" cy="189927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16135516" y="280113"/>
            <a:ext cx="10146792" cy="1269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50" b="0" i="0" u="none" strike="noStrike" cap="none">
                <a:solidFill>
                  <a:srgbClr val="FFD48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34532048" y="304802"/>
            <a:ext cx="8395235" cy="1409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75" rIns="0" bIns="0" anchor="t" anchorCtr="0">
            <a:spAutoFit/>
          </a:bodyPr>
          <a:lstStyle/>
          <a:p>
            <a:pPr marL="39135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8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11/08/2023</a:t>
            </a:r>
            <a:endParaRPr sz="8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9321" y="381006"/>
            <a:ext cx="14845552" cy="1932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9">
            <a:alphaModFix/>
          </a:blip>
          <a:srcRect r="50913" b="10931"/>
          <a:stretch/>
        </p:blipFill>
        <p:spPr>
          <a:xfrm>
            <a:off x="0" y="1899272"/>
            <a:ext cx="43891200" cy="420220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>
            <a:spLocks noGrp="1"/>
          </p:cNvSpPr>
          <p:nvPr>
            <p:ph type="title"/>
          </p:nvPr>
        </p:nvSpPr>
        <p:spPr>
          <a:xfrm>
            <a:off x="14688273" y="15475"/>
            <a:ext cx="15176671" cy="1894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50" rIns="0" bIns="0" anchor="t" anchorCtr="0">
            <a:spAutoFit/>
          </a:bodyPr>
          <a:lstStyle/>
          <a:p>
            <a:pPr marL="39135"/>
            <a:r>
              <a:rPr lang="en-US" sz="12000" dirty="0"/>
              <a:t>ITL Science Day</a:t>
            </a:r>
            <a:endParaRPr sz="12000" dirty="0"/>
          </a:p>
        </p:txBody>
      </p:sp>
      <p:sp>
        <p:nvSpPr>
          <p:cNvPr id="49" name="Google Shape;49;p1"/>
          <p:cNvSpPr/>
          <p:nvPr/>
        </p:nvSpPr>
        <p:spPr>
          <a:xfrm>
            <a:off x="739838" y="7648134"/>
            <a:ext cx="20939760" cy="559414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spcAft>
                <a:spcPts val="3900"/>
              </a:spcAft>
              <a:buSzPts val="6000"/>
            </a:pPr>
            <a:r>
              <a:rPr lang="en-US" sz="6000" dirty="0">
                <a:solidFill>
                  <a:schemeClr val="dk1"/>
                </a:solidFill>
                <a:latin typeface="+mn-lt"/>
                <a:ea typeface="Calibri"/>
                <a:cs typeface="Calibri" panose="020F0502020204030204" pitchFamily="34" charset="0"/>
                <a:sym typeface="Calibri"/>
              </a:rPr>
              <a:t>Motivation</a:t>
            </a:r>
            <a:endParaRPr lang="en-US" sz="6000" b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796925" indent="-565150">
              <a:spcAft>
                <a:spcPts val="2999"/>
              </a:spcAft>
              <a:buSzPts val="6000"/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Crucial need for systematic </a:t>
            </a:r>
            <a:r>
              <a:rPr lang="en-US" sz="3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lc="http://schemas.openxmlformats.org/drawingml/2006/lockedCanvas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comprehensive </a:t>
            </a:r>
            <a:r>
              <a:rPr lang="en-US" sz="3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labeling of the more than 228 000 publicly disclosed cybersecurity CVE vulnerabilities to enable advances in modern AI cybersecurity research.</a:t>
            </a:r>
          </a:p>
          <a:p>
            <a:pPr marL="684213" indent="-565150" algn="ctr">
              <a:spcAft>
                <a:spcPts val="3000"/>
              </a:spcAft>
              <a:buSzPts val="6000"/>
            </a:pPr>
            <a:r>
              <a:rPr lang="en-US" sz="6000" dirty="0">
                <a:solidFill>
                  <a:schemeClr val="dk1"/>
                </a:solidFill>
                <a:latin typeface="+mn-lt"/>
                <a:cs typeface="Calibri" panose="020F0502020204030204" pitchFamily="34" charset="0"/>
                <a:sym typeface="Calibri"/>
              </a:rPr>
              <a:t>Objective</a:t>
            </a:r>
          </a:p>
          <a:p>
            <a:pPr marL="796925" indent="-565150">
              <a:buClr>
                <a:schemeClr val="dk1"/>
              </a:buClr>
              <a:buSzPts val="6000"/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Utilize the Bugs Framework (BF) formalism for BF-CWE-CVE mappings.</a:t>
            </a:r>
          </a:p>
          <a:p>
            <a:pPr algn="ctr">
              <a:spcAft>
                <a:spcPts val="2999"/>
              </a:spcAft>
              <a:buSzPts val="6000"/>
            </a:pPr>
            <a:endParaRPr lang="en-US" sz="3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1" y="5081103"/>
            <a:ext cx="43891198" cy="1345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Irena Bojanova, NIST; John </a:t>
            </a:r>
            <a:r>
              <a:rPr lang="en-US" sz="6000" dirty="0" err="1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Guerrerio</a:t>
            </a:r>
            <a:r>
              <a:rPr lang="en-US" sz="60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Dartmouth College; Eduard </a:t>
            </a:r>
            <a:r>
              <a:rPr lang="en-US" sz="6000" dirty="0" err="1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Pinconschi</a:t>
            </a:r>
            <a:r>
              <a:rPr lang="en-US" sz="60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University of Porto </a:t>
            </a:r>
            <a:endParaRPr lang="en-US" sz="6000" dirty="0">
              <a:solidFill>
                <a:schemeClr val="bg1"/>
              </a:solidFill>
            </a:endParaRPr>
          </a:p>
          <a:p>
            <a:pPr algn="ctr"/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0" y="2832960"/>
            <a:ext cx="43891199" cy="23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sz="12000" dirty="0">
                <a:solidFill>
                  <a:schemeClr val="lt1"/>
                </a:solidFill>
              </a:rPr>
              <a:t>Labeling Software Security Vulnerabilities</a:t>
            </a:r>
            <a:endParaRPr lang="en-US" sz="12000" dirty="0"/>
          </a:p>
        </p:txBody>
      </p:sp>
      <p:sp>
        <p:nvSpPr>
          <p:cNvPr id="106" name="Google Shape;50;p1">
            <a:extLst>
              <a:ext uri="{FF2B5EF4-FFF2-40B4-BE49-F238E27FC236}">
                <a16:creationId xmlns:a16="http://schemas.microsoft.com/office/drawing/2014/main" id="{202A157E-CCAC-0BE7-451E-717E3F6473FA}"/>
              </a:ext>
            </a:extLst>
          </p:cNvPr>
          <p:cNvSpPr/>
          <p:nvPr/>
        </p:nvSpPr>
        <p:spPr>
          <a:xfrm>
            <a:off x="739838" y="14046028"/>
            <a:ext cx="20939760" cy="747754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spcAft>
                <a:spcPts val="3000"/>
              </a:spcAft>
            </a:pPr>
            <a:r>
              <a:rPr lang="en-US" sz="6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CWE Labels for CVEs</a:t>
            </a:r>
            <a:endParaRPr sz="6000" b="1" dirty="0">
              <a:solidFill>
                <a:schemeClr val="dk1"/>
              </a:solidFill>
              <a:latin typeface="+mn-lt"/>
            </a:endParaRPr>
          </a:p>
          <a:p>
            <a:pPr marL="569913" indent="-569913">
              <a:spcAft>
                <a:spcPts val="3000"/>
              </a:spcAft>
              <a:buClr>
                <a:schemeClr val="dk1"/>
              </a:buClr>
              <a:buSzPts val="6000"/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NVD, with input from security community, labels CVEs with CWEs</a:t>
            </a:r>
          </a:p>
          <a:p>
            <a:pPr marL="569913" indent="-569913">
              <a:spcAft>
                <a:spcPts val="2000"/>
              </a:spcAft>
              <a:buClr>
                <a:schemeClr val="dk1"/>
              </a:buClr>
              <a:buSzPts val="6000"/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Challenging, as CWEs can be </a:t>
            </a:r>
            <a:r>
              <a:rPr lang="en-US" sz="3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too specific, ambiguous, or overlapping </a:t>
            </a:r>
            <a:r>
              <a:rPr lang="en-US" sz="3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e.g</a:t>
            </a: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., </a:t>
            </a:r>
            <a:b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</a:br>
            <a:r>
              <a:rPr lang="en-US" sz="3800" b="0" i="0" dirty="0">
                <a:solidFill>
                  <a:srgbClr val="31497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CVE-2023-38435</a:t>
            </a:r>
            <a:r>
              <a:rPr lang="en-US" sz="3800" b="0" i="0" dirty="0">
                <a:solidFill>
                  <a:srgbClr val="4447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labeled </a:t>
            </a:r>
            <a:r>
              <a:rPr lang="en-US" sz="3800" dirty="0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CWE-787</a:t>
            </a: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while </a:t>
            </a:r>
            <a:r>
              <a:rPr lang="en-US" sz="3800" dirty="0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CWE-121 </a:t>
            </a: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Stack-based Buffer Overflow) fits it better</a:t>
            </a:r>
            <a:endParaRPr lang="en-US" sz="3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9913" lvl="1" indent="-569913">
              <a:spcAft>
                <a:spcPts val="9000"/>
              </a:spcAft>
              <a:buClr>
                <a:schemeClr val="dk1"/>
              </a:buClr>
              <a:buSzPts val="6000"/>
            </a:pPr>
            <a:endParaRPr lang="en-US" sz="3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69913" indent="-569913">
              <a:spcAft>
                <a:spcPts val="2000"/>
              </a:spcAft>
              <a:buClr>
                <a:schemeClr val="dk1"/>
              </a:buClr>
              <a:buSzPts val="6000"/>
              <a:buFont typeface="Arial" panose="020B0604020202020204" pitchFamily="34" charset="0"/>
              <a:buChar char="•"/>
            </a:pPr>
            <a:r>
              <a:rPr lang="en-US" sz="3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As AI labels, CWEs </a:t>
            </a:r>
            <a:r>
              <a:rPr lang="en-US" sz="3800" b="0" i="0" u="none" strike="noStrike" dirty="0">
                <a:solidFill>
                  <a:schemeClr val="dk1"/>
                </a:solidFill>
                <a:effectLst/>
                <a:latin typeface="Calibri"/>
                <a:cs typeface="Calibri"/>
                <a:sym typeface="Calibri"/>
              </a:rPr>
              <a:t>r</a:t>
            </a:r>
            <a:r>
              <a:rPr lang="en-US" sz="3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equire extra processing of </a:t>
            </a: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their </a:t>
            </a:r>
            <a:r>
              <a:rPr lang="en-US" sz="3800" b="0" i="0" dirty="0">
                <a:solidFill>
                  <a:srgbClr val="4447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unstructured</a:t>
            </a: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textual information </a:t>
            </a:r>
            <a:r>
              <a:rPr lang="en-US" sz="3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determine causes, operations, consequences, attributes, and their types, if possible at all.</a:t>
            </a:r>
          </a:p>
        </p:txBody>
      </p:sp>
      <p:sp>
        <p:nvSpPr>
          <p:cNvPr id="107" name="Google Shape;51;p1">
            <a:extLst>
              <a:ext uri="{FF2B5EF4-FFF2-40B4-BE49-F238E27FC236}">
                <a16:creationId xmlns:a16="http://schemas.microsoft.com/office/drawing/2014/main" id="{9AE2AF00-E354-889F-BCF2-30FD735233B8}"/>
              </a:ext>
            </a:extLst>
          </p:cNvPr>
          <p:cNvSpPr/>
          <p:nvPr/>
        </p:nvSpPr>
        <p:spPr>
          <a:xfrm>
            <a:off x="22211602" y="38474147"/>
            <a:ext cx="20939760" cy="373834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spcAft>
                <a:spcPts val="3000"/>
              </a:spcAft>
            </a:pPr>
            <a:r>
              <a:rPr lang="en-US" sz="6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Potential Impact</a:t>
            </a:r>
            <a:endParaRPr lang="en-US" sz="6000" dirty="0">
              <a:solidFill>
                <a:schemeClr val="dk1"/>
              </a:solidFill>
              <a:latin typeface="+mn-lt"/>
            </a:endParaRPr>
          </a:p>
          <a:p>
            <a:pPr marL="803275" indent="-571500">
              <a:spcAft>
                <a:spcPts val="3000"/>
              </a:spcAft>
              <a:buClr>
                <a:schemeClr val="dk1"/>
              </a:buClr>
              <a:buSzPts val="6000"/>
              <a:buFont typeface="Arial" panose="020B0604020202020204" pitchFamily="34" charset="0"/>
              <a:buChar char="•"/>
            </a:pPr>
            <a:r>
              <a:rPr lang="en-US" sz="3800" dirty="0">
                <a:latin typeface="NimbusSanL-Regu"/>
              </a:rPr>
              <a:t>Comprehensively labeled BF CVE datasets for cybersecurity research, education, and guidance</a:t>
            </a:r>
            <a:endParaRPr lang="en-US" sz="38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803275" indent="-571500">
              <a:spcAft>
                <a:spcPts val="3000"/>
              </a:spcAft>
              <a:buClr>
                <a:schemeClr val="dk1"/>
              </a:buClr>
              <a:buSzPts val="6000"/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CWE2BF specifications for use in software testing tool reports.</a:t>
            </a:r>
            <a:b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53;p1">
            <a:extLst>
              <a:ext uri="{FF2B5EF4-FFF2-40B4-BE49-F238E27FC236}">
                <a16:creationId xmlns:a16="http://schemas.microsoft.com/office/drawing/2014/main" id="{60300247-D414-6A67-55BD-6A9BA5DB9567}"/>
              </a:ext>
            </a:extLst>
          </p:cNvPr>
          <p:cNvSpPr/>
          <p:nvPr/>
        </p:nvSpPr>
        <p:spPr>
          <a:xfrm>
            <a:off x="22211602" y="7664729"/>
            <a:ext cx="20939760" cy="3000566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spcAft>
                <a:spcPts val="3000"/>
              </a:spcAft>
            </a:pPr>
            <a:r>
              <a:rPr lang="en-US" sz="6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BF Labels for CVEs</a:t>
            </a:r>
            <a:endParaRPr sz="6000" b="1" dirty="0">
              <a:latin typeface="+mn-lt"/>
            </a:endParaRPr>
          </a:p>
          <a:p>
            <a:pPr marL="457200" indent="-457200">
              <a:spcAft>
                <a:spcPts val="3000"/>
              </a:spcAft>
              <a:buClr>
                <a:schemeClr val="dk1"/>
              </a:buClr>
              <a:buSzPts val="6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Bugs Framework (BF) allows formal unambiguous specification of CVE vulnerabilities </a:t>
            </a:r>
          </a:p>
          <a:p>
            <a:pPr marL="457200" indent="-457200">
              <a:spcAft>
                <a:spcPts val="3000"/>
              </a:spcAft>
              <a:buClr>
                <a:schemeClr val="dk1"/>
              </a:buClr>
              <a:buSzPts val="6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BF’s rich, precise, unambiguous set of tokens for types and values of bugs, faults, errors, weaknesses, etc. can be used as comprehensive AI labels without additional processing </a:t>
            </a:r>
            <a:r>
              <a:rPr lang="en-US" sz="3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– e.g., </a:t>
            </a:r>
            <a:br>
              <a:rPr lang="en-US" sz="3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</a:b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the BF</a:t>
            </a:r>
            <a:r>
              <a:rPr lang="en-US" sz="3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3600" b="0" i="0" dirty="0">
                <a:solidFill>
                  <a:srgbClr val="31497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CVE-2023-38435 </a:t>
            </a:r>
            <a:r>
              <a:rPr lang="en-US" sz="3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pecification’s 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 labels (in purple) and type labels (in black):</a:t>
            </a:r>
            <a:endParaRPr lang="en-US" sz="60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algn="ctr">
              <a:spcAft>
                <a:spcPts val="3000"/>
              </a:spcAft>
            </a:pPr>
            <a:endParaRPr sz="6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57250" indent="-857250">
              <a:spcAft>
                <a:spcPts val="3000"/>
              </a:spcAft>
              <a:buFont typeface="Arial" panose="020B0604020202020204" pitchFamily="34" charset="0"/>
              <a:buChar char="•"/>
            </a:pPr>
            <a:endParaRPr sz="6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57250" indent="-857250">
              <a:spcAft>
                <a:spcPts val="3000"/>
              </a:spcAft>
              <a:buFont typeface="Arial" panose="020B0604020202020204" pitchFamily="34" charset="0"/>
              <a:buChar char="•"/>
            </a:pPr>
            <a:endParaRPr sz="6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49;p1">
            <a:extLst>
              <a:ext uri="{FF2B5EF4-FFF2-40B4-BE49-F238E27FC236}">
                <a16:creationId xmlns:a16="http://schemas.microsoft.com/office/drawing/2014/main" id="{B9CEA508-3D09-D3DE-198C-EC9A05E7F3A1}"/>
              </a:ext>
            </a:extLst>
          </p:cNvPr>
          <p:cNvSpPr/>
          <p:nvPr/>
        </p:nvSpPr>
        <p:spPr>
          <a:xfrm>
            <a:off x="739838" y="22327321"/>
            <a:ext cx="20939760" cy="1988517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spcAft>
                <a:spcPts val="3000"/>
              </a:spcAft>
              <a:buClr>
                <a:schemeClr val="dk1"/>
              </a:buClr>
            </a:pPr>
            <a:r>
              <a:rPr lang="en-US" sz="6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CWE2BF &amp; CVEs Pre-Annotation</a:t>
            </a:r>
            <a:endParaRPr sz="60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568325" indent="-568325">
              <a:spcAft>
                <a:spcPts val="3000"/>
              </a:spcAft>
              <a:buClr>
                <a:schemeClr val="dk1"/>
              </a:buClr>
              <a:buSzPts val="6000"/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BF's formalism allows specifying each CWE as </a:t>
            </a: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 </a:t>
            </a:r>
            <a:r>
              <a:rPr lang="en-US" sz="38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(cause, operation, consequence) </a:t>
            </a: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weakness triple or a chain of such weakness triples</a:t>
            </a:r>
            <a:endParaRPr lang="en-US" sz="3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68325" indent="-568325">
              <a:spcAft>
                <a:spcPts val="3000"/>
              </a:spcAft>
              <a:buClr>
                <a:schemeClr val="dk1"/>
              </a:buClr>
              <a:buSzPts val="6000"/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focus on the 60 memory-related CWEs, as a vast number of memory-related CVEs (approx. 61 000) are mapped to them – 48 distinct BF weaknesses or chains of weaknesses</a:t>
            </a:r>
          </a:p>
          <a:p>
            <a:pPr marL="568325" indent="-568325">
              <a:spcAft>
                <a:spcPts val="39000"/>
              </a:spcAft>
              <a:buClr>
                <a:schemeClr val="dk1"/>
              </a:buClr>
              <a:buSzPts val="6000"/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CWEs share a BF causing chain with other CWEs – e.g.,</a:t>
            </a:r>
            <a:endParaRPr lang="en-US"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68325" indent="-568325">
              <a:spcAft>
                <a:spcPts val="14000"/>
              </a:spcAft>
              <a:buClr>
                <a:schemeClr val="dk1"/>
              </a:buClr>
              <a:buSzPts val="6000"/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 groups of CWEs map to the same BF weakness triple(s) – e.g.,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68325" indent="-568325">
              <a:spcAft>
                <a:spcPts val="3000"/>
              </a:spcAft>
              <a:buClr>
                <a:schemeClr val="dk1"/>
              </a:buClr>
              <a:buSzPts val="6000"/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CWE2BF mappings at least partially fit many CVEs and can aid in their annotation</a:t>
            </a:r>
          </a:p>
          <a:p>
            <a:pPr marL="568325" indent="-568325">
              <a:spcAft>
                <a:spcPts val="3000"/>
              </a:spcAft>
              <a:buClr>
                <a:schemeClr val="dk1"/>
              </a:buClr>
              <a:buSzPts val="6000"/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CWEs’ main weaknesses are mostly correct by operation and final error</a:t>
            </a:r>
          </a:p>
          <a:p>
            <a:pPr marL="568325" indent="-568325">
              <a:spcAft>
                <a:spcPts val="3000"/>
              </a:spcAft>
              <a:buClr>
                <a:schemeClr val="dk1"/>
              </a:buClr>
              <a:buSzPts val="6000"/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CWEs’ identifiable causing weaknesses can be overly specific and sporadic – e.g., </a:t>
            </a:r>
            <a:br>
              <a:rPr lang="en-US" sz="3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800" b="0" i="0" dirty="0">
                <a:solidFill>
                  <a:srgbClr val="31497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CVE-2023-38435’s </a:t>
            </a:r>
            <a:r>
              <a:rPr lang="en-US" sz="3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cause  is </a:t>
            </a:r>
            <a:r>
              <a:rPr lang="en-US" sz="3800" b="0" i="0" dirty="0">
                <a:solidFill>
                  <a:srgbClr val="31497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Erroneous </a:t>
            </a:r>
            <a:r>
              <a:rPr lang="en-US" sz="3800" dirty="0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3800" b="0" i="0" dirty="0">
                <a:solidFill>
                  <a:srgbClr val="31497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eclare </a:t>
            </a:r>
            <a:r>
              <a:rPr lang="en-US" sz="3800" b="0" i="0" dirty="0">
                <a:solidFill>
                  <a:srgbClr val="4447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followed by other type-related weaknesses</a:t>
            </a: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while its assigned </a:t>
            </a:r>
            <a:r>
              <a:rPr lang="en-US" sz="38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CWE-787 </a:t>
            </a: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lists only </a:t>
            </a:r>
            <a:r>
              <a:rPr lang="en-US" sz="38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Erroneous Calculate </a:t>
            </a: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as a causing weakness </a:t>
            </a:r>
            <a:endParaRPr lang="en-US" sz="3800" dirty="0">
              <a:solidFill>
                <a:srgbClr val="314972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568325" indent="-568325">
              <a:spcAft>
                <a:spcPts val="3000"/>
              </a:spcAft>
              <a:buClr>
                <a:schemeClr val="dk1"/>
              </a:buClr>
              <a:buSzPts val="6000"/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CWEs not assigned to any CVEs, may fit better than the assigned CWEs with identical BF triple(s), which is indicative of ambiguity – e.g., </a:t>
            </a:r>
            <a:r>
              <a:rPr lang="en-US" sz="3800" dirty="0">
                <a:solidFill>
                  <a:srgbClr val="314972"/>
                </a:solidFill>
                <a:latin typeface="Calibri"/>
                <a:ea typeface="Calibri"/>
                <a:cs typeface="Calibri"/>
                <a:sym typeface="Calibri"/>
              </a:rPr>
              <a:t>CVE-2023-38434 </a:t>
            </a:r>
            <a:r>
              <a:rPr lang="en-US" sz="3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mapped to </a:t>
            </a:r>
            <a:r>
              <a:rPr lang="en-US" sz="3800" dirty="0">
                <a:solidFill>
                  <a:srgbClr val="314972"/>
                </a:solidFill>
                <a:latin typeface="Calibri"/>
                <a:ea typeface="Calibri"/>
                <a:cs typeface="Calibri"/>
                <a:sym typeface="Calibri"/>
              </a:rPr>
              <a:t>CWE-415</a:t>
            </a:r>
            <a:r>
              <a:rPr lang="en-US" sz="3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(memory-related double free) but better fits </a:t>
            </a:r>
            <a:r>
              <a:rPr lang="en-US" sz="3800" dirty="0">
                <a:solidFill>
                  <a:srgbClr val="314972"/>
                </a:solidFill>
                <a:latin typeface="Calibri"/>
                <a:ea typeface="Calibri"/>
                <a:cs typeface="Calibri"/>
                <a:sym typeface="Calibri"/>
              </a:rPr>
              <a:t>CWE-1341</a:t>
            </a:r>
            <a:r>
              <a:rPr lang="en-US" sz="3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(multiple releases of same resource).</a:t>
            </a:r>
          </a:p>
          <a:p>
            <a:pPr marL="515938" lvl="2">
              <a:spcAft>
                <a:spcPts val="3000"/>
              </a:spcAft>
              <a:buClr>
                <a:schemeClr val="dk1"/>
              </a:buClr>
              <a:buSzPts val="6000"/>
            </a:pPr>
            <a:endParaRPr lang="en-US"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7" name="Table 136">
            <a:extLst>
              <a:ext uri="{FF2B5EF4-FFF2-40B4-BE49-F238E27FC236}">
                <a16:creationId xmlns:a16="http://schemas.microsoft.com/office/drawing/2014/main" id="{B74E0936-07E8-43C2-3629-6D23715C1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324065"/>
              </p:ext>
            </p:extLst>
          </p:nvPr>
        </p:nvGraphicFramePr>
        <p:xfrm>
          <a:off x="5693665" y="33990346"/>
          <a:ext cx="11596757" cy="1112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586">
                  <a:extLst>
                    <a:ext uri="{9D8B030D-6E8A-4147-A177-3AD203B41FA5}">
                      <a16:colId xmlns:a16="http://schemas.microsoft.com/office/drawing/2014/main" val="503750462"/>
                    </a:ext>
                  </a:extLst>
                </a:gridCol>
                <a:gridCol w="9122171">
                  <a:extLst>
                    <a:ext uri="{9D8B030D-6E8A-4147-A177-3AD203B41FA5}">
                      <a16:colId xmlns:a16="http://schemas.microsoft.com/office/drawing/2014/main" val="1378623553"/>
                    </a:ext>
                  </a:extLst>
                </a:gridCol>
              </a:tblGrid>
              <a:tr h="7279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CWE-415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CWE-1341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(Erroneous Code, </a:t>
                      </a:r>
                      <a:r>
                        <a:rPr lang="en-US" sz="3200" b="0" i="0" dirty="0">
                          <a:solidFill>
                            <a:srgbClr val="314972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Deallocate</a:t>
                      </a: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, Double Free)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006289"/>
                  </a:ext>
                </a:extLst>
              </a:tr>
            </a:tbl>
          </a:graphicData>
        </a:graphic>
      </p:graphicFrame>
      <p:graphicFrame>
        <p:nvGraphicFramePr>
          <p:cNvPr id="138" name="Table 137">
            <a:extLst>
              <a:ext uri="{FF2B5EF4-FFF2-40B4-BE49-F238E27FC236}">
                <a16:creationId xmlns:a16="http://schemas.microsoft.com/office/drawing/2014/main" id="{7C51FF7D-2159-C0A8-6E68-CB8E32966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204844"/>
              </p:ext>
            </p:extLst>
          </p:nvPr>
        </p:nvGraphicFramePr>
        <p:xfrm>
          <a:off x="2483126" y="28454729"/>
          <a:ext cx="18017836" cy="43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874">
                  <a:extLst>
                    <a:ext uri="{9D8B030D-6E8A-4147-A177-3AD203B41FA5}">
                      <a16:colId xmlns:a16="http://schemas.microsoft.com/office/drawing/2014/main" val="569687018"/>
                    </a:ext>
                  </a:extLst>
                </a:gridCol>
                <a:gridCol w="8925489">
                  <a:extLst>
                    <a:ext uri="{9D8B030D-6E8A-4147-A177-3AD203B41FA5}">
                      <a16:colId xmlns:a16="http://schemas.microsoft.com/office/drawing/2014/main" val="2741001176"/>
                    </a:ext>
                  </a:extLst>
                </a:gridCol>
                <a:gridCol w="7003473">
                  <a:extLst>
                    <a:ext uri="{9D8B030D-6E8A-4147-A177-3AD203B41FA5}">
                      <a16:colId xmlns:a16="http://schemas.microsoft.com/office/drawing/2014/main" val="372579370"/>
                    </a:ext>
                  </a:extLst>
                </a:gridCol>
              </a:tblGrid>
              <a:tr h="319882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CWE-127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br>
                        <a:rPr lang="en-US" sz="3200" b="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</a:br>
                      <a:r>
                        <a:rPr lang="en-US" sz="3200" b="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CWE-786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CWE-124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br>
                        <a:rPr lang="en-US" sz="3200" b="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</a:b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200" b="0" i="1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(Erroneous Code, </a:t>
                      </a:r>
                      <a:r>
                        <a:rPr lang="en-US" sz="3200" b="0" i="1" dirty="0">
                          <a:solidFill>
                            <a:srgbClr val="314972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Calculate</a:t>
                      </a:r>
                      <a:r>
                        <a:rPr lang="en-US" sz="3200" b="0" i="1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, Wrong Result) </a:t>
                      </a: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Alef" panose="00000500000000000000" pitchFamily="2" charset="-79"/>
                          <a:cs typeface="Alef" panose="00000500000000000000" pitchFamily="2" charset="-79"/>
                        </a:rPr>
                        <a:t>↪</a:t>
                      </a:r>
                      <a:r>
                        <a:rPr lang="en-US" sz="3200" b="0" i="1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br>
                        <a:rPr lang="en-US" sz="3200" b="0" i="1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</a:b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Alef" panose="00000500000000000000" pitchFamily="2" charset="-79"/>
                          <a:cs typeface="Alef" panose="00000500000000000000" pitchFamily="2" charset="-79"/>
                        </a:rPr>
                        <a:t>↪</a:t>
                      </a:r>
                      <a:r>
                        <a:rPr lang="en-US" sz="3200" b="0" i="1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Wrong Index, </a:t>
                      </a:r>
                      <a:r>
                        <a:rPr lang="en-US" sz="3200" b="0" i="1" dirty="0">
                          <a:solidFill>
                            <a:srgbClr val="314972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Reposition</a:t>
                      </a:r>
                      <a:r>
                        <a:rPr lang="en-US" sz="3200" b="0" i="1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, Under Bounds Pointer)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(Under Bounds Pointer, </a:t>
                      </a:r>
                      <a:r>
                        <a:rPr lang="en-US" sz="3200" b="0" i="0" dirty="0">
                          <a:solidFill>
                            <a:srgbClr val="314972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Read</a:t>
                      </a: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, </a:t>
                      </a:r>
                      <a:b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</a:b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Buffer Under-Read)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(Under Bounds Pointer, </a:t>
                      </a:r>
                      <a:r>
                        <a:rPr lang="en-US" sz="3200" b="0" i="0" dirty="0">
                          <a:solidFill>
                            <a:srgbClr val="314972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Read/ Write</a:t>
                      </a: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, </a:t>
                      </a:r>
                      <a:b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</a:b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Buffer Underflow/ Buffer Under-Read)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(Under Bounds Pointer, </a:t>
                      </a:r>
                      <a:r>
                        <a:rPr lang="en-US" sz="3200" b="0" i="0" dirty="0">
                          <a:solidFill>
                            <a:srgbClr val="314972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Write</a:t>
                      </a: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, </a:t>
                      </a:r>
                      <a:b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</a:br>
                      <a:r>
                        <a:rPr lang="en-US" sz="3200" b="0" i="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Buffer Underflow)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1828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870794"/>
                  </a:ext>
                </a:extLst>
              </a:tr>
            </a:tbl>
          </a:graphicData>
        </a:graphic>
      </p:graphicFrame>
      <p:sp>
        <p:nvSpPr>
          <p:cNvPr id="19" name="Google Shape;48;p1">
            <a:extLst>
              <a:ext uri="{FF2B5EF4-FFF2-40B4-BE49-F238E27FC236}">
                <a16:creationId xmlns:a16="http://schemas.microsoft.com/office/drawing/2014/main" id="{B2BBA1C4-78B5-88CD-298D-EB2BE91451DA}"/>
              </a:ext>
            </a:extLst>
          </p:cNvPr>
          <p:cNvSpPr txBox="1"/>
          <p:nvPr/>
        </p:nvSpPr>
        <p:spPr>
          <a:xfrm>
            <a:off x="37665109" y="42991368"/>
            <a:ext cx="3236422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spcAft>
                <a:spcPts val="3000"/>
              </a:spcAft>
              <a:buSzPts val="1800"/>
            </a:pPr>
            <a:r>
              <a:rPr lang="en-US" sz="1800" dirty="0">
                <a:solidFill>
                  <a:srgbClr val="888888"/>
                </a:solidFill>
              </a:rPr>
              <a:t>BF, I. Bojanova, since 2014</a:t>
            </a:r>
          </a:p>
        </p:txBody>
      </p:sp>
      <p:sp>
        <p:nvSpPr>
          <p:cNvPr id="20" name="Google Shape;44;p1">
            <a:extLst>
              <a:ext uri="{FF2B5EF4-FFF2-40B4-BE49-F238E27FC236}">
                <a16:creationId xmlns:a16="http://schemas.microsoft.com/office/drawing/2014/main" id="{229E6397-0058-408D-F220-13F8024B5944}"/>
              </a:ext>
            </a:extLst>
          </p:cNvPr>
          <p:cNvSpPr txBox="1">
            <a:spLocks/>
          </p:cNvSpPr>
          <p:nvPr/>
        </p:nvSpPr>
        <p:spPr>
          <a:xfrm>
            <a:off x="20127580" y="42991368"/>
            <a:ext cx="3940842" cy="93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3000"/>
              </a:spcAft>
            </a:pPr>
            <a:r>
              <a:rPr lang="en-US" dirty="0"/>
              <a:t>The Bugs Framework (BF) https://usnistgov.github.io/BF/</a:t>
            </a:r>
          </a:p>
        </p:txBody>
      </p:sp>
      <p:sp>
        <p:nvSpPr>
          <p:cNvPr id="22" name="Google Shape;47;p1">
            <a:extLst>
              <a:ext uri="{FF2B5EF4-FFF2-40B4-BE49-F238E27FC236}">
                <a16:creationId xmlns:a16="http://schemas.microsoft.com/office/drawing/2014/main" id="{6C093211-AF72-4C4C-B16C-1CE549F7A876}"/>
              </a:ext>
            </a:extLst>
          </p:cNvPr>
          <p:cNvSpPr txBox="1"/>
          <p:nvPr/>
        </p:nvSpPr>
        <p:spPr>
          <a:xfrm>
            <a:off x="2989669" y="42991368"/>
            <a:ext cx="2832480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Aft>
                <a:spcPts val="3000"/>
              </a:spcAft>
              <a:buSzPts val="1800"/>
            </a:pPr>
            <a:r>
              <a:rPr lang="en-US" sz="1800" dirty="0">
                <a:solidFill>
                  <a:srgbClr val="888888"/>
                </a:solidFill>
              </a:rPr>
              <a:t>10/5/2023</a:t>
            </a:r>
            <a:endParaRPr sz="1800" dirty="0">
              <a:solidFill>
                <a:srgbClr val="888888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36DEB88-ED1E-42A6-721B-C55A14052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441" y="18045894"/>
            <a:ext cx="11937206" cy="132873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BCC57556-BB33-AF81-8E5B-950F7331EE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15374" y="13242276"/>
            <a:ext cx="17732216" cy="239044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8443</TotalTime>
  <Words>561</Words>
  <Application>Microsoft Office PowerPoint</Application>
  <PresentationFormat>Custom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Alef</vt:lpstr>
      <vt:lpstr>Arial</vt:lpstr>
      <vt:lpstr>Calibri</vt:lpstr>
      <vt:lpstr>Calibri Light</vt:lpstr>
      <vt:lpstr>NimbusSanL-Regu</vt:lpstr>
      <vt:lpstr>Office Theme</vt:lpstr>
      <vt:lpstr>ITL Science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ITL Science Day</dc:title>
  <dc:creator>Bojanova, Irena V. (Fed)</dc:creator>
  <cp:lastModifiedBy>Bojanova, Irena V. (Fed)</cp:lastModifiedBy>
  <cp:revision>163</cp:revision>
  <dcterms:created xsi:type="dcterms:W3CDTF">2023-10-05T17:30:53Z</dcterms:created>
  <dcterms:modified xsi:type="dcterms:W3CDTF">2023-11-07T16:58:18Z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2023-08-23T00:00:00Z</vt:filetime>
  </property>
  <property fmtid="{D5CDD505-2E9C-101B-9397-08002B2CF9AE}" pid="3" name="Creator">
    <vt:lpwstr>Adobe Illustrator 27.8 (Macintosh)</vt:lpwstr>
  </property>
  <property fmtid="{D5CDD505-2E9C-101B-9397-08002B2CF9AE}" pid="4" name="LastSaved">
    <vt:filetime>2023-08-23T00:00:00Z</vt:filetime>
  </property>
  <property fmtid="{D5CDD505-2E9C-101B-9397-08002B2CF9AE}" pid="5" name="Producer">
    <vt:lpwstr>Adobe PDF library 17.00</vt:lpwstr>
  </property>
</Properties>
</file>