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1"/>
  </p:notesMasterIdLst>
  <p:sldIdLst>
    <p:sldId id="256" r:id="rId2"/>
    <p:sldId id="264" r:id="rId3"/>
    <p:sldId id="270" r:id="rId4"/>
    <p:sldId id="265" r:id="rId5"/>
    <p:sldId id="284" r:id="rId6"/>
    <p:sldId id="286" r:id="rId7"/>
    <p:sldId id="287" r:id="rId8"/>
    <p:sldId id="288" r:id="rId9"/>
    <p:sldId id="271" r:id="rId10"/>
    <p:sldId id="273" r:id="rId11"/>
    <p:sldId id="272" r:id="rId12"/>
    <p:sldId id="257" r:id="rId13"/>
    <p:sldId id="263" r:id="rId14"/>
    <p:sldId id="258" r:id="rId15"/>
    <p:sldId id="269" r:id="rId16"/>
    <p:sldId id="266" r:id="rId17"/>
    <p:sldId id="267" r:id="rId18"/>
    <p:sldId id="268" r:id="rId19"/>
    <p:sldId id="274" r:id="rId20"/>
    <p:sldId id="260" r:id="rId21"/>
    <p:sldId id="275" r:id="rId22"/>
    <p:sldId id="277" r:id="rId23"/>
    <p:sldId id="278" r:id="rId24"/>
    <p:sldId id="261" r:id="rId25"/>
    <p:sldId id="280" r:id="rId26"/>
    <p:sldId id="281" r:id="rId27"/>
    <p:sldId id="282" r:id="rId28"/>
    <p:sldId id="283" r:id="rId29"/>
    <p:sldId id="26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11280A-2F26-4442-8389-2923888DBA77}">
          <p14:sldIdLst>
            <p14:sldId id="256"/>
            <p14:sldId id="264"/>
            <p14:sldId id="270"/>
            <p14:sldId id="265"/>
            <p14:sldId id="284"/>
            <p14:sldId id="286"/>
            <p14:sldId id="287"/>
            <p14:sldId id="288"/>
            <p14:sldId id="271"/>
            <p14:sldId id="273"/>
            <p14:sldId id="272"/>
            <p14:sldId id="257"/>
            <p14:sldId id="263"/>
            <p14:sldId id="258"/>
            <p14:sldId id="269"/>
            <p14:sldId id="266"/>
            <p14:sldId id="267"/>
            <p14:sldId id="268"/>
            <p14:sldId id="274"/>
            <p14:sldId id="260"/>
            <p14:sldId id="275"/>
            <p14:sldId id="277"/>
            <p14:sldId id="278"/>
            <p14:sldId id="261"/>
            <p14:sldId id="280"/>
            <p14:sldId id="281"/>
            <p14:sldId id="282"/>
            <p14:sldId id="283"/>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57" autoAdjust="0"/>
    <p:restoredTop sz="97440" autoAdjust="0"/>
  </p:normalViewPr>
  <p:slideViewPr>
    <p:cSldViewPr>
      <p:cViewPr varScale="1">
        <p:scale>
          <a:sx n="109" d="100"/>
          <a:sy n="109" d="100"/>
        </p:scale>
        <p:origin x="126" y="45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1A9AEE-9B21-4695-A6A8-492A94F7D936}" type="datetimeFigureOut">
              <a:rPr lang="en-US" smtClean="0"/>
              <a:t>11/15/2023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EF5E95-956A-417A-8C59-7996F81E505F}" type="slidenum">
              <a:rPr lang="en-US" smtClean="0"/>
              <a:t>‹#›</a:t>
            </a:fld>
            <a:endParaRPr lang="en-US"/>
          </a:p>
        </p:txBody>
      </p:sp>
    </p:spTree>
    <p:extLst>
      <p:ext uri="{BB962C8B-B14F-4D97-AF65-F5344CB8AC3E}">
        <p14:creationId xmlns:p14="http://schemas.microsoft.com/office/powerpoint/2010/main" val="3004057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cwe.mitre.org/data/definitions/1000.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cwe.mitre.org/data/definitions/699.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cwe.mitre.org/data/definitions/128.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cwe.mitre.org/data/definitions/119.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eb.nvd.nist.gov/view/vuln/detail?vulnId=CVE-2014-0160"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cwe.mitre.org/data/definitions/125.html" TargetMode="External"/><Relationship Id="rId3" Type="http://schemas.openxmlformats.org/officeDocument/2006/relationships/hyperlink" Target="https://web.nvd.nist.gov/view/vuln/detail?vulnId=CVE-2014-0160" TargetMode="External"/><Relationship Id="rId7" Type="http://schemas.openxmlformats.org/officeDocument/2006/relationships/hyperlink" Target="https://capec.mitre.org/data/definitions/540.html"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cwe.mitre.org/data/definitions/126.html" TargetMode="External"/><Relationship Id="rId5" Type="http://schemas.openxmlformats.org/officeDocument/2006/relationships/hyperlink" Target="https://capec.mitre.org/data/definitions/47.html" TargetMode="External"/><Relationship Id="rId10" Type="http://schemas.openxmlformats.org/officeDocument/2006/relationships/hyperlink" Target="http://www.mitre.org/capabilities/cybersecurity/overview/cybersecurity-blog/security-standards-help-stop-heartbleed" TargetMode="External"/><Relationship Id="rId4" Type="http://schemas.openxmlformats.org/officeDocument/2006/relationships/hyperlink" Target="http://cwe.mitre.org/data/definitions/119.html" TargetMode="External"/><Relationship Id="rId9" Type="http://schemas.openxmlformats.org/officeDocument/2006/relationships/hyperlink" Target="https://capec.mitre.org/new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Knowing what makes a software systems vulnerable to attacks is critical, as software vulnerabilities hurt security, reliability, and availability of the system as a whole. In addition, understanding how an adversary operates is essential to effective cyber security.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“software bugs” concept applies to the Common Weakness Enumeration (CWE), the Common Vulnerabilities and Exposures (CVE), and the Common Attack Pattern Enumeration and Classification (CAPEC).</a:t>
            </a:r>
            <a:r>
              <a:rPr lang="en-US" sz="1200" kern="1200" baseline="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Note: These are important concepts that are related but different. A weakness is a static presence existing in software systems -- it might stay in software and never cause any problems until it is exploited by an attacker, and when the attacker finds out the weakness (</a:t>
            </a:r>
            <a:r>
              <a:rPr lang="en-US" sz="1200" kern="1200" dirty="0" err="1">
                <a:solidFill>
                  <a:schemeClr val="tx1"/>
                </a:solidFill>
                <a:effectLst/>
                <a:latin typeface="+mn-lt"/>
                <a:ea typeface="+mn-ea"/>
                <a:cs typeface="+mn-cs"/>
              </a:rPr>
              <a:t>es</a:t>
            </a:r>
            <a:r>
              <a:rPr lang="en-US" sz="1200" kern="1200" dirty="0">
                <a:solidFill>
                  <a:schemeClr val="tx1"/>
                </a:solidFill>
                <a:effectLst/>
                <a:latin typeface="+mn-lt"/>
                <a:ea typeface="+mn-ea"/>
                <a:cs typeface="+mn-cs"/>
              </a:rPr>
              <a:t>) and exploit it (them), the vulnerability of this software is exposed.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CWE, CVE, and CAPEC are considerable efforts, providing foundational knowledge about software weaknesses, vulnerabilities, and attacks. However they are not sufficient, accurate, and precise enough to serve as common measuring sticks and provide common base for software developers and security practitioners.  There is luck of precise descriptions of attacks that lead to realization of vulnerabilities, exposed by software weaknesses.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4EF5E95-956A-417A-8C59-7996F81E505F}" type="slidenum">
              <a:rPr lang="en-US" smtClean="0"/>
              <a:t>2</a:t>
            </a:fld>
            <a:endParaRPr lang="en-US"/>
          </a:p>
        </p:txBody>
      </p:sp>
    </p:spTree>
    <p:extLst>
      <p:ext uri="{BB962C8B-B14F-4D97-AF65-F5344CB8AC3E}">
        <p14:creationId xmlns:p14="http://schemas.microsoft.com/office/powerpoint/2010/main" val="2041842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Appropriate notations for formal description of static software properties are formal software specification models, languages, notations, and tools. Such a notation is Z notation, which is standardized by ISO.</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Appropriate notations for dynamic software properties are those used for process specification, such as process algebra, Petri nets, and state machines. Most suitable is Communicating Sequential Processes (CSP) as originally defined by Hoar. Its abstraction level is just over the platforms and programming languages, but without details such as timings. The Unified Modeling Language (UML) with Object Constraint Language (OCL) is also a good option, as it is better accepted by software developers.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Both Z notation and CSP are strongly based on the mathematical notation without introducing strange constructions for well-known mathematical concepts. On the other hand, UML provides good visual representation</a:t>
            </a:r>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13</a:t>
            </a:fld>
            <a:endParaRPr lang="en-US"/>
          </a:p>
        </p:txBody>
      </p:sp>
    </p:spTree>
    <p:extLst>
      <p:ext uri="{BB962C8B-B14F-4D97-AF65-F5344CB8AC3E}">
        <p14:creationId xmlns:p14="http://schemas.microsoft.com/office/powerpoint/2010/main" val="2041842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CWE and CVE databases are represented in XML format, which is not suitable to be read and interpreted by humans (researchers and developers). The CWEs and CVEs text and HTML presentations are verbose and hardly navigable. Limited efforts on providing graph representations exist, but these are not suitable for detailed research.</a:t>
            </a:r>
          </a:p>
          <a:p>
            <a:endParaRPr lang="en-US" sz="1200" kern="1200" dirty="0">
              <a:solidFill>
                <a:schemeClr val="tx1"/>
              </a:solidFill>
              <a:effectLst/>
              <a:latin typeface="+mn-lt"/>
              <a:ea typeface="+mn-ea"/>
              <a:cs typeface="+mn-cs"/>
            </a:endParaRPr>
          </a:p>
          <a:p>
            <a:r>
              <a:rPr lang="en-US" b="1" dirty="0"/>
              <a:t>The first step</a:t>
            </a:r>
            <a:r>
              <a:rPr lang="en-US" dirty="0"/>
              <a:t> must be to represent these databases in graph formats as diagrams. Suitable representation is offered by the UML class diagrams. These diagrams combined with OCL could be used for CWEs formal representation. There is a need of a tool to automatically generate for each entity its “mental model” that is human readable. The Semantic Templates idea can be used for these representations. The UML class diagrams can be specialized with profiles for the CWEs and CVEs representations. A good tool having all the needed features is IBM Rational Software Architect (RSA). MS Vision can also be explored. However, without a tool for mental models generation, the mental models have to be handwritten.</a:t>
            </a:r>
          </a:p>
          <a:p>
            <a:endParaRPr lang="en-US" dirty="0"/>
          </a:p>
          <a:p>
            <a:r>
              <a:rPr lang="en-US" dirty="0"/>
              <a:t>Research in this step can be further extended to presentations mobility, user’s views, database modifications, and representations conversion to different formal models.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4EF5E95-956A-417A-8C59-7996F81E505F}" type="slidenum">
              <a:rPr lang="en-US" smtClean="0"/>
              <a:t>14</a:t>
            </a:fld>
            <a:endParaRPr lang="en-US"/>
          </a:p>
        </p:txBody>
      </p:sp>
    </p:spTree>
    <p:extLst>
      <p:ext uri="{BB962C8B-B14F-4D97-AF65-F5344CB8AC3E}">
        <p14:creationId xmlns:p14="http://schemas.microsoft.com/office/powerpoint/2010/main" val="3315606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Following Yan’s idea, we have focused first on the creation of “mental models” for each base CWE showing the relationships it has with other CWEs. The idea on identifying base/primary vs. secondary CWEs (invariant core and variation points) is from SFP – we have to develop it).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easiest and most attractive way is to create a class diagram, in which the weaknesses are classes and the relationships between them are presented as associations. We have decided first to explore the CWE-119’s environment following Yan’s strategy, starting with Figure 5 from her dissertation -- see the Figure here. </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15</a:t>
            </a:fld>
            <a:endParaRPr lang="en-US"/>
          </a:p>
        </p:txBody>
      </p:sp>
    </p:spTree>
    <p:extLst>
      <p:ext uri="{BB962C8B-B14F-4D97-AF65-F5344CB8AC3E}">
        <p14:creationId xmlns:p14="http://schemas.microsoft.com/office/powerpoint/2010/main" val="3706802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Following Yan’s idea, we have focused first on the creation of “mental models” for each base CWE showing the relationships it has with other CWEs. The idea on identifying base/primary vs. secondary CWEs (invariant core and variation points) is from SFP – we have to develop it).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easiest and most attractive way is to create a class diagram, in which the weaknesses are classes and the relationships between them are presented as associations. We have decided first to explore the CWE-119’s environment following Yan’s strategy, starting with Figure 5 from her dissertation.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and next two diagrams for are extracted from Yan’s Figure 5. The idea is to separate “the mental model“ of the original diagram into two views: research view and development view. </a:t>
            </a:r>
          </a:p>
          <a:p>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hlinkClick r:id="rId3"/>
              </a:rPr>
              <a:t>CWE-1000</a:t>
            </a:r>
            <a:r>
              <a:rPr lang="en-US" sz="1200" b="0" i="0" kern="1200" dirty="0">
                <a:solidFill>
                  <a:schemeClr val="tx1"/>
                </a:solidFill>
                <a:effectLst/>
                <a:latin typeface="+mn-lt"/>
                <a:ea typeface="+mn-ea"/>
                <a:cs typeface="+mn-cs"/>
              </a:rPr>
              <a:t> (Research Concepts) supports research, using a fixed perspective that focuses exclusively on weaknesses and the different relationships between them. It is a novel approach to weakness classification that also has certain benefits to the CWE Content Team with respect to content management.</a:t>
            </a:r>
          </a:p>
          <a:p>
            <a:br>
              <a:rPr lang="en-US" dirty="0"/>
            </a:br>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16</a:t>
            </a:fld>
            <a:endParaRPr lang="en-US"/>
          </a:p>
        </p:txBody>
      </p:sp>
    </p:spTree>
    <p:extLst>
      <p:ext uri="{BB962C8B-B14F-4D97-AF65-F5344CB8AC3E}">
        <p14:creationId xmlns:p14="http://schemas.microsoft.com/office/powerpoint/2010/main" val="3618639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hlinkClick r:id="rId3"/>
              </a:rPr>
              <a:t>CWE-699</a:t>
            </a:r>
            <a:r>
              <a:rPr lang="en-US" sz="1200" b="0" i="0" kern="1200" dirty="0">
                <a:solidFill>
                  <a:schemeClr val="tx1"/>
                </a:solidFill>
                <a:effectLst/>
                <a:latin typeface="+mn-lt"/>
                <a:ea typeface="+mn-ea"/>
                <a:cs typeface="+mn-cs"/>
              </a:rPr>
              <a:t> (Development Concepts) supports developers and tool vendors, offering flexible navigation from different perspectives. It borrows from previous taxonomy efforts, so it will be familiar with many consumers. Much of the structure has been used since the beginning of CWE.</a:t>
            </a:r>
          </a:p>
          <a:p>
            <a:br>
              <a:rPr lang="en-US" dirty="0"/>
            </a:br>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17</a:t>
            </a:fld>
            <a:endParaRPr lang="en-US"/>
          </a:p>
        </p:txBody>
      </p:sp>
    </p:spTree>
    <p:extLst>
      <p:ext uri="{BB962C8B-B14F-4D97-AF65-F5344CB8AC3E}">
        <p14:creationId xmlns:p14="http://schemas.microsoft.com/office/powerpoint/2010/main" val="533865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Note that Figure 5 from Yan’s dissertation is extracted from CWE, but this is not a trivial task. That is why we started with Yan’s work. Currently we are working on the complete mental model for CWE-119, retrieving data directly the XML representation of the CWE database. We extract the data following by hand the links provided in the CWE database. Each CWE that is accessible via some path of links starting from CWE-119 has to be presented in the diagram. A problem is how to position on the diagram the CWEs that have different roles in some clear and readable way, but we hope to develop suitable recommendations for that. Figure 7 presents the current, still not complete, diagram of the CWE-119 relationships mental model.</a:t>
            </a:r>
          </a:p>
          <a:p>
            <a:endParaRPr lang="en-US" dirty="0"/>
          </a:p>
          <a:p>
            <a:r>
              <a:rPr lang="en-US" sz="1200" kern="1200" dirty="0">
                <a:solidFill>
                  <a:schemeClr val="tx1"/>
                </a:solidFill>
                <a:effectLst/>
                <a:latin typeface="+mn-lt"/>
                <a:ea typeface="+mn-ea"/>
                <a:cs typeface="+mn-cs"/>
              </a:rPr>
              <a:t>(!!!)The mental models will be useful for reading the database contents -- querying for mental models by particular characteristics. At the first step they will help us understand how CWE is currently organized. They will clearly show which CWEs are related and which are not, the possible chains (using the info from the CWE website, describe what can happen after what), and will be useful to follow the links among CWEs. Last but not least, the mental models will be useful to clear the CWEs definitions and eventually reclassify/ reorganize CWE. Formalization of CWEs will help.</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mental models and the Semantic Templates provide a good way for structuring the available information (parents/children, research/developer views).  If going towards Artificial Intellect, they will help with the creation of a knowledgebase (structured in such a way, annotated in such a way). However, they will not give all the information needed to restructure the CWE and CVE. In addition, it is impossible to generate from the mental model test or verification code. The Semantic Templates are at knowledge base level and do not impose further pragmatic exploration of the descriptions. </a:t>
            </a:r>
          </a:p>
          <a:p>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19</a:t>
            </a:fld>
            <a:endParaRPr lang="en-US"/>
          </a:p>
        </p:txBody>
      </p:sp>
    </p:spTree>
    <p:extLst>
      <p:ext uri="{BB962C8B-B14F-4D97-AF65-F5344CB8AC3E}">
        <p14:creationId xmlns:p14="http://schemas.microsoft.com/office/powerpoint/2010/main" val="3029400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second step</a:t>
            </a:r>
            <a:r>
              <a:rPr lang="en-US" dirty="0"/>
              <a:t> is the CWEs formalization in Z notation. Total formalization of CWEs will remove ambiguities in their definitions and can lead to CWEs reclassification. An additional research option of this step can be conversion of these CWEs specifications in UML class diagrams with OCL specifications. The UML representations could be a source to industry tools for code verification and tests generation (RSA, MS Visio). However, humans will not be able to use efficiently OCL, because of its complexity. Formalization in Z notation is open to theorem solvers and eventually to analyzers (</a:t>
            </a:r>
            <a:r>
              <a:rPr lang="en-US" dirty="0" err="1"/>
              <a:t>e.g</a:t>
            </a:r>
            <a:r>
              <a:rPr lang="en-US" dirty="0"/>
              <a:t> Alloy Analyzer). Z Word can be used for specification purposes and Z/Eves for verification.</a:t>
            </a:r>
          </a:p>
          <a:p>
            <a:endParaRPr lang="en-US" dirty="0"/>
          </a:p>
          <a:p>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20</a:t>
            </a:fld>
            <a:endParaRPr lang="en-US"/>
          </a:p>
        </p:txBody>
      </p:sp>
    </p:spTree>
    <p:extLst>
      <p:ext uri="{BB962C8B-B14F-4D97-AF65-F5344CB8AC3E}">
        <p14:creationId xmlns:p14="http://schemas.microsoft.com/office/powerpoint/2010/main" val="3310895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following is an attempt for specification of </a:t>
            </a:r>
            <a:r>
              <a:rPr lang="en-US" sz="1200" u="sng" kern="1200" dirty="0">
                <a:solidFill>
                  <a:schemeClr val="tx1"/>
                </a:solidFill>
                <a:effectLst/>
                <a:latin typeface="+mn-lt"/>
                <a:ea typeface="+mn-ea"/>
                <a:cs typeface="+mn-cs"/>
                <a:hlinkClick r:id="rId3"/>
              </a:rPr>
              <a:t>CWE-128</a:t>
            </a:r>
            <a:r>
              <a:rPr lang="en-US" sz="1200" kern="1200" dirty="0">
                <a:solidFill>
                  <a:schemeClr val="tx1"/>
                </a:solidFill>
                <a:effectLst/>
                <a:latin typeface="+mn-lt"/>
                <a:ea typeface="+mn-ea"/>
                <a:cs typeface="+mn-cs"/>
              </a:rPr>
              <a:t> in Z notation.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CWE-128: Wrap-around Error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“Wrap around errors occur whenever a value is incremented past the maximum value for its type and therefore "wraps around" to a very small, negative, or undefined value.”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Note that the definition of CWE-128 is very contradictive and not complete. No types are mentioned and only the increment operation is mentioned. After checking the inheritance hierarchy and the siblings, we decided to specify it for integer types. </a:t>
            </a:r>
          </a:p>
          <a:p>
            <a:r>
              <a:rPr lang="en-US" sz="1200" kern="1200" dirty="0">
                <a:solidFill>
                  <a:schemeClr val="tx1"/>
                </a:solidFill>
                <a:effectLst/>
                <a:latin typeface="+mn-lt"/>
                <a:ea typeface="+mn-ea"/>
                <a:cs typeface="+mn-cs"/>
              </a:rPr>
              <a:t> </a:t>
            </a:r>
          </a:p>
          <a:p>
            <a:r>
              <a:rPr lang="de-DE" sz="1200" i="1" kern="1200" dirty="0">
                <a:solidFill>
                  <a:schemeClr val="tx1"/>
                </a:solidFill>
                <a:effectLst/>
                <a:latin typeface="+mn-lt"/>
                <a:ea typeface="+mn-ea"/>
                <a:cs typeface="+mn-cs"/>
              </a:rPr>
              <a:t>MAX</a:t>
            </a:r>
            <a:r>
              <a:rPr lang="de-DE" sz="1200" kern="1200" dirty="0">
                <a:solidFill>
                  <a:schemeClr val="tx1"/>
                </a:solidFill>
                <a:effectLst/>
                <a:latin typeface="+mn-lt"/>
                <a:ea typeface="+mn-ea"/>
                <a:cs typeface="+mn-cs"/>
              </a:rPr>
              <a:t>_</a:t>
            </a:r>
            <a:r>
              <a:rPr lang="de-DE" sz="1200" i="1" kern="1200" dirty="0">
                <a:solidFill>
                  <a:schemeClr val="tx1"/>
                </a:solidFill>
                <a:effectLst/>
                <a:latin typeface="+mn-lt"/>
                <a:ea typeface="+mn-ea"/>
                <a:cs typeface="+mn-cs"/>
              </a:rPr>
              <a:t>INT</a:t>
            </a:r>
            <a:r>
              <a:rPr lang="de-DE" sz="1200" kern="1200" dirty="0">
                <a:solidFill>
                  <a:schemeClr val="tx1"/>
                </a:solidFill>
                <a:effectLst/>
                <a:latin typeface="+mn-lt"/>
                <a:ea typeface="+mn-ea"/>
                <a:cs typeface="+mn-cs"/>
              </a:rPr>
              <a:t>: ℤ</a:t>
            </a:r>
            <a:endParaRPr lang="en-US" sz="1200" kern="1200" dirty="0">
              <a:solidFill>
                <a:schemeClr val="tx1"/>
              </a:solidFill>
              <a:effectLst/>
              <a:latin typeface="+mn-lt"/>
              <a:ea typeface="+mn-ea"/>
              <a:cs typeface="+mn-cs"/>
            </a:endParaRPr>
          </a:p>
          <a:p>
            <a:r>
              <a:rPr lang="de-DE" sz="1200" i="1" kern="1200" dirty="0">
                <a:solidFill>
                  <a:schemeClr val="tx1"/>
                </a:solidFill>
                <a:effectLst/>
                <a:latin typeface="+mn-lt"/>
                <a:ea typeface="+mn-ea"/>
                <a:cs typeface="+mn-cs"/>
              </a:rPr>
              <a:t>MIN</a:t>
            </a:r>
            <a:r>
              <a:rPr lang="de-DE" sz="1200" kern="1200" dirty="0">
                <a:solidFill>
                  <a:schemeClr val="tx1"/>
                </a:solidFill>
                <a:effectLst/>
                <a:latin typeface="+mn-lt"/>
                <a:ea typeface="+mn-ea"/>
                <a:cs typeface="+mn-cs"/>
              </a:rPr>
              <a:t>_</a:t>
            </a:r>
            <a:r>
              <a:rPr lang="de-DE" sz="1200" i="1" kern="1200" dirty="0">
                <a:solidFill>
                  <a:schemeClr val="tx1"/>
                </a:solidFill>
                <a:effectLst/>
                <a:latin typeface="+mn-lt"/>
                <a:ea typeface="+mn-ea"/>
                <a:cs typeface="+mn-cs"/>
              </a:rPr>
              <a:t>INT</a:t>
            </a:r>
            <a:r>
              <a:rPr lang="de-DE" sz="1200" kern="1200" dirty="0">
                <a:solidFill>
                  <a:schemeClr val="tx1"/>
                </a:solidFill>
                <a:effectLst/>
                <a:latin typeface="+mn-lt"/>
                <a:ea typeface="+mn-ea"/>
                <a:cs typeface="+mn-cs"/>
              </a:rPr>
              <a:t>: ℤ</a:t>
            </a:r>
            <a:endParaRPr lang="en-US" sz="1200" kern="1200" dirty="0">
              <a:solidFill>
                <a:schemeClr val="tx1"/>
              </a:solidFill>
              <a:effectLst/>
              <a:latin typeface="+mn-lt"/>
              <a:ea typeface="+mn-ea"/>
              <a:cs typeface="+mn-cs"/>
            </a:endParaRPr>
          </a:p>
          <a:p>
            <a:r>
              <a:rPr lang="bg-BG"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INT </a:t>
            </a:r>
            <a:r>
              <a:rPr lang="en-US" sz="1200"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ℤ | </a:t>
            </a:r>
            <a:r>
              <a:rPr lang="en-US" sz="1200" i="1" kern="1200" dirty="0">
                <a:solidFill>
                  <a:schemeClr val="tx1"/>
                </a:solidFill>
                <a:effectLst/>
                <a:latin typeface="+mn-lt"/>
                <a:ea typeface="+mn-ea"/>
                <a:cs typeface="+mn-cs"/>
              </a:rPr>
              <a:t>MIN</a:t>
            </a:r>
            <a:r>
              <a:rPr lang="en-US" sz="1200" kern="1200" dirty="0">
                <a:solidFill>
                  <a:schemeClr val="tx1"/>
                </a:solidFill>
                <a:effectLst/>
                <a:latin typeface="+mn-lt"/>
                <a:ea typeface="+mn-ea"/>
                <a:cs typeface="+mn-cs"/>
              </a:rPr>
              <a:t>_</a:t>
            </a:r>
            <a:r>
              <a:rPr lang="en-US" sz="1200" i="1" kern="1200" dirty="0">
                <a:solidFill>
                  <a:schemeClr val="tx1"/>
                </a:solidFill>
                <a:effectLst/>
                <a:latin typeface="+mn-lt"/>
                <a:ea typeface="+mn-ea"/>
                <a:cs typeface="+mn-cs"/>
              </a:rPr>
              <a:t>INT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i</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i</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MAX</a:t>
            </a:r>
            <a:r>
              <a:rPr lang="en-US" sz="1200" kern="1200" dirty="0">
                <a:solidFill>
                  <a:schemeClr val="tx1"/>
                </a:solidFill>
                <a:effectLst/>
                <a:latin typeface="+mn-lt"/>
                <a:ea typeface="+mn-ea"/>
                <a:cs typeface="+mn-cs"/>
              </a:rPr>
              <a:t>_</a:t>
            </a:r>
            <a:r>
              <a:rPr lang="en-US" sz="1200" i="1" kern="1200" dirty="0">
                <a:solidFill>
                  <a:schemeClr val="tx1"/>
                </a:solidFill>
                <a:effectLst/>
                <a:latin typeface="+mn-lt"/>
                <a:ea typeface="+mn-ea"/>
                <a:cs typeface="+mn-cs"/>
              </a:rPr>
              <a:t>INT</a:t>
            </a:r>
            <a:r>
              <a:rPr lang="en-US" sz="1200" kern="1200" dirty="0">
                <a:solidFill>
                  <a:schemeClr val="tx1"/>
                </a:solidFill>
                <a:effectLst/>
                <a:latin typeface="+mn-lt"/>
                <a:ea typeface="+mn-ea"/>
                <a:cs typeface="+mn-cs"/>
              </a:rPr>
              <a:t>}</a:t>
            </a:r>
          </a:p>
          <a:p>
            <a:r>
              <a:rPr lang="bg-BG"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BAD</a:t>
            </a:r>
            <a:r>
              <a:rPr lang="en-US" sz="1200" kern="1200" dirty="0">
                <a:solidFill>
                  <a:schemeClr val="tx1"/>
                </a:solidFill>
                <a:effectLst/>
                <a:latin typeface="+mn-lt"/>
                <a:ea typeface="+mn-ea"/>
                <a:cs typeface="+mn-cs"/>
              </a:rPr>
              <a:t>_</a:t>
            </a:r>
            <a:r>
              <a:rPr lang="en-US" sz="1200" i="1" kern="1200" dirty="0">
                <a:solidFill>
                  <a:schemeClr val="tx1"/>
                </a:solidFill>
                <a:effectLst/>
                <a:latin typeface="+mn-lt"/>
                <a:ea typeface="+mn-ea"/>
                <a:cs typeface="+mn-cs"/>
              </a:rPr>
              <a:t>INT</a:t>
            </a:r>
            <a:r>
              <a:rPr lang="en-US" sz="1200" kern="1200" dirty="0">
                <a:solidFill>
                  <a:schemeClr val="tx1"/>
                </a:solidFill>
                <a:effectLst/>
                <a:latin typeface="+mn-lt"/>
                <a:ea typeface="+mn-ea"/>
                <a:cs typeface="+mn-cs"/>
              </a:rPr>
              <a:t>: ℤ</a:t>
            </a:r>
          </a:p>
          <a:p>
            <a:r>
              <a:rPr lang="bg-BG"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BAD</a:t>
            </a:r>
            <a:r>
              <a:rPr lang="en-US" sz="1200" kern="1200" dirty="0">
                <a:solidFill>
                  <a:schemeClr val="tx1"/>
                </a:solidFill>
                <a:effectLst/>
                <a:latin typeface="+mn-lt"/>
                <a:ea typeface="+mn-ea"/>
                <a:cs typeface="+mn-cs"/>
              </a:rPr>
              <a:t>_</a:t>
            </a:r>
            <a:r>
              <a:rPr lang="en-US" sz="1200" i="1" kern="1200" dirty="0">
                <a:solidFill>
                  <a:schemeClr val="tx1"/>
                </a:solidFill>
                <a:effectLst/>
                <a:latin typeface="+mn-lt"/>
                <a:ea typeface="+mn-ea"/>
                <a:cs typeface="+mn-cs"/>
              </a:rPr>
              <a:t>INT </a:t>
            </a:r>
            <a:r>
              <a:rPr lang="en-US" sz="1200" kern="1200" dirty="0">
                <a:solidFill>
                  <a:schemeClr val="tx1"/>
                </a:solidFill>
                <a:effectLst/>
                <a:latin typeface="+mn-lt"/>
                <a:ea typeface="+mn-ea"/>
                <a:cs typeface="+mn-cs"/>
              </a:rPr>
              <a:t>&lt; </a:t>
            </a:r>
            <a:r>
              <a:rPr lang="en-US" sz="1200" i="1" kern="1200" dirty="0">
                <a:solidFill>
                  <a:schemeClr val="tx1"/>
                </a:solidFill>
                <a:effectLst/>
                <a:latin typeface="+mn-lt"/>
                <a:ea typeface="+mn-ea"/>
                <a:cs typeface="+mn-cs"/>
              </a:rPr>
              <a:t>MIN</a:t>
            </a:r>
            <a:r>
              <a:rPr lang="en-US" sz="1200" kern="1200" dirty="0">
                <a:solidFill>
                  <a:schemeClr val="tx1"/>
                </a:solidFill>
                <a:effectLst/>
                <a:latin typeface="+mn-lt"/>
                <a:ea typeface="+mn-ea"/>
                <a:cs typeface="+mn-cs"/>
              </a:rPr>
              <a:t>_</a:t>
            </a:r>
            <a:r>
              <a:rPr lang="en-US" sz="1200" i="1" kern="1200" dirty="0">
                <a:solidFill>
                  <a:schemeClr val="tx1"/>
                </a:solidFill>
                <a:effectLst/>
                <a:latin typeface="+mn-lt"/>
                <a:ea typeface="+mn-ea"/>
                <a:cs typeface="+mn-cs"/>
              </a:rPr>
              <a:t>INT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 MAX</a:t>
            </a:r>
            <a:r>
              <a:rPr lang="en-US" sz="1200" kern="1200" dirty="0">
                <a:solidFill>
                  <a:schemeClr val="tx1"/>
                </a:solidFill>
                <a:effectLst/>
                <a:latin typeface="+mn-lt"/>
                <a:ea typeface="+mn-ea"/>
                <a:cs typeface="+mn-cs"/>
              </a:rPr>
              <a:t>_</a:t>
            </a:r>
            <a:r>
              <a:rPr lang="en-US" sz="1200" i="1" kern="1200" dirty="0">
                <a:solidFill>
                  <a:schemeClr val="tx1"/>
                </a:solidFill>
                <a:effectLst/>
                <a:latin typeface="+mn-lt"/>
                <a:ea typeface="+mn-ea"/>
                <a:cs typeface="+mn-cs"/>
              </a:rPr>
              <a:t>INT </a:t>
            </a:r>
            <a:r>
              <a:rPr lang="en-US" sz="1200" kern="1200" dirty="0">
                <a:solidFill>
                  <a:schemeClr val="tx1"/>
                </a:solidFill>
                <a:effectLst/>
                <a:latin typeface="+mn-lt"/>
                <a:ea typeface="+mn-ea"/>
                <a:cs typeface="+mn-cs"/>
              </a:rPr>
              <a:t>&lt;</a:t>
            </a:r>
            <a:r>
              <a:rPr lang="en-US" sz="1200" i="1" kern="1200" dirty="0">
                <a:solidFill>
                  <a:schemeClr val="tx1"/>
                </a:solidFill>
                <a:effectLst/>
                <a:latin typeface="+mn-lt"/>
                <a:ea typeface="+mn-ea"/>
                <a:cs typeface="+mn-cs"/>
              </a:rPr>
              <a:t> BAD</a:t>
            </a:r>
            <a:r>
              <a:rPr lang="en-US" sz="1200" kern="1200" dirty="0">
                <a:solidFill>
                  <a:schemeClr val="tx1"/>
                </a:solidFill>
                <a:effectLst/>
                <a:latin typeface="+mn-lt"/>
                <a:ea typeface="+mn-ea"/>
                <a:cs typeface="+mn-cs"/>
              </a:rPr>
              <a:t>_</a:t>
            </a:r>
            <a:r>
              <a:rPr lang="en-US" sz="1200" i="1" kern="1200" dirty="0">
                <a:solidFill>
                  <a:schemeClr val="tx1"/>
                </a:solidFill>
                <a:effectLst/>
                <a:latin typeface="+mn-lt"/>
                <a:ea typeface="+mn-ea"/>
                <a:cs typeface="+mn-cs"/>
              </a:rPr>
              <a:t>INT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i="1" kern="1200" dirty="0">
                <a:solidFill>
                  <a:schemeClr val="tx1"/>
                </a:solidFill>
                <a:effectLst/>
                <a:latin typeface="+mn-lt"/>
                <a:ea typeface="+mn-ea"/>
                <a:cs typeface="+mn-cs"/>
              </a:rPr>
              <a:t>add, </a:t>
            </a:r>
            <a:r>
              <a:rPr lang="en-US" sz="1200" i="1" kern="1200" dirty="0" err="1">
                <a:solidFill>
                  <a:schemeClr val="tx1"/>
                </a:solidFill>
                <a:effectLst/>
                <a:latin typeface="+mn-lt"/>
                <a:ea typeface="+mn-ea"/>
                <a:cs typeface="+mn-cs"/>
              </a:rPr>
              <a:t>mul</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INT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 INT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 INT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BAD</a:t>
            </a:r>
            <a:r>
              <a:rPr lang="en-US" sz="1200" kern="1200" dirty="0">
                <a:solidFill>
                  <a:schemeClr val="tx1"/>
                </a:solidFill>
                <a:effectLst/>
                <a:latin typeface="+mn-lt"/>
                <a:ea typeface="+mn-ea"/>
                <a:cs typeface="+mn-cs"/>
              </a:rPr>
              <a:t>_</a:t>
            </a:r>
            <a:r>
              <a:rPr lang="en-US" sz="1200" i="1" kern="1200" dirty="0">
                <a:solidFill>
                  <a:schemeClr val="tx1"/>
                </a:solidFill>
                <a:effectLst/>
                <a:latin typeface="+mn-lt"/>
                <a:ea typeface="+mn-ea"/>
                <a:cs typeface="+mn-cs"/>
              </a:rPr>
              <a:t>INT</a:t>
            </a:r>
            <a:r>
              <a:rPr lang="en-US" sz="1200" kern="1200" dirty="0">
                <a:solidFill>
                  <a:schemeClr val="tx1"/>
                </a:solidFill>
                <a:effectLst/>
                <a:latin typeface="+mn-lt"/>
                <a:ea typeface="+mn-ea"/>
                <a:cs typeface="+mn-cs"/>
              </a:rPr>
              <a:t>}</a:t>
            </a:r>
          </a:p>
          <a:p>
            <a:r>
              <a:rPr lang="bg-BG"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bg-BG" sz="1200"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i</a:t>
            </a:r>
            <a:r>
              <a:rPr lang="en-US" sz="1200" i="1" kern="1200" dirty="0">
                <a:solidFill>
                  <a:schemeClr val="tx1"/>
                </a:solidFill>
                <a:effectLst/>
                <a:latin typeface="+mn-lt"/>
                <a:ea typeface="+mn-ea"/>
                <a:cs typeface="+mn-cs"/>
              </a:rPr>
              <a:t>, j</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INT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 add</a:t>
            </a:r>
            <a:r>
              <a:rPr lang="en-US" sz="1200"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j</a:t>
            </a:r>
            <a:r>
              <a:rPr lang="en-US" sz="1200" kern="1200" dirty="0">
                <a:solidFill>
                  <a:schemeClr val="tx1"/>
                </a:solidFill>
                <a:effectLst/>
                <a:latin typeface="+mn-lt"/>
                <a:ea typeface="+mn-ea"/>
                <a:cs typeface="+mn-cs"/>
              </a:rPr>
              <a:t>) = </a:t>
            </a:r>
            <a:r>
              <a:rPr lang="en-US" sz="1200" b="1" kern="1200" dirty="0">
                <a:solidFill>
                  <a:schemeClr val="tx1"/>
                </a:solidFill>
                <a:effectLst/>
                <a:latin typeface="+mn-lt"/>
                <a:ea typeface="+mn-ea"/>
                <a:cs typeface="+mn-cs"/>
              </a:rPr>
              <a:t>if</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i</a:t>
            </a:r>
            <a:r>
              <a:rPr lang="en-US" sz="1200" kern="1200" dirty="0" err="1">
                <a:solidFill>
                  <a:schemeClr val="tx1"/>
                </a:solidFill>
                <a:effectLst/>
                <a:latin typeface="+mn-lt"/>
                <a:ea typeface="+mn-ea"/>
                <a:cs typeface="+mn-cs"/>
              </a:rPr>
              <a:t>+</a:t>
            </a:r>
            <a:r>
              <a:rPr lang="en-US" sz="1200" i="1" kern="1200" dirty="0" err="1">
                <a:solidFill>
                  <a:schemeClr val="tx1"/>
                </a:solidFill>
                <a:effectLst/>
                <a:latin typeface="+mn-lt"/>
                <a:ea typeface="+mn-ea"/>
                <a:cs typeface="+mn-cs"/>
              </a:rPr>
              <a:t>j</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&gt; </a:t>
            </a:r>
            <a:r>
              <a:rPr lang="en-US" sz="1200" i="1" kern="1200" dirty="0">
                <a:solidFill>
                  <a:schemeClr val="tx1"/>
                </a:solidFill>
                <a:effectLst/>
                <a:latin typeface="+mn-lt"/>
                <a:ea typeface="+mn-ea"/>
                <a:cs typeface="+mn-cs"/>
              </a:rPr>
              <a:t>MAX</a:t>
            </a:r>
            <a:r>
              <a:rPr lang="en-US" sz="1200" kern="1200" dirty="0">
                <a:solidFill>
                  <a:schemeClr val="tx1"/>
                </a:solidFill>
                <a:effectLst/>
                <a:latin typeface="+mn-lt"/>
                <a:ea typeface="+mn-ea"/>
                <a:cs typeface="+mn-cs"/>
              </a:rPr>
              <a:t>_</a:t>
            </a:r>
            <a:r>
              <a:rPr lang="en-US" sz="1200" i="1" kern="1200" dirty="0">
                <a:solidFill>
                  <a:schemeClr val="tx1"/>
                </a:solidFill>
                <a:effectLst/>
                <a:latin typeface="+mn-lt"/>
                <a:ea typeface="+mn-ea"/>
                <a:cs typeface="+mn-cs"/>
              </a:rPr>
              <a:t>INT </a:t>
            </a:r>
            <a:r>
              <a:rPr lang="en-US" sz="1200" b="1" kern="1200" dirty="0">
                <a:solidFill>
                  <a:schemeClr val="tx1"/>
                </a:solidFill>
                <a:effectLst/>
                <a:latin typeface="+mn-lt"/>
                <a:ea typeface="+mn-ea"/>
                <a:cs typeface="+mn-cs"/>
              </a:rPr>
              <a:t>then</a:t>
            </a:r>
            <a:r>
              <a:rPr lang="en-US" sz="1200" i="1" kern="1200" dirty="0">
                <a:solidFill>
                  <a:schemeClr val="tx1"/>
                </a:solidFill>
                <a:effectLst/>
                <a:latin typeface="+mn-lt"/>
                <a:ea typeface="+mn-ea"/>
                <a:cs typeface="+mn-cs"/>
              </a:rPr>
              <a:t> BAD</a:t>
            </a:r>
            <a:r>
              <a:rPr lang="en-US" sz="1200" kern="1200" dirty="0">
                <a:solidFill>
                  <a:schemeClr val="tx1"/>
                </a:solidFill>
                <a:effectLst/>
                <a:latin typeface="+mn-lt"/>
                <a:ea typeface="+mn-ea"/>
                <a:cs typeface="+mn-cs"/>
              </a:rPr>
              <a:t>_</a:t>
            </a:r>
            <a:r>
              <a:rPr lang="en-US" sz="1200" i="1" kern="1200" dirty="0">
                <a:solidFill>
                  <a:schemeClr val="tx1"/>
                </a:solidFill>
                <a:effectLst/>
                <a:latin typeface="+mn-lt"/>
                <a:ea typeface="+mn-ea"/>
                <a:cs typeface="+mn-cs"/>
              </a:rPr>
              <a:t>INT </a:t>
            </a:r>
            <a:r>
              <a:rPr lang="en-US" sz="1200" b="1" kern="1200" dirty="0">
                <a:solidFill>
                  <a:schemeClr val="tx1"/>
                </a:solidFill>
                <a:effectLst/>
                <a:latin typeface="+mn-lt"/>
                <a:ea typeface="+mn-ea"/>
                <a:cs typeface="+mn-cs"/>
              </a:rPr>
              <a:t>else</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i</a:t>
            </a:r>
            <a:r>
              <a:rPr lang="en-US" sz="1200" kern="1200" dirty="0" err="1">
                <a:solidFill>
                  <a:schemeClr val="tx1"/>
                </a:solidFill>
                <a:effectLst/>
                <a:latin typeface="+mn-lt"/>
                <a:ea typeface="+mn-ea"/>
                <a:cs typeface="+mn-cs"/>
              </a:rPr>
              <a:t>+</a:t>
            </a:r>
            <a:r>
              <a:rPr lang="en-US" sz="1200" i="1" kern="1200" dirty="0" err="1">
                <a:solidFill>
                  <a:schemeClr val="tx1"/>
                </a:solidFill>
                <a:effectLst/>
                <a:latin typeface="+mn-lt"/>
                <a:ea typeface="+mn-ea"/>
                <a:cs typeface="+mn-cs"/>
              </a:rPr>
              <a:t>j</a:t>
            </a:r>
            <a:endParaRPr lang="en-US" sz="1200" kern="1200" dirty="0">
              <a:solidFill>
                <a:schemeClr val="tx1"/>
              </a:solidFill>
              <a:effectLst/>
              <a:latin typeface="+mn-lt"/>
              <a:ea typeface="+mn-ea"/>
              <a:cs typeface="+mn-cs"/>
            </a:endParaRPr>
          </a:p>
          <a:p>
            <a:r>
              <a:rPr lang="bg-BG" sz="1200"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i</a:t>
            </a:r>
            <a:r>
              <a:rPr lang="en-US" sz="1200" i="1" kern="1200" dirty="0">
                <a:solidFill>
                  <a:schemeClr val="tx1"/>
                </a:solidFill>
                <a:effectLst/>
                <a:latin typeface="+mn-lt"/>
                <a:ea typeface="+mn-ea"/>
                <a:cs typeface="+mn-cs"/>
              </a:rPr>
              <a:t>, j</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INT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mul</a:t>
            </a:r>
            <a:r>
              <a:rPr lang="en-US" sz="1200"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j</a:t>
            </a:r>
            <a:r>
              <a:rPr lang="en-US" sz="1200" kern="1200" dirty="0">
                <a:solidFill>
                  <a:schemeClr val="tx1"/>
                </a:solidFill>
                <a:effectLst/>
                <a:latin typeface="+mn-lt"/>
                <a:ea typeface="+mn-ea"/>
                <a:cs typeface="+mn-cs"/>
              </a:rPr>
              <a:t>) = </a:t>
            </a:r>
            <a:r>
              <a:rPr lang="en-US" sz="1200" b="1" kern="1200" dirty="0">
                <a:solidFill>
                  <a:schemeClr val="tx1"/>
                </a:solidFill>
                <a:effectLst/>
                <a:latin typeface="+mn-lt"/>
                <a:ea typeface="+mn-ea"/>
                <a:cs typeface="+mn-cs"/>
              </a:rPr>
              <a:t>if</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j </a:t>
            </a:r>
            <a:r>
              <a:rPr lang="en-US" sz="1200" kern="1200" dirty="0">
                <a:solidFill>
                  <a:schemeClr val="tx1"/>
                </a:solidFill>
                <a:effectLst/>
                <a:latin typeface="+mn-lt"/>
                <a:ea typeface="+mn-ea"/>
                <a:cs typeface="+mn-cs"/>
              </a:rPr>
              <a:t>&gt; </a:t>
            </a:r>
            <a:r>
              <a:rPr lang="en-US" sz="1200" i="1" kern="1200" dirty="0">
                <a:solidFill>
                  <a:schemeClr val="tx1"/>
                </a:solidFill>
                <a:effectLst/>
                <a:latin typeface="+mn-lt"/>
                <a:ea typeface="+mn-ea"/>
                <a:cs typeface="+mn-cs"/>
              </a:rPr>
              <a:t>MAX</a:t>
            </a:r>
            <a:r>
              <a:rPr lang="en-US" sz="1200" kern="1200" dirty="0">
                <a:solidFill>
                  <a:schemeClr val="tx1"/>
                </a:solidFill>
                <a:effectLst/>
                <a:latin typeface="+mn-lt"/>
                <a:ea typeface="+mn-ea"/>
                <a:cs typeface="+mn-cs"/>
              </a:rPr>
              <a:t>_</a:t>
            </a:r>
            <a:r>
              <a:rPr lang="en-US" sz="1200" i="1" kern="1200" dirty="0">
                <a:solidFill>
                  <a:schemeClr val="tx1"/>
                </a:solidFill>
                <a:effectLst/>
                <a:latin typeface="+mn-lt"/>
                <a:ea typeface="+mn-ea"/>
                <a:cs typeface="+mn-cs"/>
              </a:rPr>
              <a:t>INT </a:t>
            </a:r>
            <a:r>
              <a:rPr lang="en-US" sz="1200" b="1" kern="1200" dirty="0">
                <a:solidFill>
                  <a:schemeClr val="tx1"/>
                </a:solidFill>
                <a:effectLst/>
                <a:latin typeface="+mn-lt"/>
                <a:ea typeface="+mn-ea"/>
                <a:cs typeface="+mn-cs"/>
              </a:rPr>
              <a:t>then</a:t>
            </a:r>
            <a:r>
              <a:rPr lang="en-US" sz="1200" i="1" kern="1200" dirty="0">
                <a:solidFill>
                  <a:schemeClr val="tx1"/>
                </a:solidFill>
                <a:effectLst/>
                <a:latin typeface="+mn-lt"/>
                <a:ea typeface="+mn-ea"/>
                <a:cs typeface="+mn-cs"/>
              </a:rPr>
              <a:t> BAD</a:t>
            </a:r>
            <a:r>
              <a:rPr lang="en-US" sz="1200" kern="1200" dirty="0">
                <a:solidFill>
                  <a:schemeClr val="tx1"/>
                </a:solidFill>
                <a:effectLst/>
                <a:latin typeface="+mn-lt"/>
                <a:ea typeface="+mn-ea"/>
                <a:cs typeface="+mn-cs"/>
              </a:rPr>
              <a:t>_</a:t>
            </a:r>
            <a:r>
              <a:rPr lang="en-US" sz="1200" i="1" kern="1200" dirty="0">
                <a:solidFill>
                  <a:schemeClr val="tx1"/>
                </a:solidFill>
                <a:effectLst/>
                <a:latin typeface="+mn-lt"/>
                <a:ea typeface="+mn-ea"/>
                <a:cs typeface="+mn-cs"/>
              </a:rPr>
              <a:t>INT </a:t>
            </a:r>
            <a:r>
              <a:rPr lang="en-US" sz="1200" b="1" kern="1200" dirty="0">
                <a:solidFill>
                  <a:schemeClr val="tx1"/>
                </a:solidFill>
                <a:effectLst/>
                <a:latin typeface="+mn-lt"/>
                <a:ea typeface="+mn-ea"/>
                <a:cs typeface="+mn-cs"/>
              </a:rPr>
              <a:t>else</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j</a:t>
            </a:r>
            <a:endParaRPr lang="en-US" sz="1200" kern="1200" dirty="0">
              <a:solidFill>
                <a:schemeClr val="tx1"/>
              </a:solidFill>
              <a:effectLst/>
              <a:latin typeface="+mn-lt"/>
              <a:ea typeface="+mn-ea"/>
              <a:cs typeface="+mn-cs"/>
            </a:endParaRPr>
          </a:p>
          <a:p>
            <a:r>
              <a:rPr lang="bg-BG"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Note that in this example, we specified also multiplication for illustration. It can be easily extended for all numeric types and generic schemas can be used. What is important is that this example is very clear. Here only one bad value is used, but the example can be extended with a set of bad values.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Having in mind the Heartbleed example, this specification gives an idea about the </a:t>
            </a:r>
            <a:r>
              <a:rPr lang="en-US" sz="1200" kern="1200" dirty="0" err="1">
                <a:solidFill>
                  <a:schemeClr val="tx1"/>
                </a:solidFill>
                <a:effectLst/>
                <a:latin typeface="+mn-lt"/>
                <a:ea typeface="+mn-ea"/>
                <a:cs typeface="+mn-cs"/>
              </a:rPr>
              <a:t>Payload.size</a:t>
            </a:r>
            <a:r>
              <a:rPr lang="en-US" sz="1200" kern="1200" dirty="0">
                <a:solidFill>
                  <a:schemeClr val="tx1"/>
                </a:solidFill>
                <a:effectLst/>
                <a:latin typeface="+mn-lt"/>
                <a:ea typeface="+mn-ea"/>
                <a:cs typeface="+mn-cs"/>
              </a:rPr>
              <a:t> that has to be checked in the source code for CWE-126.</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Our conclusion from this exercise is that all CWEs must be formally specified in Z notation. This is a proper way to remove contradictions. And then, the related vulnerabilities and attacks can be considered.</a:t>
            </a:r>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21</a:t>
            </a:fld>
            <a:endParaRPr lang="en-US"/>
          </a:p>
        </p:txBody>
      </p:sp>
    </p:spTree>
    <p:extLst>
      <p:ext uri="{BB962C8B-B14F-4D97-AF65-F5344CB8AC3E}">
        <p14:creationId xmlns:p14="http://schemas.microsoft.com/office/powerpoint/2010/main" val="3276791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memory is a sequence of bytes. The basic type is the byte.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memory address space starts from 0 and ends at some max address.</a:t>
            </a:r>
          </a:p>
          <a:p>
            <a:r>
              <a:rPr lang="bg-BG"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memory is a finite sequence of bytes – possibly the empty sequence. The finite sequences elements in Z notation are numbered starting from 1, but the computer memory bytes are indexed starting from 0. Note that ⟨a</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 . . , a</a:t>
            </a:r>
            <a:r>
              <a:rPr lang="en-US" sz="1200" kern="1200" baseline="-25000" dirty="0">
                <a:solidFill>
                  <a:schemeClr val="tx1"/>
                </a:solidFill>
                <a:effectLst/>
                <a:latin typeface="+mn-lt"/>
                <a:ea typeface="+mn-ea"/>
                <a:cs typeface="+mn-cs"/>
              </a:rPr>
              <a:t>n</a:t>
            </a:r>
            <a:r>
              <a:rPr lang="en-US" sz="1200" kern="1200" dirty="0">
                <a:solidFill>
                  <a:schemeClr val="tx1"/>
                </a:solidFill>
                <a:effectLst/>
                <a:latin typeface="+mn-lt"/>
                <a:ea typeface="+mn-ea"/>
                <a:cs typeface="+mn-cs"/>
              </a:rPr>
              <a:t>⟩ is a shorthand for the set {1 |→ a</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 . . , n |→ a</a:t>
            </a:r>
            <a:r>
              <a:rPr lang="en-US" sz="1200" kern="1200" baseline="-25000" dirty="0">
                <a:solidFill>
                  <a:schemeClr val="tx1"/>
                </a:solidFill>
                <a:effectLst/>
                <a:latin typeface="+mn-lt"/>
                <a:ea typeface="+mn-ea"/>
                <a:cs typeface="+mn-cs"/>
              </a:rPr>
              <a:t>n</a:t>
            </a:r>
            <a:r>
              <a:rPr lang="en-US" sz="1200" kern="1200" dirty="0">
                <a:solidFill>
                  <a:schemeClr val="tx1"/>
                </a:solidFill>
                <a:effectLst/>
                <a:latin typeface="+mn-lt"/>
                <a:ea typeface="+mn-ea"/>
                <a:cs typeface="+mn-cs"/>
              </a:rPr>
              <a:t> },so </a:t>
            </a:r>
            <a:r>
              <a:rPr lang="en-US" sz="1200" kern="1200" dirty="0" err="1">
                <a:solidFill>
                  <a:schemeClr val="tx1"/>
                </a:solidFill>
                <a:effectLst/>
                <a:latin typeface="+mn-lt"/>
                <a:ea typeface="+mn-ea"/>
                <a:cs typeface="+mn-cs"/>
              </a:rPr>
              <a:t>dom</a:t>
            </a:r>
            <a:r>
              <a:rPr lang="en-US" sz="1200" kern="1200" dirty="0">
                <a:solidFill>
                  <a:schemeClr val="tx1"/>
                </a:solidFill>
                <a:effectLst/>
                <a:latin typeface="+mn-lt"/>
                <a:ea typeface="+mn-ea"/>
                <a:cs typeface="+mn-cs"/>
              </a:rPr>
              <a:t> is 1..n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There are two operations with the memory: read and write that a program can perform. </a:t>
            </a:r>
          </a:p>
          <a:p>
            <a:r>
              <a:rPr lang="en-US" sz="1200" kern="1200" dirty="0">
                <a:solidFill>
                  <a:schemeClr val="tx1"/>
                </a:solidFill>
                <a:effectLst/>
                <a:latin typeface="+mn-lt"/>
                <a:ea typeface="+mn-ea"/>
                <a:cs typeface="+mn-cs"/>
              </a:rPr>
              <a:t>The first operation is read -- it operates on the Memory without changing its state (Ξ).</a:t>
            </a:r>
          </a:p>
          <a:p>
            <a:r>
              <a:rPr lang="en-US" sz="1200" kern="1200" dirty="0">
                <a:solidFill>
                  <a:schemeClr val="tx1"/>
                </a:solidFill>
                <a:effectLst/>
                <a:latin typeface="+mn-lt"/>
                <a:ea typeface="+mn-ea"/>
                <a:cs typeface="+mn-cs"/>
              </a:rPr>
              <a:t>The second operation is write -- it operates on the Memory and changes its state (Δ).</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 program performs in memory on a buffer. The buffer is specified with its address space.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Every program run performs on a given buffer. The property bad run is CWE-119, i.e. read or write outside the buffer.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22</a:t>
            </a:fld>
            <a:endParaRPr lang="en-US"/>
          </a:p>
        </p:txBody>
      </p:sp>
    </p:spTree>
    <p:extLst>
      <p:ext uri="{BB962C8B-B14F-4D97-AF65-F5344CB8AC3E}">
        <p14:creationId xmlns:p14="http://schemas.microsoft.com/office/powerpoint/2010/main" val="1377442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23</a:t>
            </a:fld>
            <a:endParaRPr lang="en-US"/>
          </a:p>
        </p:txBody>
      </p:sp>
    </p:spTree>
    <p:extLst>
      <p:ext uri="{BB962C8B-B14F-4D97-AF65-F5344CB8AC3E}">
        <p14:creationId xmlns:p14="http://schemas.microsoft.com/office/powerpoint/2010/main" val="1359591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CWE &amp; CVE</a:t>
            </a:r>
          </a:p>
          <a:p>
            <a:r>
              <a:rPr lang="en-US" dirty="0"/>
              <a:t>We bring also CAPEC</a:t>
            </a:r>
            <a:r>
              <a:rPr lang="en-US" baseline="0" dirty="0"/>
              <a:t> into the picture.</a:t>
            </a:r>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3</a:t>
            </a:fld>
            <a:endParaRPr lang="en-US"/>
          </a:p>
        </p:txBody>
      </p:sp>
    </p:spTree>
    <p:extLst>
      <p:ext uri="{BB962C8B-B14F-4D97-AF65-F5344CB8AC3E}">
        <p14:creationId xmlns:p14="http://schemas.microsoft.com/office/powerpoint/2010/main" val="794839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third step</a:t>
            </a:r>
            <a:r>
              <a:rPr lang="en-US" dirty="0"/>
              <a:t> is CVEs (CAPECs) formalization in CSP. Humans would better accept CVEs and CAPECs specified in UML activity diagrams or Business Process Model and Notation (BPPMN) diagrams. CAPECs in reality are business processes. UML activity diagrams and BPMN diagrams could be not too precise, because they are open to many platforms and programming languages. CSP has very precise and formal semantics. It is abstract enough to represent all needed concepts without introducing additional constructs. CSP models can be verified. Good verification tool is PAT (Process Analysis Toolkit). </a:t>
            </a:r>
          </a:p>
          <a:p>
            <a:r>
              <a:rPr lang="en-US" dirty="0"/>
              <a:t>This step can remove ambiguities in CVEs definitions and could lead to their reclassification. CAPECs could be assembled on higher levels using the same notation. The formalized CVEs can be converted to UML activity diagrams with OCL or to BPMN diagrams for tests code generation.</a:t>
            </a:r>
          </a:p>
          <a:p>
            <a:r>
              <a:rPr lang="en-US" dirty="0"/>
              <a:t>Both Z notation and CSP specifications can be used in theorem solvers for verification of dynamic software properties.</a:t>
            </a:r>
          </a:p>
          <a:p>
            <a:endParaRPr lang="en-US" dirty="0"/>
          </a:p>
          <a:p>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24</a:t>
            </a:fld>
            <a:endParaRPr lang="en-US"/>
          </a:p>
        </p:txBody>
      </p:sp>
    </p:spTree>
    <p:extLst>
      <p:ext uri="{BB962C8B-B14F-4D97-AF65-F5344CB8AC3E}">
        <p14:creationId xmlns:p14="http://schemas.microsoft.com/office/powerpoint/2010/main" val="1787082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following is an attempt to specify the Heartbleed bug in pure CSP, taking into consideration that CWE-126 is the actual exploited weakness.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can be reworked in PAT dialect, sent an array, check for its size, etc. There is a need also to add an assert that the </a:t>
            </a:r>
            <a:r>
              <a:rPr lang="en-US" sz="1200" kern="1200" dirty="0" err="1">
                <a:solidFill>
                  <a:schemeClr val="tx1"/>
                </a:solidFill>
                <a:effectLst/>
                <a:latin typeface="+mn-lt"/>
                <a:ea typeface="+mn-ea"/>
                <a:cs typeface="+mn-cs"/>
              </a:rPr>
              <a:t>network!invalidPayload</a:t>
            </a:r>
            <a:r>
              <a:rPr lang="en-US" sz="1200" kern="1200" dirty="0">
                <a:solidFill>
                  <a:schemeClr val="tx1"/>
                </a:solidFill>
                <a:effectLst/>
                <a:latin typeface="+mn-lt"/>
                <a:ea typeface="+mn-ea"/>
                <a:cs typeface="+mn-cs"/>
              </a:rPr>
              <a:t> state is reached, but it will ruin the clean specification.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25</a:t>
            </a:fld>
            <a:endParaRPr lang="en-US"/>
          </a:p>
        </p:txBody>
      </p:sp>
    </p:spTree>
    <p:extLst>
      <p:ext uri="{BB962C8B-B14F-4D97-AF65-F5344CB8AC3E}">
        <p14:creationId xmlns:p14="http://schemas.microsoft.com/office/powerpoint/2010/main" val="142378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following is a screen-shot from the simulation in PAT (Process Analysis Toolkit).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more detailed specification of Heartbleed can be given in CSP, but so detailed has to be – at C language level. So, why not such attacks to be described directly in their programming language.  </a:t>
            </a:r>
          </a:p>
          <a:p>
            <a:r>
              <a:rPr lang="en-US" sz="1200" kern="1200" dirty="0">
                <a:solidFill>
                  <a:schemeClr val="tx1"/>
                </a:solidFill>
                <a:effectLst/>
                <a:latin typeface="+mn-lt"/>
                <a:ea typeface="+mn-ea"/>
                <a:cs typeface="+mn-cs"/>
              </a:rPr>
              <a:t> ???See how to use the NIST source code database -- SARD???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26</a:t>
            </a:fld>
            <a:endParaRPr lang="en-US"/>
          </a:p>
        </p:txBody>
      </p:sp>
    </p:spTree>
    <p:extLst>
      <p:ext uri="{BB962C8B-B14F-4D97-AF65-F5344CB8AC3E}">
        <p14:creationId xmlns:p14="http://schemas.microsoft.com/office/powerpoint/2010/main" val="3339052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First, the two signals for a “heart beat” are defined in a class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attribute types are not defined, because nowhere in corresponding CWEs or CVEs and CAPECs is mentioned anything about their types. They have to be C types as follows, independently of the attacker software: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27</a:t>
            </a:fld>
            <a:endParaRPr lang="en-US"/>
          </a:p>
        </p:txBody>
      </p:sp>
    </p:spTree>
    <p:extLst>
      <p:ext uri="{BB962C8B-B14F-4D97-AF65-F5344CB8AC3E}">
        <p14:creationId xmlns:p14="http://schemas.microsoft.com/office/powerpoint/2010/main" val="3957619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attack is specified with an activity diagram as follows.</a:t>
            </a:r>
          </a:p>
          <a:p>
            <a:endParaRPr lang="en-US" dirty="0"/>
          </a:p>
          <a:p>
            <a:r>
              <a:rPr lang="en-US" sz="1200" kern="1200" dirty="0">
                <a:solidFill>
                  <a:schemeClr val="tx1"/>
                </a:solidFill>
                <a:effectLst/>
                <a:latin typeface="+mn-lt"/>
                <a:ea typeface="+mn-ea"/>
                <a:cs typeface="+mn-cs"/>
              </a:rPr>
              <a:t>&lt;&lt; correct to:    context </a:t>
            </a:r>
            <a:r>
              <a:rPr lang="en-US" sz="1200" kern="1200" dirty="0" err="1">
                <a:solidFill>
                  <a:schemeClr val="tx1"/>
                </a:solidFill>
                <a:effectLst/>
                <a:latin typeface="+mn-lt"/>
                <a:ea typeface="+mn-ea"/>
                <a:cs typeface="+mn-cs"/>
              </a:rPr>
              <a:t>RequestMessage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inv</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payload.length</a:t>
            </a:r>
            <a:r>
              <a:rPr lang="en-US" sz="1200" kern="1200" dirty="0">
                <a:solidFill>
                  <a:schemeClr val="tx1"/>
                </a:solidFill>
                <a:effectLst/>
                <a:latin typeface="+mn-lt"/>
                <a:ea typeface="+mn-ea"/>
                <a:cs typeface="+mn-cs"/>
              </a:rPr>
              <a:t> &lt; </a:t>
            </a:r>
            <a:r>
              <a:rPr lang="en-US" sz="1200" kern="1200" dirty="0" err="1">
                <a:solidFill>
                  <a:schemeClr val="tx1"/>
                </a:solidFill>
                <a:effectLst/>
                <a:latin typeface="+mn-lt"/>
                <a:ea typeface="+mn-ea"/>
                <a:cs typeface="+mn-cs"/>
              </a:rPr>
              <a:t>payload_length</a:t>
            </a:r>
            <a:r>
              <a:rPr lang="en-US" sz="1200" kern="1200" dirty="0">
                <a:solidFill>
                  <a:schemeClr val="tx1"/>
                </a:solidFill>
                <a:effectLst/>
                <a:latin typeface="+mn-lt"/>
                <a:ea typeface="+mn-ea"/>
                <a:cs typeface="+mn-cs"/>
              </a:rPr>
              <a:t> &amp;&amp; </a:t>
            </a:r>
            <a:r>
              <a:rPr lang="en-US" sz="1200" kern="1200" dirty="0" err="1">
                <a:solidFill>
                  <a:schemeClr val="tx1"/>
                </a:solidFill>
                <a:effectLst/>
                <a:latin typeface="+mn-lt"/>
                <a:ea typeface="+mn-ea"/>
                <a:cs typeface="+mn-cs"/>
              </a:rPr>
              <a:t>payload_length</a:t>
            </a:r>
            <a:r>
              <a:rPr lang="en-US" sz="1200" kern="1200" dirty="0">
                <a:solidFill>
                  <a:schemeClr val="tx1"/>
                </a:solidFill>
                <a:effectLst/>
                <a:latin typeface="+mn-lt"/>
                <a:ea typeface="+mn-ea"/>
                <a:cs typeface="+mn-cs"/>
              </a:rPr>
              <a:t> &lt;= 65536)&gt;&gt;</a:t>
            </a:r>
          </a:p>
          <a:p>
            <a:r>
              <a:rPr lang="en-US" sz="1200" kern="1200" dirty="0">
                <a:solidFill>
                  <a:schemeClr val="tx1"/>
                </a:solidFill>
                <a:effectLst/>
                <a:latin typeface="+mn-lt"/>
                <a:ea typeface="+mn-ea"/>
                <a:cs typeface="+mn-cs"/>
              </a:rPr>
              <a:t>The Attacker process and the Server with CWE-119 process are running independently. The Attacker creates its </a:t>
            </a:r>
            <a:r>
              <a:rPr lang="en-US" sz="1200" kern="1200" dirty="0" err="1">
                <a:solidFill>
                  <a:schemeClr val="tx1"/>
                </a:solidFill>
                <a:effectLst/>
                <a:latin typeface="+mn-lt"/>
                <a:ea typeface="+mn-ea"/>
                <a:cs typeface="+mn-cs"/>
              </a:rPr>
              <a:t>RequestMessage</a:t>
            </a:r>
            <a:r>
              <a:rPr lang="en-US" sz="1200" kern="1200" dirty="0">
                <a:solidFill>
                  <a:schemeClr val="tx1"/>
                </a:solidFill>
                <a:effectLst/>
                <a:latin typeface="+mn-lt"/>
                <a:ea typeface="+mn-ea"/>
                <a:cs typeface="+mn-cs"/>
              </a:rPr>
              <a:t>  and sends it to the CWE-119 process. The server process receives the Attacker message via the Receive signal event that triggers its execution. The action “send </a:t>
            </a:r>
            <a:r>
              <a:rPr lang="en-US" sz="1200" kern="1200" dirty="0" err="1">
                <a:solidFill>
                  <a:schemeClr val="tx1"/>
                </a:solidFill>
                <a:effectLst/>
                <a:latin typeface="+mn-lt"/>
                <a:ea typeface="+mn-ea"/>
                <a:cs typeface="+mn-cs"/>
              </a:rPr>
              <a:t>RequestMessage</a:t>
            </a:r>
            <a:r>
              <a:rPr lang="en-US" sz="1200" kern="1200" dirty="0">
                <a:solidFill>
                  <a:schemeClr val="tx1"/>
                </a:solidFill>
                <a:effectLst/>
                <a:latin typeface="+mn-lt"/>
                <a:ea typeface="+mn-ea"/>
                <a:cs typeface="+mn-cs"/>
              </a:rPr>
              <a:t> ” and the trigger “receive </a:t>
            </a:r>
            <a:r>
              <a:rPr lang="en-US" sz="1200" kern="1200" dirty="0" err="1">
                <a:solidFill>
                  <a:schemeClr val="tx1"/>
                </a:solidFill>
                <a:effectLst/>
                <a:latin typeface="+mn-lt"/>
                <a:ea typeface="+mn-ea"/>
                <a:cs typeface="+mn-cs"/>
              </a:rPr>
              <a:t>RequestMessage</a:t>
            </a:r>
            <a:r>
              <a:rPr lang="en-US" sz="1200" kern="1200" dirty="0">
                <a:solidFill>
                  <a:schemeClr val="tx1"/>
                </a:solidFill>
                <a:effectLst/>
                <a:latin typeface="+mn-lt"/>
                <a:ea typeface="+mn-ea"/>
                <a:cs typeface="+mn-cs"/>
              </a:rPr>
              <a:t> ” are hidden in the corresponding activities as properties. In addition, for the </a:t>
            </a:r>
            <a:r>
              <a:rPr lang="en-US" sz="1200" kern="1200" dirty="0" err="1">
                <a:solidFill>
                  <a:schemeClr val="tx1"/>
                </a:solidFill>
                <a:effectLst/>
                <a:latin typeface="+mn-lt"/>
                <a:ea typeface="+mn-ea"/>
                <a:cs typeface="+mn-cs"/>
              </a:rPr>
              <a:t>RequestMessage</a:t>
            </a:r>
            <a:r>
              <a:rPr lang="en-US" sz="1200" kern="1200" dirty="0">
                <a:solidFill>
                  <a:schemeClr val="tx1"/>
                </a:solidFill>
                <a:effectLst/>
                <a:latin typeface="+mn-lt"/>
                <a:ea typeface="+mn-ea"/>
                <a:cs typeface="+mn-cs"/>
              </a:rPr>
              <a:t>  to be an Attacker message, an OCL constraint is put on the </a:t>
            </a:r>
            <a:r>
              <a:rPr lang="en-US" sz="1200" kern="1200" dirty="0" err="1">
                <a:solidFill>
                  <a:schemeClr val="tx1"/>
                </a:solidFill>
                <a:effectLst/>
                <a:latin typeface="+mn-lt"/>
                <a:ea typeface="+mn-ea"/>
                <a:cs typeface="+mn-cs"/>
              </a:rPr>
              <a:t>RequestMessage</a:t>
            </a:r>
            <a:r>
              <a:rPr lang="en-US" sz="1200" kern="1200" dirty="0">
                <a:solidFill>
                  <a:schemeClr val="tx1"/>
                </a:solidFill>
                <a:effectLst/>
                <a:latin typeface="+mn-lt"/>
                <a:ea typeface="+mn-ea"/>
                <a:cs typeface="+mn-cs"/>
              </a:rPr>
              <a:t>  signal such specifying that the payload length must be less than </a:t>
            </a:r>
            <a:r>
              <a:rPr lang="en-US" sz="1200" kern="1200" dirty="0" err="1">
                <a:solidFill>
                  <a:schemeClr val="tx1"/>
                </a:solidFill>
                <a:effectLst/>
                <a:latin typeface="+mn-lt"/>
                <a:ea typeface="+mn-ea"/>
                <a:cs typeface="+mn-cs"/>
              </a:rPr>
              <a:t>payload_length</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server expands the Payload parameter, creates Response message, and answer back to the Attacker. In the “Expand parameter” action (which for now is spelling the constraint “Copy …”) and OCL constraint can be added specifying that the payload of </a:t>
            </a:r>
            <a:r>
              <a:rPr lang="en-US" sz="1200" kern="1200" dirty="0" err="1">
                <a:solidFill>
                  <a:schemeClr val="tx1"/>
                </a:solidFill>
                <a:effectLst/>
                <a:latin typeface="+mn-lt"/>
                <a:ea typeface="+mn-ea"/>
                <a:cs typeface="+mn-cs"/>
              </a:rPr>
              <a:t>ResponseMessage</a:t>
            </a:r>
            <a:r>
              <a:rPr lang="en-US" sz="1200" kern="1200" dirty="0">
                <a:solidFill>
                  <a:schemeClr val="tx1"/>
                </a:solidFill>
                <a:effectLst/>
                <a:latin typeface="+mn-lt"/>
                <a:ea typeface="+mn-ea"/>
                <a:cs typeface="+mn-cs"/>
              </a:rPr>
              <a:t> has </a:t>
            </a:r>
            <a:r>
              <a:rPr lang="en-US" sz="1200" kern="1200" dirty="0" err="1">
                <a:solidFill>
                  <a:schemeClr val="tx1"/>
                </a:solidFill>
                <a:effectLst/>
                <a:latin typeface="+mn-lt"/>
                <a:ea typeface="+mn-ea"/>
                <a:cs typeface="+mn-cs"/>
              </a:rPr>
              <a:t>RequestMessage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payload_length</a:t>
            </a:r>
            <a:r>
              <a:rPr lang="en-US" sz="1200" kern="1200" dirty="0">
                <a:solidFill>
                  <a:schemeClr val="tx1"/>
                </a:solidFill>
                <a:effectLst/>
                <a:latin typeface="+mn-lt"/>
                <a:ea typeface="+mn-ea"/>
                <a:cs typeface="+mn-cs"/>
              </a:rPr>
              <a:t> and that it contains the payload.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Furthermore, the model can be converted to C++ project and code generated. IBM RSA allows a UML model project to be imported in a development project (e.g. C++, Java project), which can be used for test code generation. The import preserves all source model constraints including those in OCL and they are reflected in the code generation.</a:t>
            </a:r>
          </a:p>
          <a:p>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28</a:t>
            </a:fld>
            <a:endParaRPr lang="en-US"/>
          </a:p>
        </p:txBody>
      </p:sp>
    </p:spTree>
    <p:extLst>
      <p:ext uri="{BB962C8B-B14F-4D97-AF65-F5344CB8AC3E}">
        <p14:creationId xmlns:p14="http://schemas.microsoft.com/office/powerpoint/2010/main" val="3848194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now the plan is:</a:t>
            </a:r>
          </a:p>
          <a:p>
            <a:r>
              <a:rPr lang="en-US" sz="1200" kern="1200" dirty="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Explore how OCL specifications can be used to connect the CWE Z-specification to the UML class diagram and the UML activity diagrams. The problem here is how to convert a Z specification to a OCL one. What exactly have to be converted and how this should be done? Theoretically it is possible.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Demonstrate how chains of CWEs (Task1 from 3.1.) can be specified with CAPECs in UML.</a:t>
            </a:r>
          </a:p>
          <a:p>
            <a:pPr lvl="0"/>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industry efforts on legacy code reengineering. Their target are UML code representation for reuse and integration. UML is the point where CWEs, CVEs and CAPECs specifications can meet.</a:t>
            </a:r>
          </a:p>
          <a:p>
            <a:pPr lvl="0"/>
            <a:endParaRPr lang="en-US"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29</a:t>
            </a:fld>
            <a:endParaRPr lang="en-US"/>
          </a:p>
        </p:txBody>
      </p:sp>
    </p:spTree>
    <p:extLst>
      <p:ext uri="{BB962C8B-B14F-4D97-AF65-F5344CB8AC3E}">
        <p14:creationId xmlns:p14="http://schemas.microsoft.com/office/powerpoint/2010/main" val="4094529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CWE, CVE, and CAPEC are considerable efforts, providing foundational knowledge about software weaknesses, vulnerabilities, and attacks. However they are not sufficient, accurate, and precise enough to serve as common measuring sticks and provide common base for software developers and security practitioners.  There is luck of precise descriptions of attacks that lead to realization of vulnerabilities, exposed by software weaknesses.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CWE is not orthogonal, it is just an enumeration. The definitions have ambiguities, entangle phases, and do not match well with the classes reported by test tools.  For example, the description summary of </a:t>
            </a:r>
            <a:r>
              <a:rPr lang="en-US" sz="1200" u="sng" kern="1200" dirty="0">
                <a:solidFill>
                  <a:schemeClr val="tx1"/>
                </a:solidFill>
                <a:effectLst/>
                <a:latin typeface="+mn-lt"/>
                <a:ea typeface="+mn-ea"/>
                <a:cs typeface="+mn-cs"/>
                <a:hlinkClick r:id="rId3"/>
              </a:rPr>
              <a:t>CWE-119</a:t>
            </a:r>
            <a:r>
              <a:rPr lang="en-US" sz="1200" kern="1200" dirty="0">
                <a:solidFill>
                  <a:schemeClr val="tx1"/>
                </a:solidFill>
                <a:effectLst/>
                <a:latin typeface="+mn-lt"/>
                <a:ea typeface="+mn-ea"/>
                <a:cs typeface="+mn-cs"/>
              </a:rPr>
              <a:t> includes text such as “intended boundary”, which is too vague. It does not indicate that it is the boundary given by the formal semantics.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CWE-119: Improper Restriction of Operations within the Bounds of a Memory Buffer</a:t>
            </a:r>
          </a:p>
          <a:p>
            <a:pPr fontAlgn="t"/>
            <a:r>
              <a:rPr lang="en-US" sz="1200" kern="1200" dirty="0">
                <a:solidFill>
                  <a:schemeClr val="tx1"/>
                </a:solidFill>
                <a:effectLst/>
                <a:latin typeface="+mn-lt"/>
                <a:ea typeface="+mn-ea"/>
                <a:cs typeface="+mn-cs"/>
              </a:rPr>
              <a:t>“The software performs operations on a memory buffer, but it can read from or write to a memory location that is outside of the intended boundary of the buffer.”</a:t>
            </a:r>
          </a:p>
          <a:p>
            <a:pPr fontAlgn="t"/>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While, to mitigate the vagueness of the definition as much as possible, our tentative definition of CWE-119 is: The software can access through a buffer a memory location not allocated to that buffer [</a:t>
            </a:r>
            <a:r>
              <a:rPr lang="en-US" sz="1200" u="sng" kern="1200" dirty="0">
                <a:solidFill>
                  <a:schemeClr val="tx1"/>
                </a:solidFill>
                <a:effectLst/>
                <a:latin typeface="+mn-lt"/>
                <a:ea typeface="+mn-ea"/>
                <a:cs typeface="+mn-cs"/>
              </a:rPr>
              <a:t>ref</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C4EF5E95-956A-417A-8C59-7996F81E505F}" type="slidenum">
              <a:rPr lang="en-US" smtClean="0"/>
              <a:t>4</a:t>
            </a:fld>
            <a:endParaRPr lang="en-US"/>
          </a:p>
        </p:txBody>
      </p:sp>
    </p:spTree>
    <p:extLst>
      <p:ext uri="{BB962C8B-B14F-4D97-AF65-F5344CB8AC3E}">
        <p14:creationId xmlns:p14="http://schemas.microsoft.com/office/powerpoint/2010/main" val="2041842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CVE definitions need to unambiguously and fully describe the involved weakness (</a:t>
            </a:r>
            <a:r>
              <a:rPr lang="en-US" sz="1200" kern="1200" dirty="0" err="1">
                <a:solidFill>
                  <a:schemeClr val="tx1"/>
                </a:solidFill>
                <a:effectLst/>
                <a:latin typeface="+mn-lt"/>
                <a:ea typeface="+mn-ea"/>
                <a:cs typeface="+mn-cs"/>
              </a:rPr>
              <a:t>es</a:t>
            </a:r>
            <a:r>
              <a:rPr lang="en-US" sz="1200" kern="1200" dirty="0">
                <a:solidFill>
                  <a:schemeClr val="tx1"/>
                </a:solidFill>
                <a:effectLst/>
                <a:latin typeface="+mn-lt"/>
                <a:ea typeface="+mn-ea"/>
                <a:cs typeface="+mn-cs"/>
              </a:rPr>
              <a:t>) exposure. For example, </a:t>
            </a:r>
            <a:r>
              <a:rPr lang="en-US" sz="1200" u="sng" kern="1200" dirty="0">
                <a:solidFill>
                  <a:schemeClr val="tx1"/>
                </a:solidFill>
                <a:effectLst/>
                <a:latin typeface="+mn-lt"/>
                <a:ea typeface="+mn-ea"/>
                <a:cs typeface="+mn-cs"/>
                <a:hlinkClick r:id="rId3"/>
              </a:rPr>
              <a:t>CVE-160</a:t>
            </a:r>
            <a:r>
              <a:rPr lang="en-US" sz="1200" kern="1200" dirty="0">
                <a:solidFill>
                  <a:schemeClr val="tx1"/>
                </a:solidFill>
                <a:effectLst/>
                <a:latin typeface="+mn-lt"/>
                <a:ea typeface="+mn-ea"/>
                <a:cs typeface="+mn-cs"/>
              </a:rPr>
              <a:t> description and Related Weaknesses parts do not provide information on the actual exploited weakness and the chains of weaknesses that possibly lead to the vulnerability realization. The actual exploited weakness is CWE-126, while only its parent CWE-119 is listed. CWE-130 is listed in CWE-126, but other CWEs such as CWE-20 also can precede CWE-126.</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CVE-160: </a:t>
            </a:r>
            <a:r>
              <a:rPr lang="en-US" sz="1200" kern="1200" dirty="0" err="1">
                <a:solidFill>
                  <a:schemeClr val="tx1"/>
                </a:solidFill>
                <a:effectLst/>
                <a:latin typeface="+mn-lt"/>
                <a:ea typeface="+mn-ea"/>
                <a:cs typeface="+mn-cs"/>
              </a:rPr>
              <a:t>Heartbleed</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“The (1) TLS and (2) DTLS implementations in </a:t>
            </a:r>
            <a:r>
              <a:rPr lang="en-US" sz="1200" kern="1200" dirty="0" err="1">
                <a:solidFill>
                  <a:schemeClr val="tx1"/>
                </a:solidFill>
                <a:effectLst/>
                <a:latin typeface="+mn-lt"/>
                <a:ea typeface="+mn-ea"/>
                <a:cs typeface="+mn-cs"/>
              </a:rPr>
              <a:t>OpenSSL</a:t>
            </a:r>
            <a:r>
              <a:rPr lang="en-US" sz="1200" kern="1200" dirty="0">
                <a:solidFill>
                  <a:schemeClr val="tx1"/>
                </a:solidFill>
                <a:effectLst/>
                <a:latin typeface="+mn-lt"/>
                <a:ea typeface="+mn-ea"/>
                <a:cs typeface="+mn-cs"/>
              </a:rPr>
              <a:t> 1.0.1 before 1.0.1g do not properly handle Heartbeat Extension packets, which allows remote attackers to obtain sensitive information from process memory via crafted packets that trigger a buffer over-read, as demonstrated by reading private keys, related to d1_both.c and t1_lib.c, aka the </a:t>
            </a:r>
            <a:r>
              <a:rPr lang="en-US" sz="1200" kern="1200" dirty="0" err="1">
                <a:solidFill>
                  <a:schemeClr val="tx1"/>
                </a:solidFill>
                <a:effectLst/>
                <a:latin typeface="+mn-lt"/>
                <a:ea typeface="+mn-ea"/>
                <a:cs typeface="+mn-cs"/>
              </a:rPr>
              <a:t>Heartbleed</a:t>
            </a:r>
            <a:r>
              <a:rPr lang="en-US" sz="1200" kern="1200" dirty="0">
                <a:solidFill>
                  <a:schemeClr val="tx1"/>
                </a:solidFill>
                <a:effectLst/>
                <a:latin typeface="+mn-lt"/>
                <a:ea typeface="+mn-ea"/>
                <a:cs typeface="+mn-cs"/>
              </a:rPr>
              <a:t> bug.”</a:t>
            </a:r>
          </a:p>
        </p:txBody>
      </p:sp>
      <p:sp>
        <p:nvSpPr>
          <p:cNvPr id="4" name="Slide Number Placeholder 3"/>
          <p:cNvSpPr>
            <a:spLocks noGrp="1"/>
          </p:cNvSpPr>
          <p:nvPr>
            <p:ph type="sldNum" sz="quarter" idx="10"/>
          </p:nvPr>
        </p:nvSpPr>
        <p:spPr/>
        <p:txBody>
          <a:bodyPr/>
          <a:lstStyle/>
          <a:p>
            <a:fld id="{C4EF5E95-956A-417A-8C59-7996F81E505F}" type="slidenum">
              <a:rPr lang="en-US" smtClean="0"/>
              <a:t>5</a:t>
            </a:fld>
            <a:endParaRPr lang="en-US"/>
          </a:p>
        </p:txBody>
      </p:sp>
    </p:spTree>
    <p:extLst>
      <p:ext uri="{BB962C8B-B14F-4D97-AF65-F5344CB8AC3E}">
        <p14:creationId xmlns:p14="http://schemas.microsoft.com/office/powerpoint/2010/main" val="2860714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Apparently, serious confusion could be reached depending on how information is retrieved from CWE, CVE, and CAPEC:  from bottom up or from top down. For example, if exploring which CAPEC corresponds to Heartbleed and which CWEs are involved:</a:t>
            </a:r>
          </a:p>
          <a:p>
            <a:r>
              <a:rPr lang="en-US" sz="1200" kern="1200" dirty="0">
                <a:solidFill>
                  <a:schemeClr val="tx1"/>
                </a:solidFill>
                <a:effectLst/>
                <a:latin typeface="+mn-lt"/>
                <a:ea typeface="+mn-ea"/>
                <a:cs typeface="+mn-cs"/>
              </a:rPr>
              <a:t> </a:t>
            </a:r>
          </a:p>
          <a:p>
            <a:pPr lvl="0"/>
            <a:r>
              <a:rPr lang="en-US" sz="1200" b="1" kern="1200" dirty="0">
                <a:solidFill>
                  <a:schemeClr val="tx1"/>
                </a:solidFill>
                <a:effectLst/>
                <a:latin typeface="+mn-lt"/>
                <a:ea typeface="+mn-ea"/>
                <a:cs typeface="+mn-cs"/>
              </a:rPr>
              <a:t>Exploring form weakness to attack: </a:t>
            </a:r>
            <a:br>
              <a:rPr lang="en-US" sz="1200" b="1"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If we start from </a:t>
            </a:r>
            <a:r>
              <a:rPr lang="en-US" sz="1200" u="sng" kern="1200" dirty="0">
                <a:solidFill>
                  <a:schemeClr val="tx1"/>
                </a:solidFill>
                <a:effectLst/>
                <a:latin typeface="+mn-lt"/>
                <a:ea typeface="+mn-ea"/>
                <a:cs typeface="+mn-cs"/>
                <a:hlinkClick r:id="rId3"/>
              </a:rPr>
              <a:t>CVE-2014-0160</a:t>
            </a:r>
            <a:r>
              <a:rPr lang="en-US" sz="1200" kern="1200" dirty="0">
                <a:solidFill>
                  <a:schemeClr val="tx1"/>
                </a:solidFill>
                <a:effectLst/>
                <a:latin typeface="+mn-lt"/>
                <a:ea typeface="+mn-ea"/>
                <a:cs typeface="+mn-cs"/>
              </a:rPr>
              <a:t> (Heartbleed), the “Technical Details” section mentions only CWE-119. Then in </a:t>
            </a:r>
            <a:r>
              <a:rPr lang="en-US" sz="1200" u="sng" kern="1200" dirty="0">
                <a:solidFill>
                  <a:schemeClr val="tx1"/>
                </a:solidFill>
                <a:effectLst/>
                <a:latin typeface="+mn-lt"/>
                <a:ea typeface="+mn-ea"/>
                <a:cs typeface="+mn-cs"/>
                <a:hlinkClick r:id="rId4"/>
              </a:rPr>
              <a:t>CWE-119</a:t>
            </a:r>
            <a:r>
              <a:rPr lang="en-US" sz="1200" kern="1200" dirty="0">
                <a:solidFill>
                  <a:schemeClr val="tx1"/>
                </a:solidFill>
                <a:effectLst/>
                <a:latin typeface="+mn-lt"/>
                <a:ea typeface="+mn-ea"/>
                <a:cs typeface="+mn-cs"/>
              </a:rPr>
              <a:t>, in section “Related Attack Patterns” </a:t>
            </a:r>
            <a:r>
              <a:rPr lang="en-US" sz="1200" u="sng" kern="1200" dirty="0">
                <a:solidFill>
                  <a:schemeClr val="tx1"/>
                </a:solidFill>
                <a:effectLst/>
                <a:latin typeface="+mn-lt"/>
                <a:ea typeface="+mn-ea"/>
                <a:cs typeface="+mn-cs"/>
                <a:hlinkClick r:id="rId5"/>
              </a:rPr>
              <a:t>CAPEC-47</a:t>
            </a:r>
            <a:r>
              <a:rPr lang="en-US" sz="1200" kern="1200" dirty="0">
                <a:solidFill>
                  <a:schemeClr val="tx1"/>
                </a:solidFill>
                <a:effectLst/>
                <a:latin typeface="+mn-lt"/>
                <a:ea typeface="+mn-ea"/>
                <a:cs typeface="+mn-cs"/>
              </a:rPr>
              <a:t> would be identified as suitable, because the payload is expanded by the server.</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Going from attack to weakness:</a:t>
            </a:r>
            <a:r>
              <a:rPr lang="en-US" sz="1200"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However, if we are initially aware that the Heartbleed vulnerability is result of exploitation of </a:t>
            </a:r>
            <a:r>
              <a:rPr lang="en-US" sz="1200" u="sng" kern="1200" dirty="0">
                <a:solidFill>
                  <a:schemeClr val="tx1"/>
                </a:solidFill>
                <a:effectLst/>
                <a:latin typeface="+mn-lt"/>
                <a:ea typeface="+mn-ea"/>
                <a:cs typeface="+mn-cs"/>
                <a:hlinkClick r:id="rId6"/>
              </a:rPr>
              <a:t>CWE-126</a:t>
            </a:r>
            <a:r>
              <a:rPr lang="en-US" sz="1200" kern="1200" dirty="0">
                <a:solidFill>
                  <a:schemeClr val="tx1"/>
                </a:solidFill>
                <a:effectLst/>
                <a:latin typeface="+mn-lt"/>
                <a:ea typeface="+mn-ea"/>
                <a:cs typeface="+mn-cs"/>
              </a:rPr>
              <a:t> Buffer Over-read, and start exploring from above, it becomes apparent that we need </a:t>
            </a:r>
            <a:r>
              <a:rPr lang="en-US" sz="1200" u="sng" kern="1200" dirty="0">
                <a:solidFill>
                  <a:schemeClr val="tx1"/>
                </a:solidFill>
                <a:effectLst/>
                <a:latin typeface="+mn-lt"/>
                <a:ea typeface="+mn-ea"/>
                <a:cs typeface="+mn-cs"/>
                <a:hlinkClick r:id="rId7"/>
              </a:rPr>
              <a:t>CAPEC 540</a:t>
            </a:r>
            <a:r>
              <a:rPr lang="en-US" sz="1200" kern="1200" dirty="0">
                <a:solidFill>
                  <a:schemeClr val="tx1"/>
                </a:solidFill>
                <a:effectLst/>
                <a:latin typeface="+mn-lt"/>
                <a:ea typeface="+mn-ea"/>
                <a:cs typeface="+mn-cs"/>
              </a:rPr>
              <a:t> and not </a:t>
            </a:r>
            <a:r>
              <a:rPr lang="en-US" sz="1200" u="sng" kern="1200" dirty="0">
                <a:solidFill>
                  <a:schemeClr val="tx1"/>
                </a:solidFill>
                <a:effectLst/>
                <a:latin typeface="+mn-lt"/>
                <a:ea typeface="+mn-ea"/>
                <a:cs typeface="+mn-cs"/>
                <a:hlinkClick r:id="rId5"/>
              </a:rPr>
              <a:t>CAPEC-47</a:t>
            </a:r>
            <a:r>
              <a:rPr lang="en-US" sz="1200" kern="1200" dirty="0">
                <a:solidFill>
                  <a:schemeClr val="tx1"/>
                </a:solidFill>
                <a:effectLst/>
                <a:latin typeface="+mn-lt"/>
                <a:ea typeface="+mn-ea"/>
                <a:cs typeface="+mn-cs"/>
              </a:rPr>
              <a:t>. From CAPEC 540, we find that related weakness is </a:t>
            </a:r>
            <a:r>
              <a:rPr lang="en-US" sz="1200" u="sng" kern="1200" dirty="0">
                <a:solidFill>
                  <a:schemeClr val="tx1"/>
                </a:solidFill>
                <a:effectLst/>
                <a:latin typeface="+mn-lt"/>
                <a:ea typeface="+mn-ea"/>
                <a:cs typeface="+mn-cs"/>
                <a:hlinkClick r:id="rId8"/>
              </a:rPr>
              <a:t>CWE-125</a:t>
            </a:r>
            <a:r>
              <a:rPr lang="en-US" sz="1200" kern="1200" dirty="0">
                <a:solidFill>
                  <a:schemeClr val="tx1"/>
                </a:solidFill>
                <a:effectLst/>
                <a:latin typeface="+mn-lt"/>
                <a:ea typeface="+mn-ea"/>
                <a:cs typeface="+mn-cs"/>
              </a:rPr>
              <a:t>, which is parent of the proper for Heartbleed CWE-126. It is a fact that </a:t>
            </a:r>
            <a:r>
              <a:rPr lang="en-US" sz="1200" u="sng" kern="1200" dirty="0">
                <a:solidFill>
                  <a:schemeClr val="tx1"/>
                </a:solidFill>
                <a:effectLst/>
                <a:latin typeface="+mn-lt"/>
                <a:ea typeface="+mn-ea"/>
                <a:cs typeface="+mn-cs"/>
                <a:hlinkClick r:id="rId3"/>
              </a:rPr>
              <a:t>CVE-0160</a:t>
            </a:r>
            <a:r>
              <a:rPr lang="en-US" sz="1200" kern="1200" dirty="0">
                <a:solidFill>
                  <a:schemeClr val="tx1"/>
                </a:solidFill>
                <a:effectLst/>
                <a:latin typeface="+mn-lt"/>
                <a:ea typeface="+mn-ea"/>
                <a:cs typeface="+mn-cs"/>
              </a:rPr>
              <a:t> is listed in </a:t>
            </a:r>
            <a:r>
              <a:rPr lang="en-US" sz="1200" u="sng" kern="1200" dirty="0">
                <a:solidFill>
                  <a:schemeClr val="tx1"/>
                </a:solidFill>
                <a:effectLst/>
                <a:latin typeface="+mn-lt"/>
                <a:ea typeface="+mn-ea"/>
                <a:cs typeface="+mn-cs"/>
                <a:hlinkClick r:id="rId7"/>
              </a:rPr>
              <a:t>CAPEC 540</a:t>
            </a:r>
            <a:r>
              <a:rPr lang="en-US" sz="1200" kern="1200" dirty="0">
                <a:solidFill>
                  <a:schemeClr val="tx1"/>
                </a:solidFill>
                <a:effectLst/>
                <a:latin typeface="+mn-lt"/>
                <a:ea typeface="+mn-ea"/>
                <a:cs typeface="+mn-cs"/>
              </a:rPr>
              <a:t>, but not in </a:t>
            </a:r>
            <a:r>
              <a:rPr lang="en-US" sz="1200" u="sng" kern="1200" dirty="0">
                <a:solidFill>
                  <a:schemeClr val="tx1"/>
                </a:solidFill>
                <a:effectLst/>
                <a:latin typeface="+mn-lt"/>
                <a:ea typeface="+mn-ea"/>
                <a:cs typeface="+mn-cs"/>
                <a:hlinkClick r:id="rId5"/>
              </a:rPr>
              <a:t>CAPEC-47</a:t>
            </a:r>
            <a:r>
              <a:rPr lang="en-US" sz="1200" kern="1200" dirty="0">
                <a:solidFill>
                  <a:schemeClr val="tx1"/>
                </a:solidFill>
                <a:effectLst/>
                <a:latin typeface="+mn-lt"/>
                <a:ea typeface="+mn-ea"/>
                <a:cs typeface="+mn-cs"/>
              </a:rPr>
              <a:t>. The link between </a:t>
            </a:r>
            <a:r>
              <a:rPr lang="en-US" sz="1200" u="sng" kern="1200" dirty="0">
                <a:solidFill>
                  <a:schemeClr val="tx1"/>
                </a:solidFill>
                <a:effectLst/>
                <a:latin typeface="+mn-lt"/>
                <a:ea typeface="+mn-ea"/>
                <a:cs typeface="+mn-cs"/>
                <a:hlinkClick r:id="rId7"/>
              </a:rPr>
              <a:t>CAPEC 540</a:t>
            </a:r>
            <a:r>
              <a:rPr lang="en-US" sz="1200" u="sng"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and </a:t>
            </a:r>
            <a:r>
              <a:rPr lang="en-US" sz="1200" u="sng" kern="1200" dirty="0">
                <a:solidFill>
                  <a:schemeClr val="tx1"/>
                </a:solidFill>
                <a:effectLst/>
                <a:latin typeface="+mn-lt"/>
                <a:ea typeface="+mn-ea"/>
                <a:cs typeface="+mn-cs"/>
                <a:hlinkClick r:id="rId8"/>
              </a:rPr>
              <a:t>CWE-125</a:t>
            </a:r>
            <a:r>
              <a:rPr lang="en-US" sz="1200" kern="1200" dirty="0">
                <a:solidFill>
                  <a:schemeClr val="tx1"/>
                </a:solidFill>
                <a:effectLst/>
                <a:latin typeface="+mn-lt"/>
                <a:ea typeface="+mn-ea"/>
                <a:cs typeface="+mn-cs"/>
              </a:rPr>
              <a:t> (which is a parent of CWE-126) is mentioned also here: </a:t>
            </a:r>
            <a:r>
              <a:rPr lang="en-US" sz="1200" u="sng" kern="1200" dirty="0">
                <a:solidFill>
                  <a:schemeClr val="tx1"/>
                </a:solidFill>
                <a:effectLst/>
                <a:latin typeface="+mn-lt"/>
                <a:ea typeface="+mn-ea"/>
                <a:cs typeface="+mn-cs"/>
                <a:hlinkClick r:id="rId9"/>
              </a:rPr>
              <a:t>https://capec.mitre.org/news/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Later we found the </a:t>
            </a:r>
            <a:r>
              <a:rPr lang="en-US" sz="1200" u="sng" kern="1200" dirty="0">
                <a:solidFill>
                  <a:schemeClr val="tx1"/>
                </a:solidFill>
                <a:effectLst/>
                <a:latin typeface="+mn-lt"/>
                <a:ea typeface="+mn-ea"/>
                <a:cs typeface="+mn-cs"/>
                <a:hlinkClick r:id="rId10"/>
              </a:rPr>
              <a:t>Security Standards Help Stop Heartbleed</a:t>
            </a:r>
            <a:r>
              <a:rPr lang="en-US" sz="1200" kern="1200" dirty="0">
                <a:solidFill>
                  <a:schemeClr val="tx1"/>
                </a:solidFill>
                <a:effectLst/>
                <a:latin typeface="+mn-lt"/>
                <a:ea typeface="+mn-ea"/>
                <a:cs typeface="+mn-cs"/>
              </a:rPr>
              <a:t> blog post. Where CVE-160 is related to CWE-130 and CWE-125, as well as CAPEC 540.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==&gt; This is one more strong example of why CWEs, CVEs, and CAPECs need to be formalized and reclassified.</a:t>
            </a:r>
          </a:p>
          <a:p>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6</a:t>
            </a:fld>
            <a:endParaRPr lang="en-US"/>
          </a:p>
        </p:txBody>
      </p:sp>
    </p:spTree>
    <p:extLst>
      <p:ext uri="{BB962C8B-B14F-4D97-AF65-F5344CB8AC3E}">
        <p14:creationId xmlns:p14="http://schemas.microsoft.com/office/powerpoint/2010/main" val="2218609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Yan Wu, “Using Semantic Templates to Study Vulnerabilities Recorded in Large Software Repositories”, Dissertation, October 2011, Omaha, Nebraska.</a:t>
            </a:r>
          </a:p>
          <a:p>
            <a:r>
              <a:rPr lang="en-US" sz="1200" kern="1200" dirty="0">
                <a:solidFill>
                  <a:schemeClr val="tx1"/>
                </a:solidFill>
                <a:effectLst/>
                <a:latin typeface="+mn-lt"/>
                <a:ea typeface="+mn-ea"/>
                <a:cs typeface="+mn-cs"/>
              </a:rPr>
              <a:t>A Semantic Template is a human and machine understandable representation that contains the following four elements [5]: </a:t>
            </a:r>
          </a:p>
          <a:p>
            <a:r>
              <a:rPr lang="en-US" sz="1200" kern="1200" dirty="0">
                <a:solidFill>
                  <a:schemeClr val="tx1"/>
                </a:solidFill>
                <a:effectLst/>
                <a:latin typeface="+mn-lt"/>
                <a:ea typeface="+mn-ea"/>
                <a:cs typeface="+mn-cs"/>
              </a:rPr>
              <a:t>1) Software faults that lead to a weakness</a:t>
            </a:r>
          </a:p>
          <a:p>
            <a:r>
              <a:rPr lang="en-US" sz="1200" kern="1200" dirty="0">
                <a:solidFill>
                  <a:schemeClr val="tx1"/>
                </a:solidFill>
                <a:effectLst/>
                <a:latin typeface="+mn-lt"/>
                <a:ea typeface="+mn-ea"/>
                <a:cs typeface="+mn-cs"/>
              </a:rPr>
              <a:t>2) Resources that a weakness affects</a:t>
            </a:r>
          </a:p>
          <a:p>
            <a:r>
              <a:rPr lang="en-US" sz="1200" kern="1200" dirty="0">
                <a:solidFill>
                  <a:schemeClr val="tx1"/>
                </a:solidFill>
                <a:effectLst/>
                <a:latin typeface="+mn-lt"/>
                <a:ea typeface="+mn-ea"/>
                <a:cs typeface="+mn-cs"/>
              </a:rPr>
              <a:t>3) Weakness characteristics</a:t>
            </a:r>
          </a:p>
          <a:p>
            <a:r>
              <a:rPr lang="en-US" sz="1200" kern="1200" dirty="0">
                <a:solidFill>
                  <a:schemeClr val="tx1"/>
                </a:solidFill>
                <a:effectLst/>
                <a:latin typeface="+mn-lt"/>
                <a:ea typeface="+mn-ea"/>
                <a:cs typeface="+mn-cs"/>
              </a:rPr>
              <a:t>4) Consequences/failures resulting from the weakness. </a:t>
            </a:r>
          </a:p>
          <a:p>
            <a:endParaRPr lang="en-US" dirty="0"/>
          </a:p>
          <a:p>
            <a:r>
              <a:rPr lang="en-US" sz="1200" dirty="0"/>
              <a:t>KDM Analytics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Software Fault Patterns (SFPs) was developed by KDM Analytics Inc. By identifying and developing white box definitions for SFPs as a formalization process, they could be integrated into a standards-based tool analysis approach, benefiting both real-time embedded and enterprise software assurance systems. Those identified SFPs will be common to more than one CWE and can be used to further define CWEs. </a:t>
            </a:r>
          </a:p>
          <a:p>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9</a:t>
            </a:fld>
            <a:endParaRPr lang="en-US"/>
          </a:p>
        </p:txBody>
      </p:sp>
    </p:spTree>
    <p:extLst>
      <p:ext uri="{BB962C8B-B14F-4D97-AF65-F5344CB8AC3E}">
        <p14:creationId xmlns:p14="http://schemas.microsoft.com/office/powerpoint/2010/main" val="4086690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Semantic Template is a human and machine understandable representation that contains the following four elements [5]: </a:t>
            </a:r>
          </a:p>
          <a:p>
            <a:r>
              <a:rPr lang="en-US" sz="1200" kern="1200" dirty="0">
                <a:solidFill>
                  <a:schemeClr val="tx1"/>
                </a:solidFill>
                <a:effectLst/>
                <a:latin typeface="+mn-lt"/>
                <a:ea typeface="+mn-ea"/>
                <a:cs typeface="+mn-cs"/>
              </a:rPr>
              <a:t>1) Software faults that lead to a weakness</a:t>
            </a:r>
          </a:p>
          <a:p>
            <a:r>
              <a:rPr lang="en-US" sz="1200" kern="1200" dirty="0">
                <a:solidFill>
                  <a:schemeClr val="tx1"/>
                </a:solidFill>
                <a:effectLst/>
                <a:latin typeface="+mn-lt"/>
                <a:ea typeface="+mn-ea"/>
                <a:cs typeface="+mn-cs"/>
              </a:rPr>
              <a:t>2) Resources that a weakness affects</a:t>
            </a:r>
          </a:p>
          <a:p>
            <a:r>
              <a:rPr lang="en-US" sz="1200" kern="1200" dirty="0">
                <a:solidFill>
                  <a:schemeClr val="tx1"/>
                </a:solidFill>
                <a:effectLst/>
                <a:latin typeface="+mn-lt"/>
                <a:ea typeface="+mn-ea"/>
                <a:cs typeface="+mn-cs"/>
              </a:rPr>
              <a:t>3) Weakness characteristics</a:t>
            </a:r>
          </a:p>
          <a:p>
            <a:r>
              <a:rPr lang="en-US" sz="1200" kern="1200" dirty="0">
                <a:solidFill>
                  <a:schemeClr val="tx1"/>
                </a:solidFill>
                <a:effectLst/>
                <a:latin typeface="+mn-lt"/>
                <a:ea typeface="+mn-ea"/>
                <a:cs typeface="+mn-cs"/>
              </a:rPr>
              <a:t>4) Consequences/failures resulting from the weakness. </a:t>
            </a:r>
          </a:p>
          <a:p>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10</a:t>
            </a:fld>
            <a:endParaRPr lang="en-US"/>
          </a:p>
        </p:txBody>
      </p:sp>
    </p:spTree>
    <p:extLst>
      <p:ext uri="{BB962C8B-B14F-4D97-AF65-F5344CB8AC3E}">
        <p14:creationId xmlns:p14="http://schemas.microsoft.com/office/powerpoint/2010/main" val="515756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one idea is to utilize Semantic Templates and Software Fault Patterns.  </a:t>
            </a:r>
          </a:p>
          <a:p>
            <a:r>
              <a:rPr lang="en-US" sz="1200" kern="1200" dirty="0">
                <a:solidFill>
                  <a:schemeClr val="tx1"/>
                </a:solidFill>
                <a:effectLst/>
                <a:latin typeface="+mn-lt"/>
                <a:ea typeface="+mn-ea"/>
                <a:cs typeface="+mn-cs"/>
              </a:rPr>
              <a:t>For example, this Figure demonstrates how the Buffer Overflow Semantic Template helps separate the distinct phases of software faults, weakness, resource/location, and consequence between which “can precede” and “occurs in” relationship exist. In addition the figure contains how the Buffer Overflow SFP can be used to factor out parameters, such as resource and location.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Using this schema, we tried to accomplish the following tasks: </a:t>
            </a:r>
          </a:p>
          <a:p>
            <a:r>
              <a:rPr lang="en-US" sz="1200" kern="1200" dirty="0">
                <a:solidFill>
                  <a:schemeClr val="tx1"/>
                </a:solidFill>
                <a:effectLst/>
                <a:latin typeface="+mn-lt"/>
                <a:ea typeface="+mn-ea"/>
                <a:cs typeface="+mn-cs"/>
              </a:rPr>
              <a:t>Task 1: 	Formally describe the vulnerabilities as chains of exploited weaknesses, corresponding to Yan Wu’s Buffer Overflow and Injection Semantic Templates [4].</a:t>
            </a:r>
          </a:p>
          <a:p>
            <a:r>
              <a:rPr lang="en-US" sz="1200" kern="1200" dirty="0">
                <a:solidFill>
                  <a:schemeClr val="tx1"/>
                </a:solidFill>
                <a:effectLst/>
                <a:latin typeface="+mn-lt"/>
                <a:ea typeface="+mn-ea"/>
                <a:cs typeface="+mn-cs"/>
              </a:rPr>
              <a:t>Task 2: 	Formally describe the involved CWEs utilizing the corresponding SFPs.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4EF5E95-956A-417A-8C59-7996F81E505F}" type="slidenum">
              <a:rPr lang="en-US" smtClean="0"/>
              <a:t>11</a:t>
            </a:fld>
            <a:endParaRPr lang="en-US"/>
          </a:p>
        </p:txBody>
      </p:sp>
    </p:spTree>
    <p:extLst>
      <p:ext uri="{BB962C8B-B14F-4D97-AF65-F5344CB8AC3E}">
        <p14:creationId xmlns:p14="http://schemas.microsoft.com/office/powerpoint/2010/main" val="1028242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Formalization of CWEs will clarify their definitions and remove ambiguities among them. As a result, reclassification of CWEs will be possible. Same reasoning applies to CVEs and CAPECs formalization.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Base of CVEs are CWEs. In fact, each CVE is a result of a CAPEC (s) exploiting some software CWEs. Each CWE is a </a:t>
            </a:r>
            <a:r>
              <a:rPr lang="en-US" sz="1200" b="1" kern="1200" dirty="0">
                <a:solidFill>
                  <a:schemeClr val="tx1"/>
                </a:solidFill>
                <a:effectLst/>
                <a:latin typeface="+mn-lt"/>
                <a:ea typeface="+mn-ea"/>
                <a:cs typeface="+mn-cs"/>
              </a:rPr>
              <a:t>static software property</a:t>
            </a:r>
            <a:r>
              <a:rPr lang="en-US" sz="1200" kern="1200" dirty="0">
                <a:solidFill>
                  <a:schemeClr val="tx1"/>
                </a:solidFill>
                <a:effectLst/>
                <a:latin typeface="+mn-lt"/>
                <a:ea typeface="+mn-ea"/>
                <a:cs typeface="+mn-cs"/>
              </a:rPr>
              <a:t>. Each CVE is a </a:t>
            </a:r>
            <a:r>
              <a:rPr lang="en-US" sz="1200" b="1" kern="1200" dirty="0">
                <a:solidFill>
                  <a:schemeClr val="tx1"/>
                </a:solidFill>
                <a:effectLst/>
                <a:latin typeface="+mn-lt"/>
                <a:ea typeface="+mn-ea"/>
                <a:cs typeface="+mn-cs"/>
              </a:rPr>
              <a:t>dynamic software property</a:t>
            </a:r>
            <a:r>
              <a:rPr lang="en-US" sz="1200" kern="1200" dirty="0">
                <a:solidFill>
                  <a:schemeClr val="tx1"/>
                </a:solidFill>
                <a:effectLst/>
                <a:latin typeface="+mn-lt"/>
                <a:ea typeface="+mn-ea"/>
                <a:cs typeface="+mn-cs"/>
              </a:rPr>
              <a:t> that occurs as a result of some CAPEC (or CAPECs).</a:t>
            </a:r>
          </a:p>
        </p:txBody>
      </p:sp>
      <p:sp>
        <p:nvSpPr>
          <p:cNvPr id="4" name="Slide Number Placeholder 3"/>
          <p:cNvSpPr>
            <a:spLocks noGrp="1"/>
          </p:cNvSpPr>
          <p:nvPr>
            <p:ph type="sldNum" sz="quarter" idx="10"/>
          </p:nvPr>
        </p:nvSpPr>
        <p:spPr/>
        <p:txBody>
          <a:bodyPr/>
          <a:lstStyle/>
          <a:p>
            <a:fld id="{C4EF5E95-956A-417A-8C59-7996F81E505F}" type="slidenum">
              <a:rPr lang="en-US" smtClean="0"/>
              <a:t>12</a:t>
            </a:fld>
            <a:endParaRPr lang="en-US"/>
          </a:p>
        </p:txBody>
      </p:sp>
    </p:spTree>
    <p:extLst>
      <p:ext uri="{BB962C8B-B14F-4D97-AF65-F5344CB8AC3E}">
        <p14:creationId xmlns:p14="http://schemas.microsoft.com/office/powerpoint/2010/main" val="2041842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737B6AA3-F676-4002-9122-B424A4E1F67F}" type="datetimeFigureOut">
              <a:rPr lang="en-US" smtClean="0"/>
              <a:t>11/15/2023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DA893B82-A876-4070-B5D5-8AA06A42252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37B6AA3-F676-4002-9122-B424A4E1F67F}"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93B82-A876-4070-B5D5-8AA06A42252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37B6AA3-F676-4002-9122-B424A4E1F67F}"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93B82-A876-4070-B5D5-8AA06A42252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37B6AA3-F676-4002-9122-B424A4E1F67F}"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93B82-A876-4070-B5D5-8AA06A42252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37B6AA3-F676-4002-9122-B424A4E1F67F}"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93B82-A876-4070-B5D5-8AA06A42252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37B6AA3-F676-4002-9122-B424A4E1F67F}"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893B82-A876-4070-B5D5-8AA06A42252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737B6AA3-F676-4002-9122-B424A4E1F67F}" type="datetimeFigureOut">
              <a:rPr lang="en-US" smtClean="0"/>
              <a:t>11/15/2023</a:t>
            </a:fld>
            <a:endParaRPr lang="en-US"/>
          </a:p>
        </p:txBody>
      </p:sp>
      <p:sp>
        <p:nvSpPr>
          <p:cNvPr id="27" name="Slide Number Placeholder 26"/>
          <p:cNvSpPr>
            <a:spLocks noGrp="1"/>
          </p:cNvSpPr>
          <p:nvPr>
            <p:ph type="sldNum" sz="quarter" idx="11"/>
          </p:nvPr>
        </p:nvSpPr>
        <p:spPr/>
        <p:txBody>
          <a:bodyPr rtlCol="0"/>
          <a:lstStyle/>
          <a:p>
            <a:fld id="{DA893B82-A876-4070-B5D5-8AA06A422523}"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737B6AA3-F676-4002-9122-B424A4E1F67F}" type="datetimeFigureOut">
              <a:rPr lang="en-US" smtClean="0"/>
              <a:t>11/15/2023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DA893B82-A876-4070-B5D5-8AA06A42252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7B6AA3-F676-4002-9122-B424A4E1F67F}" type="datetimeFigureOut">
              <a:rPr lang="en-US" smtClean="0"/>
              <a:t>11/15/2023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893B82-A876-4070-B5D5-8AA06A42252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37B6AA3-F676-4002-9122-B424A4E1F67F}"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893B82-A876-4070-B5D5-8AA06A42252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37B6AA3-F676-4002-9122-B424A4E1F67F}"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893B82-A876-4070-B5D5-8AA06A42252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37B6AA3-F676-4002-9122-B424A4E1F67F}" type="datetimeFigureOut">
              <a:rPr lang="en-US" smtClean="0"/>
              <a:t>11/15/2023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DA893B82-A876-4070-B5D5-8AA06A42252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Formalizing Software Bugs</a:t>
            </a:r>
          </a:p>
        </p:txBody>
      </p:sp>
      <p:sp>
        <p:nvSpPr>
          <p:cNvPr id="3" name="Subtitle 2"/>
          <p:cNvSpPr>
            <a:spLocks noGrp="1"/>
          </p:cNvSpPr>
          <p:nvPr>
            <p:ph type="subTitle" idx="1"/>
          </p:nvPr>
        </p:nvSpPr>
        <p:spPr>
          <a:xfrm>
            <a:off x="457200" y="3899938"/>
            <a:ext cx="8458200" cy="2881862"/>
          </a:xfrm>
        </p:spPr>
        <p:txBody>
          <a:bodyPr>
            <a:normAutofit/>
          </a:bodyPr>
          <a:lstStyle/>
          <a:p>
            <a:r>
              <a:rPr lang="en-US" dirty="0"/>
              <a:t>Irena Bojanova</a:t>
            </a:r>
          </a:p>
          <a:p>
            <a:r>
              <a:rPr lang="en-US" dirty="0"/>
              <a:t>UMUC, NIST</a:t>
            </a:r>
          </a:p>
          <a:p>
            <a:endParaRPr lang="en-US" dirty="0"/>
          </a:p>
          <a:p>
            <a:endParaRPr lang="en-US" dirty="0"/>
          </a:p>
          <a:p>
            <a:endParaRPr lang="en-US" dirty="0"/>
          </a:p>
          <a:p>
            <a:endParaRPr lang="en-US" dirty="0"/>
          </a:p>
          <a:p>
            <a:r>
              <a:rPr lang="en-US" sz="2000" dirty="0"/>
              <a:t>12/08/2014</a:t>
            </a:r>
          </a:p>
        </p:txBody>
      </p:sp>
    </p:spTree>
    <p:extLst>
      <p:ext uri="{BB962C8B-B14F-4D97-AF65-F5344CB8AC3E}">
        <p14:creationId xmlns:p14="http://schemas.microsoft.com/office/powerpoint/2010/main" val="2082253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685800" y="643354"/>
            <a:ext cx="7721600" cy="5486400"/>
          </a:xfrm>
          <a:prstGeom prst="rect">
            <a:avLst/>
          </a:prstGeom>
          <a:noFill/>
          <a:ln>
            <a:noFill/>
          </a:ln>
        </p:spPr>
      </p:pic>
      <p:sp>
        <p:nvSpPr>
          <p:cNvPr id="5" name="Rectangle 4"/>
          <p:cNvSpPr/>
          <p:nvPr/>
        </p:nvSpPr>
        <p:spPr>
          <a:xfrm>
            <a:off x="2423643" y="6290846"/>
            <a:ext cx="3433953" cy="338554"/>
          </a:xfrm>
          <a:prstGeom prst="rect">
            <a:avLst/>
          </a:prstGeom>
        </p:spPr>
        <p:txBody>
          <a:bodyPr wrap="none">
            <a:spAutoFit/>
          </a:bodyPr>
          <a:lstStyle/>
          <a:p>
            <a:r>
              <a:rPr lang="en-US" sz="1600" dirty="0"/>
              <a:t>Buffer Overflow Semantic Template</a:t>
            </a:r>
          </a:p>
        </p:txBody>
      </p:sp>
    </p:spTree>
    <p:extLst>
      <p:ext uri="{BB962C8B-B14F-4D97-AF65-F5344CB8AC3E}">
        <p14:creationId xmlns:p14="http://schemas.microsoft.com/office/powerpoint/2010/main" val="2625916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732" y="2133600"/>
            <a:ext cx="8028736" cy="3328988"/>
          </a:xfrm>
          <a:prstGeom prst="rect">
            <a:avLst/>
          </a:prstGeom>
          <a:noFill/>
          <a:ln>
            <a:noFill/>
          </a:ln>
        </p:spPr>
      </p:pic>
      <p:sp>
        <p:nvSpPr>
          <p:cNvPr id="7" name="Rectangle 6"/>
          <p:cNvSpPr/>
          <p:nvPr/>
        </p:nvSpPr>
        <p:spPr>
          <a:xfrm>
            <a:off x="428105" y="5562600"/>
            <a:ext cx="8610600" cy="1231106"/>
          </a:xfrm>
          <a:prstGeom prst="rect">
            <a:avLst/>
          </a:prstGeom>
        </p:spPr>
        <p:txBody>
          <a:bodyPr wrap="square">
            <a:spAutoFit/>
          </a:bodyPr>
          <a:lstStyle/>
          <a:p>
            <a:r>
              <a:rPr lang="en-US" sz="2000" dirty="0"/>
              <a:t>Tried to formally describe : </a:t>
            </a:r>
          </a:p>
          <a:p>
            <a:pPr marL="742950" lvl="1" indent="-285750">
              <a:buFont typeface="Arial" panose="020B0604020202020204" pitchFamily="34" charset="0"/>
              <a:buChar char="•"/>
            </a:pPr>
            <a:r>
              <a:rPr lang="en-US" dirty="0"/>
              <a:t>Vulnerabilities as chains of exploited weaknesses</a:t>
            </a:r>
          </a:p>
          <a:p>
            <a:pPr marL="742950" lvl="1" indent="-285750">
              <a:buFont typeface="Arial" panose="020B0604020202020204" pitchFamily="34" charset="0"/>
              <a:buChar char="•"/>
            </a:pPr>
            <a:r>
              <a:rPr lang="en-US" dirty="0"/>
              <a:t>Involved CWEs utilizing the corresponding SFPs.</a:t>
            </a:r>
          </a:p>
          <a:p>
            <a:r>
              <a:rPr lang="en-US" dirty="0">
                <a:solidFill>
                  <a:srgbClr val="C00000"/>
                </a:solidFill>
              </a:rPr>
              <a:t>Failed midway</a:t>
            </a:r>
            <a:r>
              <a:rPr lang="en-US" dirty="0"/>
              <a:t> – realized need to specify also the dynamic aspect of the attack. </a:t>
            </a:r>
          </a:p>
        </p:txBody>
      </p:sp>
      <p:sp>
        <p:nvSpPr>
          <p:cNvPr id="5" name="Title 1"/>
          <p:cNvSpPr>
            <a:spLocks noGrp="1"/>
          </p:cNvSpPr>
          <p:nvPr>
            <p:ph type="title"/>
          </p:nvPr>
        </p:nvSpPr>
        <p:spPr>
          <a:xfrm>
            <a:off x="457200" y="1143000"/>
            <a:ext cx="8229600" cy="1066800"/>
          </a:xfrm>
        </p:spPr>
        <p:txBody>
          <a:bodyPr/>
          <a:lstStyle/>
          <a:p>
            <a:r>
              <a:rPr lang="en-US" dirty="0"/>
              <a:t>Previous Related Work</a:t>
            </a:r>
          </a:p>
        </p:txBody>
      </p:sp>
    </p:spTree>
    <p:extLst>
      <p:ext uri="{BB962C8B-B14F-4D97-AF65-F5344CB8AC3E}">
        <p14:creationId xmlns:p14="http://schemas.microsoft.com/office/powerpoint/2010/main" val="2906840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Formalization of CWE, CVE &amp; CAPEC</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US" dirty="0"/>
              <a:t>Formalization of CWEs will:</a:t>
            </a:r>
          </a:p>
          <a:p>
            <a:pPr lvl="1">
              <a:buFont typeface="Arial" panose="020B0604020202020204" pitchFamily="34" charset="0"/>
              <a:buChar char="•"/>
            </a:pPr>
            <a:r>
              <a:rPr lang="en-US" dirty="0"/>
              <a:t>Clarify their definitions </a:t>
            </a:r>
          </a:p>
          <a:p>
            <a:pPr lvl="1">
              <a:buFont typeface="Arial" panose="020B0604020202020204" pitchFamily="34" charset="0"/>
              <a:buChar char="•"/>
            </a:pPr>
            <a:r>
              <a:rPr lang="en-US" dirty="0"/>
              <a:t>Remove ambiguities among them.</a:t>
            </a:r>
          </a:p>
          <a:p>
            <a:pPr lvl="1">
              <a:buFont typeface="Symbol" panose="05050102010706020507" pitchFamily="18" charset="2"/>
              <a:buChar char="Þ"/>
            </a:pPr>
            <a:r>
              <a:rPr lang="en-US" dirty="0"/>
              <a:t>As a result, reclassification of CWEs will be possible. </a:t>
            </a:r>
          </a:p>
          <a:p>
            <a:pPr marL="411480" lvl="1" indent="0">
              <a:buNone/>
            </a:pPr>
            <a:endParaRPr lang="en-US" dirty="0"/>
          </a:p>
          <a:p>
            <a:pPr>
              <a:buFont typeface="Wingdings" panose="05000000000000000000" pitchFamily="2" charset="2"/>
              <a:buChar char="Ø"/>
            </a:pPr>
            <a:r>
              <a:rPr lang="en-US" dirty="0"/>
              <a:t>Same reasoning applies to CVEs and CAPECs formalization.</a:t>
            </a:r>
          </a:p>
          <a:p>
            <a:pPr marL="109728" indent="0">
              <a:buNone/>
            </a:pPr>
            <a:endParaRPr lang="en-US" dirty="0"/>
          </a:p>
          <a:p>
            <a:pPr>
              <a:buFont typeface="Wingdings" panose="05000000000000000000" pitchFamily="2" charset="2"/>
              <a:buChar char="Ø"/>
            </a:pPr>
            <a:r>
              <a:rPr lang="en-US" dirty="0"/>
              <a:t>Important:</a:t>
            </a:r>
          </a:p>
          <a:p>
            <a:pPr lvl="1">
              <a:buFont typeface="Arial" panose="020B0604020202020204" pitchFamily="34" charset="0"/>
              <a:buChar char="•"/>
            </a:pPr>
            <a:r>
              <a:rPr lang="en-US" dirty="0"/>
              <a:t>Base of CVEs are CWEs. </a:t>
            </a:r>
            <a:br>
              <a:rPr lang="en-US" dirty="0"/>
            </a:br>
            <a:r>
              <a:rPr lang="en-US" dirty="0"/>
              <a:t>Each CVE is a result of CAPEC(s) exploiting software CWEs. </a:t>
            </a:r>
          </a:p>
          <a:p>
            <a:pPr lvl="1">
              <a:buFont typeface="Arial" panose="020B0604020202020204" pitchFamily="34" charset="0"/>
              <a:buChar char="•"/>
            </a:pPr>
            <a:endParaRPr lang="en-US" dirty="0"/>
          </a:p>
          <a:p>
            <a:pPr lvl="1">
              <a:buFont typeface="Arial" panose="020B0604020202020204" pitchFamily="34" charset="0"/>
              <a:buChar char="•"/>
            </a:pPr>
            <a:r>
              <a:rPr lang="en-US" dirty="0"/>
              <a:t>Each CWE is a </a:t>
            </a:r>
            <a:r>
              <a:rPr lang="en-US" dirty="0">
                <a:solidFill>
                  <a:schemeClr val="accent3">
                    <a:lumMod val="75000"/>
                  </a:schemeClr>
                </a:solidFill>
              </a:rPr>
              <a:t>static software property</a:t>
            </a:r>
            <a:r>
              <a:rPr lang="en-US" dirty="0"/>
              <a:t>.</a:t>
            </a:r>
          </a:p>
          <a:p>
            <a:pPr lvl="1">
              <a:buFont typeface="Arial" panose="020B0604020202020204" pitchFamily="34" charset="0"/>
              <a:buChar char="•"/>
            </a:pPr>
            <a:r>
              <a:rPr lang="en-US" dirty="0"/>
              <a:t>Each CVE is a </a:t>
            </a:r>
            <a:r>
              <a:rPr lang="en-US" dirty="0">
                <a:solidFill>
                  <a:schemeClr val="accent3">
                    <a:lumMod val="75000"/>
                  </a:schemeClr>
                </a:solidFill>
              </a:rPr>
              <a:t>dynamic software property </a:t>
            </a:r>
            <a:r>
              <a:rPr lang="en-US" dirty="0"/>
              <a:t>that occurs as a result of some CAPEC (s).</a:t>
            </a:r>
          </a:p>
        </p:txBody>
      </p:sp>
    </p:spTree>
    <p:extLst>
      <p:ext uri="{BB962C8B-B14F-4D97-AF65-F5344CB8AC3E}">
        <p14:creationId xmlns:p14="http://schemas.microsoft.com/office/powerpoint/2010/main" val="718460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Considered Notations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t>Static software properties: formal software specification models, languages, notations, and tools.</a:t>
            </a:r>
          </a:p>
          <a:p>
            <a:pPr lvl="1">
              <a:buFont typeface="Arial" panose="020B0604020202020204" pitchFamily="34" charset="0"/>
              <a:buChar char="•"/>
            </a:pPr>
            <a:r>
              <a:rPr lang="en-US" sz="1800" dirty="0"/>
              <a:t>Z notation - standardized by ISO.</a:t>
            </a:r>
          </a:p>
          <a:p>
            <a:pPr>
              <a:buFont typeface="Wingdings" panose="05000000000000000000" pitchFamily="2" charset="2"/>
              <a:buChar char="Ø"/>
            </a:pPr>
            <a:r>
              <a:rPr lang="en-US" sz="2000" dirty="0"/>
              <a:t>Dynamic software properties – those used for process specification:  process algebra, Petri nets, and state machines.</a:t>
            </a:r>
          </a:p>
          <a:p>
            <a:pPr lvl="1">
              <a:buFont typeface="Arial" panose="020B0604020202020204" pitchFamily="34" charset="0"/>
              <a:buChar char="•"/>
            </a:pPr>
            <a:r>
              <a:rPr lang="en-US" sz="1800" dirty="0"/>
              <a:t>CSP – Communicating Sequential Processes </a:t>
            </a:r>
          </a:p>
          <a:p>
            <a:pPr lvl="1">
              <a:buFont typeface="Arial" panose="020B0604020202020204" pitchFamily="34" charset="0"/>
              <a:buChar char="•"/>
            </a:pPr>
            <a:r>
              <a:rPr lang="en-US" sz="1800" dirty="0"/>
              <a:t>UML &amp; OCL – Unified Modeling Language with Object Constraint Language.</a:t>
            </a:r>
          </a:p>
          <a:p>
            <a:pPr marL="118872" indent="0">
              <a:buNone/>
            </a:pPr>
            <a:r>
              <a:rPr lang="en-US" sz="2000" dirty="0"/>
              <a:t>__________________</a:t>
            </a:r>
          </a:p>
          <a:p>
            <a:pPr>
              <a:buFont typeface="Wingdings" panose="05000000000000000000" pitchFamily="2" charset="2"/>
              <a:buChar char="Ø"/>
            </a:pPr>
            <a:r>
              <a:rPr lang="en-US" sz="2000" dirty="0"/>
              <a:t>Z notation and CSP – strongly based on the mathematical notation without introducing strange constructions </a:t>
            </a:r>
          </a:p>
          <a:p>
            <a:pPr>
              <a:buFont typeface="Wingdings" panose="05000000000000000000" pitchFamily="2" charset="2"/>
              <a:buChar char="Ø"/>
            </a:pPr>
            <a:r>
              <a:rPr lang="en-US" sz="2000" dirty="0"/>
              <a:t>UML – provides good visual representation.</a:t>
            </a:r>
          </a:p>
        </p:txBody>
      </p:sp>
    </p:spTree>
    <p:extLst>
      <p:ext uri="{BB962C8B-B14F-4D97-AF65-F5344CB8AC3E}">
        <p14:creationId xmlns:p14="http://schemas.microsoft.com/office/powerpoint/2010/main" val="165860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CWEs “Mental Models” (Step 1)</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endParaRPr lang="en-US" sz="2000" dirty="0"/>
          </a:p>
          <a:p>
            <a:pPr>
              <a:buFont typeface="Wingdings" panose="05000000000000000000" pitchFamily="2" charset="2"/>
              <a:buChar char="Ø"/>
            </a:pPr>
            <a:r>
              <a:rPr lang="en-US" sz="2000" dirty="0"/>
              <a:t>CWE &amp; CVE databases – represented in XML</a:t>
            </a:r>
          </a:p>
          <a:p>
            <a:pPr>
              <a:buFont typeface="Wingdings" panose="05000000000000000000" pitchFamily="2" charset="2"/>
              <a:buChar char="Ø"/>
            </a:pPr>
            <a:r>
              <a:rPr lang="en-US" sz="2000" dirty="0"/>
              <a:t>CWEs &amp; CVEs text presentations – verbose and hardly navigable. </a:t>
            </a:r>
          </a:p>
          <a:p>
            <a:endParaRPr lang="en-US" sz="2000" b="1" dirty="0"/>
          </a:p>
          <a:p>
            <a:pPr marL="109728" indent="0">
              <a:buNone/>
            </a:pPr>
            <a:r>
              <a:rPr lang="en-US" sz="2000" b="1" dirty="0"/>
              <a:t>First Research Step:</a:t>
            </a:r>
          </a:p>
          <a:p>
            <a:pPr lvl="1">
              <a:buFont typeface="Arial" panose="020B0604020202020204" pitchFamily="34" charset="0"/>
              <a:buChar char="•"/>
            </a:pPr>
            <a:r>
              <a:rPr lang="en-US" sz="1800" dirty="0"/>
              <a:t>Formal graph representation of these databases </a:t>
            </a:r>
          </a:p>
          <a:p>
            <a:pPr lvl="1">
              <a:buFont typeface="Arial" panose="020B0604020202020204" pitchFamily="34" charset="0"/>
              <a:buChar char="•"/>
            </a:pPr>
            <a:r>
              <a:rPr lang="en-US" sz="1800" dirty="0"/>
              <a:t>“Mental models” of base CWEs – UML class diagrams:</a:t>
            </a:r>
          </a:p>
          <a:p>
            <a:pPr lvl="2">
              <a:buFont typeface="Arial" panose="020B0604020202020204" pitchFamily="34" charset="0"/>
              <a:buChar char="•"/>
            </a:pPr>
            <a:r>
              <a:rPr lang="en-US" sz="1800">
                <a:solidFill>
                  <a:schemeClr val="tx1"/>
                </a:solidFill>
              </a:rPr>
              <a:t>CWEs – classes </a:t>
            </a:r>
            <a:endParaRPr lang="en-US" sz="1800" dirty="0">
              <a:solidFill>
                <a:schemeClr val="tx1"/>
              </a:solidFill>
            </a:endParaRPr>
          </a:p>
          <a:p>
            <a:pPr lvl="2">
              <a:buFont typeface="Arial" panose="020B0604020202020204" pitchFamily="34" charset="0"/>
              <a:buChar char="•"/>
            </a:pPr>
            <a:r>
              <a:rPr lang="en-US" sz="1800" dirty="0">
                <a:solidFill>
                  <a:schemeClr val="tx1"/>
                </a:solidFill>
              </a:rPr>
              <a:t>Relationships between CWEs – associations</a:t>
            </a:r>
            <a:br>
              <a:rPr lang="en-US" sz="1600" dirty="0">
                <a:solidFill>
                  <a:schemeClr val="tx1"/>
                </a:solidFill>
              </a:rPr>
            </a:br>
            <a:endParaRPr lang="en-US" sz="1600" dirty="0"/>
          </a:p>
          <a:p>
            <a:pPr marL="438912" lvl="1" indent="0">
              <a:buNone/>
            </a:pPr>
            <a:r>
              <a:rPr lang="en-US" sz="1800" dirty="0">
                <a:sym typeface="Wingdings" panose="05000000000000000000" pitchFamily="2" charset="2"/>
              </a:rPr>
              <a:t></a:t>
            </a:r>
            <a:r>
              <a:rPr lang="en-US" sz="1800" dirty="0"/>
              <a:t>Later incorporate an OCL specification for each CWE.</a:t>
            </a:r>
          </a:p>
        </p:txBody>
      </p:sp>
    </p:spTree>
    <p:extLst>
      <p:ext uri="{BB962C8B-B14F-4D97-AF65-F5344CB8AC3E}">
        <p14:creationId xmlns:p14="http://schemas.microsoft.com/office/powerpoint/2010/main" val="1935553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3057" y="1498917"/>
            <a:ext cx="5937885" cy="3860165"/>
          </a:xfrm>
          <a:prstGeom prst="rect">
            <a:avLst/>
          </a:prstGeom>
          <a:noFill/>
          <a:ln>
            <a:noFill/>
          </a:ln>
        </p:spPr>
      </p:pic>
      <p:sp>
        <p:nvSpPr>
          <p:cNvPr id="5" name="Rectangle 4"/>
          <p:cNvSpPr/>
          <p:nvPr/>
        </p:nvSpPr>
        <p:spPr>
          <a:xfrm>
            <a:off x="228600" y="6096000"/>
            <a:ext cx="8610600" cy="584775"/>
          </a:xfrm>
          <a:prstGeom prst="rect">
            <a:avLst/>
          </a:prstGeom>
        </p:spPr>
        <p:txBody>
          <a:bodyPr wrap="square">
            <a:spAutoFit/>
          </a:bodyPr>
          <a:lstStyle/>
          <a:p>
            <a:pPr algn="ctr"/>
            <a:r>
              <a:rPr lang="en-US" sz="1600" dirty="0"/>
              <a:t>Buffer Overflow-related CWEs Extracted in the Preparation and Collection Phase</a:t>
            </a:r>
            <a:br>
              <a:rPr lang="en-US" sz="1600" dirty="0"/>
            </a:br>
            <a:r>
              <a:rPr lang="en-US" sz="1600" dirty="0"/>
              <a:t>(Figure 5 from Yan Wu’s dissertation)</a:t>
            </a:r>
          </a:p>
        </p:txBody>
      </p:sp>
    </p:spTree>
    <p:extLst>
      <p:ext uri="{BB962C8B-B14F-4D97-AF65-F5344CB8AC3E}">
        <p14:creationId xmlns:p14="http://schemas.microsoft.com/office/powerpoint/2010/main" val="2800591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306351"/>
            <a:ext cx="8229600" cy="402336"/>
          </a:xfrm>
        </p:spPr>
        <p:txBody>
          <a:bodyPr>
            <a:normAutofit/>
          </a:bodyPr>
          <a:lstStyle/>
          <a:p>
            <a:pPr marL="109728" indent="0" algn="ctr">
              <a:buNone/>
            </a:pPr>
            <a:r>
              <a:rPr lang="en-US" sz="1600" dirty="0"/>
              <a:t>CWE-119 Research View – Inheritance and Precedence Relationships </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600200" y="574357"/>
            <a:ext cx="5943600" cy="5709285"/>
          </a:xfrm>
          <a:prstGeom prst="rect">
            <a:avLst/>
          </a:prstGeom>
        </p:spPr>
      </p:pic>
    </p:spTree>
    <p:extLst>
      <p:ext uri="{BB962C8B-B14F-4D97-AF65-F5344CB8AC3E}">
        <p14:creationId xmlns:p14="http://schemas.microsoft.com/office/powerpoint/2010/main" val="4114375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6324600"/>
            <a:ext cx="8458200" cy="338554"/>
          </a:xfrm>
          <a:prstGeom prst="rect">
            <a:avLst/>
          </a:prstGeom>
        </p:spPr>
        <p:txBody>
          <a:bodyPr wrap="square">
            <a:spAutoFit/>
          </a:bodyPr>
          <a:lstStyle/>
          <a:p>
            <a:pPr algn="ctr"/>
            <a:r>
              <a:rPr lang="en-US" sz="1600" dirty="0"/>
              <a:t>CWE-119 Development View – Inheritance Relationships </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33400" y="799138"/>
            <a:ext cx="8077200" cy="5525462"/>
          </a:xfrm>
          <a:prstGeom prst="rect">
            <a:avLst/>
          </a:prstGeom>
        </p:spPr>
      </p:pic>
    </p:spTree>
    <p:extLst>
      <p:ext uri="{BB962C8B-B14F-4D97-AF65-F5344CB8AC3E}">
        <p14:creationId xmlns:p14="http://schemas.microsoft.com/office/powerpoint/2010/main" val="2020006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265277"/>
            <a:ext cx="8382000" cy="338554"/>
          </a:xfrm>
          <a:prstGeom prst="rect">
            <a:avLst/>
          </a:prstGeom>
        </p:spPr>
        <p:txBody>
          <a:bodyPr wrap="square">
            <a:spAutoFit/>
          </a:bodyPr>
          <a:lstStyle/>
          <a:p>
            <a:pPr algn="ctr"/>
            <a:r>
              <a:rPr lang="en-US" sz="1600" dirty="0"/>
              <a:t>CWE-119 Development View – Precedence Relationships </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206769" y="685800"/>
            <a:ext cx="6730462" cy="5486400"/>
          </a:xfrm>
          <a:prstGeom prst="rect">
            <a:avLst/>
          </a:prstGeom>
        </p:spPr>
      </p:pic>
    </p:spTree>
    <p:extLst>
      <p:ext uri="{BB962C8B-B14F-4D97-AF65-F5344CB8AC3E}">
        <p14:creationId xmlns:p14="http://schemas.microsoft.com/office/powerpoint/2010/main" val="1547740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Renny\Downloads\Relationships_Main.jpg"/>
          <p:cNvPicPr/>
          <p:nvPr/>
        </p:nvPicPr>
        <p:blipFill>
          <a:blip r:embed="rId3">
            <a:extLst>
              <a:ext uri="{28A0092B-C50C-407E-A947-70E740481C1C}">
                <a14:useLocalDpi xmlns:a14="http://schemas.microsoft.com/office/drawing/2010/main" val="0"/>
              </a:ext>
            </a:extLst>
          </a:blip>
          <a:srcRect/>
          <a:stretch>
            <a:fillRect/>
          </a:stretch>
        </p:blipFill>
        <p:spPr bwMode="auto">
          <a:xfrm>
            <a:off x="179501" y="2286000"/>
            <a:ext cx="8784998" cy="2438400"/>
          </a:xfrm>
          <a:prstGeom prst="rect">
            <a:avLst/>
          </a:prstGeom>
          <a:noFill/>
          <a:ln>
            <a:noFill/>
          </a:ln>
        </p:spPr>
      </p:pic>
      <p:sp>
        <p:nvSpPr>
          <p:cNvPr id="5" name="Rectangle 4"/>
          <p:cNvSpPr/>
          <p:nvPr/>
        </p:nvSpPr>
        <p:spPr>
          <a:xfrm>
            <a:off x="304800" y="6096000"/>
            <a:ext cx="8610600" cy="646331"/>
          </a:xfrm>
          <a:prstGeom prst="rect">
            <a:avLst/>
          </a:prstGeom>
        </p:spPr>
        <p:txBody>
          <a:bodyPr wrap="square">
            <a:spAutoFit/>
          </a:bodyPr>
          <a:lstStyle/>
          <a:p>
            <a:pPr algn="ctr"/>
            <a:r>
              <a:rPr lang="en-US" dirty="0"/>
              <a:t>CWE-119 Relationships - not complete yet</a:t>
            </a:r>
            <a:br>
              <a:rPr lang="en-US" dirty="0"/>
            </a:br>
            <a:r>
              <a:rPr lang="en-US" dirty="0"/>
              <a:t>(extracted from CWE database XML representation)</a:t>
            </a:r>
          </a:p>
        </p:txBody>
      </p:sp>
      <p:sp>
        <p:nvSpPr>
          <p:cNvPr id="6" name="Title 1"/>
          <p:cNvSpPr>
            <a:spLocks noGrp="1"/>
          </p:cNvSpPr>
          <p:nvPr>
            <p:ph type="title"/>
          </p:nvPr>
        </p:nvSpPr>
        <p:spPr>
          <a:xfrm>
            <a:off x="457200" y="1143000"/>
            <a:ext cx="8229600" cy="1066800"/>
          </a:xfrm>
        </p:spPr>
        <p:txBody>
          <a:bodyPr>
            <a:normAutofit/>
          </a:bodyPr>
          <a:lstStyle/>
          <a:p>
            <a:r>
              <a:rPr lang="en-US" b="1" dirty="0"/>
              <a:t>CWE-119 Mental Model</a:t>
            </a:r>
            <a:endParaRPr lang="en-US" dirty="0"/>
          </a:p>
        </p:txBody>
      </p:sp>
    </p:spTree>
    <p:extLst>
      <p:ext uri="{BB962C8B-B14F-4D97-AF65-F5344CB8AC3E}">
        <p14:creationId xmlns:p14="http://schemas.microsoft.com/office/powerpoint/2010/main" val="2916728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Bugs</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000" dirty="0"/>
              <a:t>“Software bug” – a concept that </a:t>
            </a:r>
            <a:r>
              <a:rPr lang="en-US" sz="2000" dirty="0">
                <a:sym typeface="Wingdings" panose="05000000000000000000" pitchFamily="2" charset="2"/>
              </a:rPr>
              <a:t>applies </a:t>
            </a:r>
            <a:r>
              <a:rPr lang="en-US" sz="2000" dirty="0"/>
              <a:t>to:</a:t>
            </a:r>
          </a:p>
          <a:p>
            <a:pPr lvl="1">
              <a:buFont typeface="Arial" panose="020B0604020202020204" pitchFamily="34" charset="0"/>
              <a:buChar char="•"/>
              <a:tabLst>
                <a:tab pos="1484313" algn="l"/>
                <a:tab pos="1828800" algn="l"/>
              </a:tabLst>
            </a:pPr>
            <a:r>
              <a:rPr lang="en-US" sz="1800" dirty="0"/>
              <a:t>CWE 	– 	Common Weakness Enumeration</a:t>
            </a:r>
          </a:p>
          <a:p>
            <a:pPr lvl="1">
              <a:buFont typeface="Arial" panose="020B0604020202020204" pitchFamily="34" charset="0"/>
              <a:buChar char="•"/>
              <a:tabLst>
                <a:tab pos="1484313" algn="l"/>
                <a:tab pos="1828800" algn="l"/>
              </a:tabLst>
            </a:pPr>
            <a:r>
              <a:rPr lang="en-US" sz="1800" dirty="0"/>
              <a:t>CVE 	– 	Common Vulnerabilities and Exposures</a:t>
            </a:r>
          </a:p>
          <a:p>
            <a:pPr lvl="1">
              <a:buFont typeface="Arial" panose="020B0604020202020204" pitchFamily="34" charset="0"/>
              <a:buChar char="•"/>
              <a:tabLst>
                <a:tab pos="1484313" algn="l"/>
                <a:tab pos="1828800" algn="l"/>
              </a:tabLst>
            </a:pPr>
            <a:r>
              <a:rPr lang="en-US" sz="1800" dirty="0"/>
              <a:t>CAPEC 	– 	Common Attack Pattern Enumeration and Classification.</a:t>
            </a:r>
          </a:p>
          <a:p>
            <a:pPr marL="411480" lvl="1" indent="0">
              <a:buNone/>
            </a:pPr>
            <a:endParaRPr lang="en-US" sz="1800" dirty="0"/>
          </a:p>
          <a:p>
            <a:pPr>
              <a:buFont typeface="Wingdings" panose="05000000000000000000" pitchFamily="2" charset="2"/>
              <a:buChar char="Ø"/>
            </a:pPr>
            <a:r>
              <a:rPr lang="en-US" sz="2000" dirty="0"/>
              <a:t>Related, but different:</a:t>
            </a:r>
          </a:p>
          <a:p>
            <a:pPr lvl="1">
              <a:buFont typeface="Arial" panose="020B0604020202020204" pitchFamily="34" charset="0"/>
              <a:buChar char="•"/>
            </a:pPr>
            <a:r>
              <a:rPr lang="en-US" sz="1800" dirty="0">
                <a:solidFill>
                  <a:schemeClr val="accent3">
                    <a:lumMod val="75000"/>
                  </a:schemeClr>
                </a:solidFill>
              </a:rPr>
              <a:t>Weakness </a:t>
            </a:r>
            <a:r>
              <a:rPr lang="en-US" sz="1800" dirty="0"/>
              <a:t>– a static presence in software – might never cause problems;</a:t>
            </a:r>
          </a:p>
          <a:p>
            <a:pPr lvl="1">
              <a:buFont typeface="Arial" panose="020B0604020202020204" pitchFamily="34" charset="0"/>
              <a:buChar char="•"/>
            </a:pPr>
            <a:r>
              <a:rPr lang="en-US" sz="1800" dirty="0"/>
              <a:t>only when an </a:t>
            </a:r>
            <a:r>
              <a:rPr lang="en-US" sz="1800" dirty="0">
                <a:solidFill>
                  <a:schemeClr val="accent3">
                    <a:lumMod val="75000"/>
                  </a:schemeClr>
                </a:solidFill>
              </a:rPr>
              <a:t>attacker </a:t>
            </a:r>
            <a:r>
              <a:rPr lang="en-US" sz="1800" dirty="0"/>
              <a:t>finds the weakness and exploits it</a:t>
            </a:r>
          </a:p>
          <a:p>
            <a:pPr lvl="1">
              <a:buFont typeface="Arial" panose="020B0604020202020204" pitchFamily="34" charset="0"/>
              <a:buChar char="•"/>
            </a:pPr>
            <a:r>
              <a:rPr lang="en-US" sz="1800" dirty="0"/>
              <a:t>the </a:t>
            </a:r>
            <a:r>
              <a:rPr lang="en-US" sz="1800" dirty="0">
                <a:solidFill>
                  <a:schemeClr val="accent3">
                    <a:lumMod val="75000"/>
                  </a:schemeClr>
                </a:solidFill>
              </a:rPr>
              <a:t>vulnerability </a:t>
            </a:r>
            <a:r>
              <a:rPr lang="en-US" sz="1800" dirty="0"/>
              <a:t>of this software is exposed.</a:t>
            </a:r>
          </a:p>
          <a:p>
            <a:pPr lvl="1">
              <a:buFont typeface="Arial" panose="020B0604020202020204" pitchFamily="34" charset="0"/>
              <a:buChar char="•"/>
            </a:pPr>
            <a:endParaRPr lang="en-US" sz="1800" dirty="0"/>
          </a:p>
          <a:p>
            <a:pPr>
              <a:buFont typeface="Wingdings" panose="05000000000000000000" pitchFamily="2" charset="2"/>
              <a:buChar char="Ø"/>
            </a:pPr>
            <a:r>
              <a:rPr lang="en-US" sz="2000" dirty="0"/>
              <a:t>CWE &amp; CVE + CAPEC: </a:t>
            </a:r>
          </a:p>
          <a:p>
            <a:pPr lvl="1">
              <a:buFont typeface="Arial" panose="020B0604020202020204" pitchFamily="34" charset="0"/>
              <a:buChar char="•"/>
            </a:pPr>
            <a:r>
              <a:rPr lang="en-US" sz="1800" dirty="0"/>
              <a:t>Considerable efforts, providing foundational knowledge</a:t>
            </a:r>
          </a:p>
          <a:p>
            <a:pPr lvl="1">
              <a:buFont typeface="Arial" panose="020B0604020202020204" pitchFamily="34" charset="0"/>
              <a:buChar char="•"/>
            </a:pPr>
            <a:r>
              <a:rPr lang="en-US" sz="1800" dirty="0"/>
              <a:t>However, not sufficient, accurate, and precise enough.</a:t>
            </a:r>
          </a:p>
          <a:p>
            <a:pPr lvl="1">
              <a:buFont typeface="Arial" panose="020B0604020202020204" pitchFamily="34" charset="0"/>
              <a:buChar char="•"/>
            </a:pPr>
            <a:endParaRPr lang="en-US" sz="1800" dirty="0"/>
          </a:p>
        </p:txBody>
      </p:sp>
    </p:spTree>
    <p:extLst>
      <p:ext uri="{BB962C8B-B14F-4D97-AF65-F5344CB8AC3E}">
        <p14:creationId xmlns:p14="http://schemas.microsoft.com/office/powerpoint/2010/main" val="3941831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CWEs Formal Specification (Step 2)</a:t>
            </a:r>
            <a:endParaRPr lang="en-US" dirty="0"/>
          </a:p>
        </p:txBody>
      </p:sp>
      <p:sp>
        <p:nvSpPr>
          <p:cNvPr id="3" name="Content Placeholder 2"/>
          <p:cNvSpPr>
            <a:spLocks noGrp="1"/>
          </p:cNvSpPr>
          <p:nvPr>
            <p:ph idx="1"/>
          </p:nvPr>
        </p:nvSpPr>
        <p:spPr/>
        <p:txBody>
          <a:bodyPr>
            <a:normAutofit fontScale="92500" lnSpcReduction="10000"/>
          </a:bodyPr>
          <a:lstStyle/>
          <a:p>
            <a:pPr marL="109728" indent="0">
              <a:buNone/>
            </a:pPr>
            <a:r>
              <a:rPr lang="en-US" sz="2200" b="1" dirty="0"/>
              <a:t>Second Research Step : </a:t>
            </a:r>
            <a:r>
              <a:rPr lang="en-US" sz="2200" dirty="0"/>
              <a:t> </a:t>
            </a:r>
          </a:p>
          <a:p>
            <a:pPr lvl="1">
              <a:buFont typeface="Arial" panose="020B0604020202020204" pitchFamily="34" charset="0"/>
              <a:buChar char="•"/>
            </a:pPr>
            <a:r>
              <a:rPr lang="en-US" sz="1900" dirty="0">
                <a:solidFill>
                  <a:schemeClr val="tx1"/>
                </a:solidFill>
              </a:rPr>
              <a:t>CWEs formalization in Z notation</a:t>
            </a:r>
            <a:br>
              <a:rPr lang="en-US" sz="1900" dirty="0"/>
            </a:br>
            <a:r>
              <a:rPr lang="en-US" sz="1900" dirty="0">
                <a:sym typeface="Wingdings" panose="05000000000000000000" pitchFamily="2" charset="2"/>
              </a:rPr>
              <a:t> </a:t>
            </a:r>
            <a:r>
              <a:rPr lang="en-US" sz="1900" dirty="0"/>
              <a:t>will remove ambiguities in their definitions </a:t>
            </a:r>
            <a:br>
              <a:rPr lang="en-US" sz="1900" dirty="0"/>
            </a:br>
            <a:r>
              <a:rPr lang="en-US" sz="1900" dirty="0">
                <a:sym typeface="Wingdings" panose="05000000000000000000" pitchFamily="2" charset="2"/>
              </a:rPr>
              <a:t> </a:t>
            </a:r>
            <a:r>
              <a:rPr lang="en-US" sz="1900" dirty="0"/>
              <a:t>can lead to CWEs reclassification. </a:t>
            </a:r>
          </a:p>
          <a:p>
            <a:pPr lvl="1">
              <a:buFont typeface="Arial" panose="020B0604020202020204" pitchFamily="34" charset="0"/>
              <a:buChar char="•"/>
            </a:pPr>
            <a:r>
              <a:rPr lang="en-US" sz="1900" dirty="0">
                <a:solidFill>
                  <a:schemeClr val="tx1"/>
                </a:solidFill>
              </a:rPr>
              <a:t>Conversion of these Z notations in OCL specifications. </a:t>
            </a:r>
          </a:p>
          <a:p>
            <a:pPr lvl="1">
              <a:buFont typeface="Arial" panose="020B0604020202020204" pitchFamily="34" charset="0"/>
              <a:buChar char="•"/>
            </a:pPr>
            <a:endParaRPr lang="en-US" dirty="0">
              <a:solidFill>
                <a:schemeClr val="tx1"/>
              </a:solidFill>
            </a:endParaRPr>
          </a:p>
          <a:p>
            <a:pPr lvl="1">
              <a:buFont typeface="Arial" panose="020B0604020202020204" pitchFamily="34" charset="0"/>
              <a:buChar char="•"/>
            </a:pPr>
            <a:r>
              <a:rPr lang="en-US" sz="2200" dirty="0">
                <a:solidFill>
                  <a:schemeClr val="tx1"/>
                </a:solidFill>
              </a:rPr>
              <a:t>UML representations – could be source to industry tools for code verification and tests generation (RSA, MS Visio). </a:t>
            </a:r>
          </a:p>
          <a:p>
            <a:pPr lvl="1">
              <a:buFont typeface="Arial" panose="020B0604020202020204" pitchFamily="34" charset="0"/>
              <a:buChar char="•"/>
            </a:pPr>
            <a:r>
              <a:rPr lang="en-US" sz="2200" dirty="0">
                <a:solidFill>
                  <a:schemeClr val="tx1"/>
                </a:solidFill>
              </a:rPr>
              <a:t>However, humans will not be able to use efficiently OCL, because of its complexity. </a:t>
            </a:r>
          </a:p>
          <a:p>
            <a:pPr lvl="1">
              <a:buFont typeface="Arial" panose="020B0604020202020204" pitchFamily="34" charset="0"/>
              <a:buChar char="•"/>
            </a:pPr>
            <a:r>
              <a:rPr lang="en-US" sz="2200" dirty="0">
                <a:solidFill>
                  <a:schemeClr val="tx1"/>
                </a:solidFill>
              </a:rPr>
              <a:t>Formalization in Z notation – open to theorem solvers and eventually to analyzers (</a:t>
            </a:r>
            <a:r>
              <a:rPr lang="en-US" sz="2200" dirty="0" err="1">
                <a:solidFill>
                  <a:schemeClr val="tx1"/>
                </a:solidFill>
              </a:rPr>
              <a:t>e.g</a:t>
            </a:r>
            <a:r>
              <a:rPr lang="en-US" sz="2200" dirty="0">
                <a:solidFill>
                  <a:schemeClr val="tx1"/>
                </a:solidFill>
              </a:rPr>
              <a:t> Alloy Analyzer). </a:t>
            </a:r>
          </a:p>
          <a:p>
            <a:pPr lvl="1">
              <a:buFont typeface="Arial" panose="020B0604020202020204" pitchFamily="34" charset="0"/>
              <a:buChar char="•"/>
            </a:pPr>
            <a:r>
              <a:rPr lang="en-US" sz="2200" dirty="0">
                <a:solidFill>
                  <a:schemeClr val="tx1"/>
                </a:solidFill>
              </a:rPr>
              <a:t>Z Word can be used for specification purposes and Z/Eves for verification.</a:t>
            </a:r>
          </a:p>
          <a:p>
            <a:endParaRPr lang="en-US" dirty="0"/>
          </a:p>
        </p:txBody>
      </p:sp>
    </p:spTree>
    <p:extLst>
      <p:ext uri="{BB962C8B-B14F-4D97-AF65-F5344CB8AC3E}">
        <p14:creationId xmlns:p14="http://schemas.microsoft.com/office/powerpoint/2010/main" val="569131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CWE-128 in Z notation</a:t>
            </a:r>
          </a:p>
        </p:txBody>
      </p:sp>
      <p:sp>
        <p:nvSpPr>
          <p:cNvPr id="3" name="Content Placeholder 2"/>
          <p:cNvSpPr>
            <a:spLocks noGrp="1"/>
          </p:cNvSpPr>
          <p:nvPr>
            <p:ph idx="1"/>
          </p:nvPr>
        </p:nvSpPr>
        <p:spPr>
          <a:xfrm>
            <a:off x="457200" y="2249424"/>
            <a:ext cx="8229600" cy="1186316"/>
          </a:xfrm>
        </p:spPr>
        <p:txBody>
          <a:bodyPr>
            <a:normAutofit/>
          </a:bodyPr>
          <a:lstStyle/>
          <a:p>
            <a:pPr marL="109728" indent="0">
              <a:buNone/>
            </a:pPr>
            <a:r>
              <a:rPr lang="en-US" sz="1800" dirty="0"/>
              <a:t>CWE-128: Wrap-around Error: “Wrap around errors occur whenever a value is incremented past the maximum value for its type and therefore "wraps around" to a very small, negative, or undefined value.”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435740"/>
            <a:ext cx="3921176" cy="2729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7507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CWE-119 in Z notation</a:t>
            </a:r>
          </a:p>
        </p:txBody>
      </p:sp>
      <p:sp>
        <p:nvSpPr>
          <p:cNvPr id="3" name="Content Placeholder 2"/>
          <p:cNvSpPr>
            <a:spLocks noGrp="1"/>
          </p:cNvSpPr>
          <p:nvPr>
            <p:ph idx="1"/>
          </p:nvPr>
        </p:nvSpPr>
        <p:spPr>
          <a:xfrm>
            <a:off x="457200" y="2249424"/>
            <a:ext cx="8229600" cy="1179576"/>
          </a:xfrm>
        </p:spPr>
        <p:txBody>
          <a:bodyPr>
            <a:normAutofit/>
          </a:bodyPr>
          <a:lstStyle/>
          <a:p>
            <a:pPr marL="109728" indent="0">
              <a:buNone/>
            </a:pPr>
            <a:r>
              <a:rPr lang="en-US" sz="1600" dirty="0"/>
              <a:t>CWE-119: Improper Restriction of Operations within the Bounds of a Memory Buffer: “The software performs operations on a memory buffer, but it can read from or write to a memory location that is outside of the intended boundary of the buffer.”</a:t>
            </a:r>
          </a:p>
          <a:p>
            <a:pPr marL="109728" indent="0" fontAlgn="t">
              <a:buNone/>
            </a:pPr>
            <a:endParaRPr lang="en-US" sz="1600" dirty="0"/>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926" y="3124200"/>
            <a:ext cx="6508750" cy="343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0045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722" y="1066800"/>
            <a:ext cx="6858000"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3788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CVE/ CAPECs Formal Specification (Step 3)</a:t>
            </a:r>
            <a:endParaRPr lang="en-US" dirty="0"/>
          </a:p>
        </p:txBody>
      </p:sp>
      <p:sp>
        <p:nvSpPr>
          <p:cNvPr id="3" name="Content Placeholder 2"/>
          <p:cNvSpPr>
            <a:spLocks noGrp="1"/>
          </p:cNvSpPr>
          <p:nvPr>
            <p:ph idx="1"/>
          </p:nvPr>
        </p:nvSpPr>
        <p:spPr/>
        <p:txBody>
          <a:bodyPr>
            <a:noAutofit/>
          </a:bodyPr>
          <a:lstStyle/>
          <a:p>
            <a:pPr marL="109728" indent="0">
              <a:buNone/>
            </a:pPr>
            <a:r>
              <a:rPr lang="en-US" sz="1800" b="1" dirty="0"/>
              <a:t>Third Research Step:</a:t>
            </a:r>
          </a:p>
          <a:p>
            <a:pPr>
              <a:buFont typeface="Arial" panose="020B0604020202020204" pitchFamily="34" charset="0"/>
              <a:buChar char="•"/>
            </a:pPr>
            <a:r>
              <a:rPr lang="en-US" sz="1800" dirty="0"/>
              <a:t>CVEs/CAPECs specification in CSP. </a:t>
            </a:r>
          </a:p>
          <a:p>
            <a:pPr>
              <a:buFont typeface="Arial" panose="020B0604020202020204" pitchFamily="34" charset="0"/>
              <a:buChar char="•"/>
            </a:pPr>
            <a:r>
              <a:rPr lang="en-US" sz="1800" dirty="0"/>
              <a:t>CVEs/CAPECs specification in UML activity diagrams or BPPMN diagrams</a:t>
            </a:r>
          </a:p>
          <a:p>
            <a:pPr marL="395478" lvl="1" indent="-285750">
              <a:buClr>
                <a:schemeClr val="accent3"/>
              </a:buClr>
              <a:buFont typeface="Wingdings" panose="05000000000000000000" pitchFamily="2" charset="2"/>
              <a:buChar char="à"/>
            </a:pPr>
            <a:r>
              <a:rPr lang="en-US" sz="1800" dirty="0"/>
              <a:t>will remove ambiguities in CVEs definitions </a:t>
            </a:r>
          </a:p>
          <a:p>
            <a:pPr marL="395478" lvl="1" indent="-285750">
              <a:buClr>
                <a:schemeClr val="accent3"/>
              </a:buClr>
              <a:buFont typeface="Wingdings" panose="05000000000000000000" pitchFamily="2" charset="2"/>
              <a:buChar char="à"/>
            </a:pPr>
            <a:r>
              <a:rPr lang="en-US" sz="1800" dirty="0"/>
              <a:t>can lead to CWEs reclassification</a:t>
            </a:r>
          </a:p>
          <a:p>
            <a:pPr marL="395478" lvl="1" indent="-285750">
              <a:buClr>
                <a:schemeClr val="accent3"/>
              </a:buClr>
              <a:buFont typeface="Wingdings" panose="05000000000000000000" pitchFamily="2" charset="2"/>
              <a:buChar char="à"/>
            </a:pPr>
            <a:r>
              <a:rPr lang="en-US" sz="1800" dirty="0"/>
              <a:t>CAPECs could be assembled on higher levels.</a:t>
            </a:r>
          </a:p>
          <a:p>
            <a:pPr>
              <a:buFont typeface="Arial" panose="020B0604020202020204" pitchFamily="34" charset="0"/>
              <a:buChar char="•"/>
            </a:pPr>
            <a:endParaRPr lang="en-US" sz="1800" dirty="0"/>
          </a:p>
          <a:p>
            <a:pPr>
              <a:buFont typeface="Arial" panose="020B0604020202020204" pitchFamily="34" charset="0"/>
              <a:buChar char="•"/>
            </a:pPr>
            <a:r>
              <a:rPr lang="en-US" sz="1800" dirty="0"/>
              <a:t>Humans accept UML and BPMN diagrams better </a:t>
            </a:r>
          </a:p>
          <a:p>
            <a:pPr>
              <a:buFont typeface="Arial" panose="020B0604020202020204" pitchFamily="34" charset="0"/>
              <a:buChar char="•"/>
            </a:pPr>
            <a:r>
              <a:rPr lang="en-US" sz="1800" dirty="0"/>
              <a:t>But UML and BPMN diagrams could be not too precise, </a:t>
            </a:r>
            <a:br>
              <a:rPr lang="en-US" sz="1800" dirty="0"/>
            </a:br>
            <a:r>
              <a:rPr lang="en-US" sz="1800" dirty="0"/>
              <a:t>as they are open to many platforms and programming languages.</a:t>
            </a:r>
          </a:p>
          <a:p>
            <a:r>
              <a:rPr lang="en-US" sz="1800" dirty="0"/>
              <a:t>UML activity diagrams with OCL or to BPMN diagrams can be used for tests code generation.</a:t>
            </a:r>
          </a:p>
          <a:p>
            <a:r>
              <a:rPr lang="en-US" sz="1800" dirty="0"/>
              <a:t>Z notation and CSP specifications can be used in theorem solvers for verification of dynamic software properties.</a:t>
            </a:r>
          </a:p>
          <a:p>
            <a:endParaRPr lang="en-US" sz="1600" dirty="0"/>
          </a:p>
        </p:txBody>
      </p:sp>
    </p:spTree>
    <p:extLst>
      <p:ext uri="{BB962C8B-B14F-4D97-AF65-F5344CB8AC3E}">
        <p14:creationId xmlns:p14="http://schemas.microsoft.com/office/powerpoint/2010/main" val="2523506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6400"/>
            <a:ext cx="8229600" cy="1066800"/>
          </a:xfrm>
        </p:spPr>
        <p:txBody>
          <a:bodyPr/>
          <a:lstStyle/>
          <a:p>
            <a:r>
              <a:rPr lang="en-US" dirty="0"/>
              <a:t>CVE-2014-160/CAPEC-540 in CSP</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66" y="2819400"/>
            <a:ext cx="8764868" cy="229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9090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CVE-160/ CAPEC 540 SCP Simulation</a:t>
            </a:r>
          </a:p>
        </p:txBody>
      </p:sp>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8993" y="2590800"/>
            <a:ext cx="7306014" cy="3810000"/>
          </a:xfrm>
          <a:prstGeom prst="rect">
            <a:avLst/>
          </a:prstGeom>
          <a:noFill/>
          <a:ln>
            <a:noFill/>
          </a:ln>
        </p:spPr>
      </p:pic>
    </p:spTree>
    <p:extLst>
      <p:ext uri="{BB962C8B-B14F-4D97-AF65-F5344CB8AC3E}">
        <p14:creationId xmlns:p14="http://schemas.microsoft.com/office/powerpoint/2010/main" val="2545133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CVE 160/CAPEC 540 in UML &amp; OCL</a:t>
            </a:r>
          </a:p>
        </p:txBody>
      </p:sp>
      <p:pic>
        <p:nvPicPr>
          <p:cNvPr id="4" name="Picture 3" descr="C:\__Irena\_NIST\Bugs\VLADO\CAPEC47_Main_2.jpg"/>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847949"/>
            <a:ext cx="4593108" cy="1322070"/>
          </a:xfrm>
          <a:prstGeom prst="rect">
            <a:avLst/>
          </a:prstGeom>
          <a:noFill/>
          <a:ln>
            <a:noFill/>
          </a:ln>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4475" y="5257800"/>
            <a:ext cx="2762250" cy="490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726675" y="4098300"/>
            <a:ext cx="7772400" cy="923330"/>
          </a:xfrm>
          <a:prstGeom prst="rect">
            <a:avLst/>
          </a:prstGeom>
        </p:spPr>
        <p:txBody>
          <a:bodyPr wrap="square">
            <a:spAutoFit/>
          </a:bodyPr>
          <a:lstStyle/>
          <a:p>
            <a:r>
              <a:rPr lang="en-US" dirty="0"/>
              <a:t>The attribute types are not defined, because nowhere in corresponding CWEs or CVEs and CAPECs is mentioned anything about their types. They have to be C types as follows, independently of the attacker software:</a:t>
            </a:r>
          </a:p>
        </p:txBody>
      </p:sp>
      <p:sp>
        <p:nvSpPr>
          <p:cNvPr id="6" name="Rectangle 5"/>
          <p:cNvSpPr/>
          <p:nvPr/>
        </p:nvSpPr>
        <p:spPr>
          <a:xfrm>
            <a:off x="609600" y="2209800"/>
            <a:ext cx="4572000" cy="646331"/>
          </a:xfrm>
          <a:prstGeom prst="rect">
            <a:avLst/>
          </a:prstGeom>
        </p:spPr>
        <p:txBody>
          <a:bodyPr>
            <a:spAutoFit/>
          </a:bodyPr>
          <a:lstStyle/>
          <a:p>
            <a:r>
              <a:rPr lang="en-US" dirty="0"/>
              <a:t>First, the two signals for a “heart beat” are defined in a class diagram.</a:t>
            </a:r>
          </a:p>
        </p:txBody>
      </p:sp>
    </p:spTree>
    <p:extLst>
      <p:ext uri="{BB962C8B-B14F-4D97-AF65-F5344CB8AC3E}">
        <p14:creationId xmlns:p14="http://schemas.microsoft.com/office/powerpoint/2010/main" val="2332717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__Irena\_NIST\Bugs\VLADO\CAPEC47_CAPEC47_3_edited_edited.jpg"/>
          <p:cNvPicPr/>
          <p:nvPr/>
        </p:nvPicPr>
        <p:blipFill>
          <a:blip r:embed="rId3">
            <a:extLst>
              <a:ext uri="{28A0092B-C50C-407E-A947-70E740481C1C}">
                <a14:useLocalDpi xmlns:a14="http://schemas.microsoft.com/office/drawing/2010/main" val="0"/>
              </a:ext>
            </a:extLst>
          </a:blip>
          <a:srcRect/>
          <a:stretch>
            <a:fillRect/>
          </a:stretch>
        </p:blipFill>
        <p:spPr bwMode="auto">
          <a:xfrm>
            <a:off x="1295400" y="533400"/>
            <a:ext cx="5638800" cy="6448425"/>
          </a:xfrm>
          <a:prstGeom prst="rect">
            <a:avLst/>
          </a:prstGeom>
          <a:noFill/>
          <a:ln>
            <a:noFill/>
          </a:ln>
        </p:spPr>
      </p:pic>
    </p:spTree>
    <p:extLst>
      <p:ext uri="{BB962C8B-B14F-4D97-AF65-F5344CB8AC3E}">
        <p14:creationId xmlns:p14="http://schemas.microsoft.com/office/powerpoint/2010/main" val="1925519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Final Notes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t>Pending:</a:t>
            </a:r>
          </a:p>
          <a:p>
            <a:pPr lvl="1">
              <a:buFont typeface="Arial" panose="020B0604020202020204" pitchFamily="34" charset="0"/>
              <a:buChar char="•"/>
            </a:pPr>
            <a:r>
              <a:rPr lang="en-US" sz="1800" dirty="0"/>
              <a:t> Explore how OCL specifications can be used to connect the CWE Z-specification to the UML class diagram and the UML activity diagrams. </a:t>
            </a:r>
            <a:br>
              <a:rPr lang="en-US" sz="1800" dirty="0"/>
            </a:br>
            <a:r>
              <a:rPr lang="en-US" sz="1800" dirty="0">
                <a:sym typeface="Wingdings" panose="05000000000000000000" pitchFamily="2" charset="2"/>
              </a:rPr>
              <a:t> </a:t>
            </a:r>
            <a:r>
              <a:rPr lang="en-US" sz="1800" dirty="0"/>
              <a:t>converting Z specifications into OCL. </a:t>
            </a:r>
          </a:p>
          <a:p>
            <a:pPr lvl="1">
              <a:buFont typeface="Arial" panose="020B0604020202020204" pitchFamily="34" charset="0"/>
              <a:buChar char="•"/>
            </a:pPr>
            <a:r>
              <a:rPr lang="en-US" sz="1800" dirty="0"/>
              <a:t>Demonstrate how chains of CWEs can be specified with CAPECs in UML.</a:t>
            </a:r>
          </a:p>
          <a:p>
            <a:endParaRPr lang="en-US" sz="2000" dirty="0"/>
          </a:p>
          <a:p>
            <a:r>
              <a:rPr lang="en-US" sz="2000" dirty="0"/>
              <a:t>There are industry efforts on legacy code reengineering. Their target are UML code representation for reuse and integration. UML is the point where CWEs, CVEs and CAPECs specifications can meet.</a:t>
            </a:r>
          </a:p>
          <a:p>
            <a:endParaRPr lang="en-US" sz="2000" dirty="0"/>
          </a:p>
        </p:txBody>
      </p:sp>
    </p:spTree>
    <p:extLst>
      <p:ext uri="{BB962C8B-B14F-4D97-AF65-F5344CB8AC3E}">
        <p14:creationId xmlns:p14="http://schemas.microsoft.com/office/powerpoint/2010/main" val="3373007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cwe.mitre.org/about/images/lg_consensus.jpg"/>
          <p:cNvPicPr/>
          <p:nvPr/>
        </p:nvPicPr>
        <p:blipFill>
          <a:blip r:embed="rId3">
            <a:extLst>
              <a:ext uri="{28A0092B-C50C-407E-A947-70E740481C1C}">
                <a14:useLocalDpi xmlns:a14="http://schemas.microsoft.com/office/drawing/2010/main" val="0"/>
              </a:ext>
            </a:extLst>
          </a:blip>
          <a:srcRect/>
          <a:stretch>
            <a:fillRect/>
          </a:stretch>
        </p:blipFill>
        <p:spPr bwMode="auto">
          <a:xfrm>
            <a:off x="533400" y="609600"/>
            <a:ext cx="7946570" cy="6180666"/>
          </a:xfrm>
          <a:prstGeom prst="rect">
            <a:avLst/>
          </a:prstGeom>
          <a:noFill/>
          <a:ln>
            <a:noFill/>
          </a:ln>
        </p:spPr>
      </p:pic>
    </p:spTree>
    <p:extLst>
      <p:ext uri="{BB962C8B-B14F-4D97-AF65-F5344CB8AC3E}">
        <p14:creationId xmlns:p14="http://schemas.microsoft.com/office/powerpoint/2010/main" val="3721489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Problems with CWE, CVE, &amp; CAPEC</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000" dirty="0"/>
              <a:t>CWE:</a:t>
            </a:r>
          </a:p>
          <a:p>
            <a:pPr lvl="1">
              <a:buFont typeface="Arial" panose="020B0604020202020204" pitchFamily="34" charset="0"/>
              <a:buChar char="•"/>
            </a:pPr>
            <a:r>
              <a:rPr lang="en-US" sz="2000" dirty="0"/>
              <a:t>Not orthogonal, just an enumeration</a:t>
            </a:r>
          </a:p>
          <a:p>
            <a:pPr lvl="1">
              <a:buFont typeface="Arial" panose="020B0604020202020204" pitchFamily="34" charset="0"/>
              <a:buChar char="•"/>
            </a:pPr>
            <a:r>
              <a:rPr lang="en-US" sz="2000" dirty="0"/>
              <a:t>Ambiguous definitions</a:t>
            </a:r>
          </a:p>
          <a:p>
            <a:pPr lvl="1">
              <a:buFont typeface="Arial" panose="020B0604020202020204" pitchFamily="34" charset="0"/>
              <a:buChar char="•"/>
            </a:pPr>
            <a:r>
              <a:rPr lang="en-US" sz="2000" dirty="0"/>
              <a:t>Do not match well with classes reported by test tools.  </a:t>
            </a:r>
          </a:p>
          <a:p>
            <a:pPr marL="109728" indent="0">
              <a:buNone/>
            </a:pPr>
            <a:endParaRPr lang="en-US" sz="2000" dirty="0"/>
          </a:p>
          <a:p>
            <a:pPr marL="109728" indent="0">
              <a:buNone/>
            </a:pPr>
            <a:r>
              <a:rPr lang="en-US" sz="1800" dirty="0"/>
              <a:t>Example: CWE-119: </a:t>
            </a:r>
          </a:p>
          <a:p>
            <a:pPr marL="109728" indent="0">
              <a:buNone/>
            </a:pPr>
            <a:r>
              <a:rPr lang="en-US" sz="1800" dirty="0"/>
              <a:t>Improper Restriction of Operations within the Bounds of a Memory Buffer</a:t>
            </a:r>
          </a:p>
          <a:p>
            <a:pPr marL="402336" lvl="1" indent="0">
              <a:buNone/>
            </a:pPr>
            <a:r>
              <a:rPr lang="en-US" sz="1800" dirty="0"/>
              <a:t>“The software performs operations on a memory buffer, but it can read from or write to a memory location that is outside of the </a:t>
            </a:r>
            <a:r>
              <a:rPr lang="en-US" sz="1800" b="1" dirty="0">
                <a:solidFill>
                  <a:schemeClr val="accent3">
                    <a:lumMod val="75000"/>
                  </a:schemeClr>
                </a:solidFill>
              </a:rPr>
              <a:t>intended boundary </a:t>
            </a:r>
            <a:r>
              <a:rPr lang="en-US" sz="1800" dirty="0"/>
              <a:t>of the buffer.”</a:t>
            </a:r>
          </a:p>
        </p:txBody>
      </p:sp>
    </p:spTree>
    <p:extLst>
      <p:ext uri="{BB962C8B-B14F-4D97-AF65-F5344CB8AC3E}">
        <p14:creationId xmlns:p14="http://schemas.microsoft.com/office/powerpoint/2010/main" val="376018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Problems CWE, CVE, &amp; CAPEC (cont.)</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000" dirty="0"/>
              <a:t>CVE:</a:t>
            </a:r>
          </a:p>
          <a:p>
            <a:pPr lvl="1">
              <a:buFont typeface="Arial" panose="020B0604020202020204" pitchFamily="34" charset="0"/>
              <a:buChar char="•"/>
            </a:pPr>
            <a:r>
              <a:rPr lang="en-US" sz="1800" dirty="0"/>
              <a:t>Ambiguous definitions</a:t>
            </a:r>
          </a:p>
          <a:p>
            <a:pPr lvl="1">
              <a:buFont typeface="Arial" panose="020B0604020202020204" pitchFamily="34" charset="0"/>
              <a:buChar char="•"/>
            </a:pPr>
            <a:r>
              <a:rPr lang="en-US" sz="1800" dirty="0"/>
              <a:t>Do not fully and precisely describe involved CWEs. </a:t>
            </a:r>
          </a:p>
          <a:p>
            <a:pPr marL="109728" indent="0">
              <a:buNone/>
            </a:pPr>
            <a:endParaRPr lang="en-US" sz="1600" dirty="0"/>
          </a:p>
          <a:p>
            <a:pPr marL="109728" indent="0">
              <a:buNone/>
            </a:pPr>
            <a:r>
              <a:rPr lang="en-US" sz="1800" dirty="0"/>
              <a:t>Example: CVE-160: </a:t>
            </a:r>
            <a:r>
              <a:rPr lang="en-US" sz="1800" dirty="0" err="1"/>
              <a:t>Heartbleed</a:t>
            </a:r>
            <a:r>
              <a:rPr lang="en-US" sz="1800" dirty="0"/>
              <a:t>. </a:t>
            </a:r>
          </a:p>
          <a:p>
            <a:pPr marL="109728" indent="0">
              <a:buNone/>
            </a:pPr>
            <a:r>
              <a:rPr lang="en-US" sz="1800" dirty="0"/>
              <a:t>“The (1) TLS and (2) DTLS implementations in </a:t>
            </a:r>
            <a:r>
              <a:rPr lang="en-US" sz="1800" dirty="0" err="1"/>
              <a:t>OpenSSL</a:t>
            </a:r>
            <a:r>
              <a:rPr lang="en-US" sz="1800" dirty="0"/>
              <a:t> 1.0.1 before 1.0.1g do not properly handle Heartbeat Extension packets, which allows remote attackers to obtain sensitive information from process memory via crafted packets that trigger a buffer over-read, as demonstrated by reading private keys, related to d1_both.c and t1_lib.c, aka the </a:t>
            </a:r>
            <a:r>
              <a:rPr lang="en-US" sz="1800" dirty="0" err="1"/>
              <a:t>Heartbleed</a:t>
            </a:r>
            <a:r>
              <a:rPr lang="en-US" sz="1800" dirty="0"/>
              <a:t> bug.”</a:t>
            </a:r>
          </a:p>
          <a:p>
            <a:pPr marL="109728" indent="0">
              <a:buNone/>
            </a:pPr>
            <a:r>
              <a:rPr lang="en-US" sz="1800" dirty="0">
                <a:solidFill>
                  <a:schemeClr val="accent3">
                    <a:lumMod val="75000"/>
                  </a:schemeClr>
                </a:solidFill>
              </a:rPr>
              <a:t>“Technical Details: Buffer Errors (CWE-119)”</a:t>
            </a:r>
          </a:p>
          <a:p>
            <a:pPr marL="109728" indent="0">
              <a:buNone/>
            </a:pPr>
            <a:endParaRPr lang="en-US" sz="1800" dirty="0"/>
          </a:p>
          <a:p>
            <a:pPr marL="566928" indent="-457200">
              <a:buFont typeface="Wingdings" panose="05000000000000000000" pitchFamily="2" charset="2"/>
              <a:buChar char="à"/>
            </a:pPr>
            <a:r>
              <a:rPr lang="en-US" sz="1800" dirty="0">
                <a:solidFill>
                  <a:schemeClr val="tx1"/>
                </a:solidFill>
                <a:sym typeface="Wingdings" panose="05000000000000000000" pitchFamily="2" charset="2"/>
              </a:rPr>
              <a:t>A</a:t>
            </a:r>
            <a:r>
              <a:rPr lang="en-US" sz="1800" dirty="0">
                <a:solidFill>
                  <a:schemeClr val="tx1"/>
                </a:solidFill>
              </a:rPr>
              <a:t>ctual exploited is CWE-126, while only parent CWE-119 is listed. </a:t>
            </a:r>
          </a:p>
          <a:p>
            <a:pPr marL="566928" indent="-457200">
              <a:buFont typeface="Wingdings" panose="05000000000000000000" pitchFamily="2" charset="2"/>
              <a:buChar char="à"/>
            </a:pPr>
            <a:r>
              <a:rPr lang="en-US" sz="1800" dirty="0">
                <a:solidFill>
                  <a:schemeClr val="tx1"/>
                </a:solidFill>
              </a:rPr>
              <a:t>CWE-130 is in CWE-126, but CWE-20 also can precede CWE-126.</a:t>
            </a:r>
          </a:p>
          <a:p>
            <a:pPr marL="109728" indent="0">
              <a:buNone/>
            </a:pPr>
            <a:endParaRPr lang="en-US" sz="2000" dirty="0"/>
          </a:p>
        </p:txBody>
      </p:sp>
    </p:spTree>
    <p:extLst>
      <p:ext uri="{BB962C8B-B14F-4D97-AF65-F5344CB8AC3E}">
        <p14:creationId xmlns:p14="http://schemas.microsoft.com/office/powerpoint/2010/main" val="49878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Problems CWE, CVE, &amp; CAPEC (cont.)</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000" dirty="0"/>
              <a:t>CAPEC:</a:t>
            </a:r>
          </a:p>
          <a:p>
            <a:pPr marL="630238" lvl="1" indent="-228600">
              <a:buFont typeface="Arial" panose="020B0604020202020204" pitchFamily="34" charset="0"/>
              <a:buChar char="•"/>
            </a:pPr>
            <a:r>
              <a:rPr lang="en-US" sz="1800" dirty="0"/>
              <a:t>Do not fully show dynamics of activities leading to realization of attack</a:t>
            </a:r>
          </a:p>
          <a:p>
            <a:pPr marL="630238" lvl="1" indent="-228600">
              <a:buFont typeface="Arial" panose="020B0604020202020204" pitchFamily="34" charset="0"/>
              <a:buChar char="•"/>
            </a:pPr>
            <a:r>
              <a:rPr lang="en-US" sz="1800" dirty="0"/>
              <a:t>CVE, CWE, CAPEC links could be confusing.</a:t>
            </a:r>
          </a:p>
          <a:p>
            <a:pPr marL="401638" lvl="1" indent="0">
              <a:buNone/>
            </a:pPr>
            <a:endParaRPr lang="en-US" sz="1800" dirty="0"/>
          </a:p>
          <a:p>
            <a:pPr marL="109728" indent="0">
              <a:buNone/>
            </a:pPr>
            <a:r>
              <a:rPr lang="en-US" sz="2000" dirty="0"/>
              <a:t>Example: Heartbleed – which CAPEC and CWEs?</a:t>
            </a:r>
            <a:br>
              <a:rPr lang="en-US" sz="2000" dirty="0"/>
            </a:br>
            <a:r>
              <a:rPr lang="en-US" sz="2000" dirty="0"/>
              <a:t>From attack to weakness: </a:t>
            </a:r>
          </a:p>
          <a:p>
            <a:pPr lvl="1">
              <a:buFont typeface="Arial" panose="020B0604020202020204" pitchFamily="34" charset="0"/>
              <a:buChar char="•"/>
            </a:pPr>
            <a:r>
              <a:rPr lang="en-US" sz="1800" dirty="0" err="1"/>
              <a:t>Heartbleed</a:t>
            </a:r>
            <a:r>
              <a:rPr lang="en-US" sz="1800" dirty="0"/>
              <a:t> exploits Buffer </a:t>
            </a:r>
            <a:r>
              <a:rPr lang="en-US" sz="1800" dirty="0" err="1"/>
              <a:t>Overread</a:t>
            </a:r>
            <a:r>
              <a:rPr lang="en-US" sz="1800" dirty="0"/>
              <a:t> (CWE-126)</a:t>
            </a:r>
            <a:br>
              <a:rPr lang="en-US" sz="1800" dirty="0"/>
            </a:br>
            <a:r>
              <a:rPr lang="en-US" sz="1800" dirty="0"/>
              <a:t>-&gt; attack should be CAPEC 540: </a:t>
            </a:r>
            <a:r>
              <a:rPr lang="en-US" sz="1800" dirty="0" err="1"/>
              <a:t>Overread</a:t>
            </a:r>
            <a:r>
              <a:rPr lang="en-US" sz="1800" dirty="0"/>
              <a:t> Buffers</a:t>
            </a:r>
          </a:p>
          <a:p>
            <a:pPr lvl="1">
              <a:buFont typeface="Arial" panose="020B0604020202020204" pitchFamily="34" charset="0"/>
              <a:buChar char="•"/>
            </a:pPr>
            <a:r>
              <a:rPr lang="en-US" sz="1800" dirty="0"/>
              <a:t>CAPEC 540, “Related Weakness” is CWE-125, parent of CWE-126, lists CVE-160 (Heartbleed). </a:t>
            </a:r>
          </a:p>
          <a:p>
            <a:pPr marL="115888" lvl="1" indent="0">
              <a:buNone/>
            </a:pPr>
            <a:r>
              <a:rPr lang="en-US" sz="2000" dirty="0">
                <a:solidFill>
                  <a:schemeClr val="tx1"/>
                </a:solidFill>
              </a:rPr>
              <a:t>Form weakness to attack: </a:t>
            </a:r>
          </a:p>
          <a:p>
            <a:pPr lvl="1">
              <a:buFont typeface="Arial" panose="020B0604020202020204" pitchFamily="34" charset="0"/>
              <a:buChar char="•"/>
            </a:pPr>
            <a:r>
              <a:rPr lang="en-US" sz="1800" dirty="0"/>
              <a:t>CVE-160 (Heartbleed), “Technical Details”— CWE-119. </a:t>
            </a:r>
          </a:p>
          <a:p>
            <a:pPr lvl="1">
              <a:buFont typeface="Arial" panose="020B0604020202020204" pitchFamily="34" charset="0"/>
              <a:buChar char="•"/>
            </a:pPr>
            <a:r>
              <a:rPr lang="en-US" sz="1800" dirty="0"/>
              <a:t>CWE-119, “Related Attack Patterns” – no CAPEC 540, closest CAPEC-47.</a:t>
            </a:r>
          </a:p>
          <a:p>
            <a:pPr lvl="1">
              <a:buFont typeface="Wingdings" panose="05000000000000000000" pitchFamily="2" charset="2"/>
              <a:buChar char="à"/>
            </a:pPr>
            <a:r>
              <a:rPr lang="en-US" sz="1800" dirty="0">
                <a:solidFill>
                  <a:schemeClr val="tx1"/>
                </a:solidFill>
              </a:rPr>
              <a:t>It is a fact that CVE-160 is listed in CAPEC 540, but not in CAPEC-47. </a:t>
            </a:r>
          </a:p>
          <a:p>
            <a:pPr lvl="0">
              <a:buFont typeface="Wingdings" panose="05000000000000000000" pitchFamily="2" charset="2"/>
              <a:buChar char="à"/>
            </a:pPr>
            <a:endParaRPr lang="en-US" sz="1800" dirty="0"/>
          </a:p>
          <a:p>
            <a:pPr marL="109728" indent="0">
              <a:buNone/>
            </a:pPr>
            <a:endParaRPr lang="en-US" sz="1800" dirty="0"/>
          </a:p>
        </p:txBody>
      </p:sp>
    </p:spTree>
    <p:extLst>
      <p:ext uri="{BB962C8B-B14F-4D97-AF65-F5344CB8AC3E}">
        <p14:creationId xmlns:p14="http://schemas.microsoft.com/office/powerpoint/2010/main" val="372330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For</a:t>
            </a:r>
          </a:p>
        </p:txBody>
      </p:sp>
      <p:sp>
        <p:nvSpPr>
          <p:cNvPr id="3" name="Content Placeholder 2"/>
          <p:cNvSpPr>
            <a:spLocks noGrp="1"/>
          </p:cNvSpPr>
          <p:nvPr>
            <p:ph idx="1"/>
          </p:nvPr>
        </p:nvSpPr>
        <p:spPr/>
        <p:txBody>
          <a:bodyPr/>
          <a:lstStyle/>
          <a:p>
            <a:pPr marL="398463" indent="-290513">
              <a:buFont typeface="Wingdings" panose="05000000000000000000" pitchFamily="2" charset="2"/>
              <a:buChar char="à"/>
              <a:tabLst>
                <a:tab pos="398463" algn="l"/>
              </a:tabLst>
            </a:pPr>
            <a:r>
              <a:rPr lang="en-US" dirty="0"/>
              <a:t>Precise descriptions of </a:t>
            </a:r>
            <a:r>
              <a:rPr lang="en-US" dirty="0">
                <a:solidFill>
                  <a:schemeClr val="accent3">
                    <a:lumMod val="75000"/>
                  </a:schemeClr>
                </a:solidFill>
              </a:rPr>
              <a:t>attacks</a:t>
            </a:r>
            <a:r>
              <a:rPr lang="en-US" dirty="0"/>
              <a:t> (CAPECs) that lead to realization of </a:t>
            </a:r>
            <a:r>
              <a:rPr lang="en-US" dirty="0">
                <a:solidFill>
                  <a:schemeClr val="accent3">
                    <a:lumMod val="75000"/>
                  </a:schemeClr>
                </a:solidFill>
              </a:rPr>
              <a:t>vulnerabilities</a:t>
            </a:r>
            <a:r>
              <a:rPr lang="en-US" dirty="0"/>
              <a:t> (CVEs), exposed by software </a:t>
            </a:r>
            <a:r>
              <a:rPr lang="en-US" dirty="0">
                <a:solidFill>
                  <a:schemeClr val="accent3">
                    <a:lumMod val="75000"/>
                  </a:schemeClr>
                </a:solidFill>
              </a:rPr>
              <a:t>weaknesses</a:t>
            </a:r>
            <a:r>
              <a:rPr lang="en-US" dirty="0"/>
              <a:t> </a:t>
            </a:r>
            <a:r>
              <a:rPr lang="en-US"/>
              <a:t>(CWEs. </a:t>
            </a:r>
            <a:endParaRPr lang="en-US" dirty="0"/>
          </a:p>
          <a:p>
            <a:pPr marL="107950" indent="0">
              <a:buNone/>
              <a:tabLst>
                <a:tab pos="398463" algn="l"/>
              </a:tabLst>
            </a:pPr>
            <a:endParaRPr lang="en-US" dirty="0"/>
          </a:p>
          <a:p>
            <a:pPr marL="398463" indent="-290513">
              <a:buFont typeface="Wingdings" panose="05000000000000000000" pitchFamily="2" charset="2"/>
              <a:buChar char="à"/>
              <a:tabLst>
                <a:tab pos="398463" algn="l"/>
              </a:tabLst>
            </a:pPr>
            <a:r>
              <a:rPr lang="en-US" dirty="0">
                <a:sym typeface="Wingdings" panose="05000000000000000000" pitchFamily="2" charset="2"/>
              </a:rPr>
              <a:t>Research to explore</a:t>
            </a:r>
            <a:r>
              <a:rPr lang="en-US" dirty="0"/>
              <a:t> formalization of </a:t>
            </a:r>
            <a:br>
              <a:rPr lang="en-US" dirty="0"/>
            </a:br>
            <a:r>
              <a:rPr lang="en-US" dirty="0"/>
              <a:t>CWEs, CVEs, &amp; CAPECs.</a:t>
            </a:r>
          </a:p>
          <a:p>
            <a:endParaRPr lang="en-US" dirty="0"/>
          </a:p>
        </p:txBody>
      </p:sp>
    </p:spTree>
    <p:extLst>
      <p:ext uri="{BB962C8B-B14F-4D97-AF65-F5344CB8AC3E}">
        <p14:creationId xmlns:p14="http://schemas.microsoft.com/office/powerpoint/2010/main" val="354039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CAPEC 540 – CAPEC 47</a:t>
            </a:r>
          </a:p>
        </p:txBody>
      </p:sp>
      <p:sp>
        <p:nvSpPr>
          <p:cNvPr id="3" name="Content Placeholder 2"/>
          <p:cNvSpPr>
            <a:spLocks noGrp="1"/>
          </p:cNvSpPr>
          <p:nvPr>
            <p:ph idx="1"/>
          </p:nvPr>
        </p:nvSpPr>
        <p:spPr/>
        <p:txBody>
          <a:bodyPr>
            <a:normAutofit/>
          </a:bodyPr>
          <a:lstStyle/>
          <a:p>
            <a:pPr marL="112713" lvl="1" indent="0">
              <a:buNone/>
            </a:pPr>
            <a:r>
              <a:rPr lang="en-US" sz="1900" dirty="0">
                <a:solidFill>
                  <a:schemeClr val="tx1"/>
                </a:solidFill>
              </a:rPr>
              <a:t>CAPEC-540: </a:t>
            </a:r>
            <a:r>
              <a:rPr lang="en-US" sz="1900" dirty="0" err="1">
                <a:solidFill>
                  <a:schemeClr val="tx1"/>
                </a:solidFill>
              </a:rPr>
              <a:t>Overread</a:t>
            </a:r>
            <a:r>
              <a:rPr lang="en-US" sz="1900" dirty="0">
                <a:solidFill>
                  <a:schemeClr val="tx1"/>
                </a:solidFill>
              </a:rPr>
              <a:t> Buffers</a:t>
            </a:r>
          </a:p>
          <a:p>
            <a:pPr marL="112713" lvl="1" indent="0">
              <a:buNone/>
            </a:pPr>
            <a:r>
              <a:rPr lang="en-US" sz="1900" dirty="0">
                <a:solidFill>
                  <a:schemeClr val="tx1"/>
                </a:solidFill>
              </a:rPr>
              <a:t>“An adversary attacks a target by providing input that causes an application to read beyond the boundary of a defined buffer. This typically occurs when a value influencing where to start or stop reading is set to reflect positions outside of the valid memory location of the buffer. This type of attack may result in exposure of sensitive information, a system crash, or arbitrary code execution.”</a:t>
            </a:r>
          </a:p>
          <a:p>
            <a:pPr marL="402336" lvl="1" indent="0">
              <a:buNone/>
            </a:pPr>
            <a:r>
              <a:rPr lang="en-US" sz="1900" dirty="0">
                <a:solidFill>
                  <a:schemeClr val="tx1"/>
                </a:solidFill>
              </a:rPr>
              <a:t> </a:t>
            </a:r>
          </a:p>
          <a:p>
            <a:pPr marL="109728" indent="0">
              <a:buNone/>
            </a:pPr>
            <a:r>
              <a:rPr lang="en-US" sz="1900" dirty="0"/>
              <a:t>CAPEC-47: Buffer Overflow via Parameter Expansion</a:t>
            </a:r>
          </a:p>
          <a:p>
            <a:pPr marL="109728" indent="0">
              <a:buNone/>
            </a:pPr>
            <a:r>
              <a:rPr lang="en-US" sz="1900" dirty="0"/>
              <a:t>“In this attack, the target software is given input that the attacker knows will be modified and expanded in size during processing. This attack relies on the target software failing to anticipate that the expanded data may exceed some internal limit, thereby creating a buffer overflow.”</a:t>
            </a:r>
          </a:p>
          <a:p>
            <a:endParaRPr lang="en-US" dirty="0"/>
          </a:p>
        </p:txBody>
      </p:sp>
    </p:spTree>
    <p:extLst>
      <p:ext uri="{BB962C8B-B14F-4D97-AF65-F5344CB8AC3E}">
        <p14:creationId xmlns:p14="http://schemas.microsoft.com/office/powerpoint/2010/main" val="35763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 Related Work</a:t>
            </a:r>
          </a:p>
        </p:txBody>
      </p:sp>
      <p:sp>
        <p:nvSpPr>
          <p:cNvPr id="3" name="Content Placeholder 2"/>
          <p:cNvSpPr>
            <a:spLocks noGrp="1"/>
          </p:cNvSpPr>
          <p:nvPr>
            <p:ph idx="1"/>
          </p:nvPr>
        </p:nvSpPr>
        <p:spPr/>
        <p:txBody>
          <a:bodyPr>
            <a:normAutofit lnSpcReduction="10000"/>
          </a:bodyPr>
          <a:lstStyle/>
          <a:p>
            <a:r>
              <a:rPr lang="en-US" sz="2000" dirty="0"/>
              <a:t>Semantic Templates – Yan Wu’s Dissertation</a:t>
            </a:r>
          </a:p>
          <a:p>
            <a:pPr lvl="1">
              <a:buFont typeface="Arial" panose="020B0604020202020204" pitchFamily="34" charset="0"/>
              <a:buChar char="•"/>
            </a:pPr>
            <a:r>
              <a:rPr lang="en-US" sz="1800" dirty="0"/>
              <a:t>Classify</a:t>
            </a:r>
          </a:p>
          <a:p>
            <a:pPr lvl="1">
              <a:buFont typeface="Arial" panose="020B0604020202020204" pitchFamily="34" charset="0"/>
              <a:buChar char="•"/>
            </a:pPr>
            <a:r>
              <a:rPr lang="en-US" sz="1800" dirty="0"/>
              <a:t>Extract commonalities</a:t>
            </a:r>
          </a:p>
          <a:p>
            <a:pPr lvl="1">
              <a:buFont typeface="Arial" panose="020B0604020202020204" pitchFamily="34" charset="0"/>
              <a:buChar char="•"/>
            </a:pPr>
            <a:r>
              <a:rPr lang="en-US" sz="1800" dirty="0"/>
              <a:t>Reorganize information into four groups:</a:t>
            </a:r>
          </a:p>
          <a:p>
            <a:pPr marL="704088" lvl="2" indent="0">
              <a:buNone/>
            </a:pPr>
            <a:r>
              <a:rPr lang="en-US" sz="1800" dirty="0"/>
              <a:t>1) Software faults that lead to a weakness</a:t>
            </a:r>
          </a:p>
          <a:p>
            <a:pPr marL="704088" lvl="2" indent="0">
              <a:buNone/>
            </a:pPr>
            <a:r>
              <a:rPr lang="en-US" sz="1800" dirty="0"/>
              <a:t>2) Resources that a weakness affects</a:t>
            </a:r>
          </a:p>
          <a:p>
            <a:pPr marL="704088" lvl="2" indent="0">
              <a:buNone/>
            </a:pPr>
            <a:r>
              <a:rPr lang="en-US" sz="1800" dirty="0"/>
              <a:t>3) Weakness characteristics</a:t>
            </a:r>
          </a:p>
          <a:p>
            <a:pPr marL="704088" lvl="2" indent="0">
              <a:buNone/>
            </a:pPr>
            <a:r>
              <a:rPr lang="en-US" sz="1800" dirty="0"/>
              <a:t>4) Consequences/failures resulting from the weakness. </a:t>
            </a:r>
          </a:p>
          <a:p>
            <a:pPr lvl="1">
              <a:buFont typeface="Arial" panose="020B0604020202020204" pitchFamily="34" charset="0"/>
              <a:buChar char="•"/>
            </a:pPr>
            <a:r>
              <a:rPr lang="en-US" sz="1800" dirty="0"/>
              <a:t>Support by vulnerabilities and feedback to annotate vulnerabilities</a:t>
            </a:r>
            <a:br>
              <a:rPr lang="en-US" sz="1800" dirty="0"/>
            </a:br>
            <a:endParaRPr lang="en-US" sz="1800" dirty="0"/>
          </a:p>
          <a:p>
            <a:r>
              <a:rPr lang="en-US" sz="2000" dirty="0"/>
              <a:t>Software Fault Patterns – KDM Analytics</a:t>
            </a:r>
          </a:p>
          <a:p>
            <a:pPr lvl="1">
              <a:buFont typeface="Arial" panose="020B0604020202020204" pitchFamily="34" charset="0"/>
              <a:buChar char="•"/>
            </a:pPr>
            <a:r>
              <a:rPr lang="en-US" sz="1800" dirty="0"/>
              <a:t>Classify</a:t>
            </a:r>
          </a:p>
          <a:p>
            <a:pPr lvl="1">
              <a:buFont typeface="Arial" panose="020B0604020202020204" pitchFamily="34" charset="0"/>
              <a:buChar char="•"/>
            </a:pPr>
            <a:r>
              <a:rPr lang="en-US" sz="1800" dirty="0"/>
              <a:t>Identify patterns</a:t>
            </a:r>
          </a:p>
          <a:p>
            <a:pPr lvl="1">
              <a:buFont typeface="Arial" panose="020B0604020202020204" pitchFamily="34" charset="0"/>
              <a:buChar char="•"/>
            </a:pPr>
            <a:r>
              <a:rPr lang="en-US" sz="1800" dirty="0"/>
              <a:t>Test cases generator.</a:t>
            </a:r>
          </a:p>
          <a:p>
            <a:endParaRPr lang="en-US" sz="2000" dirty="0"/>
          </a:p>
        </p:txBody>
      </p:sp>
    </p:spTree>
    <p:extLst>
      <p:ext uri="{BB962C8B-B14F-4D97-AF65-F5344CB8AC3E}">
        <p14:creationId xmlns:p14="http://schemas.microsoft.com/office/powerpoint/2010/main" val="1118216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824</TotalTime>
  <Words>5339</Words>
  <Application>Microsoft Office PowerPoint</Application>
  <PresentationFormat>On-screen Show (4:3)</PresentationFormat>
  <Paragraphs>336</Paragraphs>
  <Slides>29</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Georgia</vt:lpstr>
      <vt:lpstr>Symbol</vt:lpstr>
      <vt:lpstr>Trebuchet MS</vt:lpstr>
      <vt:lpstr>Wingdings</vt:lpstr>
      <vt:lpstr>Wingdings 2</vt:lpstr>
      <vt:lpstr>Urban</vt:lpstr>
      <vt:lpstr>Formalizing Software Bugs</vt:lpstr>
      <vt:lpstr>Software Bugs</vt:lpstr>
      <vt:lpstr>PowerPoint Presentation</vt:lpstr>
      <vt:lpstr>Problems with CWE, CVE, &amp; CAPEC</vt:lpstr>
      <vt:lpstr>Problems CWE, CVE, &amp; CAPEC (cont.)</vt:lpstr>
      <vt:lpstr>Problems CWE, CVE, &amp; CAPEC (cont.)</vt:lpstr>
      <vt:lpstr>Need For</vt:lpstr>
      <vt:lpstr>CAPEC 540 – CAPEC 47</vt:lpstr>
      <vt:lpstr>Previous Related Work</vt:lpstr>
      <vt:lpstr>PowerPoint Presentation</vt:lpstr>
      <vt:lpstr>Previous Related Work</vt:lpstr>
      <vt:lpstr>Formalization of CWE, CVE &amp; CAPEC</vt:lpstr>
      <vt:lpstr>Considered Notations</vt:lpstr>
      <vt:lpstr>CWEs “Mental Models” (Step 1)</vt:lpstr>
      <vt:lpstr>PowerPoint Presentation</vt:lpstr>
      <vt:lpstr>PowerPoint Presentation</vt:lpstr>
      <vt:lpstr>PowerPoint Presentation</vt:lpstr>
      <vt:lpstr>PowerPoint Presentation</vt:lpstr>
      <vt:lpstr>CWE-119 Mental Model</vt:lpstr>
      <vt:lpstr>CWEs Formal Specification (Step 2)</vt:lpstr>
      <vt:lpstr>CWE-128 in Z notation</vt:lpstr>
      <vt:lpstr>CWE-119 in Z notation</vt:lpstr>
      <vt:lpstr>PowerPoint Presentation</vt:lpstr>
      <vt:lpstr>CVE/ CAPECs Formal Specification (Step 3)</vt:lpstr>
      <vt:lpstr>CVE-2014-160/CAPEC-540 in CSP</vt:lpstr>
      <vt:lpstr>CVE-160/ CAPEC 540 SCP Simulation</vt:lpstr>
      <vt:lpstr>CVE 160/CAPEC 540 in UML &amp; OCL</vt:lpstr>
      <vt:lpstr>PowerPoint Presentation</vt:lpstr>
      <vt:lpstr>Final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Renny</dc:creator>
  <cp:lastModifiedBy>Bojanova, Irena V. (Fed)</cp:lastModifiedBy>
  <cp:revision>262</cp:revision>
  <dcterms:created xsi:type="dcterms:W3CDTF">2014-12-08T22:10:10Z</dcterms:created>
  <dcterms:modified xsi:type="dcterms:W3CDTF">2023-11-15T21:01:37Z</dcterms:modified>
</cp:coreProperties>
</file>