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1pPr>
    <a:lvl2pPr marL="1969435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2pPr>
    <a:lvl3pPr marL="3938869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3pPr>
    <a:lvl4pPr marL="5908304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4pPr>
    <a:lvl5pPr marL="7877739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5pPr>
    <a:lvl6pPr marL="9847174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6pPr>
    <a:lvl7pPr marL="11816608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7pPr>
    <a:lvl8pPr marL="13786043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8pPr>
    <a:lvl9pPr marL="15755478" algn="l" defTabSz="3938869" rtl="0" eaLnBrk="1" latinLnBrk="0" hangingPunct="1">
      <a:defRPr sz="77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" d="100"/>
          <a:sy n="10" d="100"/>
        </p:scale>
        <p:origin x="115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0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8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1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3C81-373A-4147-9113-DCDF08BE672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A40A-53D5-436E-9876-F99B54369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ve.mitre.org/cgi-bin/cvename.cgi?name=CVE-2015-0235" TargetMode="External"/><Relationship Id="rId13" Type="http://schemas.openxmlformats.org/officeDocument/2006/relationships/image" Target="../media/image1.png"/><Relationship Id="rId18" Type="http://schemas.openxmlformats.org/officeDocument/2006/relationships/hyperlink" Target="http://cve.mitre.org/cgi-bin/cvename.cgi?name=CVE-2002-1876" TargetMode="External"/><Relationship Id="rId3" Type="http://schemas.openxmlformats.org/officeDocument/2006/relationships/hyperlink" Target="mailto:paul.black@nist.gov" TargetMode="External"/><Relationship Id="rId21" Type="http://schemas.openxmlformats.org/officeDocument/2006/relationships/image" Target="../media/image6.jpeg"/><Relationship Id="rId7" Type="http://schemas.openxmlformats.org/officeDocument/2006/relationships/hyperlink" Target="https://cve.mitre.org/cgi-bin/cvename.cgi?name=CVE-2014-0160" TargetMode="External"/><Relationship Id="rId12" Type="http://schemas.openxmlformats.org/officeDocument/2006/relationships/hyperlink" Target="http://cve.mitre.org/cgi-bin/cvename.cgi?name=CVE-2008-5734" TargetMode="External"/><Relationship Id="rId17" Type="http://schemas.openxmlformats.org/officeDocument/2006/relationships/hyperlink" Target="http://cve.mitre.org/cgi-bin/cvename.cgi?name=CVE-2002-0628" TargetMode="External"/><Relationship Id="rId2" Type="http://schemas.openxmlformats.org/officeDocument/2006/relationships/hyperlink" Target="mailto:irena.bojanova@nist.gov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yanwu@bgsu.edu" TargetMode="External"/><Relationship Id="rId11" Type="http://schemas.openxmlformats.org/officeDocument/2006/relationships/hyperlink" Target="http://cve.mitre.org/cgi-bin/cvename.cgi?name=CVE-2008-5817" TargetMode="External"/><Relationship Id="rId5" Type="http://schemas.openxmlformats.org/officeDocument/2006/relationships/hyperlink" Target="mailto:yayesha@cs.umbc.edu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://cve.mitre.org/cgi-bin/cvename.cgi?name=CVE-2007-3572" TargetMode="External"/><Relationship Id="rId19" Type="http://schemas.openxmlformats.org/officeDocument/2006/relationships/image" Target="../media/image4.jpg"/><Relationship Id="rId4" Type="http://schemas.openxmlformats.org/officeDocument/2006/relationships/hyperlink" Target="mailto:yaacov.yesha%7d@nist.gov" TargetMode="External"/><Relationship Id="rId9" Type="http://schemas.openxmlformats.org/officeDocument/2006/relationships/hyperlink" Target="https://cve.mitre.org/cgi-bin/cvename.cgi?name=CVE-2010-1773" TargetMode="External"/><Relationship Id="rId14" Type="http://schemas.openxmlformats.org/officeDocument/2006/relationships/hyperlink" Target="https://cve.mitr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956048" y="475488"/>
            <a:ext cx="35332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Bugs </a:t>
            </a:r>
            <a:r>
              <a:rPr lang="en-US" sz="8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en-US" sz="8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8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BF): </a:t>
            </a:r>
            <a:r>
              <a:rPr lang="en-US" sz="6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6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Structured, Integrated Framework to Express Software Bugs</a:t>
            </a:r>
            <a:endParaRPr lang="en-US" sz="6600" b="1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463040"/>
            <a:ext cx="43891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</a:rPr>
              <a:t>Irena </a:t>
            </a:r>
            <a:r>
              <a:rPr lang="en-US" sz="54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Bojanova</a:t>
            </a:r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NIST; </a:t>
            </a:r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</a:rPr>
              <a:t>Paul </a:t>
            </a:r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Black, NIST;  </a:t>
            </a:r>
            <a:r>
              <a:rPr lang="en-US" sz="54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Yaacov</a:t>
            </a:r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54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Yesha</a:t>
            </a:r>
            <a:r>
              <a:rPr lang="en-US" sz="5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NIST, UMBC;  Yan Wu, BGSU</a:t>
            </a:r>
            <a:r>
              <a:rPr lang="en-US" sz="4400" dirty="0" smtClean="0">
                <a:solidFill>
                  <a:srgbClr val="002060"/>
                </a:solidFill>
              </a:rPr>
              <a:t/>
            </a:r>
            <a:br>
              <a:rPr lang="en-US" sz="4400" dirty="0" smtClean="0">
                <a:solidFill>
                  <a:srgbClr val="002060"/>
                </a:solidFill>
              </a:rPr>
            </a:br>
            <a:r>
              <a:rPr lang="en-US" sz="4400" dirty="0" smtClean="0">
                <a:solidFill>
                  <a:srgbClr val="002060"/>
                </a:solidFill>
              </a:rPr>
              <a:t>{</a:t>
            </a:r>
            <a:r>
              <a:rPr lang="en-US" sz="44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2"/>
              </a:rPr>
              <a:t>irena.bojanova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44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paul.black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 </a:t>
            </a:r>
            <a:r>
              <a:rPr lang="en-US" sz="4400" dirty="0" err="1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yaacov.yesha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}@nist.gov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5"/>
              </a:rPr>
              <a:t>yayesha@cs.umbc.edu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en-US" sz="44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6"/>
              </a:rPr>
              <a:t>yanwu@bgsu.edu</a:t>
            </a:r>
            <a:endParaRPr lang="en-US" sz="4400" dirty="0">
              <a:solidFill>
                <a:srgbClr val="002060"/>
              </a:solidFill>
            </a:endParaRPr>
          </a:p>
          <a:p>
            <a:pPr lvl="0" algn="ctr"/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229320" y="8126364"/>
            <a:ext cx="222046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Examples </a:t>
            </a:r>
            <a:endParaRPr lang="en-US" sz="40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>
              <a:spcAft>
                <a:spcPts val="1600"/>
              </a:spcAft>
            </a:pP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7"/>
              </a:rPr>
              <a:t>CVE-2014-0160</a:t>
            </a: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(</a:t>
            </a:r>
            <a:r>
              <a:rPr lang="en-US" sz="38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</a:t>
            </a: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eartbleed): 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Input not checked properly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leads to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too much data,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where a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huge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number of bytes are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read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from 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in a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continuous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reach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the array end, which 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exposure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of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information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 that had not been </a:t>
            </a:r>
            <a:r>
              <a:rPr lang="en-US" sz="3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cleared.</a:t>
            </a:r>
          </a:p>
          <a:p>
            <a:pPr>
              <a:spcAft>
                <a:spcPts val="1600"/>
              </a:spcAft>
            </a:pP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8"/>
              </a:rPr>
              <a:t>CVE-2015-0235</a:t>
            </a: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(Ghost):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Incorrect calculation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(specifically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missing factor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) leads to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array too small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where a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moderate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number of bytes are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written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to 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heap i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n a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 reach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after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the array end, which 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code execution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eventually leading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denial of service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r>
              <a:rPr lang="en-US" sz="38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3800" u="sng" dirty="0" smtClean="0">
              <a:solidFill>
                <a:srgbClr val="0563C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1600"/>
              </a:spcAft>
            </a:pP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9"/>
              </a:rPr>
              <a:t>CVE-2010-1773</a:t>
            </a:r>
            <a:r>
              <a:rPr lang="en-US" sz="38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(Chrome </a:t>
            </a:r>
            <a:r>
              <a:rPr lang="en-US" sz="3800" u="sng" dirty="0" err="1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WebCore</a:t>
            </a:r>
            <a:r>
              <a:rPr lang="en-US" sz="38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Incorrect calculation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(specifically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off by one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) leads to a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wrong index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where a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small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number of bytes are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read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from the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heap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in a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discrete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reach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before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the array start, which 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information exposure, arbitrary code execution</a:t>
            </a:r>
            <a:r>
              <a:rPr lang="en-US" sz="3800" dirty="0">
                <a:solidFill>
                  <a:srgbClr val="38A35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or</a:t>
            </a:r>
            <a:r>
              <a:rPr lang="en-US" sz="3800" dirty="0">
                <a:solidFill>
                  <a:srgbClr val="38A35A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program crash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leading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denial of service</a:t>
            </a:r>
            <a:r>
              <a:rPr lang="en-US" sz="3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3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1999" y="6729984"/>
            <a:ext cx="27116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Buffer </a:t>
            </a:r>
            <a:r>
              <a:rPr lang="en-US" sz="4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Overflow (BOF): </a:t>
            </a: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The software can access through an array a memory location that is outside the array </a:t>
            </a:r>
            <a:r>
              <a:rPr lang="en-US" sz="40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boundaries.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b="1" dirty="0" smtClean="0">
                <a:latin typeface="Times New Roman" panose="02020603050405020304" pitchFamily="18" charset="0"/>
              </a:rPr>
              <a:t> </a:t>
            </a:r>
            <a:endParaRPr 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9807" y="3239925"/>
            <a:ext cx="4257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>
              <a:tabLst>
                <a:tab pos="862013" algn="l"/>
              </a:tabLst>
            </a:pPr>
            <a:r>
              <a:rPr lang="en-US" sz="4200" dirty="0" smtClean="0">
                <a:latin typeface="Times New Roman" panose="02020603050405020304" pitchFamily="18" charset="0"/>
              </a:rPr>
              <a:t>	To achieve higher </a:t>
            </a:r>
            <a:r>
              <a:rPr lang="en-US" sz="4200" dirty="0">
                <a:latin typeface="Times New Roman" panose="02020603050405020304" pitchFamily="18" charset="0"/>
              </a:rPr>
              <a:t>levels of assurance for digital systems, we need to answer  questions such as does this software </a:t>
            </a:r>
            <a:r>
              <a:rPr lang="en-US" sz="4200" dirty="0" smtClean="0">
                <a:latin typeface="Times New Roman" panose="02020603050405020304" pitchFamily="18" charset="0"/>
              </a:rPr>
              <a:t>have </a:t>
            </a:r>
            <a:r>
              <a:rPr lang="en-US" sz="4200" dirty="0">
                <a:latin typeface="Times New Roman" panose="02020603050405020304" pitchFamily="18" charset="0"/>
              </a:rPr>
              <a:t>bugs of </a:t>
            </a:r>
            <a:r>
              <a:rPr lang="en-US" sz="4200" dirty="0" smtClean="0">
                <a:latin typeface="Times New Roman" panose="02020603050405020304" pitchFamily="18" charset="0"/>
              </a:rPr>
              <a:t> these </a:t>
            </a:r>
            <a:r>
              <a:rPr lang="en-US" sz="4200" dirty="0">
                <a:latin typeface="Times New Roman" panose="02020603050405020304" pitchFamily="18" charset="0"/>
              </a:rPr>
              <a:t>critical classes? Do two software assurance tools find the same set of </a:t>
            </a:r>
            <a:r>
              <a:rPr lang="en-US" sz="4200" dirty="0" smtClean="0">
                <a:latin typeface="Times New Roman" panose="02020603050405020304" pitchFamily="18" charset="0"/>
              </a:rPr>
              <a:t>bugs </a:t>
            </a:r>
            <a:r>
              <a:rPr lang="en-US" sz="4200" dirty="0">
                <a:latin typeface="Times New Roman" panose="02020603050405020304" pitchFamily="18" charset="0"/>
              </a:rPr>
              <a:t>or different, </a:t>
            </a:r>
            <a:r>
              <a:rPr lang="en-US" sz="4200" dirty="0" smtClean="0">
                <a:latin typeface="Times New Roman" panose="02020603050405020304" pitchFamily="18" charset="0"/>
              </a:rPr>
              <a:t> complimentary </a:t>
            </a:r>
            <a:r>
              <a:rPr lang="en-US" sz="4200" dirty="0">
                <a:latin typeface="Times New Roman" panose="02020603050405020304" pitchFamily="18" charset="0"/>
              </a:rPr>
              <a:t>sets? Can we </a:t>
            </a:r>
            <a:r>
              <a:rPr lang="en-US" sz="4200" dirty="0" smtClean="0">
                <a:latin typeface="Times New Roman" panose="02020603050405020304" pitchFamily="18" charset="0"/>
              </a:rPr>
              <a:t>guarantee </a:t>
            </a:r>
            <a:r>
              <a:rPr lang="en-US" sz="4200" dirty="0">
                <a:latin typeface="Times New Roman" panose="02020603050405020304" pitchFamily="18" charset="0"/>
              </a:rPr>
              <a:t>that a new technique discovers all </a:t>
            </a:r>
            <a:r>
              <a:rPr lang="en-US" sz="4000" dirty="0">
                <a:latin typeface="Times New Roman" panose="02020603050405020304" pitchFamily="18" charset="0"/>
              </a:rPr>
              <a:t>problems</a:t>
            </a:r>
            <a:r>
              <a:rPr lang="en-US" sz="4200" dirty="0">
                <a:latin typeface="Times New Roman" panose="02020603050405020304" pitchFamily="18" charset="0"/>
              </a:rPr>
              <a:t> of this type? To answer such questions, we need a vastly improved way </a:t>
            </a:r>
            <a:r>
              <a:rPr lang="en-US" sz="4200" dirty="0" smtClean="0">
                <a:latin typeface="Times New Roman" panose="02020603050405020304" pitchFamily="18" charset="0"/>
              </a:rPr>
              <a:t>to describe </a:t>
            </a:r>
            <a:r>
              <a:rPr lang="en-US" sz="4200" dirty="0">
                <a:latin typeface="Times New Roman" panose="02020603050405020304" pitchFamily="18" charset="0"/>
              </a:rPr>
              <a:t>classes of vulnerabilities </a:t>
            </a:r>
            <a:r>
              <a:rPr lang="en-US" sz="4200" dirty="0" smtClean="0">
                <a:latin typeface="Times New Roman" panose="02020603050405020304" pitchFamily="18" charset="0"/>
              </a:rPr>
              <a:t>and </a:t>
            </a:r>
            <a:r>
              <a:rPr lang="en-US" sz="4200" dirty="0">
                <a:latin typeface="Times New Roman" panose="02020603050405020304" pitchFamily="18" charset="0"/>
              </a:rPr>
              <a:t>chains of failures. </a:t>
            </a:r>
            <a:r>
              <a:rPr lang="en-US" sz="4200" dirty="0" smtClean="0">
                <a:latin typeface="Times New Roman" panose="02020603050405020304" pitchFamily="18" charset="0"/>
              </a:rPr>
              <a:t>We </a:t>
            </a:r>
            <a:r>
              <a:rPr lang="en-US" sz="4200" dirty="0">
                <a:latin typeface="Times New Roman" panose="02020603050405020304" pitchFamily="18" charset="0"/>
              </a:rPr>
              <a:t>present a </a:t>
            </a:r>
            <a:r>
              <a:rPr lang="en-US" sz="4200" dirty="0" smtClean="0">
                <a:latin typeface="Times New Roman" panose="02020603050405020304" pitchFamily="18" charset="0"/>
              </a:rPr>
              <a:t>descriptive </a:t>
            </a:r>
            <a:r>
              <a:rPr lang="en-US" sz="4200" dirty="0">
                <a:latin typeface="Times New Roman" panose="02020603050405020304" pitchFamily="18" charset="0"/>
              </a:rPr>
              <a:t>Bugs Framework (BF) that will raise the current </a:t>
            </a:r>
            <a:r>
              <a:rPr lang="en-US" sz="4200" dirty="0" smtClean="0">
                <a:latin typeface="Times New Roman" panose="02020603050405020304" pitchFamily="18" charset="0"/>
              </a:rPr>
              <a:t>realm </a:t>
            </a:r>
            <a:r>
              <a:rPr lang="en-US" sz="4200" dirty="0">
                <a:latin typeface="Times New Roman" panose="02020603050405020304" pitchFamily="18" charset="0"/>
              </a:rPr>
              <a:t>of best efforts and useful heuristics. We provide definitions of three weakness classes, and </a:t>
            </a:r>
            <a:r>
              <a:rPr lang="en-US" sz="4200" dirty="0">
                <a:latin typeface="Times New Roman" panose="02020603050405020304" pitchFamily="18" charset="0"/>
                <a:ea typeface="SimSun" panose="02010600030101010101" pitchFamily="2" charset="-122"/>
              </a:rPr>
              <a:t>examples of </a:t>
            </a:r>
            <a:r>
              <a:rPr lang="en-US" sz="4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applying </a:t>
            </a:r>
            <a:r>
              <a:rPr lang="en-US" sz="4200" dirty="0">
                <a:latin typeface="Times New Roman" panose="02020603050405020304" pitchFamily="18" charset="0"/>
                <a:ea typeface="SimSun" panose="02010600030101010101" pitchFamily="2" charset="-122"/>
              </a:rPr>
              <a:t>our </a:t>
            </a:r>
            <a:r>
              <a:rPr lang="en-US" sz="4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BF </a:t>
            </a:r>
            <a:r>
              <a:rPr lang="en-US" sz="4200" dirty="0">
                <a:latin typeface="Times New Roman" panose="02020603050405020304" pitchFamily="18" charset="0"/>
                <a:ea typeface="SimSun" panose="02010600030101010101" pitchFamily="2" charset="-122"/>
              </a:rPr>
              <a:t>taxonomy to describe </a:t>
            </a:r>
            <a:r>
              <a:rPr lang="en-US" sz="42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particular vulnerabilities.</a:t>
            </a:r>
            <a:endParaRPr lang="en-US" sz="42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122640" y="16705203"/>
            <a:ext cx="22428318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Examples</a:t>
            </a:r>
          </a:p>
          <a:p>
            <a:pPr>
              <a:spcAft>
                <a:spcPts val="1600"/>
              </a:spcAft>
            </a:pP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hlinkClick r:id="rId10"/>
              </a:rPr>
              <a:t>CVE-2007-3572</a:t>
            </a: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(</a:t>
            </a:r>
            <a:r>
              <a:rPr lang="en-US" sz="38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Yoggie</a:t>
            </a:r>
            <a:r>
              <a:rPr lang="en-US" sz="38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 Pico):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Input not checked properly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(specifically </a:t>
            </a:r>
            <a:r>
              <a:rPr lang="en-US" sz="3800" dirty="0">
                <a:solidFill>
                  <a:srgbClr val="776798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incomplete blacklist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) allows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shell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command injection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through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“</a:t>
            </a:r>
            <a:r>
              <a:rPr lang="en-US" sz="3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param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“ function parameter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in a CGI script using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Shell </a:t>
            </a:r>
            <a:r>
              <a:rPr lang="en-US" sz="38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metacharacters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u="sng" dirty="0">
                <a:latin typeface="Times New Roman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specifically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back ticks `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may be exploited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add command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leading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code </a:t>
            </a:r>
            <a:r>
              <a:rPr lang="en-US" sz="3800" dirty="0" err="1" smtClean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execution</a:t>
            </a:r>
            <a:r>
              <a:rPr lang="en-US" sz="38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en-US" sz="3800" spc="-5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Note</a:t>
            </a:r>
            <a:r>
              <a:rPr lang="en-US" sz="3800" spc="-5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spc="-5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that </a:t>
            </a:r>
            <a:r>
              <a:rPr lang="x-none" sz="3800" spc="-5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adding </a:t>
            </a:r>
            <a:r>
              <a:rPr lang="en-US" sz="3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3800" spc="-5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x-none" sz="3800" spc="-5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command </a:t>
            </a:r>
            <a:r>
              <a:rPr lang="en-US" sz="38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through the </a:t>
            </a:r>
            <a:r>
              <a:rPr lang="en-US" sz="3800" spc="-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function Ping </a:t>
            </a:r>
            <a:r>
              <a:rPr lang="x-none" sz="3800" spc="-5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change the root password </a:t>
            </a:r>
            <a:r>
              <a:rPr lang="en-US" sz="3800" spc="-5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enables eventual </a:t>
            </a:r>
            <a:r>
              <a:rPr lang="x-none" sz="3800" spc="-5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complete host takeover</a:t>
            </a:r>
            <a:r>
              <a:rPr lang="x-none" sz="3800" spc="-5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US" sz="3800" spc="-5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ts val="1600"/>
              </a:spcAft>
            </a:pPr>
            <a:r>
              <a:rPr lang="en-US" sz="3800" dirty="0">
                <a:latin typeface="Times New Roman" panose="02020603050405020304" pitchFamily="18" charset="0"/>
                <a:hlinkClick r:id="rId11"/>
              </a:rPr>
              <a:t>CVE-2008-5817</a:t>
            </a:r>
            <a:r>
              <a:rPr lang="en-US" sz="3800" dirty="0">
                <a:latin typeface="Times New Roman" panose="02020603050405020304" pitchFamily="18" charset="0"/>
              </a:rPr>
              <a:t>: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Input not checked properly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or 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input not sanitized properly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allows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SQL injection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through 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“username“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and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“password“ fields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in a PHP script using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query elements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(specifically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single quote 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'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the word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or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 and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equality sign =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), which may be exploited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mask legitimate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SQL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commands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leading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authentication compromise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admin server access 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and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SQL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code execution</a:t>
            </a:r>
            <a:r>
              <a:rPr lang="en-US" sz="3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>
              <a:spcAft>
                <a:spcPts val="1600"/>
              </a:spcAft>
            </a:pP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  <a:hlinkClick r:id="rId12"/>
              </a:rPr>
              <a:t>CVE-2008-5734</a:t>
            </a: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</a:rPr>
              <a:t>:   </a:t>
            </a:r>
            <a:r>
              <a:rPr lang="en-US" sz="38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lang="en-US" sz="3800" dirty="0" err="1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put</a:t>
            </a:r>
            <a:r>
              <a:rPr lang="en-US" sz="3800" dirty="0">
                <a:solidFill>
                  <a:srgbClr val="2F5496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not sanitized properly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allows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XSS web script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or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HTML injection 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through 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IMG element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 of a generated HTML email, which may be exploited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add commands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 or for cookie-based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authentication credentials compromise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, leading to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arbitrary code execution</a:t>
            </a:r>
            <a:r>
              <a:rPr lang="en-US" sz="38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r>
              <a:rPr lang="en-US" sz="3800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    </a:t>
            </a:r>
            <a:endParaRPr lang="en-US" sz="38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5544800"/>
            <a:ext cx="3703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46557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Injection (INJ): </a:t>
            </a: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Due to malicious input with a language-specific special element, the software can assemble a command string that is parsed into </a:t>
            </a:r>
            <a:r>
              <a:rPr lang="en-US" sz="4000" b="1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an invalid construct.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2484" y="24798528"/>
            <a:ext cx="287351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Interaction Frequency Control (IFC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): </a:t>
            </a: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The software does not properly limit the number of repeating interactions per specified unit.</a:t>
            </a:r>
          </a:p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" y="5878706"/>
            <a:ext cx="43891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Our Definitions, BF Taxonomy, and Examples</a:t>
            </a:r>
            <a:endParaRPr lang="en-US" sz="50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4756" y="7607808"/>
            <a:ext cx="18559645" cy="74980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 flipH="1">
            <a:off x="36082224" y="31949136"/>
            <a:ext cx="716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</a:rPr>
              <a:t>Reference for CVE: </a:t>
            </a:r>
            <a:r>
              <a:rPr lang="en-US" sz="3200" dirty="0" smtClean="0">
                <a:latin typeface="Times New Roman" panose="02020603050405020304" pitchFamily="18" charset="0"/>
                <a:hlinkClick r:id="rId14"/>
              </a:rPr>
              <a:t>https://cve.mitre.org</a:t>
            </a:r>
            <a:r>
              <a:rPr lang="en-US" sz="3200" dirty="0" smtClean="0">
                <a:latin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019" y="16796643"/>
            <a:ext cx="19922479" cy="73026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07" y="25493472"/>
            <a:ext cx="20101961" cy="723536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073727" y="26134828"/>
            <a:ext cx="2242406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1600"/>
              </a:spcAft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Examples</a:t>
            </a:r>
          </a:p>
          <a:p>
            <a:pPr>
              <a:spcAft>
                <a:spcPts val="1600"/>
              </a:spcAft>
            </a:pPr>
            <a:r>
              <a:rPr lang="en-US" sz="3800" dirty="0" smtClean="0">
                <a:latin typeface="Times New Roman" panose="02020603050405020304" pitchFamily="18" charset="0"/>
                <a:hlinkClick r:id="rId17"/>
              </a:rPr>
              <a:t>CVE-2002-0628</a:t>
            </a:r>
            <a:r>
              <a:rPr lang="en-US" sz="3800" dirty="0" smtClean="0">
                <a:latin typeface="Times New Roman" panose="02020603050405020304" pitchFamily="18" charset="0"/>
              </a:rPr>
              <a:t>: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Failure to limit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to a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specified number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</a:t>
            </a:r>
            <a:r>
              <a:rPr lang="en-US" sz="38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authentication attempts per authentication event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by same or different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user(s)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credentials compromise (username or password)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via brute force</a:t>
            </a:r>
            <a:r>
              <a:rPr lang="en-US" sz="3800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0" lvl="2">
              <a:spcAft>
                <a:spcPts val="1600"/>
              </a:spcAft>
            </a:pPr>
            <a:r>
              <a:rPr lang="en-US" sz="3800" dirty="0">
                <a:latin typeface="Times New Roman" panose="02020603050405020304" pitchFamily="18" charset="0"/>
                <a:hlinkClick r:id="rId18"/>
              </a:rPr>
              <a:t>CVE-2002-1876</a:t>
            </a:r>
            <a:r>
              <a:rPr lang="en-US" sz="3800" dirty="0">
                <a:latin typeface="Times New Roman" panose="02020603050405020304" pitchFamily="18" charset="0"/>
              </a:rPr>
              <a:t>: 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Failure to recognize repeated interactions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that are rapid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initiations of message exchange requests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from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authenticated users,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leads to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failure to properly limit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them to</a:t>
            </a:r>
            <a:r>
              <a:rPr lang="en-US" sz="3800" dirty="0">
                <a:solidFill>
                  <a:srgbClr val="FFC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r>
              <a:rPr lang="en-US" sz="3800" dirty="0">
                <a:solidFill>
                  <a:srgbClr val="FFC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specified number per specified time interval, 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which 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resource exhaustion (consumption of all granted licenses)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leading to 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denial of service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3800" dirty="0" smtClean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lvl="2">
              <a:spcAft>
                <a:spcPts val="1600"/>
              </a:spcAft>
            </a:pPr>
            <a:r>
              <a:rPr lang="en-US" sz="38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CVE-2002-1018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</a:t>
            </a:r>
            <a:r>
              <a:rPr lang="en-US" sz="3800" dirty="0">
                <a:solidFill>
                  <a:srgbClr val="7030A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Failure to limit </a:t>
            </a: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the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checkouts</a:t>
            </a: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of a book to a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single</a:t>
            </a:r>
            <a:r>
              <a:rPr lang="en-US" sz="3800" dirty="0">
                <a:solidFill>
                  <a:srgbClr val="C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one per user </a:t>
            </a: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may be exploited for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resource exhaustion </a:t>
            </a:r>
            <a:r>
              <a:rPr lang="en-US" sz="3800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leading to 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denial</a:t>
            </a:r>
            <a:r>
              <a:rPr lang="en-US" sz="3800" spc="-5" dirty="0">
                <a:solidFill>
                  <a:prstClr val="black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3800" dirty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of </a:t>
            </a:r>
            <a:r>
              <a:rPr lang="en-US" sz="3800" dirty="0" smtClean="0">
                <a:solidFill>
                  <a:srgbClr val="367E4C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service</a:t>
            </a:r>
            <a:r>
              <a:rPr lang="en-US" sz="38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3800" dirty="0">
              <a:solidFill>
                <a:srgbClr val="00206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560439"/>
            <a:ext cx="4246880" cy="2357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0489632" y="1913771"/>
            <a:ext cx="2674490" cy="865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332" y="763524"/>
            <a:ext cx="2527043" cy="852981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1052464" y="16531468"/>
            <a:ext cx="22418111" cy="8055864"/>
          </a:xfrm>
          <a:prstGeom prst="roundRect">
            <a:avLst>
              <a:gd name="adj" fmla="val 618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012912" y="26029920"/>
            <a:ext cx="22408896" cy="5708609"/>
          </a:xfrm>
          <a:prstGeom prst="roundRect">
            <a:avLst>
              <a:gd name="adj" fmla="val 618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1086876" y="7973964"/>
            <a:ext cx="22418111" cy="6921910"/>
          </a:xfrm>
          <a:prstGeom prst="roundRect">
            <a:avLst>
              <a:gd name="adj" fmla="val 618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473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MS Mincho</vt:lpstr>
      <vt:lpstr>SimSun</vt:lpstr>
      <vt:lpstr>arial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Yesha, Yaacov (Fed)</dc:creator>
  <cp:lastModifiedBy>Yaacov Yesha</cp:lastModifiedBy>
  <cp:revision>138</cp:revision>
  <dcterms:created xsi:type="dcterms:W3CDTF">2016-03-23T21:04:15Z</dcterms:created>
  <dcterms:modified xsi:type="dcterms:W3CDTF">2016-04-01T16:39:40Z</dcterms:modified>
</cp:coreProperties>
</file>