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75" r:id="rId3"/>
    <p:sldId id="276" r:id="rId4"/>
    <p:sldId id="277" r:id="rId5"/>
    <p:sldId id="282" r:id="rId6"/>
    <p:sldId id="278" r:id="rId7"/>
    <p:sldId id="279" r:id="rId8"/>
    <p:sldId id="286" r:id="rId9"/>
    <p:sldId id="285" r:id="rId10"/>
    <p:sldId id="284" r:id="rId11"/>
    <p:sldId id="281" r:id="rId12"/>
    <p:sldId id="283" r:id="rId13"/>
    <p:sldId id="265" r:id="rId14"/>
    <p:sldId id="266" r:id="rId15"/>
    <p:sldId id="273" r:id="rId16"/>
    <p:sldId id="267" r:id="rId17"/>
    <p:sldId id="260" r:id="rId18"/>
    <p:sldId id="288" r:id="rId19"/>
    <p:sldId id="289" r:id="rId20"/>
    <p:sldId id="257" r:id="rId21"/>
    <p:sldId id="272" r:id="rId22"/>
    <p:sldId id="264" r:id="rId23"/>
    <p:sldId id="270" r:id="rId24"/>
    <p:sldId id="290" r:id="rId25"/>
    <p:sldId id="291" r:id="rId26"/>
    <p:sldId id="259" r:id="rId27"/>
    <p:sldId id="258" r:id="rId28"/>
    <p:sldId id="274" r:id="rId29"/>
    <p:sldId id="268" r:id="rId30"/>
    <p:sldId id="269" r:id="rId31"/>
    <p:sldId id="271" r:id="rId32"/>
    <p:sldId id="263" r:id="rId33"/>
    <p:sldId id="280" r:id="rId34"/>
    <p:sldId id="292"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52" autoAdjust="0"/>
    <p:restoredTop sz="97440" autoAdjust="0"/>
  </p:normalViewPr>
  <p:slideViewPr>
    <p:cSldViewPr snapToGrid="0" showGuides="1">
      <p:cViewPr varScale="1">
        <p:scale>
          <a:sx n="76" d="100"/>
          <a:sy n="76" d="100"/>
        </p:scale>
        <p:origin x="120" y="18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F8C35AB-135B-42AC-A066-F5F9FA254BDE}" type="datetimeFigureOut">
              <a:rPr lang="en-US" altLang="en-US"/>
              <a:pPr>
                <a:defRPr/>
              </a:pPr>
              <a:t>11/15/2023</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AF2E474-88E1-499B-A43C-392EEA660835}" type="slidenum">
              <a:rPr lang="en-US" altLang="en-US"/>
              <a:pPr/>
              <a:t>‹#›</a:t>
            </a:fld>
            <a:endParaRPr lang="en-US" altLang="en-US"/>
          </a:p>
        </p:txBody>
      </p:sp>
    </p:spTree>
    <p:extLst>
      <p:ext uri="{BB962C8B-B14F-4D97-AF65-F5344CB8AC3E}">
        <p14:creationId xmlns:p14="http://schemas.microsoft.com/office/powerpoint/2010/main" val="126586999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427325FF-8315-4294-AB61-370DAEA82807}" type="slidenum">
              <a:rPr lang="en-US" altLang="en-US"/>
              <a:pPr/>
              <a:t>3</a:t>
            </a:fld>
            <a:endParaRPr lang="en-US" altLang="en-US"/>
          </a:p>
        </p:txBody>
      </p:sp>
    </p:spTree>
    <p:extLst>
      <p:ext uri="{BB962C8B-B14F-4D97-AF65-F5344CB8AC3E}">
        <p14:creationId xmlns:p14="http://schemas.microsoft.com/office/powerpoint/2010/main" val="92982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Integer Overflow Wrap-around is CWE 128 and CWE 190</a:t>
            </a:r>
          </a:p>
          <a:p>
            <a:pPr eaLnBrk="1" hangingPunct="1">
              <a:spcBef>
                <a:spcPct val="0"/>
              </a:spcBef>
            </a:pPr>
            <a:r>
              <a:rPr lang="en-US" altLang="en-US"/>
              <a:t>Incorrect Argument subsumes CWE-467 Using sizeof() on Pointer (i.e., sizeof(p) instead of sizeof(*p) ).</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FFBE7F4-DF03-47D5-807A-B012CE483F3A}" type="slidenum">
              <a:rPr lang="en-US" altLang="en-US"/>
              <a:pPr>
                <a:spcBef>
                  <a:spcPct val="0"/>
                </a:spcBef>
              </a:pPr>
              <a:t>18</a:t>
            </a:fld>
            <a:endParaRPr lang="en-US" altLang="en-US"/>
          </a:p>
        </p:txBody>
      </p:sp>
    </p:spTree>
    <p:extLst>
      <p:ext uri="{BB962C8B-B14F-4D97-AF65-F5344CB8AC3E}">
        <p14:creationId xmlns:p14="http://schemas.microsoft.com/office/powerpoint/2010/main" val="30420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Integer Overflow Wrap-around is CWE 128 and CWE 190</a:t>
            </a:r>
          </a:p>
          <a:p>
            <a:pPr eaLnBrk="1" hangingPunct="1">
              <a:spcBef>
                <a:spcPct val="0"/>
              </a:spcBef>
            </a:pPr>
            <a:r>
              <a:rPr lang="en-US" altLang="en-US"/>
              <a:t>Incorrect Argument subsumes CWE-467 Using sizeof() on Pointer (i.e., sizeof(p) instead of sizeof(*p) ).</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4E3A92-8D8B-486D-901F-BED92D6519A0}" type="slidenum">
              <a:rPr lang="en-US" altLang="en-US"/>
              <a:pPr>
                <a:spcBef>
                  <a:spcPct val="0"/>
                </a:spcBef>
              </a:pPr>
              <a:t>19</a:t>
            </a:fld>
            <a:endParaRPr lang="en-US" altLang="en-US"/>
          </a:p>
        </p:txBody>
      </p:sp>
    </p:spTree>
    <p:extLst>
      <p:ext uri="{BB962C8B-B14F-4D97-AF65-F5344CB8AC3E}">
        <p14:creationId xmlns:p14="http://schemas.microsoft.com/office/powerpoint/2010/main" val="168708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Integer Overflow Wrap-around is CWE 128 and CWE 190</a:t>
            </a:r>
          </a:p>
          <a:p>
            <a:pPr eaLnBrk="1" hangingPunct="1">
              <a:spcBef>
                <a:spcPct val="0"/>
              </a:spcBef>
            </a:pPr>
            <a:r>
              <a:rPr lang="en-US" altLang="en-US"/>
              <a:t>Incorrect Argument subsumes CWE-467 Using sizeof() on Pointer (i.e., sizeof(p) instead of sizeof(*p) ).</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89D40A-8BCF-464A-B494-58058EBF3FD5}" type="slidenum">
              <a:rPr lang="en-US" altLang="en-US"/>
              <a:pPr>
                <a:spcBef>
                  <a:spcPct val="0"/>
                </a:spcBef>
              </a:pPr>
              <a:t>20</a:t>
            </a:fld>
            <a:endParaRPr lang="en-US" altLang="en-US"/>
          </a:p>
        </p:txBody>
      </p:sp>
    </p:spTree>
    <p:extLst>
      <p:ext uri="{BB962C8B-B14F-4D97-AF65-F5344CB8AC3E}">
        <p14:creationId xmlns:p14="http://schemas.microsoft.com/office/powerpoint/2010/main" val="23096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78134F0-0E07-44A5-ABE3-3927DD1AA249}" type="slidenum">
              <a:rPr lang="en-US" altLang="en-US"/>
              <a:pPr>
                <a:spcBef>
                  <a:spcPct val="0"/>
                </a:spcBef>
              </a:pPr>
              <a:t>27</a:t>
            </a:fld>
            <a:endParaRPr lang="en-US" altLang="en-US"/>
          </a:p>
        </p:txBody>
      </p:sp>
    </p:spTree>
    <p:extLst>
      <p:ext uri="{BB962C8B-B14F-4D97-AF65-F5344CB8AC3E}">
        <p14:creationId xmlns:p14="http://schemas.microsoft.com/office/powerpoint/2010/main" val="385030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AE328871-4461-4337-8451-F5B1855F9BFD}" type="slidenum">
              <a:rPr lang="en-US" altLang="en-US"/>
              <a:pPr/>
              <a:t>4</a:t>
            </a:fld>
            <a:endParaRPr lang="en-US" altLang="en-US"/>
          </a:p>
        </p:txBody>
      </p:sp>
    </p:spTree>
    <p:extLst>
      <p:ext uri="{BB962C8B-B14F-4D97-AF65-F5344CB8AC3E}">
        <p14:creationId xmlns:p14="http://schemas.microsoft.com/office/powerpoint/2010/main" val="31176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506702B-4163-4AA7-BE36-6E7816A68BF4}" type="slidenum">
              <a:rPr lang="en-US" altLang="en-US"/>
              <a:pPr>
                <a:spcBef>
                  <a:spcPct val="0"/>
                </a:spcBef>
              </a:pPr>
              <a:t>5</a:t>
            </a:fld>
            <a:endParaRPr lang="en-US" altLang="en-US"/>
          </a:p>
        </p:txBody>
      </p:sp>
    </p:spTree>
    <p:extLst>
      <p:ext uri="{BB962C8B-B14F-4D97-AF65-F5344CB8AC3E}">
        <p14:creationId xmlns:p14="http://schemas.microsoft.com/office/powerpoint/2010/main" val="270074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56CAE72-8C0F-4FC8-AA95-E67474C794F4}" type="slidenum">
              <a:rPr lang="en-US" altLang="en-US"/>
              <a:pPr>
                <a:spcBef>
                  <a:spcPct val="0"/>
                </a:spcBef>
              </a:pPr>
              <a:t>6</a:t>
            </a:fld>
            <a:endParaRPr lang="en-US" altLang="en-US"/>
          </a:p>
        </p:txBody>
      </p:sp>
    </p:spTree>
    <p:extLst>
      <p:ext uri="{BB962C8B-B14F-4D97-AF65-F5344CB8AC3E}">
        <p14:creationId xmlns:p14="http://schemas.microsoft.com/office/powerpoint/2010/main" val="429201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Linnaeus’ taxonomy allows comprehension of the diversity of life forms and understanding that some animals are close in their evolutionary history. </a:t>
            </a:r>
          </a:p>
          <a:p>
            <a:r>
              <a:rPr lang="en-US" altLang="en-US"/>
              <a:t>Linnaeus also developed binomial nomenclature for naming species. </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67A077A9-B8DC-49CE-BDBF-A4410A6CBFDF}" type="slidenum">
              <a:rPr lang="en-US" altLang="en-US"/>
              <a:pPr/>
              <a:t>7</a:t>
            </a:fld>
            <a:endParaRPr lang="en-US" altLang="en-US"/>
          </a:p>
        </p:txBody>
      </p:sp>
    </p:spTree>
    <p:extLst>
      <p:ext uri="{BB962C8B-B14F-4D97-AF65-F5344CB8AC3E}">
        <p14:creationId xmlns:p14="http://schemas.microsoft.com/office/powerpoint/2010/main" val="180134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8857E4DD-F1AB-4A27-B99A-82BD7989E0C4}" type="slidenum">
              <a:rPr lang="en-US" altLang="en-US"/>
              <a:pPr/>
              <a:t>8</a:t>
            </a:fld>
            <a:endParaRPr lang="en-US" altLang="en-US"/>
          </a:p>
        </p:txBody>
      </p:sp>
    </p:spTree>
    <p:extLst>
      <p:ext uri="{BB962C8B-B14F-4D97-AF65-F5344CB8AC3E}">
        <p14:creationId xmlns:p14="http://schemas.microsoft.com/office/powerpoint/2010/main" val="374971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2ECD4B18-68FD-4118-809B-5DFAF1FAB6B8}" type="slidenum">
              <a:rPr lang="en-US" altLang="en-US"/>
              <a:pPr/>
              <a:t>9</a:t>
            </a:fld>
            <a:endParaRPr lang="en-US" altLang="en-US"/>
          </a:p>
        </p:txBody>
      </p:sp>
    </p:spTree>
    <p:extLst>
      <p:ext uri="{BB962C8B-B14F-4D97-AF65-F5344CB8AC3E}">
        <p14:creationId xmlns:p14="http://schemas.microsoft.com/office/powerpoint/2010/main" val="1469399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A1FB3663-D81F-4C24-9C7F-E13770CDCF9C}" type="slidenum">
              <a:rPr lang="en-US" altLang="en-US"/>
              <a:pPr/>
              <a:t>10</a:t>
            </a:fld>
            <a:endParaRPr lang="en-US" altLang="en-US"/>
          </a:p>
        </p:txBody>
      </p:sp>
    </p:spTree>
    <p:extLst>
      <p:ext uri="{BB962C8B-B14F-4D97-AF65-F5344CB8AC3E}">
        <p14:creationId xmlns:p14="http://schemas.microsoft.com/office/powerpoint/2010/main" val="267592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What does this add beyond SFPs? Nothing much.</a:t>
            </a:r>
          </a:p>
          <a:p>
            <a:pPr eaLnBrk="1" hangingPunct="1">
              <a:spcBef>
                <a:spcPct val="0"/>
              </a:spcBef>
            </a:pPr>
            <a:r>
              <a:rPr lang="en-US" altLang="en-US"/>
              <a:t>All attributes can also be “either/any/don’t care/unknown”.</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777D3C-50A2-4E15-B31B-A06C0C3CA350}" type="slidenum">
              <a:rPr lang="en-US" altLang="en-US"/>
              <a:pPr>
                <a:spcBef>
                  <a:spcPct val="0"/>
                </a:spcBef>
              </a:pPr>
              <a:t>17</a:t>
            </a:fld>
            <a:endParaRPr lang="en-US" altLang="en-US"/>
          </a:p>
        </p:txBody>
      </p:sp>
    </p:spTree>
    <p:extLst>
      <p:ext uri="{BB962C8B-B14F-4D97-AF65-F5344CB8AC3E}">
        <p14:creationId xmlns:p14="http://schemas.microsoft.com/office/powerpoint/2010/main" val="217465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206500" y="3648075"/>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206500" y="3648075"/>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8534400" y="6354763"/>
            <a:ext cx="3048000" cy="366712"/>
          </a:xfrm>
        </p:spPr>
        <p:txBody>
          <a:bodyPr/>
          <a:lstStyle>
            <a:lvl1pPr>
              <a:defRPr sz="1400"/>
            </a:lvl1pPr>
          </a:lstStyle>
          <a:p>
            <a:pPr>
              <a:defRPr/>
            </a:pPr>
            <a:fld id="{47389293-C6B2-454C-B9B2-22213AFAA39E}" type="datetimeFigureOut">
              <a:rPr lang="en-US" altLang="en-US"/>
              <a:pPr>
                <a:defRPr/>
              </a:pPr>
              <a:t>11/15/2023</a:t>
            </a:fld>
            <a:endParaRPr lang="en-US" altLang="en-US"/>
          </a:p>
        </p:txBody>
      </p:sp>
      <p:sp>
        <p:nvSpPr>
          <p:cNvPr id="11" name="Footer Placeholder 16"/>
          <p:cNvSpPr>
            <a:spLocks noGrp="1"/>
          </p:cNvSpPr>
          <p:nvPr>
            <p:ph type="ftr" sz="quarter" idx="11"/>
          </p:nvPr>
        </p:nvSpPr>
        <p:spPr>
          <a:xfrm>
            <a:off x="3865563" y="6354763"/>
            <a:ext cx="4632325"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620838" y="6354763"/>
            <a:ext cx="1625600" cy="366712"/>
          </a:xfrm>
        </p:spPr>
        <p:txBody>
          <a:bodyPr/>
          <a:lstStyle>
            <a:lvl1pPr>
              <a:defRPr/>
            </a:lvl1pPr>
          </a:lstStyle>
          <a:p>
            <a:fld id="{5C8F0283-C558-40FF-BF14-882947CEBEE0}" type="slidenum">
              <a:rPr lang="en-US" altLang="en-US"/>
              <a:pPr/>
              <a:t>‹#›</a:t>
            </a:fld>
            <a:endParaRPr lang="en-US" altLang="en-US"/>
          </a:p>
        </p:txBody>
      </p:sp>
    </p:spTree>
    <p:extLst>
      <p:ext uri="{BB962C8B-B14F-4D97-AF65-F5344CB8AC3E}">
        <p14:creationId xmlns:p14="http://schemas.microsoft.com/office/powerpoint/2010/main" val="103739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C5B71E5-A2BA-49C2-AC95-B7587035BD5D}" type="datetimeFigureOut">
              <a:rPr lang="en-US" altLang="en-US"/>
              <a:pPr>
                <a:defRPr/>
              </a:pPr>
              <a:t>11/15/2023</a:t>
            </a:fld>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9BA3B6F5-5457-4455-A4B7-403416980E7D}" type="slidenum">
              <a:rPr lang="en-US" altLang="en-US"/>
              <a:pPr/>
              <a:t>‹#›</a:t>
            </a:fld>
            <a:endParaRPr lang="en-US" altLang="en-US"/>
          </a:p>
        </p:txBody>
      </p:sp>
    </p:spTree>
    <p:extLst>
      <p:ext uri="{BB962C8B-B14F-4D97-AF65-F5344CB8AC3E}">
        <p14:creationId xmlns:p14="http://schemas.microsoft.com/office/powerpoint/2010/main" val="224007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4"/>
          <p:cNvSpPr>
            <a:spLocks noChangeShapeType="1"/>
          </p:cNvSpPr>
          <p:nvPr/>
        </p:nvSpPr>
        <p:spPr bwMode="auto">
          <a:xfrm rot="5400000">
            <a:off x="58150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CA4BB9-265D-46E2-B037-B92711763CA2}" type="datetimeFigureOut">
              <a:rPr lang="en-US" altLang="en-US"/>
              <a:pPr>
                <a:defRPr/>
              </a:pPr>
              <a:t>11/15/2023</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1B909F8-59CD-43F5-B649-F29A2B6DF2B6}" type="slidenum">
              <a:rPr lang="en-US" altLang="en-US"/>
              <a:pPr/>
              <a:t>‹#›</a:t>
            </a:fld>
            <a:endParaRPr lang="en-US" altLang="en-US"/>
          </a:p>
        </p:txBody>
      </p:sp>
    </p:spTree>
    <p:extLst>
      <p:ext uri="{BB962C8B-B14F-4D97-AF65-F5344CB8AC3E}">
        <p14:creationId xmlns:p14="http://schemas.microsoft.com/office/powerpoint/2010/main" val="212449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66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1219200" y="2819400"/>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1219200" y="2819400"/>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25600" y="2971800"/>
            <a:ext cx="9144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727200" y="4267200"/>
            <a:ext cx="90424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8534400" y="6354763"/>
            <a:ext cx="3048000" cy="366712"/>
          </a:xfrm>
        </p:spPr>
        <p:txBody>
          <a:bodyPr/>
          <a:lstStyle>
            <a:lvl1pPr>
              <a:defRPr/>
            </a:lvl1pPr>
          </a:lstStyle>
          <a:p>
            <a:pPr>
              <a:defRPr/>
            </a:pPr>
            <a:fld id="{4EBA192A-053E-4784-B9AF-869D7D77DCBC}" type="datetimeFigureOut">
              <a:rPr lang="en-US" altLang="en-US"/>
              <a:pPr>
                <a:defRPr/>
              </a:pPr>
              <a:t>11/15/2023</a:t>
            </a:fld>
            <a:endParaRPr lang="en-US" altLang="en-US"/>
          </a:p>
        </p:txBody>
      </p:sp>
      <p:sp>
        <p:nvSpPr>
          <p:cNvPr id="7" name="Footer Placeholder 4"/>
          <p:cNvSpPr>
            <a:spLocks noGrp="1"/>
          </p:cNvSpPr>
          <p:nvPr>
            <p:ph type="ftr" sz="quarter" idx="11"/>
          </p:nvPr>
        </p:nvSpPr>
        <p:spPr>
          <a:xfrm>
            <a:off x="3865563" y="6354763"/>
            <a:ext cx="4632325"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427163" y="6354763"/>
            <a:ext cx="2027237" cy="366712"/>
          </a:xfrm>
        </p:spPr>
        <p:txBody>
          <a:bodyPr/>
          <a:lstStyle>
            <a:lvl1pPr>
              <a:defRPr/>
            </a:lvl1pPr>
          </a:lstStyle>
          <a:p>
            <a:fld id="{B6AC3E71-3E38-4CE3-BC22-D76E8399E130}" type="slidenum">
              <a:rPr lang="en-US" altLang="en-US"/>
              <a:pPr/>
              <a:t>‹#›</a:t>
            </a:fld>
            <a:endParaRPr lang="en-US" altLang="en-US"/>
          </a:p>
        </p:txBody>
      </p:sp>
    </p:spTree>
    <p:extLst>
      <p:ext uri="{BB962C8B-B14F-4D97-AF65-F5344CB8AC3E}">
        <p14:creationId xmlns:p14="http://schemas.microsoft.com/office/powerpoint/2010/main" val="21573754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F42941B9-6A0F-4FF2-9CB6-74C5BBD25CF0}" type="datetimeFigureOut">
              <a:rPr lang="en-US" altLang="en-US"/>
              <a:pPr>
                <a:defRPr/>
              </a:pPr>
              <a:t>11/15/2023</a:t>
            </a:fld>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6622621F-4C3C-4AE2-9476-DCE9C88CCC38}" type="slidenum">
              <a:rPr lang="en-US" altLang="en-US"/>
              <a:pPr/>
              <a:t>‹#›</a:t>
            </a:fld>
            <a:endParaRPr lang="en-US" altLang="en-US"/>
          </a:p>
        </p:txBody>
      </p:sp>
    </p:spTree>
    <p:extLst>
      <p:ext uri="{BB962C8B-B14F-4D97-AF65-F5344CB8AC3E}">
        <p14:creationId xmlns:p14="http://schemas.microsoft.com/office/powerpoint/2010/main" val="297881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5057FE63-3CB1-463F-AF7F-8FCED2290BA8}" type="datetimeFigureOut">
              <a:rPr lang="en-US" altLang="en-US"/>
              <a:pPr>
                <a:defRPr/>
              </a:pPr>
              <a:t>11/15/2023</a:t>
            </a:fld>
            <a:endParaRPr lang="en-US" alt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AE6133E8-F789-483C-A02E-F3CC6DB888A0}" type="slidenum">
              <a:rPr lang="en-US" altLang="en-US"/>
              <a:pPr/>
              <a:t>‹#›</a:t>
            </a:fld>
            <a:endParaRPr lang="en-US" altLang="en-US"/>
          </a:p>
        </p:txBody>
      </p:sp>
    </p:spTree>
    <p:extLst>
      <p:ext uri="{BB962C8B-B14F-4D97-AF65-F5344CB8AC3E}">
        <p14:creationId xmlns:p14="http://schemas.microsoft.com/office/powerpoint/2010/main" val="327018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A071E3B3-69BC-407A-A2A1-E4DBEF06CBD7}" type="datetimeFigureOut">
              <a:rPr lang="en-US" altLang="en-US"/>
              <a:pPr>
                <a:defRPr/>
              </a:pPr>
              <a:t>11/15/2023</a:t>
            </a:fld>
            <a:endParaRPr lang="en-US" alt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8CEE4FC3-6EF1-4C16-8711-FF33A40A75BD}" type="slidenum">
              <a:rPr lang="en-US" altLang="en-US"/>
              <a:pPr/>
              <a:t>‹#›</a:t>
            </a:fld>
            <a:endParaRPr lang="en-US" altLang="en-US"/>
          </a:p>
        </p:txBody>
      </p:sp>
    </p:spTree>
    <p:extLst>
      <p:ext uri="{BB962C8B-B14F-4D97-AF65-F5344CB8AC3E}">
        <p14:creationId xmlns:p14="http://schemas.microsoft.com/office/powerpoint/2010/main" val="236717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lstStyle>
          <a:p>
            <a:pPr>
              <a:defRPr/>
            </a:pPr>
            <a:fld id="{4C43E152-F93E-4653-AEDC-948334224778}" type="datetimeFigureOut">
              <a:rPr lang="en-US" altLang="en-US"/>
              <a:pPr>
                <a:defRPr/>
              </a:pPr>
              <a:t>11/15/2023</a:t>
            </a:fld>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fld id="{F94B8DF9-7A72-4C09-8CB6-70BC9E1E4F24}" type="slidenum">
              <a:rPr lang="en-US" altLang="en-US"/>
              <a:pPr/>
              <a:t>‹#›</a:t>
            </a:fld>
            <a:endParaRPr lang="en-US" altLang="en-US"/>
          </a:p>
        </p:txBody>
      </p:sp>
    </p:spTree>
    <p:extLst>
      <p:ext uri="{BB962C8B-B14F-4D97-AF65-F5344CB8AC3E}">
        <p14:creationId xmlns:p14="http://schemas.microsoft.com/office/powerpoint/2010/main" val="33330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p:cNvSpPr>
            <a:spLocks noChangeShapeType="1"/>
          </p:cNvSpPr>
          <p:nvPr/>
        </p:nvSpPr>
        <p:spPr bwMode="auto">
          <a:xfrm rot="5400000">
            <a:off x="5219700"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8432800" y="304800"/>
            <a:ext cx="33528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fld id="{E1E6A9C1-929A-41F1-B401-B89939A50B8E}" type="datetimeFigureOut">
              <a:rPr lang="en-US" altLang="en-US"/>
              <a:pPr>
                <a:defRPr/>
              </a:pPr>
              <a:t>11/15/2023</a:t>
            </a:fld>
            <a:endParaRPr lang="en-US" alt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8A0FACD6-D7AF-422E-8834-FA5240BD0C67}" type="slidenum">
              <a:rPr lang="en-US" altLang="en-US"/>
              <a:pPr/>
              <a:t>‹#›</a:t>
            </a:fld>
            <a:endParaRPr lang="en-US" altLang="en-US"/>
          </a:p>
        </p:txBody>
      </p:sp>
    </p:spTree>
    <p:extLst>
      <p:ext uri="{BB962C8B-B14F-4D97-AF65-F5344CB8AC3E}">
        <p14:creationId xmlns:p14="http://schemas.microsoft.com/office/powerpoint/2010/main" val="259706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09600" y="500063"/>
            <a:ext cx="244475"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600" y="1219200"/>
            <a:ext cx="109728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1D342BFB-D043-4EEF-96A1-DED6ECBE13B4}" type="datetimeFigureOut">
              <a:rPr lang="en-US" altLang="en-US"/>
              <a:pPr>
                <a:defRPr/>
              </a:pPr>
              <a:t>11/15/2023</a:t>
            </a:fld>
            <a:endParaRPr lang="en-US" alt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C27ABF36-1F6A-4DE0-8401-8AD46C73E07E}" type="slidenum">
              <a:rPr lang="en-US" altLang="en-US"/>
              <a:pPr/>
              <a:t>‹#›</a:t>
            </a:fld>
            <a:endParaRPr lang="en-US" altLang="en-US"/>
          </a:p>
        </p:txBody>
      </p:sp>
    </p:spTree>
    <p:extLst>
      <p:ext uri="{BB962C8B-B14F-4D97-AF65-F5344CB8AC3E}">
        <p14:creationId xmlns:p14="http://schemas.microsoft.com/office/powerpoint/2010/main" val="271155852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534400" y="6356350"/>
            <a:ext cx="3052763" cy="365125"/>
          </a:xfrm>
          <a:prstGeom prst="rect">
            <a:avLst/>
          </a:prstGeom>
        </p:spPr>
        <p:txBody>
          <a:bodyPr vert="horz"/>
          <a:lstStyle>
            <a:lvl1pPr algn="l" eaLnBrk="1" latinLnBrk="0" hangingPunct="1">
              <a:defRPr kumimoji="0" sz="1400">
                <a:solidFill>
                  <a:schemeClr val="tx2"/>
                </a:solidFill>
              </a:defRPr>
            </a:lvl1pPr>
          </a:lstStyle>
          <a:p>
            <a:pPr>
              <a:defRPr/>
            </a:pPr>
            <a:fld id="{0036B213-220A-4F93-A3DC-B003DE86D4AB}" type="datetimeFigureOut">
              <a:rPr lang="en-US" altLang="en-US"/>
              <a:pPr>
                <a:defRPr/>
              </a:pPr>
              <a:t>11/15/2023</a:t>
            </a:fld>
            <a:endParaRPr lang="en-US" altLang="en-US"/>
          </a:p>
        </p:txBody>
      </p:sp>
      <p:sp>
        <p:nvSpPr>
          <p:cNvPr id="3" name="Footer Placeholder 2"/>
          <p:cNvSpPr>
            <a:spLocks noGrp="1"/>
          </p:cNvSpPr>
          <p:nvPr>
            <p:ph type="ftr" sz="quarter" idx="3"/>
          </p:nvPr>
        </p:nvSpPr>
        <p:spPr>
          <a:xfrm>
            <a:off x="3865563" y="6356350"/>
            <a:ext cx="46736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817563" y="6356350"/>
            <a:ext cx="2641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fld id="{1307A844-B629-4207-9613-B2ED45988025}" type="slidenum">
              <a:rPr lang="en-US" altLang="en-US"/>
              <a:pPr/>
              <a:t>‹#›</a:t>
            </a:fld>
            <a:endParaRPr lang="en-US" altLang="en-US"/>
          </a:p>
        </p:txBody>
      </p:sp>
      <p:sp>
        <p:nvSpPr>
          <p:cNvPr id="1031" name="Straight Connector 2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26" r:id="rId4"/>
    <p:sldLayoutId id="2147483827" r:id="rId5"/>
    <p:sldLayoutId id="2147483832" r:id="rId6"/>
    <p:sldLayoutId id="2147483833" r:id="rId7"/>
    <p:sldLayoutId id="2147483834" r:id="rId8"/>
    <p:sldLayoutId id="2147483835" r:id="rId9"/>
    <p:sldLayoutId id="2147483828" r:id="rId10"/>
    <p:sldLayoutId id="2147483836"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Geographic_coordinate_syste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hyperlink" Target="http://en.wikipedia.org/wiki/Eleva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i.stack.imgur.com/uLH9P.jp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we.mitre.org/about/sources.html" TargetMode="External"/><Relationship Id="rId2" Type="http://schemas.openxmlformats.org/officeDocument/2006/relationships/hyperlink" Target="https://buildsecurityin.us-cert.gov/sites/default/files/Mansourov-SoftwareFaultPatterns.pdf%20viewed%20on%20June%203" TargetMode="External"/><Relationship Id="rId1" Type="http://schemas.openxmlformats.org/officeDocument/2006/relationships/slideLayout" Target="../slideLayouts/slideLayout2.xml"/><Relationship Id="rId4" Type="http://schemas.openxmlformats.org/officeDocument/2006/relationships/hyperlink" Target="https://www.cs.umd.edu/~pugh/BugWorkshop05/papers/62-kratkiewicz.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ve.mitre.org/cgi-bin/cvename.cgi?name=CVE-2015-0235" TargetMode="External"/><Relationship Id="rId2" Type="http://schemas.openxmlformats.org/officeDocument/2006/relationships/hyperlink" Target="https://en.wikipedia.org/wiki/Data_segment" TargetMode="External"/><Relationship Id="rId1" Type="http://schemas.openxmlformats.org/officeDocument/2006/relationships/slideLayout" Target="../slideLayouts/slideLayout2.xml"/><Relationship Id="rId4" Type="http://schemas.openxmlformats.org/officeDocument/2006/relationships/hyperlink" Target="http://cve.mitre.org/cgi-bin/cvename.cgi?name=CVE-2010-1773"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continuousassurance.org/swamp/SWAMP-Heartbleed.pdf" TargetMode="External"/><Relationship Id="rId2" Type="http://schemas.openxmlformats.org/officeDocument/2006/relationships/hyperlink" Target="https://cve.mitre.org/cgi-bin/cvename.cgi?name=CVE-2014-0160" TargetMode="External"/><Relationship Id="rId1" Type="http://schemas.openxmlformats.org/officeDocument/2006/relationships/slideLayout" Target="../slideLayouts/slideLayout2.xml"/><Relationship Id="rId6" Type="http://schemas.openxmlformats.org/officeDocument/2006/relationships/hyperlink" Target="https://cwe.mitre.org/data/definitions/908.html" TargetMode="External"/><Relationship Id="rId5" Type="http://schemas.openxmlformats.org/officeDocument/2006/relationships/hyperlink" Target="https://cwe.mitre.org/data/definitions/244.html" TargetMode="External"/><Relationship Id="rId4" Type="http://schemas.openxmlformats.org/officeDocument/2006/relationships/hyperlink" Target="http://securityintelligence.com/heartbleed-openssl-vulnerability-what-to-do-protect/#.VagHQXbD-f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reich-chemistry.wikispaces.com/Ancient%20Time%20L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allperiodictables.com/ClientPages/AAEpages/aaeHistor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en.wikipedia.org/wiki/File:Periodic_table_compilation.sv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linnaeus.uu.se/on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ck12.org/book/CK-12-Life-Science-For-Middle-School/section/2.3/"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title=Fingerprint" TargetMode="External"/><Relationship Id="rId5" Type="http://schemas.openxmlformats.org/officeDocument/2006/relationships/image" Target="../media/image8.jpeg"/><Relationship Id="rId4" Type="http://schemas.openxmlformats.org/officeDocument/2006/relationships/hyperlink" Target="http://www.ck12.org/book/CK-12-Life-Science-For-Middle-School/section/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692275" y="1041400"/>
            <a:ext cx="9144000" cy="2387600"/>
          </a:xfrm>
        </p:spPr>
        <p:txBody>
          <a:bodyPr/>
          <a:lstStyle/>
          <a:p>
            <a:pPr eaLnBrk="1" hangingPunct="1"/>
            <a:r>
              <a:rPr lang="en-US" altLang="en-US" sz="7200" dirty="0"/>
              <a:t>Towards a “Periodic Table” of Bugs</a:t>
            </a:r>
          </a:p>
        </p:txBody>
      </p:sp>
      <p:sp>
        <p:nvSpPr>
          <p:cNvPr id="3" name="Subtitle 2"/>
          <p:cNvSpPr>
            <a:spLocks noGrp="1"/>
          </p:cNvSpPr>
          <p:nvPr>
            <p:ph type="subTitle" idx="1"/>
          </p:nvPr>
        </p:nvSpPr>
        <p:spPr>
          <a:xfrm>
            <a:off x="1177925" y="3602038"/>
            <a:ext cx="9783763" cy="2557462"/>
          </a:xfrm>
        </p:spPr>
        <p:txBody>
          <a:bodyPr rtlCol="0">
            <a:normAutofit/>
          </a:bodyPr>
          <a:lstStyle/>
          <a:p>
            <a:pPr eaLnBrk="1" fontAlgn="auto" hangingPunct="1">
              <a:spcAft>
                <a:spcPts val="0"/>
              </a:spcAft>
              <a:buFont typeface="Wingdings 3"/>
              <a:buNone/>
              <a:defRPr/>
            </a:pPr>
            <a:br>
              <a:rPr lang="en-US" altLang="en-US" sz="2800" dirty="0"/>
            </a:br>
            <a:r>
              <a:rPr lang="en-US" altLang="en-US" sz="2800" dirty="0"/>
              <a:t>Irena Bojanova, Paul E. Black, Yaacov Yesha, Yan Wu</a:t>
            </a:r>
            <a:br>
              <a:rPr lang="en-US" altLang="en-US" sz="2800" dirty="0"/>
            </a:br>
            <a:br>
              <a:rPr lang="en-US" altLang="en-US" sz="2200" dirty="0"/>
            </a:br>
            <a:br>
              <a:rPr lang="en-US" altLang="en-US" sz="2200" dirty="0"/>
            </a:br>
            <a:r>
              <a:rPr lang="en-US" altLang="en-US" sz="2800" dirty="0"/>
              <a:t>NIST, BGSU</a:t>
            </a:r>
          </a:p>
        </p:txBody>
      </p:sp>
      <p:sp>
        <p:nvSpPr>
          <p:cNvPr id="4" name="TextBox 3">
            <a:extLst>
              <a:ext uri="{FF2B5EF4-FFF2-40B4-BE49-F238E27FC236}">
                <a16:creationId xmlns:a16="http://schemas.microsoft.com/office/drawing/2014/main" id="{3DCD4B62-9D61-4E5D-8E50-B50CE6414F39}"/>
              </a:ext>
            </a:extLst>
          </p:cNvPr>
          <p:cNvSpPr txBox="1"/>
          <p:nvPr/>
        </p:nvSpPr>
        <p:spPr>
          <a:xfrm>
            <a:off x="1436720" y="5233066"/>
            <a:ext cx="4329080" cy="400110"/>
          </a:xfrm>
          <a:prstGeom prst="rect">
            <a:avLst/>
          </a:prstGeom>
          <a:noFill/>
        </p:spPr>
        <p:txBody>
          <a:bodyPr wrap="square" rtlCol="0">
            <a:spAutoFit/>
          </a:bodyPr>
          <a:lstStyle/>
          <a:p>
            <a:r>
              <a:rPr lang="en-US" sz="2000">
                <a:solidFill>
                  <a:schemeClr val="tx2"/>
                </a:solidFill>
                <a:latin typeface="Bookman Old Style" panose="02050604050505020204" pitchFamily="18" charset="0"/>
              </a:rPr>
              <a:t>April 9,  </a:t>
            </a:r>
            <a:r>
              <a:rPr lang="en-US" sz="2000" dirty="0">
                <a:solidFill>
                  <a:schemeClr val="tx2"/>
                </a:solidFill>
                <a:latin typeface="Bookman Old Style" panose="02050604050505020204" pitchFamily="18" charset="0"/>
              </a:rPr>
              <a:t>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a:t>Other Organizational Structures in Science (Cont.)</a:t>
            </a:r>
          </a:p>
        </p:txBody>
      </p:sp>
      <p:sp>
        <p:nvSpPr>
          <p:cNvPr id="27651" name="Content Placeholder 2"/>
          <p:cNvSpPr>
            <a:spLocks noGrp="1"/>
          </p:cNvSpPr>
          <p:nvPr>
            <p:ph sz="quarter" idx="1"/>
          </p:nvPr>
        </p:nvSpPr>
        <p:spPr>
          <a:xfrm>
            <a:off x="714375" y="1455738"/>
            <a:ext cx="10423525" cy="1025525"/>
          </a:xfrm>
        </p:spPr>
        <p:txBody>
          <a:bodyPr/>
          <a:lstStyle/>
          <a:p>
            <a:pPr marL="512763" eaLnBrk="1" hangingPunct="1">
              <a:spcBef>
                <a:spcPts val="1000"/>
              </a:spcBef>
              <a:buFont typeface="Wingdings" pitchFamily="2" charset="2"/>
              <a:buChar char="Ø"/>
            </a:pPr>
            <a:r>
              <a:rPr lang="en-US" altLang="en-US"/>
              <a:t>Geographic Coordinate System </a:t>
            </a:r>
            <a:r>
              <a:rPr lang="en-US" altLang="en-US" sz="2400"/>
              <a:t>– </a:t>
            </a:r>
            <a:br>
              <a:rPr lang="en-US" altLang="en-US" sz="2400"/>
            </a:br>
            <a:r>
              <a:rPr lang="en-US" altLang="en-US" sz="2400"/>
              <a:t>Specifies any location on Earth using: </a:t>
            </a:r>
            <a:r>
              <a:rPr lang="en-US" altLang="en-US" sz="2400">
                <a:solidFill>
                  <a:srgbClr val="0070C0"/>
                </a:solidFill>
              </a:rPr>
              <a:t>Latitude, Longitude, and Elevation</a:t>
            </a:r>
            <a:r>
              <a:rPr lang="en-US" altLang="en-US" sz="2400"/>
              <a:t>.(Fig.4).</a:t>
            </a:r>
          </a:p>
        </p:txBody>
      </p:sp>
      <p:sp>
        <p:nvSpPr>
          <p:cNvPr id="27652" name="TextBox 5"/>
          <p:cNvSpPr txBox="1">
            <a:spLocks noChangeArrowheads="1"/>
          </p:cNvSpPr>
          <p:nvPr/>
        </p:nvSpPr>
        <p:spPr bwMode="auto">
          <a:xfrm>
            <a:off x="887413" y="5826125"/>
            <a:ext cx="10323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4. Longitude lines are perpendicular and latitude lines are parallel to the equator.  </a:t>
            </a:r>
            <a:br>
              <a:rPr lang="en-US" altLang="en-US" dirty="0"/>
            </a:br>
            <a:r>
              <a:rPr lang="en-US" altLang="en-US" dirty="0"/>
              <a:t>(Sources:  Wikipedia, </a:t>
            </a:r>
            <a:r>
              <a:rPr lang="en-US" altLang="en-US" sz="1400" dirty="0">
                <a:hlinkClick r:id="rId3"/>
              </a:rPr>
              <a:t>http://en.wikipedia.org/wiki/Geographic_coordinate_system</a:t>
            </a:r>
            <a:r>
              <a:rPr lang="en-US" altLang="en-US" sz="1400" dirty="0"/>
              <a:t> ; </a:t>
            </a:r>
            <a:r>
              <a:rPr lang="en-US" altLang="en-US" sz="1400" dirty="0">
                <a:hlinkClick r:id="rId4"/>
              </a:rPr>
              <a:t>http://en.wikipedia.org/wiki/Elevation</a:t>
            </a:r>
            <a:r>
              <a:rPr lang="en-US" altLang="en-US" sz="1400" dirty="0"/>
              <a:t> </a:t>
            </a:r>
            <a:r>
              <a:rPr lang="en-US" altLang="en-US" dirty="0"/>
              <a:t>)</a:t>
            </a:r>
          </a:p>
        </p:txBody>
      </p:sp>
      <p:pic>
        <p:nvPicPr>
          <p:cNvPr id="27653"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0163" y="2406650"/>
            <a:ext cx="4344987"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61100" y="2406650"/>
            <a:ext cx="3938588"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Other Organizational Structures in Science (Cont.)</a:t>
            </a:r>
          </a:p>
        </p:txBody>
      </p:sp>
      <p:sp>
        <p:nvSpPr>
          <p:cNvPr id="29699" name="Rectangle 4"/>
          <p:cNvSpPr>
            <a:spLocks noChangeArrowheads="1"/>
          </p:cNvSpPr>
          <p:nvPr/>
        </p:nvSpPr>
        <p:spPr bwMode="auto">
          <a:xfrm>
            <a:off x="609600" y="1465263"/>
            <a:ext cx="11020425"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3550" indent="-411163">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771650" indent="-396875">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spcBef>
                <a:spcPts val="1000"/>
              </a:spcBef>
              <a:buFont typeface="Wingdings" pitchFamily="2" charset="2"/>
              <a:buChar char="Ø"/>
            </a:pPr>
            <a:r>
              <a:rPr lang="en-US" altLang="en-US" sz="2600"/>
              <a:t>Medical</a:t>
            </a:r>
            <a:r>
              <a:rPr lang="en-US" altLang="en-US" sz="2400"/>
              <a:t> professionals have extension vocabulary to name all </a:t>
            </a:r>
            <a:r>
              <a:rPr lang="en-US" altLang="en-US" sz="2400">
                <a:solidFill>
                  <a:srgbClr val="0070C0"/>
                </a:solidFill>
              </a:rPr>
              <a:t>muscles, bones, and organs, and conditions and diseases</a:t>
            </a:r>
            <a:r>
              <a:rPr lang="en-US" altLang="en-US" sz="2400"/>
              <a:t>, so they can communicate clearly. </a:t>
            </a:r>
          </a:p>
          <a:p>
            <a:pPr lvl="2" eaLnBrk="1" hangingPunct="1"/>
            <a:r>
              <a:rPr lang="en-US" altLang="en-US" sz="2200"/>
              <a:t>For instance, the image caption uses some obscure/precise medical terminology. </a:t>
            </a:r>
          </a:p>
          <a:p>
            <a:pPr lvl="3" eaLnBrk="1" hangingPunct="1">
              <a:buFont typeface="Arial" charset="0"/>
              <a:buChar char="•"/>
            </a:pPr>
            <a:r>
              <a:rPr lang="en-US" altLang="en-US" sz="2200"/>
              <a:t>They are not trying to obfuscate.</a:t>
            </a:r>
          </a:p>
          <a:p>
            <a:pPr lvl="3" eaLnBrk="1" hangingPunct="1">
              <a:buFont typeface="Arial" charset="0"/>
              <a:buChar char="•"/>
            </a:pPr>
            <a:r>
              <a:rPr lang="en-US" altLang="en-US" sz="2200"/>
              <a:t>They are "painting a picture" (adding arrows and circles) with words.</a:t>
            </a:r>
          </a:p>
        </p:txBody>
      </p:sp>
      <p:pic>
        <p:nvPicPr>
          <p:cNvPr id="2970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3297238"/>
            <a:ext cx="4497387"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6"/>
          <p:cNvSpPr>
            <a:spLocks noChangeArrowheads="1"/>
          </p:cNvSpPr>
          <p:nvPr/>
        </p:nvSpPr>
        <p:spPr bwMode="auto">
          <a:xfrm>
            <a:off x="6588125" y="5743575"/>
            <a:ext cx="3457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1400" dirty="0"/>
              <a:t>(Source:  </a:t>
            </a:r>
            <a:r>
              <a:rPr lang="en-US" altLang="en-US" sz="1400" dirty="0">
                <a:hlinkClick r:id="rId3"/>
              </a:rPr>
              <a:t>http://i.stack.imgur.com/uLH9P.jpg</a:t>
            </a:r>
            <a:r>
              <a:rPr lang="en-US" altLang="en-US" sz="1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Other Organizational Structures in Science (Cont.)</a:t>
            </a:r>
          </a:p>
        </p:txBody>
      </p:sp>
      <p:sp>
        <p:nvSpPr>
          <p:cNvPr id="30723" name="Content Placeholder 2"/>
          <p:cNvSpPr>
            <a:spLocks noGrp="1"/>
          </p:cNvSpPr>
          <p:nvPr>
            <p:ph sz="quarter" idx="1"/>
          </p:nvPr>
        </p:nvSpPr>
        <p:spPr>
          <a:xfrm>
            <a:off x="609600" y="1612900"/>
            <a:ext cx="11728450" cy="2468563"/>
          </a:xfrm>
        </p:spPr>
        <p:txBody>
          <a:bodyPr/>
          <a:lstStyle/>
          <a:p>
            <a:pPr marL="512763" eaLnBrk="1" hangingPunct="1">
              <a:spcBef>
                <a:spcPts val="1000"/>
              </a:spcBef>
              <a:buFont typeface="Wingdings" pitchFamily="2" charset="2"/>
              <a:buChar char="Ø"/>
            </a:pPr>
            <a:r>
              <a:rPr lang="en-US" altLang="en-US"/>
              <a:t>Chemists</a:t>
            </a:r>
            <a:r>
              <a:rPr lang="en-US" altLang="en-US" sz="2400"/>
              <a:t> have a detailed </a:t>
            </a:r>
            <a:r>
              <a:rPr lang="en-US" altLang="en-US" sz="2400">
                <a:solidFill>
                  <a:srgbClr val="0070C0"/>
                </a:solidFill>
              </a:rPr>
              <a:t>system</a:t>
            </a:r>
            <a:r>
              <a:rPr lang="en-US" altLang="en-US" sz="2400"/>
              <a:t> beyond the periodic table </a:t>
            </a:r>
            <a:r>
              <a:rPr lang="en-US" altLang="en-US" sz="2400">
                <a:solidFill>
                  <a:srgbClr val="0070C0"/>
                </a:solidFill>
              </a:rPr>
              <a:t>to</a:t>
            </a:r>
            <a:r>
              <a:rPr lang="en-US" altLang="en-US" sz="2400"/>
              <a:t> </a:t>
            </a:r>
            <a:r>
              <a:rPr lang="en-US" altLang="en-US" sz="2400">
                <a:solidFill>
                  <a:srgbClr val="0070C0"/>
                </a:solidFill>
              </a:rPr>
              <a:t>describe chemicals</a:t>
            </a:r>
            <a:r>
              <a:rPr lang="en-US" altLang="en-US" sz="2400"/>
              <a:t>. </a:t>
            </a:r>
            <a:br>
              <a:rPr lang="en-US" altLang="en-US" sz="2400"/>
            </a:br>
            <a:br>
              <a:rPr lang="en-US" altLang="en-US" sz="2400"/>
            </a:br>
            <a:r>
              <a:rPr lang="en-US" altLang="en-US" sz="2400">
                <a:solidFill>
                  <a:schemeClr val="tx2"/>
                </a:solidFill>
              </a:rPr>
              <a:t>For instance, Zofran ODT is: </a:t>
            </a:r>
          </a:p>
          <a:p>
            <a:pPr marL="914400" lvl="2" indent="0" eaLnBrk="1" hangingPunct="1">
              <a:spcBef>
                <a:spcPts val="1000"/>
              </a:spcBef>
              <a:buFont typeface="Wingdings 3" pitchFamily="18" charset="2"/>
              <a:buNone/>
            </a:pPr>
            <a:r>
              <a:rPr lang="en-US" altLang="en-US" sz="2200">
                <a:solidFill>
                  <a:srgbClr val="0070C0"/>
                </a:solidFill>
              </a:rPr>
              <a:t>C</a:t>
            </a:r>
            <a:r>
              <a:rPr lang="en-US" altLang="en-US" sz="2200" baseline="-25000">
                <a:solidFill>
                  <a:srgbClr val="0070C0"/>
                </a:solidFill>
              </a:rPr>
              <a:t>18</a:t>
            </a:r>
            <a:r>
              <a:rPr lang="en-US" altLang="en-US" sz="2200">
                <a:solidFill>
                  <a:srgbClr val="0070C0"/>
                </a:solidFill>
              </a:rPr>
              <a:t>H</a:t>
            </a:r>
            <a:r>
              <a:rPr lang="en-US" altLang="en-US" sz="2200" baseline="-25000">
                <a:solidFill>
                  <a:srgbClr val="0070C0"/>
                </a:solidFill>
              </a:rPr>
              <a:t>19</a:t>
            </a:r>
            <a:r>
              <a:rPr lang="en-US" altLang="en-US" sz="2200">
                <a:solidFill>
                  <a:srgbClr val="0070C0"/>
                </a:solidFill>
              </a:rPr>
              <a:t>N</a:t>
            </a:r>
            <a:r>
              <a:rPr lang="en-US" altLang="en-US" sz="2200" baseline="-25000">
                <a:solidFill>
                  <a:srgbClr val="0070C0"/>
                </a:solidFill>
              </a:rPr>
              <a:t>3</a:t>
            </a:r>
            <a:r>
              <a:rPr lang="en-US" altLang="en-US" sz="2200">
                <a:solidFill>
                  <a:srgbClr val="0070C0"/>
                </a:solidFill>
              </a:rPr>
              <a:t>O </a:t>
            </a:r>
            <a:br>
              <a:rPr lang="en-US" altLang="en-US" sz="2200">
                <a:solidFill>
                  <a:srgbClr val="0070C0"/>
                </a:solidFill>
              </a:rPr>
            </a:br>
            <a:r>
              <a:rPr lang="en-US" altLang="en-US" sz="2200">
                <a:solidFill>
                  <a:srgbClr val="0070C0"/>
                </a:solidFill>
              </a:rPr>
              <a:t>or </a:t>
            </a:r>
            <a:br>
              <a:rPr lang="en-US" altLang="en-US" sz="2200">
                <a:solidFill>
                  <a:srgbClr val="0070C0"/>
                </a:solidFill>
              </a:rPr>
            </a:br>
            <a:r>
              <a:rPr lang="en-US" altLang="en-US" sz="2200">
                <a:solidFill>
                  <a:srgbClr val="0070C0"/>
                </a:solidFill>
              </a:rPr>
              <a:t>(±) 1, 2, 3, 9-tetrahydro-9-methyl-3-[(2-methyl-</a:t>
            </a:r>
          </a:p>
          <a:p>
            <a:pPr marL="914400" lvl="2" indent="0" eaLnBrk="1" hangingPunct="1">
              <a:spcBef>
                <a:spcPts val="1000"/>
              </a:spcBef>
              <a:buFont typeface="Wingdings 3" pitchFamily="18" charset="2"/>
              <a:buNone/>
            </a:pPr>
            <a:r>
              <a:rPr lang="en-US" altLang="en-US" sz="2200">
                <a:solidFill>
                  <a:srgbClr val="0070C0"/>
                </a:solidFill>
              </a:rPr>
              <a:t>1H-imidazol-1-yl)methyl]-4H-carbazol-4-one. </a:t>
            </a:r>
            <a:endParaRPr lang="en-US" altLang="en-US" sz="2200">
              <a:solidFill>
                <a:schemeClr val="tx2"/>
              </a:solidFill>
            </a:endParaRPr>
          </a:p>
        </p:txBody>
      </p:sp>
      <p:sp>
        <p:nvSpPr>
          <p:cNvPr id="7" name="Content Placeholder 3"/>
          <p:cNvSpPr txBox="1">
            <a:spLocks/>
          </p:cNvSpPr>
          <p:nvPr/>
        </p:nvSpPr>
        <p:spPr bwMode="auto">
          <a:xfrm>
            <a:off x="609600" y="4937125"/>
            <a:ext cx="10972800" cy="1046163"/>
          </a:xfrm>
          <a:prstGeom prst="ellipseRibbon2">
            <a:avLst>
              <a:gd name="adj1" fmla="val 25000"/>
              <a:gd name="adj2" fmla="val 100000"/>
              <a:gd name="adj3" fmla="val 12500"/>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lvl="1" indent="0" algn="ctr">
              <a:buFont typeface="Wingdings 3" panose="05040102010807070707" pitchFamily="18" charset="2"/>
              <a:buNone/>
              <a:defRPr/>
            </a:pPr>
            <a:br>
              <a:rPr lang="en-US" sz="2400" dirty="0">
                <a:solidFill>
                  <a:schemeClr val="tx1"/>
                </a:solidFill>
              </a:rPr>
            </a:br>
            <a:r>
              <a:rPr lang="en-US" sz="2400" dirty="0">
                <a:solidFill>
                  <a:schemeClr val="tx1"/>
                </a:solidFill>
              </a:rPr>
              <a:t>Analogously, we seek to: </a:t>
            </a:r>
            <a:br>
              <a:rPr lang="en-US" sz="2400" dirty="0"/>
            </a:br>
            <a:r>
              <a:rPr lang="en-US" sz="2000" b="1" dirty="0">
                <a:solidFill>
                  <a:srgbClr val="A50021"/>
                </a:solidFill>
              </a:rPr>
              <a:t>Factor software weaknesses into their constituent components.</a:t>
            </a:r>
          </a:p>
          <a:p>
            <a:pPr algn="ctr">
              <a:defRPr/>
            </a:pPr>
            <a:endParaRPr lang="en-US" sz="2000" dirty="0"/>
          </a:p>
        </p:txBody>
      </p:sp>
      <p:pic>
        <p:nvPicPr>
          <p:cNvPr id="3072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75" y="2468563"/>
            <a:ext cx="32385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Problem: Existing Classifications Must Be Improved </a:t>
            </a:r>
          </a:p>
        </p:txBody>
      </p:sp>
      <p:sp>
        <p:nvSpPr>
          <p:cNvPr id="31747" name="Content Placeholder 2"/>
          <p:cNvSpPr>
            <a:spLocks noGrp="1"/>
          </p:cNvSpPr>
          <p:nvPr>
            <p:ph sz="quarter" idx="1"/>
          </p:nvPr>
        </p:nvSpPr>
        <p:spPr>
          <a:xfrm>
            <a:off x="609600" y="1546225"/>
            <a:ext cx="6061075" cy="4522788"/>
          </a:xfrm>
        </p:spPr>
        <p:txBody>
          <a:bodyPr/>
          <a:lstStyle/>
          <a:p>
            <a:pPr eaLnBrk="1" hangingPunct="1"/>
            <a:r>
              <a:rPr lang="en-US" altLang="en-US"/>
              <a:t>Common Weakness Enumerations (CWE) [1] are:</a:t>
            </a:r>
          </a:p>
          <a:p>
            <a:pPr lvl="1" eaLnBrk="1" hangingPunct="1">
              <a:buFont typeface="Wingdings" pitchFamily="2" charset="2"/>
              <a:buChar char="Ø"/>
            </a:pPr>
            <a:r>
              <a:rPr lang="en-US" altLang="en-US" sz="2400"/>
              <a:t>not orthogonal</a:t>
            </a:r>
          </a:p>
          <a:p>
            <a:pPr lvl="1" eaLnBrk="1" hangingPunct="1">
              <a:buFont typeface="Wingdings" pitchFamily="2" charset="2"/>
              <a:buChar char="Ø"/>
            </a:pPr>
            <a:r>
              <a:rPr lang="en-US" altLang="en-US" sz="2400"/>
              <a:t>coarse-grained.</a:t>
            </a:r>
          </a:p>
          <a:p>
            <a:pPr eaLnBrk="1" hangingPunct="1"/>
            <a:r>
              <a:rPr lang="en-US" altLang="en-US"/>
              <a:t>Software Fault Patterns (SFP) [3] don’</a:t>
            </a:r>
            <a:r>
              <a:rPr lang="en-US" altLang="ja-JP"/>
              <a:t>t include:</a:t>
            </a:r>
            <a:endParaRPr lang="en-US" altLang="en-US"/>
          </a:p>
          <a:p>
            <a:pPr lvl="1" eaLnBrk="1" hangingPunct="1">
              <a:buFont typeface="Wingdings" pitchFamily="2" charset="2"/>
              <a:buChar char="Ø"/>
            </a:pPr>
            <a:r>
              <a:rPr lang="en-US" altLang="ja-JP" sz="2400"/>
              <a:t>attacks, upstream influences, or consequences</a:t>
            </a:r>
          </a:p>
          <a:p>
            <a:pPr eaLnBrk="1" hangingPunct="1"/>
            <a:r>
              <a:rPr lang="en-US" altLang="en-US"/>
              <a:t>Semantic Templates (ST) [4] are:</a:t>
            </a:r>
          </a:p>
          <a:p>
            <a:pPr lvl="1" eaLnBrk="1" hangingPunct="1">
              <a:buFont typeface="Wingdings" pitchFamily="2" charset="2"/>
              <a:buChar char="Ø"/>
            </a:pPr>
            <a:r>
              <a:rPr lang="en-US" altLang="en-US" sz="2400"/>
              <a:t>only general interactions.</a:t>
            </a:r>
          </a:p>
        </p:txBody>
      </p:sp>
      <p:pic>
        <p:nvPicPr>
          <p:cNvPr id="31748"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496050" y="2039938"/>
            <a:ext cx="5054600"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1"/>
          <p:cNvSpPr>
            <a:spLocks noChangeArrowheads="1"/>
          </p:cNvSpPr>
          <p:nvPr/>
        </p:nvSpPr>
        <p:spPr bwMode="auto">
          <a:xfrm>
            <a:off x="6327775" y="6164263"/>
            <a:ext cx="5743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5. Buffer Overflow ST. </a:t>
            </a:r>
            <a:r>
              <a:rPr lang="en-US" altLang="en-US" sz="1600" dirty="0"/>
              <a:t>(Source: Yan Wu’s dissertation.)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152400"/>
            <a:ext cx="11204575" cy="990600"/>
          </a:xfrm>
        </p:spPr>
        <p:txBody>
          <a:bodyPr/>
          <a:lstStyle/>
          <a:p>
            <a:pPr eaLnBrk="1" hangingPunct="1"/>
            <a:r>
              <a:rPr lang="en-US" altLang="en-US"/>
              <a:t>Solution: A Formal Orthogonal “Periodic Table” of Bugs</a:t>
            </a:r>
          </a:p>
        </p:txBody>
      </p:sp>
      <p:sp>
        <p:nvSpPr>
          <p:cNvPr id="29699" name="Content Placeholder 2"/>
          <p:cNvSpPr>
            <a:spLocks noGrp="1"/>
          </p:cNvSpPr>
          <p:nvPr>
            <p:ph sz="quarter" idx="1"/>
          </p:nvPr>
        </p:nvSpPr>
        <p:spPr>
          <a:xfrm>
            <a:off x="609600" y="1598613"/>
            <a:ext cx="10972800" cy="4408487"/>
          </a:xfrm>
        </p:spPr>
        <p:txBody>
          <a:bodyPr/>
          <a:lstStyle/>
          <a:p>
            <a:pPr marL="0" indent="0" eaLnBrk="1" hangingPunct="1">
              <a:buFont typeface="Wingdings 3" pitchFamily="18" charset="2"/>
              <a:buNone/>
              <a:defRPr/>
            </a:pPr>
            <a:r>
              <a:rPr lang="en-US" dirty="0"/>
              <a:t>A “natural” organization of a catalog or dictionary or taxonomy to describe software weaknesses and vulnerabilities. It will help the community to:</a:t>
            </a:r>
          </a:p>
          <a:p>
            <a:pPr marL="752475" lvl="1" indent="-477838" eaLnBrk="1" hangingPunct="1">
              <a:buFont typeface="Wingdings 3" pitchFamily="18" charset="2"/>
              <a:buNone/>
              <a:tabLst>
                <a:tab pos="741363" algn="l"/>
              </a:tabLst>
              <a:defRPr/>
            </a:pPr>
            <a:r>
              <a:rPr lang="en-US" sz="2400" dirty="0"/>
              <a:t>a) 	more closely explain the nature of vulnerabilities (e.g. </a:t>
            </a:r>
            <a:r>
              <a:rPr lang="en-US" altLang="en-US" sz="2400" dirty="0"/>
              <a:t>Heartbleed, Shellshock,  </a:t>
            </a:r>
            <a:r>
              <a:rPr lang="en-US" sz="2400" dirty="0"/>
              <a:t>Ghost, Chrome </a:t>
            </a:r>
            <a:r>
              <a:rPr lang="en-US" sz="2400" dirty="0" err="1"/>
              <a:t>WebCore</a:t>
            </a:r>
            <a:r>
              <a:rPr lang="en-US" sz="2400" dirty="0"/>
              <a:t>, etc.) and eventually detect, mitigate, or prevent them</a:t>
            </a:r>
          </a:p>
          <a:p>
            <a:pPr marL="752475" lvl="1" indent="-477838" eaLnBrk="1" hangingPunct="1">
              <a:buFont typeface="Wingdings 3" pitchFamily="18" charset="2"/>
              <a:buNone/>
              <a:tabLst>
                <a:tab pos="741363" algn="l"/>
              </a:tabLst>
              <a:defRPr/>
            </a:pPr>
            <a:r>
              <a:rPr lang="en-US" sz="2400" dirty="0"/>
              <a:t>b) 	more closely describe the classes of weaknesses that tools warnings cover (e.g. buffer overflow, injection, etc.)</a:t>
            </a:r>
          </a:p>
          <a:p>
            <a:pPr marL="752475" lvl="1" indent="-477838" eaLnBrk="1" hangingPunct="1">
              <a:buFont typeface="Wingdings 3" pitchFamily="18" charset="2"/>
              <a:buNone/>
              <a:tabLst>
                <a:tab pos="741363" algn="l"/>
              </a:tabLst>
              <a:defRPr/>
            </a:pPr>
            <a:r>
              <a:rPr lang="en-US" sz="2400" dirty="0"/>
              <a:t>c) 	eliminate the need for an exhaustive Cartesian product of weakness classes as in CWEs [1]. </a:t>
            </a:r>
          </a:p>
          <a:p>
            <a:pPr marL="0" indent="0" eaLnBrk="1" hangingPunct="1">
              <a:buFont typeface="Wingdings 3" pitchFamily="18" charset="2"/>
              <a:buNone/>
              <a:defRPr/>
            </a:pPr>
            <a:r>
              <a:rPr lang="en-US" dirty="0"/>
              <a:t>It may also help: </a:t>
            </a:r>
          </a:p>
          <a:p>
            <a:pPr marL="728663" lvl="1" indent="-454025" eaLnBrk="1" hangingPunct="1">
              <a:buFont typeface="Wingdings 3" pitchFamily="18" charset="2"/>
              <a:buNone/>
              <a:tabLst>
                <a:tab pos="682625" algn="l"/>
              </a:tabLst>
              <a:defRPr/>
            </a:pPr>
            <a:r>
              <a:rPr lang="en-US" sz="2400" dirty="0"/>
              <a:t>d) 	predict new classes of weaknesses and vulnerabilities</a:t>
            </a:r>
          </a:p>
          <a:p>
            <a:pPr marL="728663" lvl="1" indent="-454025" eaLnBrk="1" hangingPunct="1">
              <a:buFont typeface="Wingdings 3" pitchFamily="18" charset="2"/>
              <a:buNone/>
              <a:tabLst>
                <a:tab pos="682625" algn="l"/>
              </a:tabLst>
              <a:defRPr/>
            </a:pPr>
            <a:r>
              <a:rPr lang="en-US" sz="2400" dirty="0"/>
              <a:t>e) 	improve existing classifications.</a:t>
            </a:r>
          </a:p>
          <a:p>
            <a:pPr eaLnBrk="1" hangingPunct="1">
              <a:defRPr/>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a:t>II. Taxonomy and (Formal) Meanings</a:t>
            </a:r>
          </a:p>
        </p:txBody>
      </p:sp>
      <p:sp>
        <p:nvSpPr>
          <p:cNvPr id="33795" name="Content Placeholder 2"/>
          <p:cNvSpPr>
            <a:spLocks noGrp="1"/>
          </p:cNvSpPr>
          <p:nvPr>
            <p:ph sz="quarter" idx="1"/>
          </p:nvPr>
        </p:nvSpPr>
        <p:spPr>
          <a:xfrm>
            <a:off x="609600" y="1597025"/>
            <a:ext cx="10972800" cy="4937125"/>
          </a:xfrm>
        </p:spPr>
        <p:txBody>
          <a:bodyPr/>
          <a:lstStyle/>
          <a:p>
            <a:pPr marL="0" indent="0" eaLnBrk="1" hangingPunct="1">
              <a:buFont typeface="Wingdings 3" pitchFamily="18" charset="2"/>
              <a:buNone/>
            </a:pPr>
            <a:r>
              <a:rPr lang="en-US" altLang="en-US" sz="2800"/>
              <a:t>We refined and extended the structures based on:</a:t>
            </a:r>
          </a:p>
          <a:p>
            <a:pPr lvl="1" eaLnBrk="1" hangingPunct="1">
              <a:buFont typeface="Arial" charset="0"/>
              <a:buChar char="•"/>
            </a:pPr>
            <a:r>
              <a:rPr lang="en-US" altLang="en-US" sz="2600"/>
              <a:t>Common Weaknesses Enumeration (CWEs) &amp; </a:t>
            </a:r>
            <a:br>
              <a:rPr lang="en-US" altLang="en-US" sz="2600"/>
            </a:br>
            <a:r>
              <a:rPr lang="en-US" altLang="en-US" sz="2600"/>
              <a:t>the notions of chains and composites</a:t>
            </a:r>
          </a:p>
          <a:p>
            <a:pPr lvl="1" eaLnBrk="1" hangingPunct="1">
              <a:buFont typeface="Arial" charset="0"/>
              <a:buChar char="•"/>
            </a:pPr>
            <a:r>
              <a:rPr lang="en-US" altLang="en-US" sz="2600"/>
              <a:t>Software Fault Patterns (SFPs)</a:t>
            </a:r>
          </a:p>
          <a:p>
            <a:pPr lvl="1" eaLnBrk="1" hangingPunct="1">
              <a:buFont typeface="Arial" charset="0"/>
              <a:buChar char="•"/>
            </a:pPr>
            <a:r>
              <a:rPr lang="en-US" altLang="en-US" sz="2600"/>
              <a:t>Semantic Templates.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a:t>Focus First On: Buffer Overflow</a:t>
            </a:r>
          </a:p>
        </p:txBody>
      </p:sp>
      <p:sp>
        <p:nvSpPr>
          <p:cNvPr id="34819" name="Content Placeholder 2"/>
          <p:cNvSpPr>
            <a:spLocks noGrp="1"/>
          </p:cNvSpPr>
          <p:nvPr>
            <p:ph sz="quarter" idx="1"/>
          </p:nvPr>
        </p:nvSpPr>
        <p:spPr>
          <a:xfrm>
            <a:off x="609600" y="1584325"/>
            <a:ext cx="11266488" cy="4938713"/>
          </a:xfrm>
        </p:spPr>
        <p:txBody>
          <a:bodyPr/>
          <a:lstStyle/>
          <a:p>
            <a:pPr marL="282575" lvl="1" eaLnBrk="1" hangingPunct="1"/>
            <a:r>
              <a:rPr lang="en-US" altLang="en-US" sz="2400" dirty="0"/>
              <a:t>CWE-119: Improper Restriction of Operations within the Bounds of a Memory Buffer: </a:t>
            </a:r>
            <a:br>
              <a:rPr lang="en-US" altLang="en-US" sz="2400" dirty="0"/>
            </a:br>
            <a:r>
              <a:rPr lang="en-US" altLang="en-US" sz="2400" dirty="0"/>
              <a:t>The software performs operations on a memory buffer, but it can read from or write to a memory location that is outside of the intended boundary of the buffer.</a:t>
            </a:r>
            <a:br>
              <a:rPr lang="en-US" altLang="en-US" sz="2400" dirty="0"/>
            </a:br>
            <a:br>
              <a:rPr lang="en-US" altLang="en-US" sz="2400" dirty="0"/>
            </a:br>
            <a:r>
              <a:rPr lang="en-US" altLang="en-US" sz="2200" dirty="0">
                <a:sym typeface="Wingdings" pitchFamily="2" charset="2"/>
              </a:rPr>
              <a:t> </a:t>
            </a:r>
            <a:r>
              <a:rPr lang="en-US" altLang="en-US" sz="2200" dirty="0"/>
              <a:t>“Read from or write to a memory location” is not tied to the buffer. Our definition clarifies that access is through the same buffer to which the intended boundary pertains. Our definition also accurately, precisely, and concisely describes violation of memory safety. </a:t>
            </a:r>
            <a:br>
              <a:rPr lang="en-US" altLang="en-US" sz="2100" dirty="0"/>
            </a:br>
            <a:endParaRPr lang="en-US" altLang="en-US" sz="2100" dirty="0"/>
          </a:p>
          <a:p>
            <a:pPr eaLnBrk="1" hangingPunct="1"/>
            <a:r>
              <a:rPr lang="en-US" altLang="en-US" sz="2400" i="1" u="sng" dirty="0">
                <a:ea typeface="MS PGothic" pitchFamily="34" charset="-128"/>
              </a:rPr>
              <a:t>Our Definition</a:t>
            </a:r>
            <a:r>
              <a:rPr lang="en-US" altLang="en-US" sz="2400" dirty="0">
                <a:ea typeface="MS PGothic" pitchFamily="34" charset="-128"/>
              </a:rPr>
              <a:t>:  The software can access through a buffer a memory location that is not allocated to that buffer.</a:t>
            </a:r>
          </a:p>
          <a:p>
            <a:pPr eaLnBrk="1" hangingPunct="1"/>
            <a:endParaRPr lang="en-US" altLang="en-US" sz="2400" dirty="0"/>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a:t>Buffer Overflow: Attributes</a:t>
            </a:r>
          </a:p>
        </p:txBody>
      </p:sp>
      <p:sp>
        <p:nvSpPr>
          <p:cNvPr id="17410" name="Content Placeholder 2"/>
          <p:cNvSpPr>
            <a:spLocks noGrp="1"/>
          </p:cNvSpPr>
          <p:nvPr>
            <p:ph sz="quarter" idx="1"/>
          </p:nvPr>
        </p:nvSpPr>
        <p:spPr>
          <a:xfrm>
            <a:off x="609600" y="1512888"/>
            <a:ext cx="10287000" cy="4351337"/>
          </a:xfrm>
        </p:spPr>
        <p:txBody>
          <a:bodyPr>
            <a:noAutofit/>
          </a:bodyPr>
          <a:lstStyle/>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Segment (memory area):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Heap, Stack, BSS (uninitialized data), Data (initialized), Code (text) [5,6,3].</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Access: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Read, Write. [5,3].</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Side: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Below (before or under), Above (after or over) [5].</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Method: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Indexed, (bare) Pointer [5,3].</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Magnitude (how far outside):</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Minimal (just barely outside), Moderate, Far (e.g. 4000) [5].</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Data Size (base may be inside, but large chunk of data extends outside).</a:t>
            </a:r>
          </a:p>
          <a:p>
            <a:pPr marL="342900" lvl="1" indent="-342900" eaLnBrk="1" fontAlgn="auto" hangingPunct="1">
              <a:lnSpc>
                <a:spcPct val="120000"/>
              </a:lnSpc>
              <a:spcBef>
                <a:spcPct val="0"/>
              </a:spcBef>
              <a:spcAft>
                <a:spcPts val="0"/>
              </a:spcAft>
              <a:buFont typeface="Arial" charset="0"/>
              <a:buChar char="•"/>
              <a:tabLst>
                <a:tab pos="342900" algn="l"/>
              </a:tabLst>
              <a:defRPr/>
            </a:pPr>
            <a:endParaRPr lang="en-US" sz="1600" dirty="0">
              <a:solidFill>
                <a:schemeClr val="tx1"/>
              </a:solidFill>
              <a:ea typeface="ＭＳ Ｐゴシック" charset="0"/>
            </a:endParaRPr>
          </a:p>
          <a:p>
            <a:pPr marL="342900" lvl="1" indent="-342900" eaLnBrk="1" fontAlgn="auto" hangingPunct="1">
              <a:lnSpc>
                <a:spcPct val="120000"/>
              </a:lnSpc>
              <a:spcBef>
                <a:spcPct val="0"/>
              </a:spcBef>
              <a:spcAft>
                <a:spcPts val="0"/>
              </a:spcAft>
              <a:buFont typeface="Wingdings 3" pitchFamily="18" charset="2"/>
              <a:buNone/>
              <a:tabLst>
                <a:tab pos="342900" algn="l"/>
              </a:tabLst>
              <a:defRPr/>
            </a:pPr>
            <a:r>
              <a:rPr lang="en-US" sz="1800" i="1" u="sng" dirty="0">
                <a:solidFill>
                  <a:schemeClr val="tx1"/>
                </a:solidFill>
                <a:ea typeface="ＭＳ Ｐゴシック" charset="0"/>
              </a:rPr>
              <a:t>Note</a:t>
            </a:r>
            <a:r>
              <a:rPr lang="en-US" sz="1800" dirty="0">
                <a:solidFill>
                  <a:schemeClr val="tx1"/>
                </a:solidFill>
                <a:ea typeface="ＭＳ Ｐゴシック" charset="0"/>
              </a:rPr>
              <a:t>:  </a:t>
            </a:r>
            <a:r>
              <a:rPr lang="en-US" sz="1800" dirty="0"/>
              <a:t>Any of these attributes may be “Unknown”, “Any”, or “Don’t Care”. </a:t>
            </a:r>
            <a:endParaRPr lang="en-US" sz="1800" dirty="0">
              <a:solidFill>
                <a:schemeClr val="tx1"/>
              </a:solidFill>
              <a:ea typeface="ＭＳ Ｐゴシック"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Buffer Overflow: Causes</a:t>
            </a:r>
          </a:p>
        </p:txBody>
      </p:sp>
      <p:sp>
        <p:nvSpPr>
          <p:cNvPr id="37891" name="Rectangle 14336"/>
          <p:cNvSpPr>
            <a:spLocks noChangeArrowheads="1"/>
          </p:cNvSpPr>
          <p:nvPr/>
        </p:nvSpPr>
        <p:spPr bwMode="auto">
          <a:xfrm>
            <a:off x="493713" y="5348288"/>
            <a:ext cx="5649912"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buFont typeface="Wingdings" pitchFamily="2" charset="2"/>
              <a:buChar char="Ø"/>
            </a:pPr>
            <a:r>
              <a:rPr lang="en-US" altLang="en-US" dirty="0"/>
              <a:t>There are only 3 proximate causes of buffer overflows:</a:t>
            </a:r>
          </a:p>
          <a:p>
            <a:pPr lvl="1" eaLnBrk="1" hangingPunct="1">
              <a:buFont typeface="Arial" charset="0"/>
              <a:buChar char="•"/>
            </a:pPr>
            <a:r>
              <a:rPr lang="en-US" altLang="en-US" sz="1600" dirty="0"/>
              <a:t>Destination is too small</a:t>
            </a:r>
          </a:p>
          <a:p>
            <a:pPr lvl="1" eaLnBrk="1" hangingPunct="1">
              <a:buFont typeface="Arial" charset="0"/>
              <a:buChar char="•"/>
            </a:pPr>
            <a:r>
              <a:rPr lang="en-US" altLang="en-US" sz="1600" dirty="0"/>
              <a:t>Data is too big</a:t>
            </a:r>
          </a:p>
          <a:p>
            <a:pPr lvl="1" eaLnBrk="1" hangingPunct="1">
              <a:buFont typeface="Arial" charset="0"/>
              <a:buChar char="•"/>
            </a:pPr>
            <a:r>
              <a:rPr lang="en-US" altLang="en-US" sz="1600" dirty="0"/>
              <a:t>Wrong index / pointer out of range.</a:t>
            </a:r>
          </a:p>
          <a:p>
            <a:pPr eaLnBrk="1" hangingPunct="1">
              <a:buFont typeface="Wingdings" pitchFamily="2" charset="2"/>
              <a:buChar char="Ø"/>
            </a:pPr>
            <a:r>
              <a:rPr lang="en-US" altLang="en-US" dirty="0"/>
              <a:t>Some of the preceding causes that may lead to those.</a:t>
            </a:r>
          </a:p>
        </p:txBody>
      </p:sp>
      <p:grpSp>
        <p:nvGrpSpPr>
          <p:cNvPr id="37892" name="Group 3"/>
          <p:cNvGrpSpPr>
            <a:grpSpLocks/>
          </p:cNvGrpSpPr>
          <p:nvPr/>
        </p:nvGrpSpPr>
        <p:grpSpPr bwMode="auto">
          <a:xfrm>
            <a:off x="23813" y="1274763"/>
            <a:ext cx="12290425" cy="3625850"/>
            <a:chOff x="107366" y="1294054"/>
            <a:chExt cx="9341006" cy="3066948"/>
          </a:xfrm>
        </p:grpSpPr>
        <p:sp>
          <p:nvSpPr>
            <p:cNvPr id="58" name="Rectangle 57"/>
            <p:cNvSpPr/>
            <p:nvPr/>
          </p:nvSpPr>
          <p:spPr bwMode="auto">
            <a:xfrm>
              <a:off x="5481280" y="1432362"/>
              <a:ext cx="3967092" cy="292864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b="1" dirty="0">
                  <a:solidFill>
                    <a:srgbClr val="C00000"/>
                  </a:solidFill>
                </a:rPr>
                <a:t>	Buffer Overflow</a:t>
              </a:r>
            </a:p>
            <a:p>
              <a:pPr eaLnBrk="1" hangingPunct="1">
                <a:defRPr/>
              </a:pPr>
              <a:r>
                <a:rPr lang="en-US" sz="1600" u="sng" dirty="0">
                  <a:solidFill>
                    <a:schemeClr val="tx1"/>
                  </a:solidFill>
                </a:rPr>
                <a:t>Attributes:</a:t>
              </a:r>
            </a:p>
            <a:p>
              <a:pPr marL="287338" lvl="2" indent="-114300" eaLnBrk="1" hangingPunct="1">
                <a:buFont typeface="Arial" panose="020B0604020202020204" pitchFamily="34" charset="0"/>
                <a:buChar char="•"/>
                <a:defRPr/>
              </a:pPr>
              <a:r>
                <a:rPr lang="en-US" sz="1600" dirty="0">
                  <a:solidFill>
                    <a:schemeClr val="tx1"/>
                  </a:solidFill>
                </a:rPr>
                <a:t>Access: </a:t>
              </a:r>
            </a:p>
            <a:p>
              <a:pPr marL="401638" lvl="4" indent="-114300" eaLnBrk="1" hangingPunct="1">
                <a:buFont typeface="Wingdings" panose="05000000000000000000" pitchFamily="2" charset="2"/>
                <a:buChar char="ü"/>
                <a:defRPr/>
              </a:pPr>
              <a:r>
                <a:rPr lang="en-US" sz="1400" i="1" dirty="0">
                  <a:solidFill>
                    <a:schemeClr val="tx1"/>
                  </a:solidFill>
                </a:rPr>
                <a:t>Read</a:t>
              </a:r>
              <a:r>
                <a:rPr lang="en-US" sz="1400" dirty="0">
                  <a:solidFill>
                    <a:schemeClr val="tx1"/>
                  </a:solidFill>
                </a:rPr>
                <a:t>, </a:t>
              </a:r>
              <a:r>
                <a:rPr lang="en-US" sz="1400" i="1" dirty="0">
                  <a:solidFill>
                    <a:schemeClr val="tx1"/>
                  </a:solidFill>
                </a:rPr>
                <a:t>Write</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Side: </a:t>
              </a:r>
            </a:p>
            <a:p>
              <a:pPr marL="401638" lvl="4" indent="-114300" eaLnBrk="1" hangingPunct="1">
                <a:buFont typeface="Wingdings" panose="05000000000000000000" pitchFamily="2" charset="2"/>
                <a:buChar char="ü"/>
                <a:defRPr/>
              </a:pPr>
              <a:r>
                <a:rPr lang="en-US" sz="1400" i="1" dirty="0">
                  <a:solidFill>
                    <a:schemeClr val="tx1"/>
                  </a:solidFill>
                </a:rPr>
                <a:t>Below</a:t>
              </a:r>
              <a:r>
                <a:rPr lang="en-US" sz="1400" dirty="0">
                  <a:solidFill>
                    <a:schemeClr val="tx1"/>
                  </a:solidFill>
                </a:rPr>
                <a:t> (before or under), </a:t>
              </a:r>
              <a:r>
                <a:rPr lang="en-US" sz="1400" i="1" dirty="0">
                  <a:solidFill>
                    <a:schemeClr val="tx1"/>
                  </a:solidFill>
                </a:rPr>
                <a:t>Above</a:t>
              </a:r>
              <a:r>
                <a:rPr lang="en-US" sz="1400" dirty="0">
                  <a:solidFill>
                    <a:schemeClr val="tx1"/>
                  </a:solidFill>
                </a:rPr>
                <a:t> (after or over)</a:t>
              </a:r>
            </a:p>
            <a:p>
              <a:pPr marL="287338" lvl="2" indent="-114300" eaLnBrk="1" hangingPunct="1">
                <a:buFont typeface="Arial" panose="020B0604020202020204" pitchFamily="34" charset="0"/>
                <a:buChar char="•"/>
                <a:defRPr/>
              </a:pPr>
              <a:r>
                <a:rPr lang="en-US" sz="1600" dirty="0">
                  <a:solidFill>
                    <a:schemeClr val="tx1"/>
                  </a:solidFill>
                </a:rPr>
                <a:t>Segment (memory area): </a:t>
              </a:r>
            </a:p>
            <a:p>
              <a:pPr marL="401638" lvl="4" indent="-114300" eaLnBrk="1" hangingPunct="1">
                <a:buFont typeface="Wingdings" panose="05000000000000000000" pitchFamily="2" charset="2"/>
                <a:buChar char="ü"/>
                <a:defRPr/>
              </a:pPr>
              <a:r>
                <a:rPr lang="en-US" sz="1400" i="1" dirty="0">
                  <a:solidFill>
                    <a:schemeClr val="tx1"/>
                  </a:solidFill>
                </a:rPr>
                <a:t>Heap</a:t>
              </a:r>
              <a:r>
                <a:rPr lang="en-US" sz="1400" dirty="0">
                  <a:solidFill>
                    <a:schemeClr val="tx1"/>
                  </a:solidFill>
                </a:rPr>
                <a:t>, </a:t>
              </a:r>
              <a:r>
                <a:rPr lang="en-US" sz="1400" i="1" dirty="0">
                  <a:solidFill>
                    <a:schemeClr val="tx1"/>
                  </a:solidFill>
                </a:rPr>
                <a:t>Stack</a:t>
              </a:r>
              <a:r>
                <a:rPr lang="en-US" sz="1400" dirty="0">
                  <a:solidFill>
                    <a:schemeClr val="tx1"/>
                  </a:solidFill>
                </a:rPr>
                <a:t>, </a:t>
              </a:r>
              <a:r>
                <a:rPr lang="en-US" sz="1400" i="1" dirty="0">
                  <a:solidFill>
                    <a:schemeClr val="tx1"/>
                  </a:solidFill>
                </a:rPr>
                <a:t>BSS </a:t>
              </a:r>
              <a:r>
                <a:rPr lang="en-US" sz="1400" dirty="0">
                  <a:solidFill>
                    <a:schemeClr val="tx1"/>
                  </a:solidFill>
                </a:rPr>
                <a:t>(uninitialized data), </a:t>
              </a:r>
              <a:r>
                <a:rPr lang="en-US" sz="1400" i="1" dirty="0">
                  <a:solidFill>
                    <a:schemeClr val="tx1"/>
                  </a:solidFill>
                </a:rPr>
                <a:t>Data</a:t>
              </a:r>
              <a:r>
                <a:rPr lang="en-US" sz="1400" dirty="0">
                  <a:solidFill>
                    <a:schemeClr val="tx1"/>
                  </a:solidFill>
                </a:rPr>
                <a:t> (initialized), </a:t>
              </a:r>
              <a:r>
                <a:rPr lang="en-US" sz="1400" i="1" dirty="0">
                  <a:solidFill>
                    <a:schemeClr val="tx1"/>
                  </a:solidFill>
                </a:rPr>
                <a:t>Code</a:t>
              </a:r>
              <a:r>
                <a:rPr lang="en-US" sz="1400" dirty="0">
                  <a:solidFill>
                    <a:schemeClr val="tx1"/>
                  </a:solidFill>
                </a:rPr>
                <a:t> (text)</a:t>
              </a:r>
            </a:p>
            <a:p>
              <a:pPr marL="287338" lvl="2" indent="-114300" eaLnBrk="1" hangingPunct="1">
                <a:buFont typeface="Arial" panose="020B0604020202020204" pitchFamily="34" charset="0"/>
                <a:buChar char="•"/>
                <a:defRPr/>
              </a:pPr>
              <a:r>
                <a:rPr lang="en-US" sz="1600" dirty="0">
                  <a:solidFill>
                    <a:schemeClr val="tx1"/>
                  </a:solidFill>
                </a:rPr>
                <a:t>Method: </a:t>
              </a:r>
            </a:p>
            <a:p>
              <a:pPr marL="401638" lvl="4" indent="-114300" eaLnBrk="1" hangingPunct="1">
                <a:buFont typeface="Wingdings" panose="05000000000000000000" pitchFamily="2" charset="2"/>
                <a:buChar char="ü"/>
                <a:defRPr/>
              </a:pPr>
              <a:r>
                <a:rPr lang="en-US" sz="1400" i="1" dirty="0">
                  <a:solidFill>
                    <a:schemeClr val="tx1"/>
                  </a:solidFill>
                </a:rPr>
                <a:t>Indexed</a:t>
              </a:r>
              <a:r>
                <a:rPr lang="en-US" sz="1400" dirty="0">
                  <a:solidFill>
                    <a:schemeClr val="tx1"/>
                  </a:solidFill>
                </a:rPr>
                <a:t>, (bare) </a:t>
              </a:r>
              <a:r>
                <a:rPr lang="en-US" sz="1400" i="1" dirty="0">
                  <a:solidFill>
                    <a:schemeClr val="tx1"/>
                  </a:solidFill>
                </a:rPr>
                <a:t>Pointer</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Magnitude (how far outside): </a:t>
              </a:r>
            </a:p>
            <a:p>
              <a:pPr marL="401638" lvl="4" indent="-114300" eaLnBrk="1" hangingPunct="1">
                <a:buFont typeface="Wingdings" panose="05000000000000000000" pitchFamily="2" charset="2"/>
                <a:buChar char="ü"/>
                <a:defRPr/>
              </a:pPr>
              <a:r>
                <a:rPr lang="en-US" sz="1400" i="1" dirty="0">
                  <a:solidFill>
                    <a:schemeClr val="tx1"/>
                  </a:solidFill>
                </a:rPr>
                <a:t>Minimal</a:t>
              </a:r>
              <a:r>
                <a:rPr lang="en-US" sz="1400" dirty="0">
                  <a:solidFill>
                    <a:schemeClr val="tx1"/>
                  </a:solidFill>
                </a:rPr>
                <a:t> (just barely), </a:t>
              </a:r>
              <a:r>
                <a:rPr lang="en-US" sz="1400" i="1" dirty="0">
                  <a:solidFill>
                    <a:schemeClr val="tx1"/>
                  </a:solidFill>
                </a:rPr>
                <a:t>Moderate</a:t>
              </a:r>
              <a:r>
                <a:rPr lang="en-US" sz="1400" dirty="0">
                  <a:solidFill>
                    <a:schemeClr val="tx1"/>
                  </a:solidFill>
                </a:rPr>
                <a:t>, </a:t>
              </a:r>
              <a:r>
                <a:rPr lang="en-US" sz="1400" i="1" dirty="0">
                  <a:solidFill>
                    <a:schemeClr val="tx1"/>
                  </a:solidFill>
                </a:rPr>
                <a:t>Far</a:t>
              </a:r>
              <a:r>
                <a:rPr lang="en-US" sz="1400" dirty="0">
                  <a:solidFill>
                    <a:schemeClr val="tx1"/>
                  </a:solidFill>
                </a:rPr>
                <a:t> (e.g. 4000).</a:t>
              </a:r>
            </a:p>
            <a:p>
              <a:pPr marL="287338" lvl="2" indent="-114300" eaLnBrk="1" hangingPunct="1">
                <a:buFont typeface="Arial" panose="020B0604020202020204" pitchFamily="34" charset="0"/>
                <a:buChar char="•"/>
                <a:defRPr/>
              </a:pPr>
              <a:r>
                <a:rPr lang="en-US" sz="1600" dirty="0">
                  <a:solidFill>
                    <a:schemeClr val="tx1"/>
                  </a:solidFill>
                </a:rPr>
                <a:t>Data Size </a:t>
              </a:r>
              <a:r>
                <a:rPr lang="en-US" sz="1400" dirty="0">
                  <a:solidFill>
                    <a:schemeClr val="tx1"/>
                  </a:solidFill>
                </a:rPr>
                <a:t>(base may be inside, but large chunk of data extends outside)</a:t>
              </a:r>
              <a:r>
                <a:rPr lang="en-US" sz="1600" dirty="0">
                  <a:solidFill>
                    <a:schemeClr val="tx1"/>
                  </a:solidFill>
                </a:rPr>
                <a:t>.</a:t>
              </a:r>
            </a:p>
          </p:txBody>
        </p:sp>
        <p:sp>
          <p:nvSpPr>
            <p:cNvPr id="59" name="Oval 58"/>
            <p:cNvSpPr/>
            <p:nvPr/>
          </p:nvSpPr>
          <p:spPr bwMode="auto">
            <a:xfrm>
              <a:off x="3204545" y="2792615"/>
              <a:ext cx="1131731" cy="421638"/>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No NULL Termination</a:t>
              </a:r>
            </a:p>
          </p:txBody>
        </p:sp>
        <p:sp>
          <p:nvSpPr>
            <p:cNvPr id="60" name="TextBox 59"/>
            <p:cNvSpPr txBox="1"/>
            <p:nvPr/>
          </p:nvSpPr>
          <p:spPr bwMode="auto">
            <a:xfrm rot="5400000">
              <a:off x="3015705" y="1027319"/>
              <a:ext cx="377858" cy="911327"/>
            </a:xfrm>
            <a:prstGeom prst="rect">
              <a:avLst/>
            </a:prstGeom>
            <a:noFill/>
            <a:ln w="12700">
              <a:noFill/>
            </a:ln>
          </p:spPr>
          <p:txBody>
            <a:bodyPr vert="vert270">
              <a:spAutoFit/>
            </a:bodyPr>
            <a:lstStyle/>
            <a:p>
              <a:pPr eaLnBrk="1" fontAlgn="auto" hangingPunct="1">
                <a:spcBef>
                  <a:spcPts val="0"/>
                </a:spcBef>
                <a:spcAft>
                  <a:spcPts val="0"/>
                </a:spcAft>
                <a:defRPr/>
              </a:pPr>
              <a:r>
                <a:rPr lang="en-US" b="1" dirty="0">
                  <a:solidFill>
                    <a:srgbClr val="0070C0"/>
                  </a:solidFill>
                  <a:latin typeface="+mn-lt"/>
                  <a:ea typeface="+mn-ea"/>
                </a:rPr>
                <a:t>Causes</a:t>
              </a:r>
            </a:p>
          </p:txBody>
        </p:sp>
        <p:sp>
          <p:nvSpPr>
            <p:cNvPr id="62" name="Oval 61"/>
            <p:cNvSpPr/>
            <p:nvPr/>
          </p:nvSpPr>
          <p:spPr bwMode="auto">
            <a:xfrm>
              <a:off x="3844009" y="2066162"/>
              <a:ext cx="1130525" cy="42432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Destination </a:t>
              </a:r>
              <a:br>
                <a:rPr lang="en-US" sz="1400" dirty="0">
                  <a:solidFill>
                    <a:schemeClr val="tx1"/>
                  </a:solidFill>
                </a:rPr>
              </a:br>
              <a:r>
                <a:rPr lang="en-US" sz="1400" dirty="0">
                  <a:solidFill>
                    <a:schemeClr val="tx1"/>
                  </a:solidFill>
                </a:rPr>
                <a:t>Too Small</a:t>
              </a:r>
            </a:p>
          </p:txBody>
        </p:sp>
        <p:sp>
          <p:nvSpPr>
            <p:cNvPr id="63" name="Oval 62"/>
            <p:cNvSpPr/>
            <p:nvPr/>
          </p:nvSpPr>
          <p:spPr bwMode="auto">
            <a:xfrm>
              <a:off x="3511005" y="3809112"/>
              <a:ext cx="1905122" cy="49146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Wrong Index / Pointer Out of Range</a:t>
              </a:r>
            </a:p>
          </p:txBody>
        </p:sp>
        <p:sp>
          <p:nvSpPr>
            <p:cNvPr id="64" name="Oval 63"/>
            <p:cNvSpPr/>
            <p:nvPr/>
          </p:nvSpPr>
          <p:spPr bwMode="auto">
            <a:xfrm>
              <a:off x="3909162" y="3224996"/>
              <a:ext cx="1130525" cy="42432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Data </a:t>
              </a:r>
              <a:br>
                <a:rPr lang="en-US" sz="1400" dirty="0">
                  <a:solidFill>
                    <a:schemeClr val="tx1"/>
                  </a:solidFill>
                </a:rPr>
              </a:br>
              <a:r>
                <a:rPr lang="en-US" sz="1400" dirty="0">
                  <a:solidFill>
                    <a:schemeClr val="tx1"/>
                  </a:solidFill>
                </a:rPr>
                <a:t>Too Big</a:t>
              </a:r>
            </a:p>
          </p:txBody>
        </p:sp>
        <p:sp>
          <p:nvSpPr>
            <p:cNvPr id="67" name="Oval 66"/>
            <p:cNvSpPr/>
            <p:nvPr/>
          </p:nvSpPr>
          <p:spPr bwMode="auto">
            <a:xfrm>
              <a:off x="2052303" y="3895051"/>
              <a:ext cx="1132937" cy="425667"/>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Incorrect Conversion</a:t>
              </a:r>
            </a:p>
          </p:txBody>
        </p:sp>
        <p:sp>
          <p:nvSpPr>
            <p:cNvPr id="68" name="Oval 67"/>
            <p:cNvSpPr/>
            <p:nvPr/>
          </p:nvSpPr>
          <p:spPr bwMode="auto">
            <a:xfrm>
              <a:off x="2233283" y="3210225"/>
              <a:ext cx="1131731" cy="42432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Incorrect Calculation</a:t>
              </a:r>
            </a:p>
          </p:txBody>
        </p:sp>
        <p:sp>
          <p:nvSpPr>
            <p:cNvPr id="69" name="Oval 68"/>
            <p:cNvSpPr/>
            <p:nvPr/>
          </p:nvSpPr>
          <p:spPr bwMode="auto">
            <a:xfrm>
              <a:off x="1219793" y="3580837"/>
              <a:ext cx="909729" cy="341070"/>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Off By One</a:t>
              </a:r>
            </a:p>
          </p:txBody>
        </p:sp>
        <p:cxnSp>
          <p:nvCxnSpPr>
            <p:cNvPr id="75" name="Straight Arrow Connector 74"/>
            <p:cNvCxnSpPr>
              <a:stCxn id="64" idx="6"/>
              <a:endCxn id="58" idx="1"/>
            </p:cNvCxnSpPr>
            <p:nvPr/>
          </p:nvCxnSpPr>
          <p:spPr bwMode="auto">
            <a:xfrm flipV="1">
              <a:off x="5039687" y="2896010"/>
              <a:ext cx="441592" cy="5411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5"/>
              <a:endCxn id="58" idx="1"/>
            </p:cNvCxnSpPr>
            <p:nvPr/>
          </p:nvCxnSpPr>
          <p:spPr bwMode="auto">
            <a:xfrm>
              <a:off x="4808032" y="2428717"/>
              <a:ext cx="673247" cy="4672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3" idx="7"/>
              <a:endCxn id="58" idx="1"/>
            </p:cNvCxnSpPr>
            <p:nvPr/>
          </p:nvCxnSpPr>
          <p:spPr bwMode="auto">
            <a:xfrm flipV="1">
              <a:off x="5136210" y="2896010"/>
              <a:ext cx="345069" cy="9856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9" idx="4"/>
              <a:endCxn id="64" idx="2"/>
            </p:cNvCxnSpPr>
            <p:nvPr/>
          </p:nvCxnSpPr>
          <p:spPr bwMode="auto">
            <a:xfrm>
              <a:off x="3770411" y="3214253"/>
              <a:ext cx="138751" cy="2229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0"/>
              <a:endCxn id="68" idx="2"/>
            </p:cNvCxnSpPr>
            <p:nvPr/>
          </p:nvCxnSpPr>
          <p:spPr bwMode="auto">
            <a:xfrm flipV="1">
              <a:off x="1674657" y="3422387"/>
              <a:ext cx="558627" cy="15845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8" idx="6"/>
              <a:endCxn id="64" idx="2"/>
            </p:cNvCxnSpPr>
            <p:nvPr/>
          </p:nvCxnSpPr>
          <p:spPr bwMode="auto">
            <a:xfrm>
              <a:off x="3365015" y="3422387"/>
              <a:ext cx="544148" cy="147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8" idx="0"/>
              <a:endCxn id="62" idx="2"/>
            </p:cNvCxnSpPr>
            <p:nvPr/>
          </p:nvCxnSpPr>
          <p:spPr bwMode="auto">
            <a:xfrm flipV="1">
              <a:off x="2799149" y="2278324"/>
              <a:ext cx="1044861" cy="9319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8" idx="5"/>
              <a:endCxn id="63" idx="2"/>
            </p:cNvCxnSpPr>
            <p:nvPr/>
          </p:nvCxnSpPr>
          <p:spPr bwMode="auto">
            <a:xfrm>
              <a:off x="3198513" y="3572780"/>
              <a:ext cx="312493" cy="4820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7" idx="6"/>
              <a:endCxn id="63" idx="2"/>
            </p:cNvCxnSpPr>
            <p:nvPr/>
          </p:nvCxnSpPr>
          <p:spPr bwMode="auto">
            <a:xfrm flipV="1">
              <a:off x="3185240" y="4054844"/>
              <a:ext cx="325765" cy="523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bwMode="auto">
            <a:xfrm>
              <a:off x="2282751" y="1713007"/>
              <a:ext cx="1763956" cy="422981"/>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User Input Not Checked Properly </a:t>
              </a:r>
            </a:p>
          </p:txBody>
        </p:sp>
        <p:cxnSp>
          <p:nvCxnSpPr>
            <p:cNvPr id="92" name="Straight Arrow Connector 91"/>
            <p:cNvCxnSpPr>
              <a:stCxn id="91" idx="4"/>
              <a:endCxn id="62" idx="2"/>
            </p:cNvCxnSpPr>
            <p:nvPr/>
          </p:nvCxnSpPr>
          <p:spPr bwMode="auto">
            <a:xfrm>
              <a:off x="3164730" y="2135987"/>
              <a:ext cx="679280" cy="1423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645481" y="3243795"/>
              <a:ext cx="909729" cy="343756"/>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Integer Underflow</a:t>
              </a:r>
            </a:p>
          </p:txBody>
        </p:sp>
        <p:sp>
          <p:nvSpPr>
            <p:cNvPr id="94" name="Oval 93"/>
            <p:cNvSpPr/>
            <p:nvPr/>
          </p:nvSpPr>
          <p:spPr bwMode="auto">
            <a:xfrm>
              <a:off x="107366" y="2843642"/>
              <a:ext cx="1363386" cy="339727"/>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Integer Overflow Wrap-around</a:t>
              </a:r>
            </a:p>
          </p:txBody>
        </p:sp>
        <p:sp>
          <p:nvSpPr>
            <p:cNvPr id="95" name="Oval 94"/>
            <p:cNvSpPr/>
            <p:nvPr/>
          </p:nvSpPr>
          <p:spPr bwMode="auto">
            <a:xfrm>
              <a:off x="1867702" y="2419318"/>
              <a:ext cx="908522" cy="339727"/>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Integer Coercion</a:t>
              </a:r>
            </a:p>
          </p:txBody>
        </p:sp>
        <p:sp>
          <p:nvSpPr>
            <p:cNvPr id="96" name="Oval 95"/>
            <p:cNvSpPr/>
            <p:nvPr/>
          </p:nvSpPr>
          <p:spPr bwMode="auto">
            <a:xfrm>
              <a:off x="471740" y="2415289"/>
              <a:ext cx="908522" cy="343756"/>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Incorrect Argument</a:t>
              </a:r>
            </a:p>
          </p:txBody>
        </p:sp>
        <p:sp>
          <p:nvSpPr>
            <p:cNvPr id="97" name="Oval 96"/>
            <p:cNvSpPr/>
            <p:nvPr/>
          </p:nvSpPr>
          <p:spPr bwMode="auto">
            <a:xfrm>
              <a:off x="1089487" y="2062134"/>
              <a:ext cx="908522" cy="342413"/>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Missing Factor</a:t>
              </a:r>
            </a:p>
          </p:txBody>
        </p:sp>
        <p:cxnSp>
          <p:nvCxnSpPr>
            <p:cNvPr id="98" name="Straight Arrow Connector 97"/>
            <p:cNvCxnSpPr>
              <a:stCxn id="94" idx="6"/>
              <a:endCxn id="68" idx="2"/>
            </p:cNvCxnSpPr>
            <p:nvPr/>
          </p:nvCxnSpPr>
          <p:spPr bwMode="auto">
            <a:xfrm>
              <a:off x="1470752" y="3014176"/>
              <a:ext cx="762531" cy="40821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7" idx="4"/>
              <a:endCxn id="68" idx="2"/>
            </p:cNvCxnSpPr>
            <p:nvPr/>
          </p:nvCxnSpPr>
          <p:spPr bwMode="auto">
            <a:xfrm>
              <a:off x="1544351" y="2404547"/>
              <a:ext cx="688933" cy="101784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4"/>
              <a:endCxn id="68" idx="2"/>
            </p:cNvCxnSpPr>
            <p:nvPr/>
          </p:nvCxnSpPr>
          <p:spPr bwMode="auto">
            <a:xfrm flipH="1">
              <a:off x="2233283" y="2759045"/>
              <a:ext cx="88077" cy="663342"/>
            </a:xfrm>
            <a:prstGeom prst="straightConnector1">
              <a:avLst/>
            </a:prstGeom>
            <a:ln w="12700">
              <a:solidFill>
                <a:schemeClr val="accent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6" idx="5"/>
              <a:endCxn id="68" idx="2"/>
            </p:cNvCxnSpPr>
            <p:nvPr/>
          </p:nvCxnSpPr>
          <p:spPr bwMode="auto">
            <a:xfrm>
              <a:off x="1247543" y="2709362"/>
              <a:ext cx="985741" cy="713025"/>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3" idx="7"/>
              <a:endCxn id="68" idx="2"/>
            </p:cNvCxnSpPr>
            <p:nvPr/>
          </p:nvCxnSpPr>
          <p:spPr bwMode="auto">
            <a:xfrm>
              <a:off x="1421284" y="3293478"/>
              <a:ext cx="811999" cy="128908"/>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37893" name="TextBox 174"/>
          <p:cNvSpPr txBox="1">
            <a:spLocks noChangeArrowheads="1"/>
          </p:cNvSpPr>
          <p:nvPr/>
        </p:nvSpPr>
        <p:spPr bwMode="auto">
          <a:xfrm>
            <a:off x="7585075" y="5329238"/>
            <a:ext cx="2241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a:t>means “is-a”</a:t>
            </a:r>
          </a:p>
          <a:p>
            <a:pPr eaLnBrk="1" hangingPunct="1"/>
            <a:r>
              <a:rPr lang="en-US" altLang="en-US"/>
              <a:t>means “can precede”.</a:t>
            </a:r>
          </a:p>
        </p:txBody>
      </p:sp>
      <p:cxnSp>
        <p:nvCxnSpPr>
          <p:cNvPr id="166" name="Straight Arrow Connector 165"/>
          <p:cNvCxnSpPr/>
          <p:nvPr/>
        </p:nvCxnSpPr>
        <p:spPr bwMode="auto">
          <a:xfrm>
            <a:off x="7129463" y="5494338"/>
            <a:ext cx="347662" cy="4762"/>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bwMode="auto">
          <a:xfrm>
            <a:off x="7129463" y="5800725"/>
            <a:ext cx="349250" cy="31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225966" y="2187575"/>
            <a:ext cx="2982746" cy="1098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08712" y="3295650"/>
            <a:ext cx="0" cy="33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Buffer Overflow: Consequences</a:t>
            </a:r>
          </a:p>
        </p:txBody>
      </p:sp>
      <p:grpSp>
        <p:nvGrpSpPr>
          <p:cNvPr id="39939" name="Group 9"/>
          <p:cNvGrpSpPr>
            <a:grpSpLocks/>
          </p:cNvGrpSpPr>
          <p:nvPr/>
        </p:nvGrpSpPr>
        <p:grpSpPr bwMode="auto">
          <a:xfrm>
            <a:off x="398463" y="1525588"/>
            <a:ext cx="11395075" cy="4019550"/>
            <a:chOff x="5481102" y="1174432"/>
            <a:chExt cx="6464833" cy="3186570"/>
          </a:xfrm>
        </p:grpSpPr>
        <p:sp>
          <p:nvSpPr>
            <p:cNvPr id="57" name="Rectangle 56"/>
            <p:cNvSpPr/>
            <p:nvPr/>
          </p:nvSpPr>
          <p:spPr bwMode="auto">
            <a:xfrm>
              <a:off x="5481102" y="1432428"/>
              <a:ext cx="3513418" cy="292857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b="1" dirty="0">
                  <a:solidFill>
                    <a:srgbClr val="C00000"/>
                  </a:solidFill>
                </a:rPr>
                <a:t>	Buffer Overflow</a:t>
              </a:r>
            </a:p>
            <a:p>
              <a:pPr eaLnBrk="1" hangingPunct="1">
                <a:defRPr/>
              </a:pPr>
              <a:r>
                <a:rPr lang="en-US" sz="1600" u="sng" dirty="0">
                  <a:solidFill>
                    <a:schemeClr val="tx1"/>
                  </a:solidFill>
                </a:rPr>
                <a:t>Attributes:</a:t>
              </a:r>
            </a:p>
            <a:p>
              <a:pPr marL="287338" lvl="2" indent="-114300" eaLnBrk="1" hangingPunct="1">
                <a:buFont typeface="Arial" panose="020B0604020202020204" pitchFamily="34" charset="0"/>
                <a:buChar char="•"/>
                <a:defRPr/>
              </a:pPr>
              <a:r>
                <a:rPr lang="en-US" sz="1600" dirty="0">
                  <a:solidFill>
                    <a:schemeClr val="tx1"/>
                  </a:solidFill>
                </a:rPr>
                <a:t>Access: </a:t>
              </a:r>
            </a:p>
            <a:p>
              <a:pPr marL="401638" lvl="4" indent="-114300" eaLnBrk="1" hangingPunct="1">
                <a:buFont typeface="Wingdings" panose="05000000000000000000" pitchFamily="2" charset="2"/>
                <a:buChar char="ü"/>
                <a:defRPr/>
              </a:pPr>
              <a:r>
                <a:rPr lang="en-US" sz="1400" i="1" dirty="0">
                  <a:solidFill>
                    <a:schemeClr val="tx1"/>
                  </a:solidFill>
                </a:rPr>
                <a:t>Read</a:t>
              </a:r>
              <a:r>
                <a:rPr lang="en-US" sz="1400" dirty="0">
                  <a:solidFill>
                    <a:schemeClr val="tx1"/>
                  </a:solidFill>
                </a:rPr>
                <a:t>, </a:t>
              </a:r>
              <a:r>
                <a:rPr lang="en-US" sz="1400" i="1" dirty="0">
                  <a:solidFill>
                    <a:schemeClr val="tx1"/>
                  </a:solidFill>
                </a:rPr>
                <a:t>Write</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Side: </a:t>
              </a:r>
            </a:p>
            <a:p>
              <a:pPr marL="401638" lvl="4" indent="-114300" eaLnBrk="1" hangingPunct="1">
                <a:buFont typeface="Wingdings" panose="05000000000000000000" pitchFamily="2" charset="2"/>
                <a:buChar char="ü"/>
                <a:defRPr/>
              </a:pPr>
              <a:r>
                <a:rPr lang="en-US" sz="1400" i="1" dirty="0">
                  <a:solidFill>
                    <a:schemeClr val="tx1"/>
                  </a:solidFill>
                </a:rPr>
                <a:t>Below</a:t>
              </a:r>
              <a:r>
                <a:rPr lang="en-US" sz="1400" dirty="0">
                  <a:solidFill>
                    <a:schemeClr val="tx1"/>
                  </a:solidFill>
                </a:rPr>
                <a:t> (before or under), </a:t>
              </a:r>
              <a:r>
                <a:rPr lang="en-US" sz="1400" i="1" dirty="0">
                  <a:solidFill>
                    <a:schemeClr val="tx1"/>
                  </a:solidFill>
                </a:rPr>
                <a:t>Above</a:t>
              </a:r>
              <a:r>
                <a:rPr lang="en-US" sz="1400" dirty="0">
                  <a:solidFill>
                    <a:schemeClr val="tx1"/>
                  </a:solidFill>
                </a:rPr>
                <a:t> (after or over)</a:t>
              </a:r>
            </a:p>
            <a:p>
              <a:pPr marL="287338" lvl="2" indent="-114300" eaLnBrk="1" hangingPunct="1">
                <a:buFont typeface="Arial" panose="020B0604020202020204" pitchFamily="34" charset="0"/>
                <a:buChar char="•"/>
                <a:defRPr/>
              </a:pPr>
              <a:r>
                <a:rPr lang="en-US" sz="1600" dirty="0">
                  <a:solidFill>
                    <a:schemeClr val="tx1"/>
                  </a:solidFill>
                </a:rPr>
                <a:t>Segment (memory area): </a:t>
              </a:r>
            </a:p>
            <a:p>
              <a:pPr marL="401638" lvl="4" indent="-114300" eaLnBrk="1" hangingPunct="1">
                <a:buFont typeface="Wingdings" panose="05000000000000000000" pitchFamily="2" charset="2"/>
                <a:buChar char="ü"/>
                <a:defRPr/>
              </a:pPr>
              <a:r>
                <a:rPr lang="en-US" sz="1400" i="1" dirty="0">
                  <a:solidFill>
                    <a:schemeClr val="tx1"/>
                  </a:solidFill>
                </a:rPr>
                <a:t>Heap</a:t>
              </a:r>
              <a:r>
                <a:rPr lang="en-US" sz="1400" dirty="0">
                  <a:solidFill>
                    <a:schemeClr val="tx1"/>
                  </a:solidFill>
                </a:rPr>
                <a:t>, </a:t>
              </a:r>
              <a:r>
                <a:rPr lang="en-US" sz="1400" i="1" dirty="0">
                  <a:solidFill>
                    <a:schemeClr val="tx1"/>
                  </a:solidFill>
                </a:rPr>
                <a:t>Stack</a:t>
              </a:r>
              <a:r>
                <a:rPr lang="en-US" sz="1400" dirty="0">
                  <a:solidFill>
                    <a:schemeClr val="tx1"/>
                  </a:solidFill>
                </a:rPr>
                <a:t>, </a:t>
              </a:r>
              <a:r>
                <a:rPr lang="en-US" sz="1400" i="1" dirty="0">
                  <a:solidFill>
                    <a:schemeClr val="tx1"/>
                  </a:solidFill>
                </a:rPr>
                <a:t>BSS </a:t>
              </a:r>
              <a:r>
                <a:rPr lang="en-US" sz="1400" dirty="0">
                  <a:solidFill>
                    <a:schemeClr val="tx1"/>
                  </a:solidFill>
                </a:rPr>
                <a:t>(uninitialized data), </a:t>
              </a:r>
              <a:r>
                <a:rPr lang="en-US" sz="1400" i="1" dirty="0">
                  <a:solidFill>
                    <a:schemeClr val="tx1"/>
                  </a:solidFill>
                </a:rPr>
                <a:t>Data</a:t>
              </a:r>
              <a:r>
                <a:rPr lang="en-US" sz="1400" dirty="0">
                  <a:solidFill>
                    <a:schemeClr val="tx1"/>
                  </a:solidFill>
                </a:rPr>
                <a:t> (initialized), </a:t>
              </a:r>
              <a:r>
                <a:rPr lang="en-US" sz="1400" i="1" dirty="0">
                  <a:solidFill>
                    <a:schemeClr val="tx1"/>
                  </a:solidFill>
                </a:rPr>
                <a:t>Code</a:t>
              </a:r>
              <a:r>
                <a:rPr lang="en-US" sz="1400" dirty="0">
                  <a:solidFill>
                    <a:schemeClr val="tx1"/>
                  </a:solidFill>
                </a:rPr>
                <a:t> (text)</a:t>
              </a:r>
            </a:p>
            <a:p>
              <a:pPr marL="287338" lvl="2" indent="-114300" eaLnBrk="1" hangingPunct="1">
                <a:buFont typeface="Arial" panose="020B0604020202020204" pitchFamily="34" charset="0"/>
                <a:buChar char="•"/>
                <a:defRPr/>
              </a:pPr>
              <a:r>
                <a:rPr lang="en-US" sz="1600" dirty="0">
                  <a:solidFill>
                    <a:schemeClr val="tx1"/>
                  </a:solidFill>
                </a:rPr>
                <a:t>Method: </a:t>
              </a:r>
            </a:p>
            <a:p>
              <a:pPr marL="401638" lvl="4" indent="-114300" eaLnBrk="1" hangingPunct="1">
                <a:buFont typeface="Wingdings" panose="05000000000000000000" pitchFamily="2" charset="2"/>
                <a:buChar char="ü"/>
                <a:defRPr/>
              </a:pPr>
              <a:r>
                <a:rPr lang="en-US" sz="1400" i="1" dirty="0">
                  <a:solidFill>
                    <a:schemeClr val="tx1"/>
                  </a:solidFill>
                </a:rPr>
                <a:t>Indexed</a:t>
              </a:r>
              <a:r>
                <a:rPr lang="en-US" sz="1400" dirty="0">
                  <a:solidFill>
                    <a:schemeClr val="tx1"/>
                  </a:solidFill>
                </a:rPr>
                <a:t>, (bare) </a:t>
              </a:r>
              <a:r>
                <a:rPr lang="en-US" sz="1400" i="1" dirty="0">
                  <a:solidFill>
                    <a:schemeClr val="tx1"/>
                  </a:solidFill>
                </a:rPr>
                <a:t>Pointer</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Magnitude (how far outside): </a:t>
              </a:r>
            </a:p>
            <a:p>
              <a:pPr marL="401638" lvl="4" indent="-114300" eaLnBrk="1" hangingPunct="1">
                <a:buFont typeface="Wingdings" panose="05000000000000000000" pitchFamily="2" charset="2"/>
                <a:buChar char="ü"/>
                <a:defRPr/>
              </a:pPr>
              <a:r>
                <a:rPr lang="en-US" sz="1400" i="1" dirty="0">
                  <a:solidFill>
                    <a:schemeClr val="tx1"/>
                  </a:solidFill>
                </a:rPr>
                <a:t>Minimal</a:t>
              </a:r>
              <a:r>
                <a:rPr lang="en-US" sz="1400" dirty="0">
                  <a:solidFill>
                    <a:schemeClr val="tx1"/>
                  </a:solidFill>
                </a:rPr>
                <a:t> (just barely), </a:t>
              </a:r>
              <a:r>
                <a:rPr lang="en-US" sz="1400" i="1" dirty="0">
                  <a:solidFill>
                    <a:schemeClr val="tx1"/>
                  </a:solidFill>
                </a:rPr>
                <a:t>Moderate</a:t>
              </a:r>
              <a:r>
                <a:rPr lang="en-US" sz="1400" dirty="0">
                  <a:solidFill>
                    <a:schemeClr val="tx1"/>
                  </a:solidFill>
                </a:rPr>
                <a:t>, </a:t>
              </a:r>
              <a:r>
                <a:rPr lang="en-US" sz="1400" i="1" dirty="0">
                  <a:solidFill>
                    <a:schemeClr val="tx1"/>
                  </a:solidFill>
                </a:rPr>
                <a:t>Far</a:t>
              </a:r>
              <a:r>
                <a:rPr lang="en-US" sz="1400" dirty="0">
                  <a:solidFill>
                    <a:schemeClr val="tx1"/>
                  </a:solidFill>
                </a:rPr>
                <a:t> (e.g. 4000).</a:t>
              </a:r>
            </a:p>
            <a:p>
              <a:pPr marL="287338" lvl="2" indent="-114300" eaLnBrk="1" hangingPunct="1">
                <a:buFont typeface="Arial" panose="020B0604020202020204" pitchFamily="34" charset="0"/>
                <a:buChar char="•"/>
                <a:defRPr/>
              </a:pPr>
              <a:r>
                <a:rPr lang="en-US" sz="1600" dirty="0">
                  <a:solidFill>
                    <a:schemeClr val="tx1"/>
                  </a:solidFill>
                </a:rPr>
                <a:t>Data Size </a:t>
              </a:r>
              <a:r>
                <a:rPr lang="en-US" sz="1400" dirty="0">
                  <a:solidFill>
                    <a:schemeClr val="tx1"/>
                  </a:solidFill>
                </a:rPr>
                <a:t>(base may be inside, but large chunk of data extends outside)</a:t>
              </a:r>
              <a:r>
                <a:rPr lang="en-US" sz="1600" dirty="0">
                  <a:solidFill>
                    <a:schemeClr val="tx1"/>
                  </a:solidFill>
                </a:rPr>
                <a:t>.</a:t>
              </a:r>
            </a:p>
          </p:txBody>
        </p:sp>
        <p:grpSp>
          <p:nvGrpSpPr>
            <p:cNvPr id="39941" name="Group 2"/>
            <p:cNvGrpSpPr>
              <a:grpSpLocks/>
            </p:cNvGrpSpPr>
            <p:nvPr/>
          </p:nvGrpSpPr>
          <p:grpSpPr bwMode="auto">
            <a:xfrm>
              <a:off x="8994087" y="1174432"/>
              <a:ext cx="2951848" cy="3031375"/>
              <a:chOff x="8994087" y="1174432"/>
              <a:chExt cx="2951848" cy="3031375"/>
            </a:xfrm>
          </p:grpSpPr>
          <p:sp>
            <p:nvSpPr>
              <p:cNvPr id="60" name="TextBox 59"/>
              <p:cNvSpPr txBox="1"/>
              <p:nvPr/>
            </p:nvSpPr>
            <p:spPr bwMode="auto">
              <a:xfrm rot="5400000">
                <a:off x="10144615" y="767476"/>
                <a:ext cx="411535" cy="1225447"/>
              </a:xfrm>
              <a:prstGeom prst="rect">
                <a:avLst/>
              </a:prstGeom>
              <a:noFill/>
              <a:ln w="0">
                <a:noFill/>
              </a:ln>
            </p:spPr>
            <p:txBody>
              <a:bodyPr vert="vert270">
                <a:spAutoFit/>
              </a:bodyPr>
              <a:lstStyle/>
              <a:p>
                <a:pPr eaLnBrk="1" fontAlgn="auto" hangingPunct="1">
                  <a:spcBef>
                    <a:spcPts val="0"/>
                  </a:spcBef>
                  <a:spcAft>
                    <a:spcPts val="0"/>
                  </a:spcAft>
                  <a:defRPr/>
                </a:pPr>
                <a:r>
                  <a:rPr lang="en-US" b="1" dirty="0">
                    <a:solidFill>
                      <a:srgbClr val="00B050"/>
                    </a:solidFill>
                    <a:latin typeface="+mn-lt"/>
                    <a:ea typeface="+mn-ea"/>
                  </a:rPr>
                  <a:t>Consequences</a:t>
                </a:r>
              </a:p>
            </p:txBody>
          </p:sp>
          <p:sp>
            <p:nvSpPr>
              <p:cNvPr id="64" name="Oval 63"/>
              <p:cNvSpPr/>
              <p:nvPr/>
            </p:nvSpPr>
            <p:spPr bwMode="auto">
              <a:xfrm>
                <a:off x="9414221" y="3376840"/>
                <a:ext cx="1597745" cy="380073"/>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Resource Exhaustion</a:t>
                </a:r>
                <a:br>
                  <a:rPr lang="en-US" sz="1400" dirty="0">
                    <a:solidFill>
                      <a:schemeClr val="tx1"/>
                    </a:solidFill>
                  </a:rPr>
                </a:br>
                <a:r>
                  <a:rPr lang="en-US" sz="1400" dirty="0">
                    <a:solidFill>
                      <a:schemeClr val="tx1"/>
                    </a:solidFill>
                  </a:rPr>
                  <a:t>(Memory/CPU)</a:t>
                </a:r>
              </a:p>
            </p:txBody>
          </p:sp>
          <p:sp>
            <p:nvSpPr>
              <p:cNvPr id="65" name="Oval 64"/>
              <p:cNvSpPr/>
              <p:nvPr/>
            </p:nvSpPr>
            <p:spPr bwMode="auto">
              <a:xfrm>
                <a:off x="9237694" y="1643859"/>
                <a:ext cx="1170839" cy="341059"/>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Information Exposure</a:t>
                </a:r>
              </a:p>
            </p:txBody>
          </p:sp>
          <p:sp>
            <p:nvSpPr>
              <p:cNvPr id="69" name="Oval 68"/>
              <p:cNvSpPr/>
              <p:nvPr/>
            </p:nvSpPr>
            <p:spPr bwMode="auto">
              <a:xfrm>
                <a:off x="9889761" y="2035259"/>
                <a:ext cx="1073569" cy="341058"/>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Information Loss</a:t>
                </a:r>
              </a:p>
            </p:txBody>
          </p:sp>
          <p:sp>
            <p:nvSpPr>
              <p:cNvPr id="70" name="Oval 69"/>
              <p:cNvSpPr/>
              <p:nvPr/>
            </p:nvSpPr>
            <p:spPr bwMode="auto">
              <a:xfrm>
                <a:off x="9189059" y="3827390"/>
                <a:ext cx="1641877" cy="378814"/>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Arbitrary Code Execution</a:t>
                </a:r>
              </a:p>
            </p:txBody>
          </p:sp>
          <p:sp>
            <p:nvSpPr>
              <p:cNvPr id="71" name="Oval 70"/>
              <p:cNvSpPr/>
              <p:nvPr/>
            </p:nvSpPr>
            <p:spPr bwMode="auto">
              <a:xfrm>
                <a:off x="9545715" y="2896086"/>
                <a:ext cx="975399" cy="34231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System Crash</a:t>
                </a:r>
              </a:p>
            </p:txBody>
          </p:sp>
          <p:sp>
            <p:nvSpPr>
              <p:cNvPr id="72" name="Oval 71"/>
              <p:cNvSpPr/>
              <p:nvPr/>
            </p:nvSpPr>
            <p:spPr bwMode="auto">
              <a:xfrm>
                <a:off x="9545715" y="2456862"/>
                <a:ext cx="975399" cy="343576"/>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Program Crash</a:t>
                </a:r>
              </a:p>
            </p:txBody>
          </p:sp>
          <p:sp>
            <p:nvSpPr>
              <p:cNvPr id="73" name="Oval 72"/>
              <p:cNvSpPr/>
              <p:nvPr/>
            </p:nvSpPr>
            <p:spPr bwMode="auto">
              <a:xfrm>
                <a:off x="10969635" y="2776526"/>
                <a:ext cx="976300" cy="343576"/>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Denial Of Service</a:t>
                </a:r>
              </a:p>
            </p:txBody>
          </p:sp>
          <p:cxnSp>
            <p:nvCxnSpPr>
              <p:cNvPr id="77" name="Straight Arrow Connector 76"/>
              <p:cNvCxnSpPr>
                <a:stCxn id="57" idx="3"/>
                <a:endCxn id="64" idx="1"/>
              </p:cNvCxnSpPr>
              <p:nvPr/>
            </p:nvCxnSpPr>
            <p:spPr bwMode="auto">
              <a:xfrm>
                <a:off x="8994520" y="2897344"/>
                <a:ext cx="653869" cy="53487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7" idx="3"/>
                <a:endCxn id="69" idx="2"/>
              </p:cNvCxnSpPr>
              <p:nvPr/>
            </p:nvCxnSpPr>
            <p:spPr bwMode="auto">
              <a:xfrm flipV="1">
                <a:off x="8994520" y="2206417"/>
                <a:ext cx="895241" cy="69092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7" idx="3"/>
                <a:endCxn id="65" idx="3"/>
              </p:cNvCxnSpPr>
              <p:nvPr/>
            </p:nvCxnSpPr>
            <p:spPr bwMode="auto">
              <a:xfrm flipV="1">
                <a:off x="8994520" y="1935835"/>
                <a:ext cx="415198" cy="96150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7" idx="3"/>
                <a:endCxn id="70" idx="1"/>
              </p:cNvCxnSpPr>
              <p:nvPr/>
            </p:nvCxnSpPr>
            <p:spPr bwMode="auto">
              <a:xfrm>
                <a:off x="8994520" y="2897344"/>
                <a:ext cx="435012" cy="98542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7" idx="3"/>
                <a:endCxn id="71" idx="2"/>
              </p:cNvCxnSpPr>
              <p:nvPr/>
            </p:nvCxnSpPr>
            <p:spPr bwMode="auto">
              <a:xfrm>
                <a:off x="8994520" y="2897344"/>
                <a:ext cx="551195" cy="17115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7" idx="3"/>
                <a:endCxn id="72" idx="2"/>
              </p:cNvCxnSpPr>
              <p:nvPr/>
            </p:nvCxnSpPr>
            <p:spPr bwMode="auto">
              <a:xfrm flipV="1">
                <a:off x="8994520" y="2628021"/>
                <a:ext cx="551195" cy="26932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4" idx="0"/>
                <a:endCxn id="73" idx="2"/>
              </p:cNvCxnSpPr>
              <p:nvPr/>
            </p:nvCxnSpPr>
            <p:spPr bwMode="auto">
              <a:xfrm flipV="1">
                <a:off x="10213994" y="2947685"/>
                <a:ext cx="755642" cy="42915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2" idx="5"/>
                <a:endCxn id="73" idx="2"/>
              </p:cNvCxnSpPr>
              <p:nvPr/>
            </p:nvCxnSpPr>
            <p:spPr bwMode="auto">
              <a:xfrm>
                <a:off x="10378812" y="2750098"/>
                <a:ext cx="590823" cy="197587"/>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1" idx="6"/>
                <a:endCxn id="73" idx="2"/>
              </p:cNvCxnSpPr>
              <p:nvPr/>
            </p:nvCxnSpPr>
            <p:spPr bwMode="auto">
              <a:xfrm flipV="1">
                <a:off x="10521114" y="2947685"/>
                <a:ext cx="448521" cy="12081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Agenda</a:t>
            </a:r>
          </a:p>
        </p:txBody>
      </p:sp>
      <p:sp>
        <p:nvSpPr>
          <p:cNvPr id="12291" name="Content Placeholder 2"/>
          <p:cNvSpPr>
            <a:spLocks noGrp="1"/>
          </p:cNvSpPr>
          <p:nvPr>
            <p:ph sz="quarter" idx="1"/>
          </p:nvPr>
        </p:nvSpPr>
        <p:spPr>
          <a:xfrm>
            <a:off x="644525" y="1608138"/>
            <a:ext cx="10972800" cy="4937125"/>
          </a:xfrm>
        </p:spPr>
        <p:txBody>
          <a:bodyPr/>
          <a:lstStyle/>
          <a:p>
            <a:pPr marL="457200" indent="-457200" eaLnBrk="1" hangingPunct="1">
              <a:buFont typeface="Bookman Old Style" pitchFamily="18" charset="0"/>
              <a:buAutoNum type="romanUcPeriod"/>
            </a:pPr>
            <a:r>
              <a:rPr lang="en-US" altLang="en-US"/>
              <a:t>Our Vision (Why Use the Term "periodic table“)</a:t>
            </a:r>
          </a:p>
          <a:p>
            <a:pPr marL="457200" indent="-457200" eaLnBrk="1" hangingPunct="1">
              <a:buFont typeface="Bookman Old Style" pitchFamily="18" charset="0"/>
              <a:buAutoNum type="romanUcPeriod"/>
            </a:pPr>
            <a:r>
              <a:rPr lang="en-US" altLang="en-US"/>
              <a:t>Taxonomy and (Formal) Meanings</a:t>
            </a:r>
          </a:p>
          <a:p>
            <a:pPr marL="457200" indent="-457200" eaLnBrk="1" hangingPunct="1">
              <a:buFont typeface="Bookman Old Style" pitchFamily="18" charset="0"/>
              <a:buAutoNum type="romanUcPeriod"/>
            </a:pPr>
            <a:r>
              <a:rPr lang="en-US" altLang="en-US"/>
              <a:t>Examples on Applying Our Approach (Techniques)</a:t>
            </a:r>
          </a:p>
          <a:p>
            <a:pPr marL="457200" indent="-457200" eaLnBrk="1" hangingPunct="1">
              <a:buFont typeface="Bookman Old Style" pitchFamily="18" charset="0"/>
              <a:buAutoNum type="romanUcPeriod"/>
            </a:pPr>
            <a:r>
              <a:rPr lang="en-US" altLang="en-US"/>
              <a:t>Next Steps</a:t>
            </a:r>
          </a:p>
          <a:p>
            <a:pPr marL="457200" indent="-457200" eaLnBrk="1" hangingPunct="1">
              <a:buFont typeface="Bookman Old Style" pitchFamily="18" charset="0"/>
              <a:buAutoNum type="romanUcPeriod"/>
            </a:pPr>
            <a:r>
              <a:rPr lang="en-US" altLang="en-US"/>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dirty="0"/>
              <a:t>Buffer Overflow: Attributes, Causes &amp; Consequences</a:t>
            </a:r>
          </a:p>
        </p:txBody>
      </p:sp>
      <p:grpSp>
        <p:nvGrpSpPr>
          <p:cNvPr id="41987" name="Group 1"/>
          <p:cNvGrpSpPr>
            <a:grpSpLocks/>
          </p:cNvGrpSpPr>
          <p:nvPr/>
        </p:nvGrpSpPr>
        <p:grpSpPr bwMode="auto">
          <a:xfrm>
            <a:off x="0" y="1552575"/>
            <a:ext cx="12198350" cy="3128963"/>
            <a:chOff x="527050" y="1520143"/>
            <a:chExt cx="11055350" cy="2688320"/>
          </a:xfrm>
        </p:grpSpPr>
        <p:sp>
          <p:nvSpPr>
            <p:cNvPr id="118" name="Rectangle 117"/>
            <p:cNvSpPr/>
            <p:nvPr/>
          </p:nvSpPr>
          <p:spPr bwMode="auto">
            <a:xfrm>
              <a:off x="5473470" y="1691999"/>
              <a:ext cx="3319195" cy="251646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400" b="1" dirty="0">
                  <a:solidFill>
                    <a:srgbClr val="C00000"/>
                  </a:solidFill>
                </a:rPr>
                <a:t>	Buffer Overflow</a:t>
              </a:r>
            </a:p>
            <a:p>
              <a:pPr eaLnBrk="1" hangingPunct="1">
                <a:defRPr/>
              </a:pPr>
              <a:r>
                <a:rPr lang="en-US" sz="1100" u="sng" dirty="0">
                  <a:solidFill>
                    <a:schemeClr val="tx1"/>
                  </a:solidFill>
                </a:rPr>
                <a:t>Attributes:</a:t>
              </a:r>
            </a:p>
            <a:p>
              <a:pPr marL="287338" lvl="2" indent="-114300" eaLnBrk="1" hangingPunct="1">
                <a:buFont typeface="Arial" panose="020B0604020202020204" pitchFamily="34" charset="0"/>
                <a:buChar char="•"/>
                <a:defRPr/>
              </a:pPr>
              <a:r>
                <a:rPr lang="en-US" sz="1100" dirty="0">
                  <a:solidFill>
                    <a:schemeClr val="tx1"/>
                  </a:solidFill>
                </a:rPr>
                <a:t>Access: </a:t>
              </a:r>
            </a:p>
            <a:p>
              <a:pPr marL="401638" lvl="4" indent="-114300" eaLnBrk="1" hangingPunct="1">
                <a:buFont typeface="Wingdings" panose="05000000000000000000" pitchFamily="2" charset="2"/>
                <a:buChar char="ü"/>
                <a:defRPr/>
              </a:pPr>
              <a:r>
                <a:rPr lang="en-US" sz="1050" i="1" dirty="0">
                  <a:solidFill>
                    <a:schemeClr val="tx1"/>
                  </a:solidFill>
                </a:rPr>
                <a:t>Read</a:t>
              </a:r>
              <a:r>
                <a:rPr lang="en-US" sz="1050" dirty="0">
                  <a:solidFill>
                    <a:schemeClr val="tx1"/>
                  </a:solidFill>
                </a:rPr>
                <a:t>, </a:t>
              </a:r>
              <a:r>
                <a:rPr lang="en-US" sz="1050" i="1" dirty="0">
                  <a:solidFill>
                    <a:schemeClr val="tx1"/>
                  </a:solidFill>
                </a:rPr>
                <a:t>Write</a:t>
              </a:r>
              <a:r>
                <a:rPr lang="en-US" sz="1050" dirty="0">
                  <a:solidFill>
                    <a:schemeClr val="tx1"/>
                  </a:solidFill>
                </a:rPr>
                <a:t>.</a:t>
              </a:r>
            </a:p>
            <a:p>
              <a:pPr marL="287338" lvl="2" indent="-114300" eaLnBrk="1" hangingPunct="1">
                <a:buFont typeface="Arial" panose="020B0604020202020204" pitchFamily="34" charset="0"/>
                <a:buChar char="•"/>
                <a:defRPr/>
              </a:pPr>
              <a:r>
                <a:rPr lang="en-US" sz="1100" dirty="0">
                  <a:solidFill>
                    <a:schemeClr val="tx1"/>
                  </a:solidFill>
                </a:rPr>
                <a:t>Side: </a:t>
              </a:r>
            </a:p>
            <a:p>
              <a:pPr marL="401638" lvl="4" indent="-114300" eaLnBrk="1" hangingPunct="1">
                <a:buFont typeface="Wingdings" panose="05000000000000000000" pitchFamily="2" charset="2"/>
                <a:buChar char="ü"/>
                <a:defRPr/>
              </a:pPr>
              <a:r>
                <a:rPr lang="en-US" sz="1050" i="1" dirty="0">
                  <a:solidFill>
                    <a:schemeClr val="tx1"/>
                  </a:solidFill>
                </a:rPr>
                <a:t>Below</a:t>
              </a:r>
              <a:r>
                <a:rPr lang="en-US" sz="1050" dirty="0">
                  <a:solidFill>
                    <a:schemeClr val="tx1"/>
                  </a:solidFill>
                </a:rPr>
                <a:t> (before or under), </a:t>
              </a:r>
              <a:r>
                <a:rPr lang="en-US" sz="1050" i="1" dirty="0">
                  <a:solidFill>
                    <a:schemeClr val="tx1"/>
                  </a:solidFill>
                </a:rPr>
                <a:t>Above</a:t>
              </a:r>
              <a:r>
                <a:rPr lang="en-US" sz="1050" dirty="0">
                  <a:solidFill>
                    <a:schemeClr val="tx1"/>
                  </a:solidFill>
                </a:rPr>
                <a:t> (after or over)</a:t>
              </a:r>
            </a:p>
            <a:p>
              <a:pPr marL="287338" lvl="2" indent="-114300" eaLnBrk="1" hangingPunct="1">
                <a:buFont typeface="Arial" panose="020B0604020202020204" pitchFamily="34" charset="0"/>
                <a:buChar char="•"/>
                <a:defRPr/>
              </a:pPr>
              <a:r>
                <a:rPr lang="en-US" sz="1100" dirty="0">
                  <a:solidFill>
                    <a:schemeClr val="tx1"/>
                  </a:solidFill>
                </a:rPr>
                <a:t>Segment (memory area): </a:t>
              </a:r>
            </a:p>
            <a:p>
              <a:pPr marL="401638" lvl="4" indent="-114300" eaLnBrk="1" hangingPunct="1">
                <a:buFont typeface="Wingdings" panose="05000000000000000000" pitchFamily="2" charset="2"/>
                <a:buChar char="ü"/>
                <a:defRPr/>
              </a:pPr>
              <a:r>
                <a:rPr lang="en-US" sz="1050" i="1" dirty="0">
                  <a:solidFill>
                    <a:schemeClr val="tx1"/>
                  </a:solidFill>
                </a:rPr>
                <a:t>Heap</a:t>
              </a:r>
              <a:r>
                <a:rPr lang="en-US" sz="1050" dirty="0">
                  <a:solidFill>
                    <a:schemeClr val="tx1"/>
                  </a:solidFill>
                </a:rPr>
                <a:t>, </a:t>
              </a:r>
              <a:r>
                <a:rPr lang="en-US" sz="1050" i="1" dirty="0">
                  <a:solidFill>
                    <a:schemeClr val="tx1"/>
                  </a:solidFill>
                </a:rPr>
                <a:t>Stack</a:t>
              </a:r>
              <a:r>
                <a:rPr lang="en-US" sz="1050" dirty="0">
                  <a:solidFill>
                    <a:schemeClr val="tx1"/>
                  </a:solidFill>
                </a:rPr>
                <a:t>, </a:t>
              </a:r>
              <a:r>
                <a:rPr lang="en-US" sz="1050" i="1" dirty="0">
                  <a:solidFill>
                    <a:schemeClr val="tx1"/>
                  </a:solidFill>
                </a:rPr>
                <a:t>BSS </a:t>
              </a:r>
              <a:r>
                <a:rPr lang="en-US" sz="1050" dirty="0">
                  <a:solidFill>
                    <a:schemeClr val="tx1"/>
                  </a:solidFill>
                </a:rPr>
                <a:t>(uninitialized data), </a:t>
              </a:r>
              <a:r>
                <a:rPr lang="en-US" sz="1050" i="1" dirty="0">
                  <a:solidFill>
                    <a:schemeClr val="tx1"/>
                  </a:solidFill>
                </a:rPr>
                <a:t>Data</a:t>
              </a:r>
              <a:r>
                <a:rPr lang="en-US" sz="1050" dirty="0">
                  <a:solidFill>
                    <a:schemeClr val="tx1"/>
                  </a:solidFill>
                </a:rPr>
                <a:t> (initialized), </a:t>
              </a:r>
              <a:r>
                <a:rPr lang="en-US" sz="1050" i="1" dirty="0">
                  <a:solidFill>
                    <a:schemeClr val="tx1"/>
                  </a:solidFill>
                </a:rPr>
                <a:t>Code</a:t>
              </a:r>
              <a:r>
                <a:rPr lang="en-US" sz="1050" dirty="0">
                  <a:solidFill>
                    <a:schemeClr val="tx1"/>
                  </a:solidFill>
                </a:rPr>
                <a:t> (text)</a:t>
              </a:r>
            </a:p>
            <a:p>
              <a:pPr marL="287338" lvl="2" indent="-114300" eaLnBrk="1" hangingPunct="1">
                <a:buFont typeface="Arial" panose="020B0604020202020204" pitchFamily="34" charset="0"/>
                <a:buChar char="•"/>
                <a:defRPr/>
              </a:pPr>
              <a:r>
                <a:rPr lang="en-US" sz="1100" dirty="0">
                  <a:solidFill>
                    <a:schemeClr val="tx1"/>
                  </a:solidFill>
                </a:rPr>
                <a:t>Method: </a:t>
              </a:r>
            </a:p>
            <a:p>
              <a:pPr marL="401638" lvl="4" indent="-114300" eaLnBrk="1" hangingPunct="1">
                <a:buFont typeface="Wingdings" panose="05000000000000000000" pitchFamily="2" charset="2"/>
                <a:buChar char="ü"/>
                <a:defRPr/>
              </a:pPr>
              <a:r>
                <a:rPr lang="en-US" sz="1050" i="1" dirty="0">
                  <a:solidFill>
                    <a:schemeClr val="tx1"/>
                  </a:solidFill>
                </a:rPr>
                <a:t>Indexed</a:t>
              </a:r>
              <a:r>
                <a:rPr lang="en-US" sz="1050" dirty="0">
                  <a:solidFill>
                    <a:schemeClr val="tx1"/>
                  </a:solidFill>
                </a:rPr>
                <a:t>, (bare) </a:t>
              </a:r>
              <a:r>
                <a:rPr lang="en-US" sz="1050" i="1" dirty="0">
                  <a:solidFill>
                    <a:schemeClr val="tx1"/>
                  </a:solidFill>
                </a:rPr>
                <a:t>Pointer</a:t>
              </a:r>
              <a:r>
                <a:rPr lang="en-US" sz="1050" dirty="0">
                  <a:solidFill>
                    <a:schemeClr val="tx1"/>
                  </a:solidFill>
                </a:rPr>
                <a:t>.</a:t>
              </a:r>
            </a:p>
            <a:p>
              <a:pPr marL="287338" lvl="2" indent="-114300" eaLnBrk="1" hangingPunct="1">
                <a:buFont typeface="Arial" panose="020B0604020202020204" pitchFamily="34" charset="0"/>
                <a:buChar char="•"/>
                <a:defRPr/>
              </a:pPr>
              <a:r>
                <a:rPr lang="en-US" sz="1100" dirty="0">
                  <a:solidFill>
                    <a:schemeClr val="tx1"/>
                  </a:solidFill>
                </a:rPr>
                <a:t>Magnitude (how far outside): </a:t>
              </a:r>
            </a:p>
            <a:p>
              <a:pPr marL="401638" lvl="4" indent="-114300" eaLnBrk="1" hangingPunct="1">
                <a:buFont typeface="Wingdings" panose="05000000000000000000" pitchFamily="2" charset="2"/>
                <a:buChar char="ü"/>
                <a:defRPr/>
              </a:pPr>
              <a:r>
                <a:rPr lang="en-US" sz="1050" i="1" dirty="0">
                  <a:solidFill>
                    <a:schemeClr val="tx1"/>
                  </a:solidFill>
                </a:rPr>
                <a:t>Minimal</a:t>
              </a:r>
              <a:r>
                <a:rPr lang="en-US" sz="1050" dirty="0">
                  <a:solidFill>
                    <a:schemeClr val="tx1"/>
                  </a:solidFill>
                </a:rPr>
                <a:t> (just barely), </a:t>
              </a:r>
              <a:r>
                <a:rPr lang="en-US" sz="1050" i="1" dirty="0">
                  <a:solidFill>
                    <a:schemeClr val="tx1"/>
                  </a:solidFill>
                </a:rPr>
                <a:t>Moderate</a:t>
              </a:r>
              <a:r>
                <a:rPr lang="en-US" sz="1050" dirty="0">
                  <a:solidFill>
                    <a:schemeClr val="tx1"/>
                  </a:solidFill>
                </a:rPr>
                <a:t>, </a:t>
              </a:r>
              <a:r>
                <a:rPr lang="en-US" sz="1050" i="1" dirty="0">
                  <a:solidFill>
                    <a:schemeClr val="tx1"/>
                  </a:solidFill>
                </a:rPr>
                <a:t>Far</a:t>
              </a:r>
              <a:r>
                <a:rPr lang="en-US" sz="1050" dirty="0">
                  <a:solidFill>
                    <a:schemeClr val="tx1"/>
                  </a:solidFill>
                </a:rPr>
                <a:t> (e.g. 4000).</a:t>
              </a:r>
            </a:p>
            <a:p>
              <a:pPr marL="287338" lvl="2" indent="-114300" eaLnBrk="1" hangingPunct="1">
                <a:buFont typeface="Arial" panose="020B0604020202020204" pitchFamily="34" charset="0"/>
                <a:buChar char="•"/>
                <a:defRPr/>
              </a:pPr>
              <a:r>
                <a:rPr lang="en-US" sz="1100" dirty="0">
                  <a:solidFill>
                    <a:schemeClr val="tx1"/>
                  </a:solidFill>
                </a:rPr>
                <a:t>Data Size </a:t>
              </a:r>
              <a:r>
                <a:rPr lang="en-US" sz="1050" dirty="0">
                  <a:solidFill>
                    <a:schemeClr val="tx1"/>
                  </a:solidFill>
                </a:rPr>
                <a:t>(base may be inside, but large chunk of data extends outside)</a:t>
              </a:r>
              <a:r>
                <a:rPr lang="en-US" sz="1100" dirty="0">
                  <a:solidFill>
                    <a:schemeClr val="tx1"/>
                  </a:solidFill>
                </a:rPr>
                <a:t>.</a:t>
              </a:r>
            </a:p>
          </p:txBody>
        </p:sp>
        <p:sp>
          <p:nvSpPr>
            <p:cNvPr id="119" name="Oval 118"/>
            <p:cNvSpPr/>
            <p:nvPr/>
          </p:nvSpPr>
          <p:spPr bwMode="auto">
            <a:xfrm>
              <a:off x="3322540" y="2860893"/>
              <a:ext cx="1068990" cy="280971"/>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No NULL Termination</a:t>
              </a:r>
            </a:p>
          </p:txBody>
        </p:sp>
        <p:sp>
          <p:nvSpPr>
            <p:cNvPr id="120" name="TextBox 119"/>
            <p:cNvSpPr txBox="1"/>
            <p:nvPr/>
          </p:nvSpPr>
          <p:spPr bwMode="auto">
            <a:xfrm rot="5400000">
              <a:off x="3152546" y="1277287"/>
              <a:ext cx="343791" cy="861124"/>
            </a:xfrm>
            <a:prstGeom prst="rect">
              <a:avLst/>
            </a:prstGeom>
            <a:noFill/>
            <a:ln w="12700">
              <a:noFill/>
            </a:ln>
          </p:spPr>
          <p:txBody>
            <a:bodyPr vert="vert270">
              <a:spAutoFit/>
            </a:bodyPr>
            <a:lstStyle/>
            <a:p>
              <a:pPr eaLnBrk="1" fontAlgn="auto" hangingPunct="1">
                <a:spcBef>
                  <a:spcPts val="0"/>
                </a:spcBef>
                <a:spcAft>
                  <a:spcPts val="0"/>
                </a:spcAft>
                <a:defRPr/>
              </a:pPr>
              <a:r>
                <a:rPr lang="en-US" sz="1400" b="1" dirty="0">
                  <a:solidFill>
                    <a:srgbClr val="0070C0"/>
                  </a:solidFill>
                  <a:latin typeface="+mn-lt"/>
                  <a:ea typeface="+mn-ea"/>
                </a:rPr>
                <a:t>Causes</a:t>
              </a:r>
            </a:p>
          </p:txBody>
        </p:sp>
        <p:sp>
          <p:nvSpPr>
            <p:cNvPr id="121" name="TextBox 120"/>
            <p:cNvSpPr txBox="1"/>
            <p:nvPr/>
          </p:nvSpPr>
          <p:spPr bwMode="auto">
            <a:xfrm rot="5400000">
              <a:off x="10082929" y="1076443"/>
              <a:ext cx="343791" cy="1231191"/>
            </a:xfrm>
            <a:prstGeom prst="rect">
              <a:avLst/>
            </a:prstGeom>
            <a:noFill/>
            <a:ln w="0">
              <a:noFill/>
            </a:ln>
          </p:spPr>
          <p:txBody>
            <a:bodyPr vert="vert270">
              <a:spAutoFit/>
            </a:bodyPr>
            <a:lstStyle/>
            <a:p>
              <a:pPr eaLnBrk="1" fontAlgn="auto" hangingPunct="1">
                <a:spcBef>
                  <a:spcPts val="0"/>
                </a:spcBef>
                <a:spcAft>
                  <a:spcPts val="0"/>
                </a:spcAft>
                <a:defRPr/>
              </a:pPr>
              <a:r>
                <a:rPr lang="en-US" sz="1400" b="1" dirty="0">
                  <a:solidFill>
                    <a:srgbClr val="00B050"/>
                  </a:solidFill>
                  <a:latin typeface="+mn-lt"/>
                  <a:ea typeface="+mn-ea"/>
                </a:rPr>
                <a:t>Consequences</a:t>
              </a:r>
            </a:p>
          </p:txBody>
        </p:sp>
        <p:sp>
          <p:nvSpPr>
            <p:cNvPr id="122" name="Oval 121"/>
            <p:cNvSpPr/>
            <p:nvPr/>
          </p:nvSpPr>
          <p:spPr bwMode="auto">
            <a:xfrm>
              <a:off x="3925376" y="2236210"/>
              <a:ext cx="1068991" cy="283699"/>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Destination </a:t>
              </a:r>
              <a:br>
                <a:rPr lang="en-US" sz="900" dirty="0">
                  <a:solidFill>
                    <a:schemeClr val="tx1"/>
                  </a:solidFill>
                </a:rPr>
              </a:br>
              <a:r>
                <a:rPr lang="en-US" sz="900" dirty="0">
                  <a:solidFill>
                    <a:schemeClr val="tx1"/>
                  </a:solidFill>
                </a:rPr>
                <a:t>Too Small</a:t>
              </a:r>
            </a:p>
          </p:txBody>
        </p:sp>
        <p:sp>
          <p:nvSpPr>
            <p:cNvPr id="123" name="Oval 122"/>
            <p:cNvSpPr/>
            <p:nvPr/>
          </p:nvSpPr>
          <p:spPr bwMode="auto">
            <a:xfrm>
              <a:off x="3657769" y="3733813"/>
              <a:ext cx="1533707" cy="32734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Wrong Index / Pointer Out of Range</a:t>
              </a:r>
            </a:p>
          </p:txBody>
        </p:sp>
        <p:sp>
          <p:nvSpPr>
            <p:cNvPr id="124" name="Oval 123"/>
            <p:cNvSpPr/>
            <p:nvPr/>
          </p:nvSpPr>
          <p:spPr bwMode="auto">
            <a:xfrm>
              <a:off x="3987243" y="3231884"/>
              <a:ext cx="1068990" cy="28233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Data </a:t>
              </a:r>
              <a:br>
                <a:rPr lang="en-US" sz="900" dirty="0">
                  <a:solidFill>
                    <a:schemeClr val="tx1"/>
                  </a:solidFill>
                </a:rPr>
              </a:br>
              <a:r>
                <a:rPr lang="en-US" sz="900" dirty="0">
                  <a:solidFill>
                    <a:schemeClr val="tx1"/>
                  </a:solidFill>
                </a:rPr>
                <a:t>Too Big</a:t>
              </a:r>
            </a:p>
          </p:txBody>
        </p:sp>
        <p:sp>
          <p:nvSpPr>
            <p:cNvPr id="125" name="Oval 124"/>
            <p:cNvSpPr/>
            <p:nvPr/>
          </p:nvSpPr>
          <p:spPr bwMode="auto">
            <a:xfrm>
              <a:off x="9189760" y="3362822"/>
              <a:ext cx="1510687" cy="325980"/>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Resource Exhaustion</a:t>
              </a:r>
              <a:br>
                <a:rPr lang="en-US" sz="900" dirty="0">
                  <a:solidFill>
                    <a:schemeClr val="tx1"/>
                  </a:solidFill>
                </a:rPr>
              </a:br>
              <a:r>
                <a:rPr lang="en-US" sz="900" dirty="0">
                  <a:solidFill>
                    <a:schemeClr val="tx1"/>
                  </a:solidFill>
                </a:rPr>
                <a:t>(Memory/CPU)</a:t>
              </a:r>
            </a:p>
          </p:txBody>
        </p:sp>
        <p:sp>
          <p:nvSpPr>
            <p:cNvPr id="126" name="Oval 125"/>
            <p:cNvSpPr/>
            <p:nvPr/>
          </p:nvSpPr>
          <p:spPr bwMode="auto">
            <a:xfrm>
              <a:off x="9022865" y="1873403"/>
              <a:ext cx="1106398" cy="293246"/>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Information Exposure</a:t>
              </a:r>
            </a:p>
          </p:txBody>
        </p:sp>
        <p:sp>
          <p:nvSpPr>
            <p:cNvPr id="127" name="Oval 126"/>
            <p:cNvSpPr/>
            <p:nvPr/>
          </p:nvSpPr>
          <p:spPr bwMode="auto">
            <a:xfrm>
              <a:off x="2233407" y="3808829"/>
              <a:ext cx="1070430" cy="28233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Incorrect Conversion</a:t>
              </a:r>
            </a:p>
          </p:txBody>
        </p:sp>
        <p:sp>
          <p:nvSpPr>
            <p:cNvPr id="128" name="Oval 127"/>
            <p:cNvSpPr/>
            <p:nvPr/>
          </p:nvSpPr>
          <p:spPr bwMode="auto">
            <a:xfrm>
              <a:off x="2404618" y="3219608"/>
              <a:ext cx="1068990" cy="28233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Incorrect Calculation</a:t>
              </a:r>
            </a:p>
          </p:txBody>
        </p:sp>
        <p:sp>
          <p:nvSpPr>
            <p:cNvPr id="129" name="Oval 128"/>
            <p:cNvSpPr/>
            <p:nvPr/>
          </p:nvSpPr>
          <p:spPr bwMode="auto">
            <a:xfrm>
              <a:off x="1498206" y="3514219"/>
              <a:ext cx="772608" cy="229141"/>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Off By One</a:t>
              </a:r>
            </a:p>
          </p:txBody>
        </p:sp>
        <p:sp>
          <p:nvSpPr>
            <p:cNvPr id="130" name="Oval 129"/>
            <p:cNvSpPr/>
            <p:nvPr/>
          </p:nvSpPr>
          <p:spPr bwMode="auto">
            <a:xfrm>
              <a:off x="9638650" y="2210295"/>
              <a:ext cx="1015757" cy="29324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Information Loss</a:t>
              </a:r>
            </a:p>
          </p:txBody>
        </p:sp>
        <p:sp>
          <p:nvSpPr>
            <p:cNvPr id="131" name="Oval 130"/>
            <p:cNvSpPr/>
            <p:nvPr/>
          </p:nvSpPr>
          <p:spPr bwMode="auto">
            <a:xfrm>
              <a:off x="8976825" y="3750180"/>
              <a:ext cx="1550972" cy="32461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Arbitrary Code Execution</a:t>
              </a:r>
            </a:p>
          </p:txBody>
        </p:sp>
        <p:sp>
          <p:nvSpPr>
            <p:cNvPr id="132" name="Oval 131"/>
            <p:cNvSpPr/>
            <p:nvPr/>
          </p:nvSpPr>
          <p:spPr bwMode="auto">
            <a:xfrm>
              <a:off x="9313493" y="2949549"/>
              <a:ext cx="922238" cy="29324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System Crash</a:t>
              </a:r>
            </a:p>
          </p:txBody>
        </p:sp>
        <p:sp>
          <p:nvSpPr>
            <p:cNvPr id="133" name="Oval 132"/>
            <p:cNvSpPr/>
            <p:nvPr/>
          </p:nvSpPr>
          <p:spPr bwMode="auto">
            <a:xfrm>
              <a:off x="9313493" y="2571739"/>
              <a:ext cx="922238" cy="294610"/>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Program Crash</a:t>
              </a:r>
            </a:p>
          </p:txBody>
        </p:sp>
        <p:sp>
          <p:nvSpPr>
            <p:cNvPr id="134" name="Oval 133"/>
            <p:cNvSpPr/>
            <p:nvPr/>
          </p:nvSpPr>
          <p:spPr bwMode="auto">
            <a:xfrm>
              <a:off x="10660162" y="2845890"/>
              <a:ext cx="922238" cy="295975"/>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Denial Of Service</a:t>
              </a:r>
            </a:p>
          </p:txBody>
        </p:sp>
        <p:cxnSp>
          <p:nvCxnSpPr>
            <p:cNvPr id="135" name="Straight Arrow Connector 134"/>
            <p:cNvCxnSpPr>
              <a:stCxn id="124" idx="6"/>
              <a:endCxn id="118" idx="1"/>
            </p:cNvCxnSpPr>
            <p:nvPr/>
          </p:nvCxnSpPr>
          <p:spPr bwMode="auto">
            <a:xfrm flipV="1">
              <a:off x="5056233" y="2950913"/>
              <a:ext cx="417237" cy="4228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2" idx="5"/>
              <a:endCxn id="118" idx="1"/>
            </p:cNvCxnSpPr>
            <p:nvPr/>
          </p:nvCxnSpPr>
          <p:spPr bwMode="auto">
            <a:xfrm>
              <a:off x="4838982" y="2476263"/>
              <a:ext cx="634488" cy="4746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23" idx="7"/>
              <a:endCxn id="118" idx="1"/>
            </p:cNvCxnSpPr>
            <p:nvPr/>
          </p:nvCxnSpPr>
          <p:spPr bwMode="auto">
            <a:xfrm flipV="1">
              <a:off x="4967030" y="2950913"/>
              <a:ext cx="506440" cy="830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18" idx="3"/>
              <a:endCxn id="125" idx="1"/>
            </p:cNvCxnSpPr>
            <p:nvPr/>
          </p:nvCxnSpPr>
          <p:spPr bwMode="auto">
            <a:xfrm>
              <a:off x="8792665" y="2950913"/>
              <a:ext cx="618662" cy="45964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18" idx="3"/>
              <a:endCxn id="130" idx="2"/>
            </p:cNvCxnSpPr>
            <p:nvPr/>
          </p:nvCxnSpPr>
          <p:spPr bwMode="auto">
            <a:xfrm flipV="1">
              <a:off x="8792665" y="2357600"/>
              <a:ext cx="845985" cy="59331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8" idx="3"/>
              <a:endCxn id="126" idx="3"/>
            </p:cNvCxnSpPr>
            <p:nvPr/>
          </p:nvCxnSpPr>
          <p:spPr bwMode="auto">
            <a:xfrm flipV="1">
              <a:off x="8792665" y="2124367"/>
              <a:ext cx="392778" cy="82654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8" idx="3"/>
              <a:endCxn id="131" idx="1"/>
            </p:cNvCxnSpPr>
            <p:nvPr/>
          </p:nvCxnSpPr>
          <p:spPr bwMode="auto">
            <a:xfrm>
              <a:off x="8792665" y="2950913"/>
              <a:ext cx="411482" cy="847004"/>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8" idx="3"/>
              <a:endCxn id="132" idx="2"/>
            </p:cNvCxnSpPr>
            <p:nvPr/>
          </p:nvCxnSpPr>
          <p:spPr bwMode="auto">
            <a:xfrm>
              <a:off x="8792665" y="2950913"/>
              <a:ext cx="520827" cy="14594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18" idx="3"/>
              <a:endCxn id="133" idx="2"/>
            </p:cNvCxnSpPr>
            <p:nvPr/>
          </p:nvCxnSpPr>
          <p:spPr bwMode="auto">
            <a:xfrm flipV="1">
              <a:off x="8792665" y="2719044"/>
              <a:ext cx="520827" cy="23186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5" idx="0"/>
              <a:endCxn id="134" idx="2"/>
            </p:cNvCxnSpPr>
            <p:nvPr/>
          </p:nvCxnSpPr>
          <p:spPr bwMode="auto">
            <a:xfrm flipV="1">
              <a:off x="9945103" y="2994559"/>
              <a:ext cx="715059" cy="36826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19" idx="4"/>
              <a:endCxn id="124" idx="2"/>
            </p:cNvCxnSpPr>
            <p:nvPr/>
          </p:nvCxnSpPr>
          <p:spPr bwMode="auto">
            <a:xfrm>
              <a:off x="3857755" y="3141864"/>
              <a:ext cx="129487" cy="2318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9" idx="0"/>
              <a:endCxn id="128" idx="2"/>
            </p:cNvCxnSpPr>
            <p:nvPr/>
          </p:nvCxnSpPr>
          <p:spPr bwMode="auto">
            <a:xfrm flipV="1">
              <a:off x="1883791" y="3360094"/>
              <a:ext cx="520827" cy="154124"/>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28" idx="6"/>
              <a:endCxn id="124" idx="2"/>
            </p:cNvCxnSpPr>
            <p:nvPr/>
          </p:nvCxnSpPr>
          <p:spPr bwMode="auto">
            <a:xfrm>
              <a:off x="3473609" y="3360094"/>
              <a:ext cx="513634" cy="136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28" idx="0"/>
              <a:endCxn id="122" idx="2"/>
            </p:cNvCxnSpPr>
            <p:nvPr/>
          </p:nvCxnSpPr>
          <p:spPr bwMode="auto">
            <a:xfrm flipV="1">
              <a:off x="2938394" y="2378060"/>
              <a:ext cx="986982" cy="8415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28" idx="5"/>
              <a:endCxn id="123" idx="2"/>
            </p:cNvCxnSpPr>
            <p:nvPr/>
          </p:nvCxnSpPr>
          <p:spPr bwMode="auto">
            <a:xfrm>
              <a:off x="3316785" y="3461026"/>
              <a:ext cx="340983" cy="4364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27" idx="6"/>
              <a:endCxn id="123" idx="2"/>
            </p:cNvCxnSpPr>
            <p:nvPr/>
          </p:nvCxnSpPr>
          <p:spPr bwMode="auto">
            <a:xfrm flipV="1">
              <a:off x="3303836" y="3897485"/>
              <a:ext cx="353932" cy="518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1" name="Oval 150"/>
            <p:cNvSpPr/>
            <p:nvPr/>
          </p:nvSpPr>
          <p:spPr bwMode="auto">
            <a:xfrm>
              <a:off x="2450658" y="1933416"/>
              <a:ext cx="1457453" cy="280971"/>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User Input Not Checked Properly </a:t>
              </a:r>
            </a:p>
          </p:txBody>
        </p:sp>
        <p:cxnSp>
          <p:nvCxnSpPr>
            <p:cNvPr id="152" name="Straight Arrow Connector 151"/>
            <p:cNvCxnSpPr>
              <a:stCxn id="151" idx="4"/>
              <a:endCxn id="122" idx="2"/>
            </p:cNvCxnSpPr>
            <p:nvPr/>
          </p:nvCxnSpPr>
          <p:spPr bwMode="auto">
            <a:xfrm>
              <a:off x="3180104" y="2214387"/>
              <a:ext cx="745272" cy="1636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3" name="Oval 152"/>
            <p:cNvSpPr/>
            <p:nvPr/>
          </p:nvSpPr>
          <p:spPr bwMode="auto">
            <a:xfrm>
              <a:off x="984572" y="3219608"/>
              <a:ext cx="771170" cy="230506"/>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eaLnBrk="1" fontAlgn="auto" hangingPunct="1">
                <a:spcBef>
                  <a:spcPts val="0"/>
                </a:spcBef>
                <a:spcAft>
                  <a:spcPts val="0"/>
                </a:spcAft>
                <a:defRPr/>
              </a:pPr>
              <a:r>
                <a:rPr lang="en-US" sz="800" dirty="0">
                  <a:solidFill>
                    <a:srgbClr val="7030A0"/>
                  </a:solidFill>
                </a:rPr>
                <a:t>Integer Underflow</a:t>
              </a:r>
            </a:p>
          </p:txBody>
        </p:sp>
        <p:sp>
          <p:nvSpPr>
            <p:cNvPr id="154" name="Oval 153"/>
            <p:cNvSpPr/>
            <p:nvPr/>
          </p:nvSpPr>
          <p:spPr bwMode="auto">
            <a:xfrm>
              <a:off x="527050" y="2904539"/>
              <a:ext cx="1156754" cy="227777"/>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Integer Overflow Wrap-around</a:t>
              </a:r>
            </a:p>
          </p:txBody>
        </p:sp>
        <p:sp>
          <p:nvSpPr>
            <p:cNvPr id="155" name="Oval 154"/>
            <p:cNvSpPr/>
            <p:nvPr/>
          </p:nvSpPr>
          <p:spPr bwMode="auto">
            <a:xfrm>
              <a:off x="2145643" y="2540368"/>
              <a:ext cx="772608" cy="226414"/>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Integer Coercion</a:t>
              </a:r>
            </a:p>
          </p:txBody>
        </p:sp>
        <p:sp>
          <p:nvSpPr>
            <p:cNvPr id="156" name="Oval 155"/>
            <p:cNvSpPr/>
            <p:nvPr/>
          </p:nvSpPr>
          <p:spPr bwMode="auto">
            <a:xfrm>
              <a:off x="827749" y="2536276"/>
              <a:ext cx="771170" cy="230505"/>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Incorrect Argument</a:t>
              </a:r>
            </a:p>
          </p:txBody>
        </p:sp>
        <p:sp>
          <p:nvSpPr>
            <p:cNvPr id="157" name="Oval 156"/>
            <p:cNvSpPr/>
            <p:nvPr/>
          </p:nvSpPr>
          <p:spPr bwMode="auto">
            <a:xfrm>
              <a:off x="1411881" y="2233482"/>
              <a:ext cx="771170" cy="229141"/>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Missing Factor</a:t>
              </a:r>
            </a:p>
          </p:txBody>
        </p:sp>
        <p:cxnSp>
          <p:nvCxnSpPr>
            <p:cNvPr id="158" name="Straight Arrow Connector 157"/>
            <p:cNvCxnSpPr>
              <a:stCxn id="154" idx="6"/>
              <a:endCxn id="128" idx="2"/>
            </p:cNvCxnSpPr>
            <p:nvPr/>
          </p:nvCxnSpPr>
          <p:spPr bwMode="auto">
            <a:xfrm>
              <a:off x="1683804" y="3019110"/>
              <a:ext cx="720814" cy="340984"/>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7" idx="4"/>
              <a:endCxn id="128" idx="2"/>
            </p:cNvCxnSpPr>
            <p:nvPr/>
          </p:nvCxnSpPr>
          <p:spPr bwMode="auto">
            <a:xfrm>
              <a:off x="1797466" y="2462624"/>
              <a:ext cx="607152" cy="89747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5" idx="4"/>
              <a:endCxn id="128" idx="2"/>
            </p:cNvCxnSpPr>
            <p:nvPr/>
          </p:nvCxnSpPr>
          <p:spPr bwMode="auto">
            <a:xfrm flipH="1">
              <a:off x="2404618" y="2766781"/>
              <a:ext cx="128048" cy="593313"/>
            </a:xfrm>
            <a:prstGeom prst="straightConnector1">
              <a:avLst/>
            </a:prstGeom>
            <a:ln w="12700">
              <a:solidFill>
                <a:schemeClr val="accent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6" idx="5"/>
              <a:endCxn id="128" idx="2"/>
            </p:cNvCxnSpPr>
            <p:nvPr/>
          </p:nvCxnSpPr>
          <p:spPr bwMode="auto">
            <a:xfrm>
              <a:off x="1485257" y="2734047"/>
              <a:ext cx="919361" cy="626047"/>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3" idx="7"/>
              <a:endCxn id="128" idx="2"/>
            </p:cNvCxnSpPr>
            <p:nvPr/>
          </p:nvCxnSpPr>
          <p:spPr bwMode="auto">
            <a:xfrm>
              <a:off x="1643519" y="3253707"/>
              <a:ext cx="761099" cy="106387"/>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33" idx="5"/>
              <a:endCxn id="134" idx="2"/>
            </p:cNvCxnSpPr>
            <p:nvPr/>
          </p:nvCxnSpPr>
          <p:spPr bwMode="auto">
            <a:xfrm>
              <a:off x="10101927" y="2824067"/>
              <a:ext cx="558235" cy="17049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32" idx="6"/>
              <a:endCxn id="134" idx="2"/>
            </p:cNvCxnSpPr>
            <p:nvPr/>
          </p:nvCxnSpPr>
          <p:spPr bwMode="auto">
            <a:xfrm flipV="1">
              <a:off x="10235731" y="2994559"/>
              <a:ext cx="424432" cy="10229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1988" name="TextBox 174"/>
          <p:cNvSpPr txBox="1">
            <a:spLocks noChangeArrowheads="1"/>
          </p:cNvSpPr>
          <p:nvPr/>
        </p:nvSpPr>
        <p:spPr bwMode="auto">
          <a:xfrm>
            <a:off x="8609013" y="5345113"/>
            <a:ext cx="32083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627063">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u="sng"/>
              <a:t>Note</a:t>
            </a:r>
            <a:r>
              <a:rPr lang="en-US" altLang="en-US"/>
              <a:t>: In the graph of causes:</a:t>
            </a:r>
          </a:p>
          <a:p>
            <a:pPr lvl="2" eaLnBrk="1" hangingPunct="1"/>
            <a:r>
              <a:rPr lang="en-US" altLang="en-US"/>
              <a:t>means “is-a”</a:t>
            </a:r>
          </a:p>
          <a:p>
            <a:pPr lvl="2" eaLnBrk="1" hangingPunct="1"/>
            <a:r>
              <a:rPr lang="en-US" altLang="en-US"/>
              <a:t>means “can precede”.</a:t>
            </a:r>
          </a:p>
        </p:txBody>
      </p:sp>
      <p:cxnSp>
        <p:nvCxnSpPr>
          <p:cNvPr id="176" name="Straight Arrow Connector 175"/>
          <p:cNvCxnSpPr/>
          <p:nvPr/>
        </p:nvCxnSpPr>
        <p:spPr bwMode="auto">
          <a:xfrm>
            <a:off x="8858250" y="5807075"/>
            <a:ext cx="347663" cy="4763"/>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bwMode="auto">
          <a:xfrm>
            <a:off x="8858250" y="6113463"/>
            <a:ext cx="349250" cy="31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1175" y="4984750"/>
            <a:ext cx="6902450" cy="1755775"/>
          </a:xfrm>
          <a:prstGeom prst="rect">
            <a:avLst/>
          </a:prstGeom>
        </p:spPr>
        <p:txBody>
          <a:bodyPr>
            <a:spAutoFit/>
          </a:bodyPr>
          <a:lstStyle/>
          <a:p>
            <a:pPr eaLnBrk="1" hangingPunct="1">
              <a:defRPr/>
            </a:pPr>
            <a:r>
              <a:rPr lang="en-US" dirty="0"/>
              <a:t>The graph of causes shows:</a:t>
            </a:r>
          </a:p>
          <a:p>
            <a:pPr marL="285750" indent="-285750" eaLnBrk="1" hangingPunct="1">
              <a:buFont typeface="Wingdings" pitchFamily="2" charset="2"/>
              <a:buChar char="Ø"/>
              <a:defRPr/>
            </a:pPr>
            <a:r>
              <a:rPr lang="en-US" dirty="0"/>
              <a:t>There are only 3 proximate causes of buffer overflows:</a:t>
            </a:r>
          </a:p>
          <a:p>
            <a:pPr marL="742950" lvl="1" indent="-285750" eaLnBrk="1" hangingPunct="1">
              <a:buFont typeface="Arial" pitchFamily="34" charset="0"/>
              <a:buChar char="•"/>
              <a:defRPr/>
            </a:pPr>
            <a:r>
              <a:rPr lang="en-US" dirty="0"/>
              <a:t>Destination is too small</a:t>
            </a:r>
          </a:p>
          <a:p>
            <a:pPr marL="742950" lvl="1" indent="-285750" eaLnBrk="1" hangingPunct="1">
              <a:buFont typeface="Arial" pitchFamily="34" charset="0"/>
              <a:buChar char="•"/>
              <a:defRPr/>
            </a:pPr>
            <a:r>
              <a:rPr lang="en-US" dirty="0"/>
              <a:t>Data is too big</a:t>
            </a:r>
          </a:p>
          <a:p>
            <a:pPr marL="742950" lvl="1" indent="-285750" eaLnBrk="1" hangingPunct="1">
              <a:buFont typeface="Arial" pitchFamily="34" charset="0"/>
              <a:buChar char="•"/>
              <a:defRPr/>
            </a:pPr>
            <a:r>
              <a:rPr lang="en-US" dirty="0"/>
              <a:t>Wrong index / pointer out of range.</a:t>
            </a:r>
          </a:p>
          <a:p>
            <a:pPr marL="285750" indent="-285750" eaLnBrk="1" hangingPunct="1">
              <a:buFont typeface="Wingdings" pitchFamily="2" charset="2"/>
              <a:buChar char="Ø"/>
              <a:defRPr/>
            </a:pPr>
            <a:r>
              <a:rPr lang="en-US" dirty="0"/>
              <a:t>Some of the preceding causes that may lead to those.</a:t>
            </a:r>
          </a:p>
        </p:txBody>
      </p:sp>
      <p:cxnSp>
        <p:nvCxnSpPr>
          <p:cNvPr id="3" name="Straight Connector 2"/>
          <p:cNvCxnSpPr>
            <a:stCxn id="151" idx="3"/>
          </p:cNvCxnSpPr>
          <p:nvPr/>
        </p:nvCxnSpPr>
        <p:spPr>
          <a:xfrm>
            <a:off x="2357994" y="2312721"/>
            <a:ext cx="2275552" cy="955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33546" y="3268664"/>
            <a:ext cx="0" cy="27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t>III. Examples on Applying Our Techniques</a:t>
            </a:r>
          </a:p>
        </p:txBody>
      </p:sp>
      <p:sp>
        <p:nvSpPr>
          <p:cNvPr id="44035" name="Content Placeholder 2"/>
          <p:cNvSpPr>
            <a:spLocks noGrp="1"/>
          </p:cNvSpPr>
          <p:nvPr>
            <p:ph sz="quarter" idx="1"/>
          </p:nvPr>
        </p:nvSpPr>
        <p:spPr>
          <a:xfrm>
            <a:off x="620713" y="1619250"/>
            <a:ext cx="10972800" cy="4937125"/>
          </a:xfrm>
        </p:spPr>
        <p:txBody>
          <a:bodyPr/>
          <a:lstStyle/>
          <a:p>
            <a:pPr eaLnBrk="1" hangingPunct="1">
              <a:buFont typeface="Wingdings" pitchFamily="2" charset="2"/>
              <a:buChar char="Ø"/>
            </a:pPr>
            <a:r>
              <a:rPr lang="en-US" altLang="en-US"/>
              <a:t>CVE (Common Vulnerabilities and Exposures,) is a dictionary of security vulnerabilities. </a:t>
            </a:r>
            <a:br>
              <a:rPr lang="en-US" altLang="en-US"/>
            </a:br>
            <a:r>
              <a:rPr lang="en-US" altLang="en-US" sz="2400">
                <a:solidFill>
                  <a:schemeClr val="tx2"/>
                </a:solidFill>
                <a:sym typeface="Wingdings" pitchFamily="2" charset="2"/>
              </a:rPr>
              <a:t> </a:t>
            </a:r>
            <a:r>
              <a:rPr lang="en-US" altLang="en-US" sz="2400">
                <a:solidFill>
                  <a:schemeClr val="tx2"/>
                </a:solidFill>
              </a:rPr>
              <a:t>We will demonstrate the use of our techniques for describing some CVEs.</a:t>
            </a:r>
          </a:p>
          <a:p>
            <a:pPr eaLnBrk="1" hangingPunct="1">
              <a:buFont typeface="Wingdings" pitchFamily="2" charset="2"/>
              <a:buChar char="Ø"/>
            </a:pPr>
            <a:endParaRPr lang="en-US" altLang="en-US"/>
          </a:p>
          <a:p>
            <a:pPr eaLnBrk="1" hangingPunct="1">
              <a:buFont typeface="Wingdings" pitchFamily="2" charset="2"/>
              <a:buChar char="Ø"/>
            </a:pPr>
            <a:r>
              <a:rPr lang="en-US" altLang="en-US" sz="2800"/>
              <a:t>CppCheck is a static analysis tool [7]</a:t>
            </a:r>
            <a:br>
              <a:rPr lang="en-US" altLang="en-US" sz="2800"/>
            </a:br>
            <a:r>
              <a:rPr lang="en-US" altLang="en-US" sz="2400">
                <a:solidFill>
                  <a:schemeClr val="tx2"/>
                </a:solidFill>
                <a:sym typeface="Wingdings" pitchFamily="2" charset="2"/>
              </a:rPr>
              <a:t> </a:t>
            </a:r>
            <a:r>
              <a:rPr lang="en-US" altLang="en-US" sz="2400">
                <a:solidFill>
                  <a:schemeClr val="tx2"/>
                </a:solidFill>
              </a:rPr>
              <a:t>We will demonstrate the use of our techniques for analysis of cppCheck warning classes.</a:t>
            </a:r>
            <a:br>
              <a:rPr lang="en-US" altLang="en-US" sz="2800">
                <a:solidFill>
                  <a:schemeClr val="tx2"/>
                </a:solidFill>
              </a:rPr>
            </a:br>
            <a:endParaRPr lang="en-US" altLang="en-US" sz="2800">
              <a:solidFill>
                <a:schemeClr val="tx2"/>
              </a:solidFill>
            </a:endParaRPr>
          </a:p>
          <a:p>
            <a:pPr eaLnBrk="1" hangingPunct="1">
              <a:buFont typeface="Wingdings" pitchFamily="2" charset="2"/>
              <a:buChar char="Ø"/>
            </a:pPr>
            <a:r>
              <a:rPr lang="en-US" altLang="en-US" sz="2800"/>
              <a:t>We will also demonstrate characterization of buffer overflow CWEs.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t>Example 1: Ghost (CVE-2015-0235)</a:t>
            </a:r>
          </a:p>
        </p:txBody>
      </p:sp>
      <p:sp>
        <p:nvSpPr>
          <p:cNvPr id="45059" name="Content Placeholder 2"/>
          <p:cNvSpPr>
            <a:spLocks noGrp="1"/>
          </p:cNvSpPr>
          <p:nvPr>
            <p:ph sz="quarter" idx="1"/>
          </p:nvPr>
        </p:nvSpPr>
        <p:spPr>
          <a:xfrm>
            <a:off x="609600" y="1479550"/>
            <a:ext cx="10972800" cy="4937125"/>
          </a:xfrm>
        </p:spPr>
        <p:txBody>
          <a:bodyPr/>
          <a:lstStyle/>
          <a:p>
            <a:pPr marL="0" indent="0" eaLnBrk="1" hangingPunct="1">
              <a:buFont typeface="Wingdings 3" pitchFamily="18" charset="2"/>
              <a:buNone/>
            </a:pPr>
            <a:r>
              <a:rPr lang="en-US" altLang="en-US" sz="2400"/>
              <a:t>CVE-2015-0235 is “Heap-based buffer overflow in the __nss_hostname_digits_dots function in glibc 2.2, and other 2.x versions before 2.18, allows context-dependent attackers to execute arbitrary code via vectors related to the  (1) gethostbyname or (2) gethostbyname2 function, aka "GHOST."” [8,9].</a:t>
            </a:r>
          </a:p>
          <a:p>
            <a:pPr marL="0" indent="0" eaLnBrk="1" hangingPunct="1">
              <a:buFont typeface="Wingdings 3" pitchFamily="18" charset="2"/>
              <a:buNone/>
            </a:pPr>
            <a:br>
              <a:rPr lang="en-US" altLang="en-US" sz="2400"/>
            </a:br>
            <a:r>
              <a:rPr lang="en-US" altLang="en-US" sz="2400"/>
              <a:t>Applying our techniques, we obtain:</a:t>
            </a:r>
          </a:p>
          <a:p>
            <a:pPr lvl="1" eaLnBrk="1" hangingPunct="1">
              <a:spcBef>
                <a:spcPct val="20000"/>
              </a:spcBef>
              <a:buFont typeface="Arial" charset="0"/>
              <a:buNone/>
            </a:pPr>
            <a:r>
              <a:rPr lang="en-US" altLang="en-US" sz="2400">
                <a:solidFill>
                  <a:schemeClr val="tx1"/>
                </a:solidFill>
              </a:rPr>
              <a:t>Ghost — glibc gethostbyname buffer overflow is</a:t>
            </a:r>
          </a:p>
          <a:p>
            <a:pPr lvl="2" eaLnBrk="1" hangingPunct="1">
              <a:spcBef>
                <a:spcPct val="20000"/>
              </a:spcBef>
              <a:buFont typeface="Arial" charset="0"/>
              <a:buChar char="•"/>
            </a:pPr>
            <a:r>
              <a:rPr lang="en-US" altLang="en-US" sz="2400">
                <a:solidFill>
                  <a:schemeClr val="tx2"/>
                </a:solidFill>
              </a:rPr>
              <a:t>caused by a </a:t>
            </a:r>
            <a:r>
              <a:rPr lang="en-US" altLang="en-US" sz="2400" i="1">
                <a:solidFill>
                  <a:schemeClr val="tx2"/>
                </a:solidFill>
              </a:rPr>
              <a:t>Destination Too Small</a:t>
            </a:r>
          </a:p>
          <a:p>
            <a:pPr lvl="2" eaLnBrk="1" hangingPunct="1">
              <a:spcBef>
                <a:spcPct val="20000"/>
              </a:spcBef>
              <a:buFont typeface="Arial" charset="0"/>
              <a:buChar char="•"/>
            </a:pPr>
            <a:r>
              <a:rPr lang="en-US" altLang="en-US" sz="2400">
                <a:solidFill>
                  <a:schemeClr val="tx2"/>
                </a:solidFill>
              </a:rPr>
              <a:t>because of an </a:t>
            </a:r>
            <a:r>
              <a:rPr lang="en-US" altLang="en-US" sz="2400" i="1">
                <a:solidFill>
                  <a:schemeClr val="tx2"/>
                </a:solidFill>
              </a:rPr>
              <a:t>Incorrect Calculation </a:t>
            </a:r>
            <a:r>
              <a:rPr lang="en-US" altLang="en-US" sz="2400">
                <a:solidFill>
                  <a:schemeClr val="tx2"/>
                </a:solidFill>
              </a:rPr>
              <a:t>specifically </a:t>
            </a:r>
            <a:r>
              <a:rPr lang="en-US" altLang="en-US" sz="2400" i="1">
                <a:solidFill>
                  <a:schemeClr val="tx2"/>
                </a:solidFill>
              </a:rPr>
              <a:t>Missing Factor</a:t>
            </a:r>
          </a:p>
          <a:p>
            <a:pPr lvl="2" eaLnBrk="1" hangingPunct="1">
              <a:spcBef>
                <a:spcPct val="20000"/>
              </a:spcBef>
              <a:buFont typeface="Arial" charset="0"/>
              <a:buChar char="•"/>
            </a:pPr>
            <a:r>
              <a:rPr lang="en-US" altLang="en-US" sz="2400">
                <a:solidFill>
                  <a:schemeClr val="tx2"/>
                </a:solidFill>
              </a:rPr>
              <a:t>where there was a </a:t>
            </a:r>
            <a:r>
              <a:rPr lang="en-US" altLang="en-US" sz="2400" i="1">
                <a:solidFill>
                  <a:schemeClr val="tx2"/>
                </a:solidFill>
              </a:rPr>
              <a:t>Write</a:t>
            </a:r>
            <a:r>
              <a:rPr lang="en-US" altLang="en-US" sz="2400">
                <a:solidFill>
                  <a:schemeClr val="tx2"/>
                </a:solidFill>
              </a:rPr>
              <a:t> that was </a:t>
            </a:r>
            <a:r>
              <a:rPr lang="en-US" altLang="en-US" sz="2400" i="1">
                <a:solidFill>
                  <a:schemeClr val="tx2"/>
                </a:solidFill>
              </a:rPr>
              <a:t>After</a:t>
            </a:r>
            <a:r>
              <a:rPr lang="en-US" altLang="en-US" sz="2400">
                <a:solidFill>
                  <a:schemeClr val="tx2"/>
                </a:solidFill>
              </a:rPr>
              <a:t> the end by a </a:t>
            </a:r>
            <a:r>
              <a:rPr lang="en-US" altLang="en-US" sz="2400" i="1">
                <a:solidFill>
                  <a:schemeClr val="tx2"/>
                </a:solidFill>
              </a:rPr>
              <a:t>Moderate</a:t>
            </a:r>
            <a:r>
              <a:rPr lang="en-US" altLang="en-US" sz="2400">
                <a:solidFill>
                  <a:schemeClr val="tx2"/>
                </a:solidFill>
              </a:rPr>
              <a:t> number of bytes</a:t>
            </a:r>
          </a:p>
          <a:p>
            <a:pPr lvl="2" eaLnBrk="1" hangingPunct="1">
              <a:spcBef>
                <a:spcPct val="20000"/>
              </a:spcBef>
              <a:buFont typeface="Arial" charset="0"/>
              <a:buChar char="•"/>
            </a:pPr>
            <a:r>
              <a:rPr lang="en-US" altLang="en-US" sz="2400">
                <a:solidFill>
                  <a:schemeClr val="tx2"/>
                </a:solidFill>
              </a:rPr>
              <a:t>of a buffer in the </a:t>
            </a:r>
            <a:r>
              <a:rPr lang="en-US" altLang="en-US" sz="2400" i="1">
                <a:solidFill>
                  <a:schemeClr val="tx2"/>
                </a:solidFill>
              </a:rPr>
              <a:t>Heap</a:t>
            </a:r>
          </a:p>
          <a:p>
            <a:pPr lvl="2" eaLnBrk="1" hangingPunct="1">
              <a:spcBef>
                <a:spcPct val="20000"/>
              </a:spcBef>
              <a:buFont typeface="Arial" charset="0"/>
              <a:buChar char="•"/>
            </a:pPr>
            <a:r>
              <a:rPr lang="en-US" altLang="en-US" sz="2400">
                <a:solidFill>
                  <a:schemeClr val="tx2"/>
                </a:solidFill>
              </a:rPr>
              <a:t>which may be exploited for </a:t>
            </a:r>
            <a:r>
              <a:rPr lang="en-US" altLang="en-US" sz="2400" i="1">
                <a:solidFill>
                  <a:schemeClr val="tx2"/>
                </a:solidFill>
              </a:rPr>
              <a:t>Arbitrary Code Execution</a:t>
            </a:r>
            <a:r>
              <a:rPr lang="en-US" altLang="en-US" sz="2400">
                <a:solidFill>
                  <a:schemeClr val="tx2"/>
                </a:solidFill>
              </a:rPr>
              <a:t>.</a:t>
            </a:r>
          </a:p>
          <a:p>
            <a:pPr marL="0" indent="0" eaLnBrk="1" hangingPunct="1">
              <a:buFont typeface="Arial" charset="0"/>
              <a:buNone/>
            </a:pPr>
            <a:endParaRPr lang="en-US"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dirty="0"/>
              <a:t>Example 2: Chrome </a:t>
            </a:r>
            <a:r>
              <a:rPr lang="en-US" altLang="en-US" dirty="0" err="1"/>
              <a:t>WebCore</a:t>
            </a:r>
            <a:r>
              <a:rPr lang="en-US" altLang="en-US" dirty="0"/>
              <a:t> (CVE-2010-1773)</a:t>
            </a:r>
          </a:p>
        </p:txBody>
      </p:sp>
      <p:sp>
        <p:nvSpPr>
          <p:cNvPr id="3" name="Content Placeholder 2"/>
          <p:cNvSpPr>
            <a:spLocks noGrp="1"/>
          </p:cNvSpPr>
          <p:nvPr>
            <p:ph sz="quarter" idx="1"/>
          </p:nvPr>
        </p:nvSpPr>
        <p:spPr>
          <a:xfrm>
            <a:off x="609600" y="1482725"/>
            <a:ext cx="10972800" cy="4937125"/>
          </a:xfrm>
        </p:spPr>
        <p:txBody>
          <a:bodyPr rtlCol="0">
            <a:noAutofit/>
          </a:bodyPr>
          <a:lstStyle/>
          <a:p>
            <a:pPr marL="0" indent="0" eaLnBrk="1" hangingPunct="1">
              <a:spcBef>
                <a:spcPct val="20000"/>
              </a:spcBef>
              <a:buFont typeface="Wingdings 3" pitchFamily="18" charset="2"/>
              <a:buNone/>
              <a:defRPr/>
            </a:pPr>
            <a:r>
              <a:rPr lang="en-US" sz="2200" dirty="0"/>
              <a:t>CVE-2010-1773 is “Off-by-one error in the </a:t>
            </a:r>
            <a:r>
              <a:rPr lang="en-US" sz="2200" dirty="0" err="1"/>
              <a:t>toAlphabetic</a:t>
            </a:r>
            <a:r>
              <a:rPr lang="en-US" sz="2200" dirty="0"/>
              <a:t> function in rendering/RenderListMarker.cpp in </a:t>
            </a:r>
            <a:r>
              <a:rPr lang="en-US" sz="2200" dirty="0" err="1"/>
              <a:t>WebCore</a:t>
            </a:r>
            <a:r>
              <a:rPr lang="en-US" sz="2200" dirty="0"/>
              <a:t>  in </a:t>
            </a:r>
            <a:r>
              <a:rPr lang="en-US" sz="2200" dirty="0" err="1"/>
              <a:t>WebKit</a:t>
            </a:r>
            <a:r>
              <a:rPr lang="en-US" sz="2200" dirty="0"/>
              <a:t> before r59950, as used in Google Chrome before 5.0.375.70, allows remote attackers to obtain sensitive  information, cause a denial of service (memory corruption and application crash), or possibly  execute arbitrary code via vectors related to list markers for HTML lists, aka </a:t>
            </a:r>
            <a:r>
              <a:rPr lang="en-US" sz="2200" dirty="0" err="1"/>
              <a:t>rdar</a:t>
            </a:r>
            <a:r>
              <a:rPr lang="en-US" sz="2200" dirty="0"/>
              <a:t> problem 8009118.” [10]</a:t>
            </a:r>
            <a:br>
              <a:rPr lang="en-US" sz="2000" dirty="0"/>
            </a:br>
            <a:endParaRPr lang="en-US" sz="2000" dirty="0"/>
          </a:p>
          <a:p>
            <a:pPr eaLnBrk="1" hangingPunct="1">
              <a:spcBef>
                <a:spcPts val="0"/>
              </a:spcBef>
              <a:buFont typeface="Wingdings 3" pitchFamily="18" charset="2"/>
              <a:buNone/>
              <a:defRPr/>
            </a:pPr>
            <a:r>
              <a:rPr lang="en-US" sz="2200" dirty="0"/>
              <a:t>Applying our techniques, we obtain:</a:t>
            </a:r>
          </a:p>
          <a:p>
            <a:pPr lvl="1" eaLnBrk="1" hangingPunct="1">
              <a:spcBef>
                <a:spcPts val="0"/>
              </a:spcBef>
              <a:buFont typeface="Arial" charset="0"/>
              <a:buNone/>
              <a:defRPr/>
            </a:pPr>
            <a:r>
              <a:rPr lang="en-US" sz="2200" dirty="0">
                <a:solidFill>
                  <a:schemeClr val="tx1"/>
                </a:solidFill>
              </a:rPr>
              <a:t>Chrome </a:t>
            </a:r>
            <a:r>
              <a:rPr lang="en-US" sz="2200" dirty="0" err="1">
                <a:solidFill>
                  <a:schemeClr val="tx1"/>
                </a:solidFill>
              </a:rPr>
              <a:t>WebCore</a:t>
            </a:r>
            <a:r>
              <a:rPr lang="en-US" sz="2200" dirty="0">
                <a:solidFill>
                  <a:schemeClr val="tx1"/>
                </a:solidFill>
              </a:rPr>
              <a:t> — to Alphabetic render buffer overflow is</a:t>
            </a:r>
          </a:p>
          <a:p>
            <a:pPr lvl="2" eaLnBrk="1" hangingPunct="1">
              <a:spcBef>
                <a:spcPts val="0"/>
              </a:spcBef>
              <a:buFont typeface="Arial" charset="0"/>
              <a:buChar char="•"/>
              <a:defRPr/>
            </a:pPr>
            <a:r>
              <a:rPr lang="en-US" sz="2200" dirty="0">
                <a:solidFill>
                  <a:schemeClr val="tx2"/>
                </a:solidFill>
              </a:rPr>
              <a:t>caused by a </a:t>
            </a:r>
            <a:r>
              <a:rPr lang="en-US" sz="2200" i="1" dirty="0">
                <a:solidFill>
                  <a:schemeClr val="tx2"/>
                </a:solidFill>
              </a:rPr>
              <a:t>Wrong Index</a:t>
            </a:r>
          </a:p>
          <a:p>
            <a:pPr lvl="2" eaLnBrk="1" hangingPunct="1">
              <a:spcBef>
                <a:spcPts val="0"/>
              </a:spcBef>
              <a:buFont typeface="Arial" charset="0"/>
              <a:buChar char="•"/>
              <a:defRPr/>
            </a:pPr>
            <a:r>
              <a:rPr lang="en-US" sz="2200" dirty="0">
                <a:solidFill>
                  <a:schemeClr val="tx2"/>
                </a:solidFill>
              </a:rPr>
              <a:t>because of an </a:t>
            </a:r>
            <a:r>
              <a:rPr lang="en-US" sz="2200" i="1" dirty="0">
                <a:solidFill>
                  <a:schemeClr val="tx2"/>
                </a:solidFill>
              </a:rPr>
              <a:t>Incorrect Calculation </a:t>
            </a:r>
            <a:r>
              <a:rPr lang="en-US" sz="2200" dirty="0">
                <a:solidFill>
                  <a:schemeClr val="tx2"/>
                </a:solidFill>
              </a:rPr>
              <a:t>specifically </a:t>
            </a:r>
            <a:r>
              <a:rPr lang="en-US" sz="2200" i="1" dirty="0">
                <a:solidFill>
                  <a:schemeClr val="tx2"/>
                </a:solidFill>
              </a:rPr>
              <a:t>Off by One</a:t>
            </a:r>
          </a:p>
          <a:p>
            <a:pPr lvl="2" eaLnBrk="1" hangingPunct="1">
              <a:spcBef>
                <a:spcPts val="0"/>
              </a:spcBef>
              <a:buFont typeface="Arial" charset="0"/>
              <a:buChar char="•"/>
              <a:defRPr/>
            </a:pPr>
            <a:r>
              <a:rPr lang="en-US" sz="2200" dirty="0">
                <a:solidFill>
                  <a:schemeClr val="tx2"/>
                </a:solidFill>
              </a:rPr>
              <a:t>where there was a </a:t>
            </a:r>
            <a:r>
              <a:rPr lang="en-US" sz="2200" i="1" dirty="0">
                <a:solidFill>
                  <a:schemeClr val="tx2"/>
                </a:solidFill>
              </a:rPr>
              <a:t>Read</a:t>
            </a:r>
            <a:r>
              <a:rPr lang="en-US" sz="2200" dirty="0">
                <a:solidFill>
                  <a:schemeClr val="tx2"/>
                </a:solidFill>
              </a:rPr>
              <a:t> that was </a:t>
            </a:r>
            <a:r>
              <a:rPr lang="en-US" sz="2200" i="1" dirty="0">
                <a:solidFill>
                  <a:schemeClr val="tx2"/>
                </a:solidFill>
              </a:rPr>
              <a:t>Below</a:t>
            </a:r>
            <a:r>
              <a:rPr lang="en-US" sz="2200" dirty="0">
                <a:solidFill>
                  <a:schemeClr val="tx2"/>
                </a:solidFill>
              </a:rPr>
              <a:t> the start by a </a:t>
            </a:r>
            <a:r>
              <a:rPr lang="en-US" sz="2200" i="1" dirty="0">
                <a:solidFill>
                  <a:schemeClr val="tx2"/>
                </a:solidFill>
              </a:rPr>
              <a:t>Minimal </a:t>
            </a:r>
            <a:r>
              <a:rPr lang="en-US" sz="2200" dirty="0">
                <a:solidFill>
                  <a:schemeClr val="tx2"/>
                </a:solidFill>
              </a:rPr>
              <a:t>amount</a:t>
            </a:r>
          </a:p>
          <a:p>
            <a:pPr lvl="2" eaLnBrk="1" hangingPunct="1">
              <a:spcBef>
                <a:spcPts val="0"/>
              </a:spcBef>
              <a:buFont typeface="Arial" charset="0"/>
              <a:buChar char="•"/>
              <a:defRPr/>
            </a:pPr>
            <a:r>
              <a:rPr lang="en-US" sz="2200" dirty="0">
                <a:solidFill>
                  <a:schemeClr val="tx2"/>
                </a:solidFill>
              </a:rPr>
              <a:t>of a buffer in the </a:t>
            </a:r>
            <a:r>
              <a:rPr lang="en-US" sz="2200" i="1" dirty="0">
                <a:solidFill>
                  <a:schemeClr val="tx2"/>
                </a:solidFill>
              </a:rPr>
              <a:t>Heap</a:t>
            </a:r>
            <a:endParaRPr lang="en-US" sz="2200" dirty="0">
              <a:solidFill>
                <a:schemeClr val="tx2"/>
              </a:solidFill>
            </a:endParaRPr>
          </a:p>
          <a:p>
            <a:pPr lvl="2" eaLnBrk="1" hangingPunct="1">
              <a:spcBef>
                <a:spcPts val="0"/>
              </a:spcBef>
              <a:buFont typeface="Arial" charset="0"/>
              <a:buChar char="•"/>
              <a:defRPr/>
            </a:pPr>
            <a:r>
              <a:rPr lang="en-US" sz="2200" dirty="0">
                <a:solidFill>
                  <a:schemeClr val="tx2"/>
                </a:solidFill>
              </a:rPr>
              <a:t>which leads to use of </a:t>
            </a:r>
            <a:r>
              <a:rPr lang="en-US" sz="2200" i="1" dirty="0">
                <a:solidFill>
                  <a:schemeClr val="tx2"/>
                </a:solidFill>
              </a:rPr>
              <a:t>User Input Not Checked Properly</a:t>
            </a:r>
            <a:endParaRPr lang="en-US" sz="2200" dirty="0">
              <a:solidFill>
                <a:schemeClr val="tx2"/>
              </a:solidFill>
            </a:endParaRPr>
          </a:p>
          <a:p>
            <a:pPr lvl="2" eaLnBrk="1" hangingPunct="1">
              <a:spcBef>
                <a:spcPts val="0"/>
              </a:spcBef>
              <a:buFont typeface="Arial" charset="0"/>
              <a:buChar char="•"/>
              <a:defRPr/>
            </a:pPr>
            <a:r>
              <a:rPr lang="en-US" sz="2200" dirty="0">
                <a:solidFill>
                  <a:schemeClr val="tx2"/>
                </a:solidFill>
              </a:rPr>
              <a:t>which may be exploited for </a:t>
            </a:r>
            <a:r>
              <a:rPr lang="en-US" sz="2200" i="1" dirty="0">
                <a:solidFill>
                  <a:schemeClr val="tx2"/>
                </a:solidFill>
              </a:rPr>
              <a:t>Information Exposure</a:t>
            </a:r>
            <a:r>
              <a:rPr lang="en-US" sz="2200" dirty="0">
                <a:solidFill>
                  <a:schemeClr val="tx2"/>
                </a:solidFill>
              </a:rPr>
              <a:t>, </a:t>
            </a:r>
            <a:r>
              <a:rPr lang="en-US" sz="2200" i="1" dirty="0">
                <a:solidFill>
                  <a:schemeClr val="tx2"/>
                </a:solidFill>
              </a:rPr>
              <a:t>Arbitrary Code Execution</a:t>
            </a:r>
            <a:r>
              <a:rPr lang="en-US" sz="2200" dirty="0">
                <a:solidFill>
                  <a:schemeClr val="tx2"/>
                </a:solidFill>
              </a:rPr>
              <a:t>, or </a:t>
            </a:r>
            <a:r>
              <a:rPr lang="en-US" sz="2200" i="1" dirty="0">
                <a:solidFill>
                  <a:schemeClr val="tx2"/>
                </a:solidFill>
              </a:rPr>
              <a:t>Program Crash </a:t>
            </a:r>
            <a:r>
              <a:rPr lang="en-US" sz="2200" dirty="0">
                <a:solidFill>
                  <a:schemeClr val="tx2"/>
                </a:solidFill>
              </a:rPr>
              <a:t>leading to </a:t>
            </a:r>
            <a:r>
              <a:rPr lang="en-US" sz="2200" i="1" dirty="0">
                <a:solidFill>
                  <a:schemeClr val="tx2"/>
                </a:solidFill>
              </a:rPr>
              <a:t>Denial of Service.</a:t>
            </a:r>
            <a:endParaRPr lang="en-US" sz="22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3: Heartbleed </a:t>
            </a:r>
            <a:r>
              <a:rPr lang="en-US" dirty="0"/>
              <a:t>(CVE-2014-0160)</a:t>
            </a:r>
          </a:p>
        </p:txBody>
      </p:sp>
      <p:sp>
        <p:nvSpPr>
          <p:cNvPr id="3" name="Content Placeholder 2"/>
          <p:cNvSpPr>
            <a:spLocks noGrp="1"/>
          </p:cNvSpPr>
          <p:nvPr>
            <p:ph sz="quarter" idx="1"/>
          </p:nvPr>
        </p:nvSpPr>
        <p:spPr/>
        <p:txBody>
          <a:bodyPr/>
          <a:lstStyle/>
          <a:p>
            <a:r>
              <a:rPr lang="en-US" sz="2400" dirty="0"/>
              <a:t>CVE-2014-0160 is: “The (1) TLS and (2) DTLS implementations in OpenSSL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Heartbleed bug.”[11].</a:t>
            </a:r>
          </a:p>
          <a:p>
            <a:r>
              <a:rPr lang="en-US" sz="2400" dirty="0"/>
              <a:t>Applying our techniques, we obtain:</a:t>
            </a:r>
          </a:p>
          <a:p>
            <a:r>
              <a:rPr lang="en-US" sz="2400" dirty="0"/>
              <a:t>Heartbleed buffer overflow is:</a:t>
            </a:r>
          </a:p>
          <a:p>
            <a:pPr lvl="2" eaLnBrk="1" hangingPunct="1">
              <a:spcBef>
                <a:spcPts val="0"/>
              </a:spcBef>
              <a:buFont typeface="Arial" charset="0"/>
              <a:buChar char="•"/>
              <a:defRPr/>
            </a:pPr>
            <a:r>
              <a:rPr lang="en-US" sz="2400" dirty="0">
                <a:solidFill>
                  <a:schemeClr val="tx2"/>
                </a:solidFill>
              </a:rPr>
              <a:t>caused by </a:t>
            </a:r>
            <a:r>
              <a:rPr lang="en-US" sz="2400" i="1" dirty="0"/>
              <a:t>Data Too Big</a:t>
            </a:r>
            <a:endParaRPr lang="en-US" sz="2400" dirty="0"/>
          </a:p>
          <a:p>
            <a:pPr lvl="2" eaLnBrk="1" hangingPunct="1">
              <a:spcBef>
                <a:spcPts val="0"/>
              </a:spcBef>
              <a:buFont typeface="Arial" charset="0"/>
              <a:buChar char="•"/>
              <a:defRPr/>
            </a:pPr>
            <a:r>
              <a:rPr lang="en-US" sz="2400" dirty="0">
                <a:solidFill>
                  <a:schemeClr val="tx2"/>
                </a:solidFill>
              </a:rPr>
              <a:t>because of </a:t>
            </a:r>
            <a:r>
              <a:rPr lang="en-US" sz="2400" i="1" dirty="0"/>
              <a:t>User Input not Checked Properly</a:t>
            </a:r>
            <a:endParaRPr lang="en-US" sz="2400" i="1" dirty="0">
              <a:solidFill>
                <a:schemeClr val="tx2"/>
              </a:solidFill>
            </a:endParaRPr>
          </a:p>
          <a:p>
            <a:pPr lvl="2" eaLnBrk="1" hangingPunct="1">
              <a:spcBef>
                <a:spcPts val="0"/>
              </a:spcBef>
              <a:buFont typeface="Arial" charset="0"/>
              <a:buChar char="•"/>
              <a:defRPr/>
            </a:pPr>
            <a:r>
              <a:rPr lang="en-US" sz="2400" dirty="0">
                <a:solidFill>
                  <a:schemeClr val="tx2"/>
                </a:solidFill>
              </a:rPr>
              <a:t>where there was a </a:t>
            </a:r>
            <a:r>
              <a:rPr lang="en-US" sz="2400" i="1" dirty="0"/>
              <a:t>Read that was After the End that was Far Outside</a:t>
            </a:r>
            <a:endParaRPr lang="en-US" sz="2400" dirty="0">
              <a:solidFill>
                <a:schemeClr val="tx2"/>
              </a:solidFill>
            </a:endParaRPr>
          </a:p>
          <a:p>
            <a:pPr lvl="2" eaLnBrk="1" hangingPunct="1">
              <a:spcBef>
                <a:spcPts val="0"/>
              </a:spcBef>
              <a:buFont typeface="Arial" charset="0"/>
              <a:buChar char="•"/>
              <a:defRPr/>
            </a:pPr>
            <a:r>
              <a:rPr lang="en-US" sz="2400" dirty="0">
                <a:solidFill>
                  <a:schemeClr val="tx2"/>
                </a:solidFill>
              </a:rPr>
              <a:t>of a buffer in the </a:t>
            </a:r>
            <a:r>
              <a:rPr lang="en-US" sz="2400" i="1" dirty="0">
                <a:solidFill>
                  <a:schemeClr val="tx2"/>
                </a:solidFill>
              </a:rPr>
              <a:t>Heap</a:t>
            </a:r>
            <a:endParaRPr lang="en-US" sz="2400" dirty="0">
              <a:solidFill>
                <a:schemeClr val="tx2"/>
              </a:solidFill>
            </a:endParaRPr>
          </a:p>
          <a:p>
            <a:pPr lvl="2" eaLnBrk="1" hangingPunct="1">
              <a:spcBef>
                <a:spcPts val="0"/>
              </a:spcBef>
              <a:buFont typeface="Arial" charset="0"/>
              <a:buChar char="•"/>
              <a:defRPr/>
            </a:pPr>
            <a:r>
              <a:rPr lang="en-US" sz="2400" dirty="0">
                <a:solidFill>
                  <a:schemeClr val="tx2"/>
                </a:solidFill>
              </a:rPr>
              <a:t>which may be exploited for </a:t>
            </a:r>
            <a:r>
              <a:rPr lang="en-US" sz="2400" i="1" dirty="0">
                <a:solidFill>
                  <a:schemeClr val="tx2"/>
                </a:solidFill>
              </a:rPr>
              <a:t>Information Exposure</a:t>
            </a:r>
            <a:endParaRPr lang="en-US" sz="2400" dirty="0">
              <a:solidFill>
                <a:schemeClr val="tx2"/>
              </a:solidFill>
            </a:endParaRPr>
          </a:p>
        </p:txBody>
      </p:sp>
    </p:spTree>
    <p:extLst>
      <p:ext uri="{BB962C8B-B14F-4D97-AF65-F5344CB8AC3E}">
        <p14:creationId xmlns:p14="http://schemas.microsoft.com/office/powerpoint/2010/main" val="1783103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3: Heartbleed </a:t>
            </a:r>
            <a:r>
              <a:rPr lang="en-US" dirty="0"/>
              <a:t>(CVE-2014-0160) </a:t>
            </a:r>
            <a:r>
              <a:rPr lang="en-US" altLang="en-US" dirty="0"/>
              <a:t>(cont.)</a:t>
            </a:r>
            <a:endParaRPr lang="en-US" dirty="0"/>
          </a:p>
        </p:txBody>
      </p:sp>
      <p:sp>
        <p:nvSpPr>
          <p:cNvPr id="3" name="Content Placeholder 2"/>
          <p:cNvSpPr>
            <a:spLocks noGrp="1"/>
          </p:cNvSpPr>
          <p:nvPr>
            <p:ph sz="quarter" idx="1"/>
          </p:nvPr>
        </p:nvSpPr>
        <p:spPr/>
        <p:txBody>
          <a:bodyPr/>
          <a:lstStyle/>
          <a:p>
            <a:r>
              <a:rPr lang="en-US" sz="2400" dirty="0"/>
              <a:t>Information Exposure is also enabled by CWE-244: Improper Clearing of Heap Memory Before Release [14], and CWE-908: Use of Uninitialized Resource [15].</a:t>
            </a:r>
          </a:p>
          <a:p>
            <a:endParaRPr lang="en-US" sz="2400" dirty="0"/>
          </a:p>
        </p:txBody>
      </p:sp>
    </p:spTree>
    <p:extLst>
      <p:ext uri="{BB962C8B-B14F-4D97-AF65-F5344CB8AC3E}">
        <p14:creationId xmlns:p14="http://schemas.microsoft.com/office/powerpoint/2010/main" val="795520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7538" y="349250"/>
            <a:ext cx="10744200" cy="793750"/>
          </a:xfrm>
        </p:spPr>
        <p:txBody>
          <a:bodyPr/>
          <a:lstStyle/>
          <a:p>
            <a:pPr eaLnBrk="1" hangingPunct="1"/>
            <a:r>
              <a:rPr lang="en-US" altLang="en-US" dirty="0"/>
              <a:t>Example 4: </a:t>
            </a:r>
            <a:r>
              <a:rPr lang="en-US" altLang="en-US" dirty="0" err="1"/>
              <a:t>cppCheck</a:t>
            </a:r>
            <a:r>
              <a:rPr lang="en-US" altLang="en-US" dirty="0"/>
              <a:t> Warning Classes</a:t>
            </a:r>
          </a:p>
        </p:txBody>
      </p:sp>
      <p:graphicFrame>
        <p:nvGraphicFramePr>
          <p:cNvPr id="4" name="Content Placeholder 3"/>
          <p:cNvGraphicFramePr>
            <a:graphicFrameLocks/>
          </p:cNvGraphicFramePr>
          <p:nvPr/>
        </p:nvGraphicFramePr>
        <p:xfrm>
          <a:off x="673100" y="2736850"/>
          <a:ext cx="9742487" cy="3394073"/>
        </p:xfrm>
        <a:graphic>
          <a:graphicData uri="http://schemas.openxmlformats.org/drawingml/2006/table">
            <a:tbl>
              <a:tblPr firstRow="1" bandRow="1">
                <a:tableStyleId>{5C22544A-7EE6-4342-B048-85BDC9FD1C3A}</a:tableStyleId>
              </a:tblPr>
              <a:tblGrid>
                <a:gridCol w="3210727">
                  <a:extLst>
                    <a:ext uri="{9D8B030D-6E8A-4147-A177-3AD203B41FA5}">
                      <a16:colId xmlns:a16="http://schemas.microsoft.com/office/drawing/2014/main" val="20000"/>
                    </a:ext>
                  </a:extLst>
                </a:gridCol>
                <a:gridCol w="1073869">
                  <a:extLst>
                    <a:ext uri="{9D8B030D-6E8A-4147-A177-3AD203B41FA5}">
                      <a16:colId xmlns:a16="http://schemas.microsoft.com/office/drawing/2014/main" val="20001"/>
                    </a:ext>
                  </a:extLst>
                </a:gridCol>
                <a:gridCol w="922264">
                  <a:extLst>
                    <a:ext uri="{9D8B030D-6E8A-4147-A177-3AD203B41FA5}">
                      <a16:colId xmlns:a16="http://schemas.microsoft.com/office/drawing/2014/main" val="20002"/>
                    </a:ext>
                  </a:extLst>
                </a:gridCol>
                <a:gridCol w="1162305">
                  <a:extLst>
                    <a:ext uri="{9D8B030D-6E8A-4147-A177-3AD203B41FA5}">
                      <a16:colId xmlns:a16="http://schemas.microsoft.com/office/drawing/2014/main" val="20003"/>
                    </a:ext>
                  </a:extLst>
                </a:gridCol>
                <a:gridCol w="1073869">
                  <a:extLst>
                    <a:ext uri="{9D8B030D-6E8A-4147-A177-3AD203B41FA5}">
                      <a16:colId xmlns:a16="http://schemas.microsoft.com/office/drawing/2014/main" val="20004"/>
                    </a:ext>
                  </a:extLst>
                </a:gridCol>
                <a:gridCol w="2299453">
                  <a:extLst>
                    <a:ext uri="{9D8B030D-6E8A-4147-A177-3AD203B41FA5}">
                      <a16:colId xmlns:a16="http://schemas.microsoft.com/office/drawing/2014/main" val="20005"/>
                    </a:ext>
                  </a:extLst>
                </a:gridCol>
              </a:tblGrid>
              <a:tr h="396295">
                <a:tc>
                  <a:txBody>
                    <a:bodyPr/>
                    <a:lstStyle/>
                    <a:p>
                      <a:r>
                        <a:rPr lang="en-US" sz="2000" dirty="0">
                          <a:latin typeface="Calibri" pitchFamily="34" charset="0"/>
                        </a:rPr>
                        <a:t>Warning\Attribute</a:t>
                      </a:r>
                    </a:p>
                  </a:txBody>
                  <a:tcPr marL="91448" marR="91448" marT="45725" marB="45725"/>
                </a:tc>
                <a:tc>
                  <a:txBody>
                    <a:bodyPr/>
                    <a:lstStyle/>
                    <a:p>
                      <a:r>
                        <a:rPr lang="en-US" sz="2000" dirty="0">
                          <a:latin typeface="Calibri" pitchFamily="34" charset="0"/>
                        </a:rPr>
                        <a:t>Access</a:t>
                      </a:r>
                    </a:p>
                  </a:txBody>
                  <a:tcPr marL="91448" marR="91448" marT="45725" marB="45725"/>
                </a:tc>
                <a:tc>
                  <a:txBody>
                    <a:bodyPr/>
                    <a:lstStyle/>
                    <a:p>
                      <a:r>
                        <a:rPr lang="en-US" sz="2000" dirty="0">
                          <a:latin typeface="Calibri" pitchFamily="34" charset="0"/>
                        </a:rPr>
                        <a:t>Side</a:t>
                      </a:r>
                    </a:p>
                  </a:txBody>
                  <a:tcPr marL="91448" marR="91448" marT="45725" marB="45725"/>
                </a:tc>
                <a:tc>
                  <a:txBody>
                    <a:bodyPr/>
                    <a:lstStyle/>
                    <a:p>
                      <a:r>
                        <a:rPr lang="en-US" sz="2000" dirty="0">
                          <a:latin typeface="Calibri" pitchFamily="34" charset="0"/>
                        </a:rPr>
                        <a:t>Indexed</a:t>
                      </a:r>
                    </a:p>
                  </a:txBody>
                  <a:tcPr marL="91448" marR="91448" marT="45725" marB="45725"/>
                </a:tc>
                <a:tc>
                  <a:txBody>
                    <a:bodyPr/>
                    <a:lstStyle/>
                    <a:p>
                      <a:r>
                        <a:rPr lang="en-US" sz="2000" dirty="0">
                          <a:latin typeface="Calibri" pitchFamily="34" charset="0"/>
                        </a:rPr>
                        <a:t>Size</a:t>
                      </a:r>
                    </a:p>
                  </a:txBody>
                  <a:tcPr marL="91448" marR="91448" marT="45725" marB="45725"/>
                </a:tc>
                <a:tc>
                  <a:txBody>
                    <a:bodyPr/>
                    <a:lstStyle/>
                    <a:p>
                      <a:r>
                        <a:rPr lang="en-US" sz="2000" dirty="0">
                          <a:latin typeface="Calibri" pitchFamily="34" charset="0"/>
                        </a:rPr>
                        <a:t>Magnitude</a:t>
                      </a:r>
                    </a:p>
                  </a:txBody>
                  <a:tcPr marL="91448" marR="91448" marT="45725" marB="45725"/>
                </a:tc>
                <a:extLst>
                  <a:ext uri="{0D108BD9-81ED-4DB2-BD59-A6C34878D82A}">
                    <a16:rowId xmlns:a16="http://schemas.microsoft.com/office/drawing/2014/main" val="10000"/>
                  </a:ext>
                </a:extLst>
              </a:tr>
              <a:tr h="396295">
                <a:tc>
                  <a:txBody>
                    <a:bodyPr/>
                    <a:lstStyle/>
                    <a:p>
                      <a:r>
                        <a:rPr lang="en-US" sz="2000" dirty="0">
                          <a:latin typeface="Calibri" pitchFamily="34" charset="0"/>
                        </a:rPr>
                        <a:t>array Index Out Of Bounds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Yes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1"/>
                  </a:ext>
                </a:extLst>
              </a:tr>
              <a:tr h="579291">
                <a:tc>
                  <a:txBody>
                    <a:bodyPr/>
                    <a:lstStyle/>
                    <a:p>
                      <a:r>
                        <a:rPr lang="en-US" sz="2000" dirty="0">
                          <a:latin typeface="Calibri" pitchFamily="34" charset="0"/>
                        </a:rPr>
                        <a:t>buffer Access Out Of Bounds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2"/>
                  </a:ext>
                </a:extLst>
              </a:tr>
              <a:tr h="437012">
                <a:tc>
                  <a:txBody>
                    <a:bodyPr/>
                    <a:lstStyle/>
                    <a:p>
                      <a:r>
                        <a:rPr lang="en-US" sz="2000" dirty="0">
                          <a:latin typeface="Calibri" pitchFamily="34" charset="0"/>
                        </a:rPr>
                        <a:t>out Of Bounds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3"/>
                  </a:ext>
                </a:extLst>
              </a:tr>
              <a:tr h="396295">
                <a:tc>
                  <a:txBody>
                    <a:bodyPr/>
                    <a:lstStyle/>
                    <a:p>
                      <a:r>
                        <a:rPr lang="en-US" sz="2000" dirty="0">
                          <a:latin typeface="Calibri" pitchFamily="34" charset="0"/>
                        </a:rPr>
                        <a:t>negative Index</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Below</a:t>
                      </a:r>
                    </a:p>
                  </a:txBody>
                  <a:tcPr marL="91448" marR="91448" marT="45725" marB="45725"/>
                </a:tc>
                <a:tc>
                  <a:txBody>
                    <a:bodyPr/>
                    <a:lstStyle/>
                    <a:p>
                      <a:r>
                        <a:rPr lang="en-US" sz="2000" dirty="0">
                          <a:latin typeface="Calibri" pitchFamily="34" charset="0"/>
                        </a:rPr>
                        <a:t>Yes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4"/>
                  </a:ext>
                </a:extLst>
              </a:tr>
              <a:tr h="396295">
                <a:tc>
                  <a:txBody>
                    <a:bodyPr/>
                    <a:lstStyle/>
                    <a:p>
                      <a:r>
                        <a:rPr lang="en-US" sz="2000" dirty="0">
                          <a:latin typeface="Calibri" pitchFamily="34" charset="0"/>
                        </a:rPr>
                        <a:t>insecure </a:t>
                      </a:r>
                      <a:r>
                        <a:rPr lang="en-US" sz="2000" dirty="0" err="1">
                          <a:latin typeface="Calibri" pitchFamily="34" charset="0"/>
                        </a:rPr>
                        <a:t>Cmd</a:t>
                      </a:r>
                      <a:r>
                        <a:rPr lang="en-US" sz="2000" dirty="0">
                          <a:latin typeface="Calibri" pitchFamily="34" charset="0"/>
                        </a:rPr>
                        <a:t> Line </a:t>
                      </a:r>
                      <a:r>
                        <a:rPr lang="en-US" sz="2000" dirty="0" err="1">
                          <a:latin typeface="Calibri" pitchFamily="34" charset="0"/>
                        </a:rPr>
                        <a:t>Args</a:t>
                      </a:r>
                      <a:endParaRPr lang="en-US" sz="2000" dirty="0">
                        <a:latin typeface="Calibri" pitchFamily="34" charset="0"/>
                      </a:endParaRP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5"/>
                  </a:ext>
                </a:extLst>
              </a:tr>
              <a:tr h="396295">
                <a:tc>
                  <a:txBody>
                    <a:bodyPr/>
                    <a:lstStyle/>
                    <a:p>
                      <a:r>
                        <a:rPr lang="en-US" sz="2000" dirty="0">
                          <a:latin typeface="Calibri" pitchFamily="34" charset="0"/>
                        </a:rPr>
                        <a:t>write </a:t>
                      </a:r>
                      <a:r>
                        <a:rPr lang="en-US" sz="2000">
                          <a:latin typeface="Calibri" pitchFamily="34" charset="0"/>
                        </a:rPr>
                        <a:t>Outside Buffer Size</a:t>
                      </a:r>
                      <a:endParaRPr lang="en-US" sz="2000" dirty="0">
                        <a:latin typeface="Calibri" pitchFamily="34" charset="0"/>
                      </a:endParaRPr>
                    </a:p>
                  </a:txBody>
                  <a:tcPr marL="91448" marR="91448" marT="45725" marB="45725"/>
                </a:tc>
                <a:tc>
                  <a:txBody>
                    <a:bodyPr/>
                    <a:lstStyle/>
                    <a:p>
                      <a:r>
                        <a:rPr lang="en-US" sz="2000" dirty="0">
                          <a:latin typeface="Calibri" pitchFamily="34" charset="0"/>
                        </a:rPr>
                        <a:t>Write</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6"/>
                  </a:ext>
                </a:extLst>
              </a:tr>
              <a:tr h="396295">
                <a:tc>
                  <a:txBody>
                    <a:bodyPr/>
                    <a:lstStyle/>
                    <a:p>
                      <a:r>
                        <a:rPr lang="en-US" sz="2000" dirty="0">
                          <a:latin typeface="Calibri" pitchFamily="34" charset="0"/>
                        </a:rPr>
                        <a:t>invalid </a:t>
                      </a:r>
                      <a:r>
                        <a:rPr lang="en-US" sz="2000" dirty="0" err="1">
                          <a:latin typeface="Calibri" pitchFamily="34" charset="0"/>
                        </a:rPr>
                        <a:t>Scanf</a:t>
                      </a:r>
                      <a:endParaRPr lang="en-US" sz="2000" dirty="0">
                        <a:latin typeface="Calibri" pitchFamily="34" charset="0"/>
                      </a:endParaRPr>
                    </a:p>
                  </a:txBody>
                  <a:tcPr marL="91448" marR="91448" marT="45725" marB="45725"/>
                </a:tc>
                <a:tc>
                  <a:txBody>
                    <a:bodyPr/>
                    <a:lstStyle/>
                    <a:p>
                      <a:r>
                        <a:rPr lang="en-US" sz="2000" dirty="0">
                          <a:latin typeface="Calibri" pitchFamily="34" charset="0"/>
                        </a:rPr>
                        <a:t>Write</a:t>
                      </a:r>
                    </a:p>
                  </a:txBody>
                  <a:tcPr marL="91448" marR="91448" marT="45725" marB="45725"/>
                </a:tc>
                <a:tc>
                  <a:txBody>
                    <a:bodyPr/>
                    <a:lstStyle/>
                    <a:p>
                      <a:r>
                        <a:rPr lang="en-US" sz="2000" dirty="0">
                          <a:latin typeface="Calibri" pitchFamily="34" charset="0"/>
                        </a:rPr>
                        <a:t>Above</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Variable</a:t>
                      </a:r>
                    </a:p>
                  </a:txBody>
                  <a:tcPr marL="91448" marR="91448" marT="45725" marB="45725"/>
                </a:tc>
                <a:tc>
                  <a:txBody>
                    <a:bodyPr/>
                    <a:lstStyle/>
                    <a:p>
                      <a:r>
                        <a:rPr lang="en-US" sz="2000" dirty="0">
                          <a:latin typeface="Calibri" pitchFamily="34" charset="0"/>
                        </a:rPr>
                        <a:t>Moderately outside</a:t>
                      </a:r>
                    </a:p>
                  </a:txBody>
                  <a:tcPr marL="91448" marR="91448" marT="45725" marB="45725"/>
                </a:tc>
                <a:extLst>
                  <a:ext uri="{0D108BD9-81ED-4DB2-BD59-A6C34878D82A}">
                    <a16:rowId xmlns:a16="http://schemas.microsoft.com/office/drawing/2014/main" val="10007"/>
                  </a:ext>
                </a:extLst>
              </a:tr>
            </a:tbl>
          </a:graphicData>
        </a:graphic>
      </p:graphicFrame>
      <p:sp>
        <p:nvSpPr>
          <p:cNvPr id="47172" name="Rectangle 2"/>
          <p:cNvSpPr>
            <a:spLocks noChangeArrowheads="1"/>
          </p:cNvSpPr>
          <p:nvPr/>
        </p:nvSpPr>
        <p:spPr bwMode="auto">
          <a:xfrm>
            <a:off x="549275" y="1446213"/>
            <a:ext cx="114236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r>
              <a:rPr lang="en-US" altLang="en-US" sz="2400">
                <a:latin typeface="Calibri" pitchFamily="34" charset="0"/>
              </a:rPr>
              <a:t>CppCheck is a static analysis tool [7]. Table 1 provides descriptions of its warning classes.</a:t>
            </a:r>
          </a:p>
          <a:p>
            <a:pPr eaLnBrk="1" hangingPunct="1">
              <a:spcBef>
                <a:spcPct val="0"/>
              </a:spcBef>
              <a:buClrTx/>
              <a:buSzTx/>
              <a:buFontTx/>
              <a:buNone/>
            </a:pPr>
            <a:endParaRPr lang="en-US" altLang="en-US" sz="2200">
              <a:latin typeface="Calibri" pitchFamily="34" charset="0"/>
            </a:endParaRPr>
          </a:p>
          <a:p>
            <a:pPr eaLnBrk="1" hangingPunct="1">
              <a:spcBef>
                <a:spcPct val="0"/>
              </a:spcBef>
              <a:buClrTx/>
              <a:buSzTx/>
              <a:buFontTx/>
              <a:buNone/>
            </a:pPr>
            <a:r>
              <a:rPr lang="en-US" altLang="en-US" sz="2200">
                <a:latin typeface="Calibri" pitchFamily="34" charset="0"/>
              </a:rPr>
              <a:t>Table 1. Analysis of cppCheck warning classes.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br>
              <a:rPr lang="en-US" altLang="en-US" dirty="0"/>
            </a:br>
            <a:r>
              <a:rPr lang="en-US" altLang="en-US" dirty="0"/>
              <a:t>Example 5: Refactoring CWEs</a:t>
            </a:r>
          </a:p>
        </p:txBody>
      </p:sp>
      <p:sp>
        <p:nvSpPr>
          <p:cNvPr id="48131" name="Content Placeholder 2"/>
          <p:cNvSpPr>
            <a:spLocks noGrp="1"/>
          </p:cNvSpPr>
          <p:nvPr>
            <p:ph sz="quarter" idx="1"/>
          </p:nvPr>
        </p:nvSpPr>
        <p:spPr>
          <a:xfrm>
            <a:off x="546100" y="1463675"/>
            <a:ext cx="11696700" cy="4937125"/>
          </a:xfrm>
        </p:spPr>
        <p:txBody>
          <a:bodyPr/>
          <a:lstStyle/>
          <a:p>
            <a:pPr marL="0" indent="0" eaLnBrk="1" hangingPunct="1">
              <a:spcBef>
                <a:spcPct val="0"/>
              </a:spcBef>
              <a:buFont typeface="Wingdings 3" pitchFamily="18" charset="2"/>
              <a:buNone/>
            </a:pPr>
            <a:r>
              <a:rPr lang="en-US" altLang="en-US" sz="2400"/>
              <a:t>Applying our definition and attributes, Buffer Overflow CWEs can be categorized as follows.</a:t>
            </a:r>
          </a:p>
          <a:p>
            <a:pPr marL="0" indent="0" eaLnBrk="1" hangingPunct="1">
              <a:spcBef>
                <a:spcPct val="0"/>
              </a:spcBef>
              <a:buFont typeface="Wingdings 3" pitchFamily="18" charset="2"/>
              <a:buNone/>
            </a:pPr>
            <a:endParaRPr lang="en-US" altLang="en-US" sz="2400"/>
          </a:p>
          <a:p>
            <a:pPr marL="0" indent="0" eaLnBrk="1" hangingPunct="1">
              <a:spcBef>
                <a:spcPct val="0"/>
              </a:spcBef>
              <a:buFont typeface="Arial" charset="0"/>
              <a:buNone/>
            </a:pPr>
            <a:r>
              <a:rPr lang="en-US" altLang="en-US" sz="2400" u="sng"/>
              <a:t>Buffer Overflow CWEs</a:t>
            </a:r>
            <a:r>
              <a:rPr lang="en-US" altLang="en-US" sz="2400"/>
              <a:t>:</a:t>
            </a:r>
          </a:p>
          <a:p>
            <a:pPr marL="0" lvl="1" indent="0" eaLnBrk="1" hangingPunct="1">
              <a:spcBef>
                <a:spcPct val="0"/>
              </a:spcBef>
              <a:buFont typeface="Arial" charset="0"/>
              <a:buNone/>
            </a:pPr>
            <a:r>
              <a:rPr lang="en-US" altLang="en-US" sz="2200"/>
              <a:t>CWE 120: Write beyond buffer end.</a:t>
            </a:r>
          </a:p>
          <a:p>
            <a:pPr marL="0" lvl="1" indent="0" eaLnBrk="1" hangingPunct="1">
              <a:spcBef>
                <a:spcPct val="0"/>
              </a:spcBef>
              <a:buFont typeface="Arial" charset="0"/>
              <a:buNone/>
            </a:pPr>
            <a:r>
              <a:rPr lang="en-US" altLang="en-US" sz="2200"/>
              <a:t>CWE 121: Write outside buffer that is on stack. </a:t>
            </a:r>
          </a:p>
          <a:p>
            <a:pPr marL="0" lvl="1" indent="0" eaLnBrk="1" hangingPunct="1">
              <a:spcBef>
                <a:spcPct val="0"/>
              </a:spcBef>
              <a:buFont typeface="Arial" charset="0"/>
              <a:buNone/>
            </a:pPr>
            <a:r>
              <a:rPr lang="en-US" altLang="en-US" sz="2200"/>
              <a:t>CWE 122: Write outside buffer that is on heap.</a:t>
            </a:r>
          </a:p>
          <a:p>
            <a:pPr marL="0" lvl="1" indent="0" eaLnBrk="1" hangingPunct="1">
              <a:spcBef>
                <a:spcPct val="0"/>
              </a:spcBef>
              <a:buFont typeface="Arial" charset="0"/>
              <a:buNone/>
            </a:pPr>
            <a:r>
              <a:rPr lang="en-US" altLang="en-US" sz="2200"/>
              <a:t>CWE 123: Write outside buffer.</a:t>
            </a:r>
          </a:p>
          <a:p>
            <a:pPr marL="0" lvl="1" indent="0" eaLnBrk="1" hangingPunct="1">
              <a:spcBef>
                <a:spcPct val="0"/>
              </a:spcBef>
              <a:buFont typeface="Arial" charset="0"/>
              <a:buNone/>
            </a:pPr>
            <a:r>
              <a:rPr lang="en-US" altLang="en-US" sz="2200"/>
              <a:t>CWE 124: Write before start of buffer.</a:t>
            </a:r>
          </a:p>
          <a:p>
            <a:pPr marL="0" lvl="1" indent="0" eaLnBrk="1" hangingPunct="1">
              <a:spcBef>
                <a:spcPct val="0"/>
              </a:spcBef>
              <a:buFont typeface="Arial" charset="0"/>
              <a:buNone/>
            </a:pPr>
            <a:r>
              <a:rPr lang="en-US" altLang="en-US" sz="2200"/>
              <a:t>CWE 125: Read outside buffer.</a:t>
            </a:r>
          </a:p>
          <a:p>
            <a:pPr marL="0" lvl="1" indent="0" eaLnBrk="1" hangingPunct="1">
              <a:spcBef>
                <a:spcPct val="0"/>
              </a:spcBef>
              <a:buFont typeface="Arial" charset="0"/>
              <a:buNone/>
            </a:pPr>
            <a:r>
              <a:rPr lang="en-US" altLang="en-US" sz="2200"/>
              <a:t>CWE 126: Read after end of buffer. </a:t>
            </a:r>
          </a:p>
          <a:p>
            <a:pPr marL="0" lvl="1" indent="0" eaLnBrk="1" hangingPunct="1">
              <a:spcBef>
                <a:spcPct val="0"/>
              </a:spcBef>
              <a:buFont typeface="Arial" charset="0"/>
              <a:buNone/>
            </a:pPr>
            <a:r>
              <a:rPr lang="en-US" altLang="en-US" sz="2200"/>
              <a:t>CWE 127: Read before start of buffer. </a:t>
            </a:r>
          </a:p>
          <a:p>
            <a:pPr marL="0" lvl="1" indent="0" eaLnBrk="1" hangingPunct="1">
              <a:spcBef>
                <a:spcPct val="0"/>
              </a:spcBef>
              <a:buFont typeface="Arial" charset="0"/>
              <a:buNone/>
            </a:pPr>
            <a:r>
              <a:rPr lang="en-US" altLang="en-US" sz="2200"/>
              <a:t>CWE 786: Access before start of buffer.</a:t>
            </a:r>
          </a:p>
          <a:p>
            <a:pPr marL="0" lvl="1" indent="0" eaLnBrk="1" hangingPunct="1">
              <a:spcBef>
                <a:spcPct val="0"/>
              </a:spcBef>
              <a:buFont typeface="Arial" charset="0"/>
              <a:buNone/>
            </a:pPr>
            <a:r>
              <a:rPr lang="en-US" altLang="en-US" sz="2200"/>
              <a:t>CWE 787: Write outside buffer.</a:t>
            </a:r>
          </a:p>
          <a:p>
            <a:pPr marL="0" lvl="1" indent="0" eaLnBrk="1" hangingPunct="1">
              <a:spcBef>
                <a:spcPct val="0"/>
              </a:spcBef>
              <a:buFont typeface="Arial" charset="0"/>
              <a:buNone/>
            </a:pPr>
            <a:r>
              <a:rPr lang="en-US" altLang="en-US" sz="2200"/>
              <a:t>CWE 788: Access after end of buffer. </a:t>
            </a:r>
          </a:p>
        </p:txBody>
      </p:sp>
      <p:graphicFrame>
        <p:nvGraphicFramePr>
          <p:cNvPr id="4" name="Table 3"/>
          <p:cNvGraphicFramePr>
            <a:graphicFrameLocks noGrp="1"/>
          </p:cNvGraphicFramePr>
          <p:nvPr/>
        </p:nvGraphicFramePr>
        <p:xfrm>
          <a:off x="6308725" y="2759075"/>
          <a:ext cx="5587999" cy="1219200"/>
        </p:xfrm>
        <a:graphic>
          <a:graphicData uri="http://schemas.openxmlformats.org/drawingml/2006/table">
            <a:tbl>
              <a:tblPr/>
              <a:tblGrid>
                <a:gridCol w="1237007">
                  <a:extLst>
                    <a:ext uri="{9D8B030D-6E8A-4147-A177-3AD203B41FA5}">
                      <a16:colId xmlns:a16="http://schemas.microsoft.com/office/drawing/2014/main" val="20000"/>
                    </a:ext>
                  </a:extLst>
                </a:gridCol>
                <a:gridCol w="817855">
                  <a:extLst>
                    <a:ext uri="{9D8B030D-6E8A-4147-A177-3AD203B41FA5}">
                      <a16:colId xmlns:a16="http://schemas.microsoft.com/office/drawing/2014/main" val="20001"/>
                    </a:ext>
                  </a:extLst>
                </a:gridCol>
                <a:gridCol w="777267">
                  <a:extLst>
                    <a:ext uri="{9D8B030D-6E8A-4147-A177-3AD203B41FA5}">
                      <a16:colId xmlns:a16="http://schemas.microsoft.com/office/drawing/2014/main" val="20002"/>
                    </a:ext>
                  </a:extLst>
                </a:gridCol>
                <a:gridCol w="1261420">
                  <a:extLst>
                    <a:ext uri="{9D8B030D-6E8A-4147-A177-3AD203B41FA5}">
                      <a16:colId xmlns:a16="http://schemas.microsoft.com/office/drawing/2014/main" val="20003"/>
                    </a:ext>
                  </a:extLst>
                </a:gridCol>
                <a:gridCol w="736000">
                  <a:extLst>
                    <a:ext uri="{9D8B030D-6E8A-4147-A177-3AD203B41FA5}">
                      <a16:colId xmlns:a16="http://schemas.microsoft.com/office/drawing/2014/main" val="20004"/>
                    </a:ext>
                  </a:extLst>
                </a:gridCol>
                <a:gridCol w="758450">
                  <a:extLst>
                    <a:ext uri="{9D8B030D-6E8A-4147-A177-3AD203B41FA5}">
                      <a16:colId xmlns:a16="http://schemas.microsoft.com/office/drawing/2014/main" val="20005"/>
                    </a:ext>
                  </a:extLst>
                </a:gridCol>
              </a:tblGrid>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 </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before</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after</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rPr>
                        <a:t>either end</a:t>
                      </a: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stack</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heap</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0"/>
                  </a:ext>
                </a:extLst>
              </a:tr>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read</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127</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126</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rPr>
                        <a:t>125</a:t>
                      </a: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1"/>
                  </a:ext>
                </a:extLst>
              </a:tr>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write</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124</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120</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rPr>
                        <a:t>123, 787</a:t>
                      </a: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121</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122</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either r/w</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786</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788</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3"/>
                  </a:ext>
                </a:extLst>
              </a:tr>
            </a:tbl>
          </a:graphicData>
        </a:graphic>
      </p:graphicFrame>
      <p:sp>
        <p:nvSpPr>
          <p:cNvPr id="25641" name="Rectangle 4"/>
          <p:cNvSpPr>
            <a:spLocks noChangeArrowheads="1"/>
          </p:cNvSpPr>
          <p:nvPr/>
        </p:nvSpPr>
        <p:spPr bwMode="auto">
          <a:xfrm>
            <a:off x="6292850" y="4078288"/>
            <a:ext cx="5711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lnSpc>
                <a:spcPct val="110000"/>
              </a:lnSpc>
              <a:spcBef>
                <a:spcPct val="0"/>
              </a:spcBef>
              <a:buClrTx/>
              <a:buSzTx/>
              <a:buFontTx/>
              <a:buNone/>
              <a:defRPr/>
            </a:pPr>
            <a:r>
              <a:rPr lang="en-US" altLang="en-US" sz="2000" dirty="0">
                <a:latin typeface="Calibri" panose="020F0502020204030204" pitchFamily="34" charset="0"/>
              </a:rPr>
              <a:t>Where:</a:t>
            </a:r>
          </a:p>
          <a:p>
            <a:pPr marL="285750" indent="-285750" eaLnBrk="1" hangingPunct="1">
              <a:lnSpc>
                <a:spcPct val="110000"/>
              </a:lnSpc>
              <a:spcBef>
                <a:spcPct val="0"/>
              </a:spcBef>
              <a:buClrTx/>
              <a:buSzTx/>
              <a:buFont typeface="Arial" panose="020B0604020202020204" pitchFamily="34" charset="0"/>
              <a:buChar char="•"/>
              <a:defRPr/>
            </a:pPr>
            <a:r>
              <a:rPr lang="en-US" altLang="en-US" sz="2000" dirty="0">
                <a:latin typeface="Calibri" panose="020F0502020204030204" pitchFamily="34" charset="0"/>
              </a:rPr>
              <a:t>access = either read/write</a:t>
            </a:r>
          </a:p>
          <a:p>
            <a:pPr marL="285750" indent="-285750" eaLnBrk="1" hangingPunct="1">
              <a:lnSpc>
                <a:spcPct val="110000"/>
              </a:lnSpc>
              <a:spcBef>
                <a:spcPct val="0"/>
              </a:spcBef>
              <a:buClrTx/>
              <a:buSzTx/>
              <a:buFont typeface="Arial" panose="020B0604020202020204" pitchFamily="34" charset="0"/>
              <a:buChar char="•"/>
              <a:defRPr/>
            </a:pPr>
            <a:r>
              <a:rPr lang="en-US" altLang="en-US" sz="2000" dirty="0">
                <a:latin typeface="Calibri" panose="020F0502020204030204" pitchFamily="34" charset="0"/>
              </a:rPr>
              <a:t>outside = either before/below start or after/above</a:t>
            </a:r>
          </a:p>
        </p:txBody>
      </p:sp>
      <p:sp>
        <p:nvSpPr>
          <p:cNvPr id="48170" name="Rectangle 1"/>
          <p:cNvSpPr>
            <a:spLocks noChangeArrowheads="1"/>
          </p:cNvSpPr>
          <p:nvPr/>
        </p:nvSpPr>
        <p:spPr bwMode="auto">
          <a:xfrm>
            <a:off x="6175375" y="2292350"/>
            <a:ext cx="45100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2000"/>
              <a:t>Table 2. Buffer Overflow CWEs Attributes.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a:t>IV. Next Steps</a:t>
            </a:r>
          </a:p>
        </p:txBody>
      </p:sp>
      <p:sp>
        <p:nvSpPr>
          <p:cNvPr id="51203" name="Content Placeholder 2"/>
          <p:cNvSpPr>
            <a:spLocks noGrp="1"/>
          </p:cNvSpPr>
          <p:nvPr>
            <p:ph sz="quarter" idx="1"/>
          </p:nvPr>
        </p:nvSpPr>
        <p:spPr>
          <a:xfrm>
            <a:off x="609600" y="1470025"/>
            <a:ext cx="10972800" cy="4937125"/>
          </a:xfrm>
        </p:spPr>
        <p:txBody>
          <a:bodyPr/>
          <a:lstStyle/>
          <a:p>
            <a:pPr eaLnBrk="1" hangingPunct="1">
              <a:buFont typeface="Wingdings" pitchFamily="2" charset="2"/>
              <a:buChar char="Ø"/>
            </a:pPr>
            <a:r>
              <a:rPr lang="en-US" altLang="en-US"/>
              <a:t>Provide more examples of applying our techniques</a:t>
            </a:r>
          </a:p>
          <a:p>
            <a:pPr eaLnBrk="1" hangingPunct="1">
              <a:buFont typeface="Wingdings" pitchFamily="2" charset="2"/>
              <a:buChar char="Ø"/>
            </a:pPr>
            <a:r>
              <a:rPr lang="en-US" altLang="en-US"/>
              <a:t>Define more “vocabulary” – add terms, more formal, refine</a:t>
            </a:r>
          </a:p>
          <a:p>
            <a:pPr eaLnBrk="1" hangingPunct="1">
              <a:buFont typeface="Wingdings" pitchFamily="2" charset="2"/>
              <a:buChar char="Ø"/>
            </a:pPr>
            <a:r>
              <a:rPr lang="en-US" altLang="en-US"/>
              <a:t>Focus on other CWEs – for example:</a:t>
            </a:r>
          </a:p>
          <a:p>
            <a:pPr lvl="1" eaLnBrk="1" hangingPunct="1">
              <a:buFont typeface="Arial" charset="0"/>
              <a:buChar char="•"/>
            </a:pPr>
            <a:r>
              <a:rPr lang="en-US" altLang="en-US"/>
              <a:t>Improper Restriction of Excessive Authentication Attempts (CWE-307) </a:t>
            </a:r>
          </a:p>
          <a:p>
            <a:pPr lvl="1" eaLnBrk="1" hangingPunct="1">
              <a:buFont typeface="Arial" charset="0"/>
              <a:buChar char="•"/>
            </a:pPr>
            <a:r>
              <a:rPr lang="en-US" altLang="en-US"/>
              <a:t>OS Command Injection (CWE-78 Improper Neutralization of Special Elements used in an OS Command).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a:t>Focus On: Injection</a:t>
            </a:r>
          </a:p>
        </p:txBody>
      </p:sp>
      <p:sp>
        <p:nvSpPr>
          <p:cNvPr id="52227" name="Content Placeholder 2"/>
          <p:cNvSpPr>
            <a:spLocks noGrp="1"/>
          </p:cNvSpPr>
          <p:nvPr>
            <p:ph sz="quarter" idx="1"/>
          </p:nvPr>
        </p:nvSpPr>
        <p:spPr>
          <a:xfrm>
            <a:off x="550863" y="1543050"/>
            <a:ext cx="11382375" cy="4938713"/>
          </a:xfrm>
        </p:spPr>
        <p:txBody>
          <a:bodyPr/>
          <a:lstStyle/>
          <a:p>
            <a:pPr eaLnBrk="1" fontAlgn="b" hangingPunct="1">
              <a:spcBef>
                <a:spcPct val="0"/>
              </a:spcBef>
            </a:pPr>
            <a:r>
              <a:rPr lang="en-US" altLang="en-US" sz="2400"/>
              <a:t>CWE-78: Improper Neutralization of Special Elements used in an OS Command ('OS Command Injection'):  </a:t>
            </a:r>
            <a:br>
              <a:rPr lang="en-US" altLang="en-US" sz="2400"/>
            </a:br>
            <a:r>
              <a:rPr lang="en-US" altLang="en-US" sz="2400"/>
              <a:t>The software constructs all or part of an OS command using externally-influenced input from an upstream component, but it does not neutralize or incorrectly neutralizes special elements that could modify the intended OS command when it is sent to a downstream component. </a:t>
            </a:r>
            <a:br>
              <a:rPr lang="en-US" altLang="en-US" sz="2400"/>
            </a:br>
            <a:br>
              <a:rPr lang="en-US" altLang="en-US" sz="2400"/>
            </a:br>
            <a:r>
              <a:rPr lang="en-US" altLang="en-US" sz="2200">
                <a:solidFill>
                  <a:schemeClr val="tx2"/>
                </a:solidFill>
                <a:sym typeface="Wingdings" pitchFamily="2" charset="2"/>
              </a:rPr>
              <a:t></a:t>
            </a:r>
            <a:r>
              <a:rPr lang="en-US" altLang="en-US" sz="2200">
                <a:solidFill>
                  <a:schemeClr val="tx2"/>
                </a:solidFill>
              </a:rPr>
              <a:t> “Using input”, “intended command”, and “correctly neutralizing” are imprecise. Our definition precisely defines “using input” and “intended command”. We do not include “correctly neutralizing”, because it simply means that intended OS command cannot be modified. </a:t>
            </a:r>
            <a:br>
              <a:rPr lang="en-US" altLang="en-US" sz="2400"/>
            </a:br>
            <a:endParaRPr lang="en-US" altLang="en-US" sz="2400"/>
          </a:p>
          <a:p>
            <a:pPr eaLnBrk="1" fontAlgn="b" hangingPunct="1">
              <a:spcBef>
                <a:spcPct val="0"/>
              </a:spcBef>
            </a:pPr>
            <a:r>
              <a:rPr lang="en-US" altLang="en-US" sz="2400" i="1" u="sng"/>
              <a:t>Our Definition</a:t>
            </a:r>
            <a:r>
              <a:rPr lang="en-US" altLang="en-US" sz="2400"/>
              <a:t>: For a common trusted input and two untrusted inputs, the sub-sequences of code symbols in the output program differ in a way that is not included in a description of a given syntax of allowed different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I. Our Vision (Why Use the Term "periodic table“)</a:t>
            </a:r>
          </a:p>
        </p:txBody>
      </p:sp>
      <p:sp>
        <p:nvSpPr>
          <p:cNvPr id="3" name="Content Placeholder 2"/>
          <p:cNvSpPr>
            <a:spLocks noGrp="1"/>
          </p:cNvSpPr>
          <p:nvPr>
            <p:ph sz="quarter" idx="1"/>
          </p:nvPr>
        </p:nvSpPr>
        <p:spPr>
          <a:xfrm>
            <a:off x="587375" y="1608138"/>
            <a:ext cx="11196638" cy="4937125"/>
          </a:xfrm>
        </p:spPr>
        <p:txBody>
          <a:bodyPr/>
          <a:lstStyle/>
          <a:p>
            <a:pPr marL="0" indent="0" eaLnBrk="1" hangingPunct="1">
              <a:buFont typeface="Wingdings 3" pitchFamily="18" charset="2"/>
              <a:buNone/>
              <a:defRPr/>
            </a:pPr>
            <a:r>
              <a:rPr lang="en-US" dirty="0"/>
              <a:t>Our vision is a “natural” organization of a catalog or dictionary or taxonomy to describe software weaknesses and vulnerabilities. Such an organization will help the community to:</a:t>
            </a:r>
          </a:p>
          <a:p>
            <a:pPr marL="752475" lvl="1" indent="-477838" eaLnBrk="1" hangingPunct="1">
              <a:buFont typeface="Wingdings 3" pitchFamily="18" charset="2"/>
              <a:buNone/>
              <a:tabLst>
                <a:tab pos="741363" algn="l"/>
              </a:tabLst>
              <a:defRPr/>
            </a:pPr>
            <a:r>
              <a:rPr lang="en-US" sz="2400" dirty="0"/>
              <a:t>a) 	more closely explain the nature of vulnerabilities (e.g. </a:t>
            </a:r>
            <a:r>
              <a:rPr lang="en-US" altLang="en-US" sz="2400" dirty="0"/>
              <a:t>Heartbleed, Shellshock,  </a:t>
            </a:r>
            <a:r>
              <a:rPr lang="en-US" sz="2400" dirty="0"/>
              <a:t>Ghost, Chrome </a:t>
            </a:r>
            <a:r>
              <a:rPr lang="en-US" sz="2400" dirty="0" err="1"/>
              <a:t>WebCore</a:t>
            </a:r>
            <a:r>
              <a:rPr lang="en-US" sz="2400" dirty="0"/>
              <a:t>, etc.) and eventually detect, mitigate, or prevent them</a:t>
            </a:r>
          </a:p>
          <a:p>
            <a:pPr marL="752475" lvl="1" indent="-477838" eaLnBrk="1" hangingPunct="1">
              <a:buFont typeface="Wingdings 3" pitchFamily="18" charset="2"/>
              <a:buNone/>
              <a:tabLst>
                <a:tab pos="741363" algn="l"/>
              </a:tabLst>
              <a:defRPr/>
            </a:pPr>
            <a:r>
              <a:rPr lang="en-US" sz="2400" dirty="0"/>
              <a:t>b) 	more closely describe the classes of weaknesses that tools warnings cover (e.g. buffer overflow, injection, etc.)</a:t>
            </a:r>
          </a:p>
          <a:p>
            <a:pPr marL="752475" lvl="1" indent="-477838" eaLnBrk="1" hangingPunct="1">
              <a:buFont typeface="Wingdings 3" pitchFamily="18" charset="2"/>
              <a:buNone/>
              <a:tabLst>
                <a:tab pos="741363" algn="l"/>
              </a:tabLst>
              <a:defRPr/>
            </a:pPr>
            <a:r>
              <a:rPr lang="en-US" sz="2400" dirty="0"/>
              <a:t>c) 	eliminate the need for an exhaustive Cartesian product of weakness classes as in CWEs [1]. </a:t>
            </a:r>
          </a:p>
          <a:p>
            <a:pPr marL="0" indent="0" eaLnBrk="1" hangingPunct="1">
              <a:buFont typeface="Wingdings 3" pitchFamily="18" charset="2"/>
              <a:buNone/>
              <a:defRPr/>
            </a:pPr>
            <a:r>
              <a:rPr lang="en-US" dirty="0"/>
              <a:t>It may also help: </a:t>
            </a:r>
          </a:p>
          <a:p>
            <a:pPr marL="728663" lvl="1" indent="-454025" eaLnBrk="1" hangingPunct="1">
              <a:buFont typeface="Wingdings 3" pitchFamily="18" charset="2"/>
              <a:buNone/>
              <a:tabLst>
                <a:tab pos="682625" algn="l"/>
              </a:tabLst>
              <a:defRPr/>
            </a:pPr>
            <a:r>
              <a:rPr lang="en-US" sz="2400" dirty="0"/>
              <a:t>d) 	predict new classes of weaknesses and vulnerabilities</a:t>
            </a:r>
          </a:p>
          <a:p>
            <a:pPr marL="728663" lvl="1" indent="-454025" eaLnBrk="1" hangingPunct="1">
              <a:buFont typeface="Wingdings 3" pitchFamily="18" charset="2"/>
              <a:buNone/>
              <a:tabLst>
                <a:tab pos="682625" algn="l"/>
              </a:tabLst>
              <a:defRPr/>
            </a:pPr>
            <a:r>
              <a:rPr lang="en-US" sz="2400" dirty="0"/>
              <a:t>e) 	improve existing classifications.</a:t>
            </a:r>
          </a:p>
          <a:p>
            <a:pPr eaLnBrk="1" hangingPunct="1">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a:t>Focus On: Authentication </a:t>
            </a:r>
          </a:p>
        </p:txBody>
      </p:sp>
      <p:sp>
        <p:nvSpPr>
          <p:cNvPr id="53251" name="Content Placeholder 2"/>
          <p:cNvSpPr>
            <a:spLocks noGrp="1"/>
          </p:cNvSpPr>
          <p:nvPr>
            <p:ph sz="quarter" idx="1"/>
          </p:nvPr>
        </p:nvSpPr>
        <p:spPr>
          <a:xfrm>
            <a:off x="609600" y="1497013"/>
            <a:ext cx="11152188" cy="4937125"/>
          </a:xfrm>
        </p:spPr>
        <p:txBody>
          <a:bodyPr/>
          <a:lstStyle/>
          <a:p>
            <a:pPr eaLnBrk="1" fontAlgn="b" hangingPunct="1">
              <a:spcBef>
                <a:spcPct val="0"/>
              </a:spcBef>
            </a:pPr>
            <a:r>
              <a:rPr lang="en-US" altLang="en-US" sz="2400"/>
              <a:t>CWE-307: Improper Restriction of Excessive Authentication Attempts:  </a:t>
            </a:r>
            <a:br>
              <a:rPr lang="en-US" altLang="en-US" sz="2400"/>
            </a:br>
            <a:r>
              <a:rPr lang="en-US" altLang="en-US" sz="2400"/>
              <a:t>The software does not implement sufficient measures to prevent multiple failed authentication attempts within in a short time frame, making it more susceptible to brute force attacks. </a:t>
            </a:r>
            <a:br>
              <a:rPr lang="en-US" altLang="en-US" sz="2400"/>
            </a:br>
            <a:endParaRPr lang="en-US" altLang="en-US" sz="2400"/>
          </a:p>
          <a:p>
            <a:pPr eaLnBrk="1" fontAlgn="b" hangingPunct="1">
              <a:spcBef>
                <a:spcPct val="0"/>
              </a:spcBef>
            </a:pPr>
            <a:r>
              <a:rPr lang="en-US" altLang="en-US" sz="2200">
                <a:solidFill>
                  <a:schemeClr val="tx2"/>
                </a:solidFill>
                <a:sym typeface="Wingdings" pitchFamily="2" charset="2"/>
              </a:rPr>
              <a:t> </a:t>
            </a:r>
            <a:r>
              <a:rPr lang="en-US" altLang="en-US" sz="2200">
                <a:solidFill>
                  <a:schemeClr val="tx2"/>
                </a:solidFill>
              </a:rPr>
              <a:t>“Multiple” and “short” are vague. Our definition recognizes that CWE-307 actually represents a set of weaknesses, each of which satisfies particular institution-specific definitions of “multiple” and “short”. </a:t>
            </a:r>
            <a:br>
              <a:rPr lang="en-US" altLang="en-US" sz="2400"/>
            </a:br>
            <a:endParaRPr lang="en-US" altLang="en-US" sz="2400"/>
          </a:p>
          <a:p>
            <a:pPr eaLnBrk="1" fontAlgn="b" hangingPunct="1">
              <a:spcBef>
                <a:spcPct val="0"/>
              </a:spcBef>
            </a:pPr>
            <a:r>
              <a:rPr lang="en-US" altLang="en-US" sz="2400" i="1" u="sng"/>
              <a:t>Our Definition</a:t>
            </a:r>
            <a:r>
              <a:rPr lang="en-US" altLang="en-US" sz="2400"/>
              <a:t>:  The software does not limit the number of failed authentication attempts or may allow more than a specified number of failed authentication attempts within a specified time period.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a:t>V. Conclusion</a:t>
            </a:r>
          </a:p>
        </p:txBody>
      </p:sp>
      <p:sp>
        <p:nvSpPr>
          <p:cNvPr id="54275" name="Content Placeholder 2"/>
          <p:cNvSpPr>
            <a:spLocks noGrp="1"/>
          </p:cNvSpPr>
          <p:nvPr>
            <p:ph sz="quarter" idx="1"/>
          </p:nvPr>
        </p:nvSpPr>
        <p:spPr>
          <a:xfrm>
            <a:off x="609600" y="1219200"/>
            <a:ext cx="10972800" cy="4937125"/>
          </a:xfrm>
        </p:spPr>
        <p:txBody>
          <a:bodyPr/>
          <a:lstStyle/>
          <a:p>
            <a:pPr eaLnBrk="1" hangingPunct="1">
              <a:buFont typeface="Wingdings" pitchFamily="2" charset="2"/>
              <a:buChar char="Ø"/>
            </a:pPr>
            <a:r>
              <a:rPr lang="en-US" altLang="en-US"/>
              <a:t>This presentation outlined the progress we have made towards better understanding of software weaknesses and their:</a:t>
            </a:r>
          </a:p>
          <a:p>
            <a:pPr lvl="1" eaLnBrk="1" hangingPunct="1">
              <a:buFont typeface="Arial" charset="0"/>
              <a:buChar char="•"/>
            </a:pPr>
            <a:r>
              <a:rPr lang="en-US" altLang="en-US" sz="2400"/>
              <a:t>definitions</a:t>
            </a:r>
          </a:p>
          <a:p>
            <a:pPr lvl="1" eaLnBrk="1" hangingPunct="1">
              <a:buFont typeface="Arial" charset="0"/>
              <a:buChar char="•"/>
            </a:pPr>
            <a:r>
              <a:rPr lang="en-US" altLang="en-US" sz="2400"/>
              <a:t>causes</a:t>
            </a:r>
          </a:p>
          <a:p>
            <a:pPr lvl="1" eaLnBrk="1" hangingPunct="1">
              <a:buFont typeface="Arial" charset="0"/>
              <a:buChar char="•"/>
            </a:pPr>
            <a:r>
              <a:rPr lang="en-US" altLang="en-US" sz="2400"/>
              <a:t>consequences. </a:t>
            </a:r>
          </a:p>
          <a:p>
            <a:pPr eaLnBrk="1" hangingPunct="1">
              <a:buFont typeface="Wingdings" pitchFamily="2" charset="2"/>
              <a:buChar char="Ø"/>
            </a:pPr>
            <a:br>
              <a:rPr lang="en-US" altLang="en-US"/>
            </a:br>
            <a:r>
              <a:rPr lang="en-US" altLang="en-US"/>
              <a:t>We hope that such progress will result in being able to:</a:t>
            </a:r>
          </a:p>
          <a:p>
            <a:pPr lvl="1" eaLnBrk="1" hangingPunct="1">
              <a:buFont typeface="Arial" charset="0"/>
              <a:buChar char="•"/>
            </a:pPr>
            <a:r>
              <a:rPr lang="en-US" altLang="en-US" sz="2400"/>
              <a:t>write more secure software </a:t>
            </a:r>
          </a:p>
          <a:p>
            <a:pPr lvl="1" eaLnBrk="1" hangingPunct="1">
              <a:buFont typeface="Arial" charset="0"/>
              <a:buChar char="•"/>
            </a:pPr>
            <a:r>
              <a:rPr lang="en-US" altLang="en-US" sz="2400"/>
              <a:t>improve tools that find weaknesses in code.</a:t>
            </a:r>
          </a:p>
          <a:p>
            <a:pPr eaLnBrk="1" hangingPunct="1"/>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a:t>References</a:t>
            </a:r>
          </a:p>
        </p:txBody>
      </p:sp>
      <p:sp>
        <p:nvSpPr>
          <p:cNvPr id="31747" name="Content Placeholder 2"/>
          <p:cNvSpPr>
            <a:spLocks noGrp="1"/>
          </p:cNvSpPr>
          <p:nvPr>
            <p:ph sz="quarter" idx="1"/>
          </p:nvPr>
        </p:nvSpPr>
        <p:spPr>
          <a:xfrm>
            <a:off x="609600" y="1219200"/>
            <a:ext cx="11582400" cy="4937125"/>
          </a:xfrm>
        </p:spPr>
        <p:txBody>
          <a:bodyPr/>
          <a:lstStyle/>
          <a:p>
            <a:pPr marL="0" indent="0" eaLnBrk="1" hangingPunct="1">
              <a:buFont typeface="Wingdings 3" pitchFamily="18" charset="2"/>
              <a:buNone/>
              <a:defRPr/>
            </a:pPr>
            <a:r>
              <a:rPr lang="en-US" altLang="en-US" sz="2200" dirty="0"/>
              <a:t>[1] The MITRE Corporation, CWE Common Weakness Enumeration, https://cwe.mitre.org/, viewed 2 April 2015.</a:t>
            </a:r>
          </a:p>
          <a:p>
            <a:pPr marL="0" indent="0" eaLnBrk="1" hangingPunct="1">
              <a:buFont typeface="Wingdings 3" pitchFamily="18" charset="2"/>
              <a:buNone/>
              <a:defRPr/>
            </a:pPr>
            <a:r>
              <a:rPr lang="en-US" altLang="en-US" sz="2200" dirty="0"/>
              <a:t>[2] </a:t>
            </a:r>
            <a:r>
              <a:rPr lang="en-US" altLang="en-US" sz="2200" dirty="0" err="1"/>
              <a:t>Stoneburner</a:t>
            </a:r>
            <a:r>
              <a:rPr lang="en-US" altLang="en-US" sz="2200" dirty="0"/>
              <a:t>, G. et al., “Engineering Principles for Information Systems Security (A Baseline for Achieving Security)”, Revision A, NIST Special Publication 800-27 Rev A, June 2004. </a:t>
            </a:r>
          </a:p>
          <a:p>
            <a:pPr marL="0" indent="0" eaLnBrk="1" hangingPunct="1">
              <a:buFont typeface="Wingdings 3" pitchFamily="18" charset="2"/>
              <a:buNone/>
              <a:defRPr/>
            </a:pPr>
            <a:r>
              <a:rPr lang="en-US" altLang="en-US" sz="2200" dirty="0"/>
              <a:t>[3] Nikolai </a:t>
            </a:r>
            <a:r>
              <a:rPr lang="en-US" altLang="en-US" sz="2200" dirty="0" err="1"/>
              <a:t>Mansourov</a:t>
            </a:r>
            <a:r>
              <a:rPr lang="en-US" altLang="en-US" sz="2200" dirty="0"/>
              <a:t>, DoD Software Fault Patterns, </a:t>
            </a:r>
            <a:r>
              <a:rPr lang="en-US" altLang="en-US" sz="2200" dirty="0">
                <a:hlinkClick r:id="rId2"/>
              </a:rPr>
              <a:t>https://buildsecurityin.us-cert.gov/sites/default/files/Mansourov-SoftwareFaultPatterns.pdf viewed on June 3</a:t>
            </a:r>
            <a:r>
              <a:rPr lang="en-US" altLang="en-US" sz="2200" dirty="0"/>
              <a:t>, 2015, listed in CWE, Common Weakness Enumeration, Sources, </a:t>
            </a:r>
            <a:r>
              <a:rPr lang="en-US" altLang="en-US" sz="2200" dirty="0">
                <a:hlinkClick r:id="rId3"/>
              </a:rPr>
              <a:t>https://cwe.mitre.org/about/sources.html</a:t>
            </a:r>
            <a:r>
              <a:rPr lang="en-US" altLang="en-US" sz="2200" dirty="0"/>
              <a:t> viewed on June 3, 2015. </a:t>
            </a:r>
          </a:p>
          <a:p>
            <a:pPr marL="0" indent="0" eaLnBrk="1" hangingPunct="1">
              <a:buFont typeface="Wingdings 3" pitchFamily="18" charset="2"/>
              <a:buNone/>
              <a:defRPr/>
            </a:pPr>
            <a:r>
              <a:rPr lang="en-US" altLang="en-US" sz="2200" dirty="0"/>
              <a:t>[4] Yan Wu, Robin A Gandhi, and Harvey </a:t>
            </a:r>
            <a:r>
              <a:rPr lang="en-US" altLang="en-US" sz="2200" dirty="0" err="1"/>
              <a:t>Siy</a:t>
            </a:r>
            <a:r>
              <a:rPr lang="en-US" altLang="en-US" sz="2200" dirty="0"/>
              <a:t>, “Using semantic templates to study vulnerabilities recorded in large software repositories”, Proc. 2010 ICSE Workshop on Software Engineering for Secure Systems, pp 22-28.</a:t>
            </a:r>
          </a:p>
          <a:p>
            <a:pPr marL="0" indent="0">
              <a:buFont typeface="Wingdings 3" pitchFamily="18" charset="2"/>
              <a:buNone/>
              <a:defRPr/>
            </a:pPr>
            <a:r>
              <a:rPr lang="en-US" altLang="en-US" sz="2200" dirty="0"/>
              <a:t>[5] Kendra </a:t>
            </a:r>
            <a:r>
              <a:rPr lang="en-US" altLang="en-US" sz="2200" dirty="0" err="1"/>
              <a:t>Kratkiewicz</a:t>
            </a:r>
            <a:r>
              <a:rPr lang="en-US" altLang="en-US" sz="2200" dirty="0"/>
              <a:t> and Richard Lippmann, Using a Diagnostic Corpus of C Programs to Evaluate Buffer Overflow Detection by Static Analysis Tools. 2005 Workshop on the Evaluation of Software Defect Detection Tools 2005,June 12, Chicago, IL. </a:t>
            </a:r>
            <a:r>
              <a:rPr lang="en-US" altLang="en-US" sz="2200" u="sng" dirty="0">
                <a:hlinkClick r:id="rId4"/>
              </a:rPr>
              <a:t>https://www.cs.umd.edu/</a:t>
            </a:r>
            <a:br>
              <a:rPr lang="en-US" altLang="en-US" sz="2200" u="sng" dirty="0">
                <a:hlinkClick r:id="rId4"/>
              </a:rPr>
            </a:br>
            <a:r>
              <a:rPr lang="en-US" altLang="en-US" sz="2200" u="sng" dirty="0">
                <a:hlinkClick r:id="rId4"/>
              </a:rPr>
              <a:t>~pugh/BugWorkshop05/papers/62-kratkiewicz.pdf</a:t>
            </a:r>
            <a:r>
              <a:rPr lang="en-US" altLang="en-US" sz="2200" u="sng" dirty="0"/>
              <a:t> </a:t>
            </a:r>
            <a:r>
              <a:rPr lang="en-US" altLang="en-US" sz="2200" dirty="0"/>
              <a:t>viewed on April 23, 2015</a:t>
            </a:r>
          </a:p>
          <a:p>
            <a:pPr eaLnBrk="1" hangingPunct="1">
              <a:defRPr/>
            </a:pPr>
            <a:endParaRPr lang="en-US" altLang="en-U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t>References (cont.)</a:t>
            </a:r>
          </a:p>
        </p:txBody>
      </p:sp>
      <p:sp>
        <p:nvSpPr>
          <p:cNvPr id="32771" name="Content Placeholder 2"/>
          <p:cNvSpPr>
            <a:spLocks noGrp="1"/>
          </p:cNvSpPr>
          <p:nvPr>
            <p:ph sz="quarter" idx="1"/>
          </p:nvPr>
        </p:nvSpPr>
        <p:spPr>
          <a:xfrm>
            <a:off x="609600" y="1219200"/>
            <a:ext cx="10972800" cy="4937125"/>
          </a:xfrm>
        </p:spPr>
        <p:txBody>
          <a:bodyPr/>
          <a:lstStyle/>
          <a:p>
            <a:pPr marL="0" indent="0" eaLnBrk="1" hangingPunct="1">
              <a:buFont typeface="Wingdings 3" pitchFamily="18" charset="2"/>
              <a:buNone/>
              <a:defRPr/>
            </a:pPr>
            <a:r>
              <a:rPr lang="en-US" altLang="en-US" sz="2400" dirty="0"/>
              <a:t>[6] WIKIPEDIA, The Free Encyclopedia, Data segment </a:t>
            </a:r>
            <a:r>
              <a:rPr lang="en-US" altLang="en-US" sz="2400" u="sng" dirty="0">
                <a:hlinkClick r:id="rId2"/>
              </a:rPr>
              <a:t>https://en.wikipedia.org/wiki/Data_segment</a:t>
            </a:r>
            <a:r>
              <a:rPr lang="en-US" altLang="en-US" sz="2400" u="sng" dirty="0"/>
              <a:t> </a:t>
            </a:r>
            <a:r>
              <a:rPr lang="en-US" altLang="en-US" sz="2400" dirty="0"/>
              <a:t>viewed on April 27, 2015</a:t>
            </a:r>
          </a:p>
          <a:p>
            <a:pPr marL="0" indent="0" eaLnBrk="1" hangingPunct="1">
              <a:buFont typeface="Wingdings 3" pitchFamily="18" charset="2"/>
              <a:buNone/>
              <a:defRPr/>
            </a:pPr>
            <a:r>
              <a:rPr lang="en-US" altLang="en-US" sz="2200" dirty="0"/>
              <a:t>[7] ccpcheck.xml, SAMATE, NIST.</a:t>
            </a:r>
          </a:p>
          <a:p>
            <a:pPr marL="0" indent="0" eaLnBrk="1" hangingPunct="1">
              <a:buFont typeface="Wingdings 3" pitchFamily="18" charset="2"/>
              <a:buNone/>
              <a:defRPr/>
            </a:pPr>
            <a:r>
              <a:rPr lang="en-US" altLang="en-US" sz="2400" dirty="0"/>
              <a:t>[8] CVE-2015-0235, MITRE, CVE, Common Vulnerabilities and Exposures, </a:t>
            </a:r>
            <a:r>
              <a:rPr lang="en-US" altLang="en-US" sz="2400" u="sng" dirty="0">
                <a:hlinkClick r:id="rId3"/>
              </a:rPr>
              <a:t>https://cve.mitre.org/cgi-bin/cvename.cgi?name=CVE-2015-0235</a:t>
            </a:r>
            <a:r>
              <a:rPr lang="en-US" altLang="en-US" sz="2400" dirty="0"/>
              <a:t> accessed April 23, 2015.</a:t>
            </a:r>
          </a:p>
          <a:p>
            <a:pPr marL="0" indent="0" eaLnBrk="1" hangingPunct="1">
              <a:buFont typeface="Wingdings 3" pitchFamily="18" charset="2"/>
              <a:buNone/>
              <a:defRPr/>
            </a:pPr>
            <a:r>
              <a:rPr lang="en-US" altLang="en-US" sz="2200" dirty="0"/>
              <a:t>[9] </a:t>
            </a:r>
            <a:r>
              <a:rPr lang="en-US" altLang="en-US" sz="2200" dirty="0" err="1"/>
              <a:t>Qualys</a:t>
            </a:r>
            <a:r>
              <a:rPr lang="en-US" altLang="en-US" sz="2200" dirty="0"/>
              <a:t> Security Advisory, </a:t>
            </a:r>
            <a:r>
              <a:rPr lang="en-US" altLang="en-US" sz="2200" dirty="0" err="1"/>
              <a:t>Qualys</a:t>
            </a:r>
            <a:r>
              <a:rPr lang="en-US" altLang="en-US" sz="2200" dirty="0"/>
              <a:t> Security Advisory CVE-2015-0235 - GHOST: </a:t>
            </a:r>
            <a:r>
              <a:rPr lang="en-US" altLang="en-US" sz="2200" dirty="0" err="1"/>
              <a:t>glibc</a:t>
            </a:r>
            <a:r>
              <a:rPr lang="en-US" altLang="en-US" sz="2200" dirty="0"/>
              <a:t> </a:t>
            </a:r>
            <a:r>
              <a:rPr lang="en-US" altLang="en-US" sz="2200" dirty="0" err="1"/>
              <a:t>gethostbyname</a:t>
            </a:r>
            <a:r>
              <a:rPr lang="en-US" altLang="en-US" sz="2200" dirty="0"/>
              <a:t> buffer overflow, </a:t>
            </a:r>
            <a:r>
              <a:rPr lang="en-US" altLang="en-US" sz="2200" dirty="0" err="1"/>
              <a:t>Openwall</a:t>
            </a:r>
            <a:r>
              <a:rPr lang="en-US" altLang="en-US" sz="2200" dirty="0"/>
              <a:t>, bringing security into open environments, http://www.openwall.com/lists/oss-security/2015/01/27/9, viewed 9 April 2015.</a:t>
            </a:r>
          </a:p>
          <a:p>
            <a:pPr marL="0" indent="0" eaLnBrk="1" hangingPunct="1">
              <a:buFont typeface="Wingdings 3" pitchFamily="18" charset="2"/>
              <a:buNone/>
              <a:defRPr/>
            </a:pPr>
            <a:r>
              <a:rPr lang="en-US" altLang="en-US" sz="2200" dirty="0"/>
              <a:t>[10] CVE-2010-1773, MITRE, CVE, Common Vulnerabilities and Exposures, </a:t>
            </a:r>
            <a:r>
              <a:rPr lang="en-US" altLang="en-US" sz="2200" u="sng" dirty="0">
                <a:hlinkClick r:id="rId4"/>
              </a:rPr>
              <a:t>http://cve.mitre.org/cgi-bin/cvename.cgi?name=CVE-2010-1773</a:t>
            </a:r>
            <a:r>
              <a:rPr lang="en-US" altLang="en-US" sz="2200" dirty="0"/>
              <a:t> accessed April 27, 2015.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r>
              <a:rPr lang="en-US" altLang="en-US" dirty="0"/>
              <a:t>(cont.)</a:t>
            </a:r>
            <a:endParaRPr lang="en-US" dirty="0"/>
          </a:p>
        </p:txBody>
      </p:sp>
      <p:sp>
        <p:nvSpPr>
          <p:cNvPr id="3" name="Content Placeholder 2"/>
          <p:cNvSpPr>
            <a:spLocks noGrp="1"/>
          </p:cNvSpPr>
          <p:nvPr>
            <p:ph sz="quarter" idx="1"/>
          </p:nvPr>
        </p:nvSpPr>
        <p:spPr/>
        <p:txBody>
          <a:bodyPr/>
          <a:lstStyle/>
          <a:p>
            <a:pPr marL="0" indent="0">
              <a:buNone/>
            </a:pPr>
            <a:r>
              <a:rPr lang="en-US" altLang="en-US" sz="2200" dirty="0"/>
              <a:t>[11] </a:t>
            </a:r>
            <a:r>
              <a:rPr lang="en-US" sz="2200" dirty="0"/>
              <a:t>CVE-2014-0160, MITRE, Common Vulnerabilities and Exposures, </a:t>
            </a:r>
            <a:r>
              <a:rPr lang="en-US" sz="2200" u="sng" dirty="0">
                <a:hlinkClick r:id="rId2"/>
              </a:rPr>
              <a:t>https://cve.mitre.org/cgi-bin/cvename.cgi?name=CVE-2014-0160</a:t>
            </a:r>
            <a:r>
              <a:rPr lang="en-US" sz="2200" dirty="0"/>
              <a:t> viewed on July 16, 2015.</a:t>
            </a:r>
          </a:p>
          <a:p>
            <a:pPr marL="0" indent="0">
              <a:buNone/>
            </a:pPr>
            <a:r>
              <a:rPr lang="en-US" sz="2400" dirty="0"/>
              <a:t>[12] </a:t>
            </a:r>
            <a:r>
              <a:rPr lang="en-US" sz="2400" dirty="0" err="1"/>
              <a:t>Kupsch</a:t>
            </a:r>
            <a:r>
              <a:rPr lang="en-US" sz="2400" dirty="0"/>
              <a:t> &amp; Miller </a:t>
            </a:r>
            <a:r>
              <a:rPr lang="en-US" sz="2400" u="sng" dirty="0">
                <a:hlinkClick r:id="rId3"/>
              </a:rPr>
              <a:t>https://continuousassurance.org/swamp/SWAMP-Heartbleed.pdf</a:t>
            </a:r>
            <a:r>
              <a:rPr lang="en-US" sz="2400" u="sng" dirty="0"/>
              <a:t> </a:t>
            </a:r>
            <a:r>
              <a:rPr lang="en-US" sz="2400" dirty="0"/>
              <a:t>viewed on July 16, 2015.</a:t>
            </a:r>
          </a:p>
          <a:p>
            <a:pPr marL="0" indent="0">
              <a:buNone/>
            </a:pPr>
            <a:r>
              <a:rPr lang="en-US" sz="2400" dirty="0"/>
              <a:t>[13] </a:t>
            </a:r>
            <a:r>
              <a:rPr lang="en-US" sz="2400" u="sng" dirty="0">
                <a:hlinkClick r:id="rId4"/>
              </a:rPr>
              <a:t>http://securityintelligence.com/heartbleed-openssl-vulnerability-what-to-do-protect/#.VagHQXbD-fA</a:t>
            </a:r>
            <a:r>
              <a:rPr lang="en-US" sz="2400" u="sng" dirty="0"/>
              <a:t> </a:t>
            </a:r>
            <a:r>
              <a:rPr lang="en-US" sz="2400" dirty="0"/>
              <a:t>viewed on July 16, 2015.</a:t>
            </a:r>
          </a:p>
          <a:p>
            <a:pPr marL="0" indent="0">
              <a:buNone/>
            </a:pPr>
            <a:r>
              <a:rPr lang="en-US" sz="2200" dirty="0"/>
              <a:t>[14] </a:t>
            </a:r>
            <a:r>
              <a:rPr lang="en-US" sz="2200" u="sng" dirty="0">
                <a:hlinkClick r:id="rId5"/>
              </a:rPr>
              <a:t>https://cwe.mitre.org/data/definitions/244.html</a:t>
            </a:r>
            <a:r>
              <a:rPr lang="en-US" sz="2200" dirty="0"/>
              <a:t>   viewed on July 20, 2015  </a:t>
            </a:r>
          </a:p>
          <a:p>
            <a:pPr marL="0" indent="0">
              <a:buNone/>
            </a:pPr>
            <a:r>
              <a:rPr lang="en-US" sz="2200" dirty="0"/>
              <a:t>[15] </a:t>
            </a:r>
            <a:r>
              <a:rPr lang="en-US" sz="2200" u="sng" dirty="0">
                <a:hlinkClick r:id="rId6"/>
              </a:rPr>
              <a:t>https://cwe.mitre.org/data/definitions/908.html</a:t>
            </a:r>
            <a:r>
              <a:rPr lang="en-US" sz="2200" dirty="0"/>
              <a:t>    viewed on July 20, 2015</a:t>
            </a:r>
          </a:p>
          <a:p>
            <a:pPr marL="0" indent="0">
              <a:buNone/>
            </a:pPr>
            <a:endParaRPr lang="en-US" altLang="en-US" sz="2800" dirty="0"/>
          </a:p>
          <a:p>
            <a:endParaRPr lang="en-US" dirty="0"/>
          </a:p>
        </p:txBody>
      </p:sp>
    </p:spTree>
    <p:extLst>
      <p:ext uri="{BB962C8B-B14F-4D97-AF65-F5344CB8AC3E}">
        <p14:creationId xmlns:p14="http://schemas.microsoft.com/office/powerpoint/2010/main" val="63344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Definition: Vulnerability </a:t>
            </a:r>
          </a:p>
        </p:txBody>
      </p:sp>
      <p:sp>
        <p:nvSpPr>
          <p:cNvPr id="3" name="Content Placeholder 2"/>
          <p:cNvSpPr>
            <a:spLocks noGrp="1"/>
          </p:cNvSpPr>
          <p:nvPr>
            <p:ph sz="quarter" idx="1"/>
          </p:nvPr>
        </p:nvSpPr>
        <p:spPr>
          <a:xfrm>
            <a:off x="700088" y="1592263"/>
            <a:ext cx="8696325" cy="3424237"/>
          </a:xfrm>
        </p:spPr>
        <p:txBody>
          <a:bodyPr/>
          <a:lstStyle/>
          <a:p>
            <a:pPr marL="0" indent="0" eaLnBrk="1" hangingPunct="1">
              <a:buFont typeface="Wingdings 3" pitchFamily="18" charset="2"/>
              <a:buNone/>
              <a:defRPr/>
            </a:pPr>
            <a:r>
              <a:rPr lang="en-US" dirty="0"/>
              <a:t>According to NIST </a:t>
            </a:r>
            <a:r>
              <a:rPr lang="en-US" altLang="en-US" dirty="0"/>
              <a:t>Special Publication 800-27 </a:t>
            </a:r>
            <a:r>
              <a:rPr lang="en-US" dirty="0"/>
              <a:t>A:</a:t>
            </a:r>
          </a:p>
          <a:p>
            <a:pPr marL="0" indent="0" eaLnBrk="1" hangingPunct="1">
              <a:buFont typeface="Wingdings 3" pitchFamily="18" charset="2"/>
              <a:buNone/>
              <a:defRPr/>
            </a:pPr>
            <a:endParaRPr lang="en-US" dirty="0"/>
          </a:p>
          <a:p>
            <a:pPr marL="914400" lvl="1" indent="0" eaLnBrk="1" hangingPunct="1">
              <a:buFont typeface="Wingdings 3" pitchFamily="18" charset="2"/>
              <a:buNone/>
              <a:defRPr/>
            </a:pPr>
            <a:r>
              <a:rPr lang="en-US" sz="2600" dirty="0">
                <a:solidFill>
                  <a:srgbClr val="0070C0"/>
                </a:solidFill>
              </a:rPr>
              <a:t>A </a:t>
            </a:r>
            <a:r>
              <a:rPr lang="en-US" sz="2600" i="1" dirty="0">
                <a:solidFill>
                  <a:srgbClr val="0070C0"/>
                </a:solidFill>
              </a:rPr>
              <a:t>vulnerability</a:t>
            </a:r>
            <a:r>
              <a:rPr lang="en-US" sz="2600" dirty="0">
                <a:solidFill>
                  <a:srgbClr val="0070C0"/>
                </a:solidFill>
              </a:rPr>
              <a:t> is “a weakness in system security requirements, design, implementation, or operation that could be accidentally triggered or intentionally exploited and result in a security failure” </a:t>
            </a:r>
            <a:r>
              <a:rPr lang="en-US" sz="2600" dirty="0"/>
              <a:t>[2]. </a:t>
            </a:r>
          </a:p>
          <a:p>
            <a:pPr eaLnBrk="1" hangingPunct="1">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530350"/>
            <a:ext cx="10515600" cy="4995863"/>
          </a:xfrm>
          <a:prstGeom prst="rect">
            <a:avLst/>
          </a:prstGeom>
        </p:spPr>
        <p:txBody>
          <a:bodyPr>
            <a:spAutoFit/>
          </a:bodyPr>
          <a:lstStyle/>
          <a:p>
            <a:pPr eaLnBrk="1" hangingPunct="1">
              <a:spcBef>
                <a:spcPts val="1000"/>
              </a:spcBef>
              <a:spcAft>
                <a:spcPts val="600"/>
              </a:spcAft>
              <a:defRPr/>
            </a:pPr>
            <a:r>
              <a:rPr lang="en-US" sz="2600" dirty="0"/>
              <a:t>We use the term “periodic table” by analogy. </a:t>
            </a:r>
          </a:p>
          <a:p>
            <a:pPr eaLnBrk="1" hangingPunct="1">
              <a:spcBef>
                <a:spcPts val="1000"/>
              </a:spcBef>
              <a:spcAft>
                <a:spcPts val="1000"/>
              </a:spcAft>
              <a:defRPr/>
            </a:pPr>
            <a:r>
              <a:rPr lang="en-US" sz="2400" dirty="0"/>
              <a:t>However obvious it seems today, it required extensive thought and investigation:</a:t>
            </a:r>
          </a:p>
          <a:p>
            <a:pPr marL="457200" indent="-457200" eaLnBrk="1" hangingPunct="1">
              <a:spcBef>
                <a:spcPts val="1000"/>
              </a:spcBef>
              <a:buFont typeface="Wingdings" pitchFamily="2" charset="2"/>
              <a:buChar char="Ø"/>
              <a:defRPr/>
            </a:pPr>
            <a:r>
              <a:rPr lang="en-US" sz="2400" dirty="0"/>
              <a:t>Greeks used </a:t>
            </a:r>
            <a:r>
              <a:rPr lang="en-US" sz="2400" dirty="0">
                <a:solidFill>
                  <a:srgbClr val="0070C0"/>
                </a:solidFill>
              </a:rPr>
              <a:t>element</a:t>
            </a:r>
            <a:r>
              <a:rPr lang="en-US" sz="2400" dirty="0"/>
              <a:t> and </a:t>
            </a:r>
            <a:r>
              <a:rPr lang="en-US" sz="2400" dirty="0">
                <a:solidFill>
                  <a:srgbClr val="0070C0"/>
                </a:solidFill>
              </a:rPr>
              <a:t>atom</a:t>
            </a:r>
            <a:r>
              <a:rPr lang="en-US" sz="2400" dirty="0"/>
              <a:t> to name differences </a:t>
            </a:r>
            <a:br>
              <a:rPr lang="en-US" sz="2400" dirty="0"/>
            </a:br>
            <a:r>
              <a:rPr lang="en-US" sz="2400" dirty="0"/>
              <a:t>between materials and smallest parts of matter. </a:t>
            </a:r>
          </a:p>
          <a:p>
            <a:pPr marL="457200" indent="-457200" eaLnBrk="1" hangingPunct="1">
              <a:spcBef>
                <a:spcPts val="1000"/>
              </a:spcBef>
              <a:buFont typeface="Wingdings" pitchFamily="2" charset="2"/>
              <a:buChar char="Ø"/>
              <a:defRPr/>
            </a:pPr>
            <a:r>
              <a:rPr lang="en-US" sz="2400" dirty="0"/>
              <a:t>In 330 BC, Aristotle proposed that everything </a:t>
            </a:r>
            <a:br>
              <a:rPr lang="en-US" sz="2400" dirty="0"/>
            </a:br>
            <a:r>
              <a:rPr lang="en-US" sz="2400" dirty="0"/>
              <a:t>is a mixture of “root elements”: </a:t>
            </a:r>
            <a:r>
              <a:rPr lang="en-US" sz="2400" dirty="0">
                <a:solidFill>
                  <a:srgbClr val="0070C0"/>
                </a:solidFill>
              </a:rPr>
              <a:t>Earth, Fire, Air, Water</a:t>
            </a:r>
            <a:r>
              <a:rPr lang="en-US" sz="2400" dirty="0"/>
              <a:t>.</a:t>
            </a:r>
          </a:p>
          <a:p>
            <a:pPr marL="457200" indent="-457200" eaLnBrk="1" hangingPunct="1">
              <a:spcBef>
                <a:spcPts val="1000"/>
              </a:spcBef>
              <a:buFont typeface="Wingdings" pitchFamily="2" charset="2"/>
              <a:buChar char="Ø"/>
              <a:defRPr/>
            </a:pPr>
            <a:r>
              <a:rPr lang="en-US" sz="2400" dirty="0"/>
              <a:t>In the Middle Ages, alchemists made lists of materials, </a:t>
            </a:r>
            <a:br>
              <a:rPr lang="en-US" sz="2400" dirty="0"/>
            </a:br>
            <a:r>
              <a:rPr lang="en-US" sz="2400" dirty="0"/>
              <a:t>such as alcohol, sulfur, mercury, and salt. </a:t>
            </a:r>
          </a:p>
          <a:p>
            <a:pPr marL="741363" lvl="1" indent="-284163" eaLnBrk="1" hangingPunct="1">
              <a:spcBef>
                <a:spcPts val="1000"/>
              </a:spcBef>
              <a:buFont typeface="Arial" pitchFamily="34" charset="0"/>
              <a:buChar char="•"/>
              <a:defRPr/>
            </a:pPr>
            <a:r>
              <a:rPr lang="en-US" sz="2000" dirty="0"/>
              <a:t>Lavoisier created a list of 33 elements – e.g. oxygen, nitrogen, hydrogen, phosphorus, mercury, zinc, sulfur, </a:t>
            </a:r>
            <a:r>
              <a:rPr lang="en-US" sz="2000" dirty="0">
                <a:solidFill>
                  <a:srgbClr val="A50021"/>
                </a:solidFill>
              </a:rPr>
              <a:t>light</a:t>
            </a:r>
            <a:r>
              <a:rPr lang="en-US" sz="2000" dirty="0"/>
              <a:t>, and </a:t>
            </a:r>
            <a:r>
              <a:rPr lang="en-US" sz="2000" dirty="0">
                <a:solidFill>
                  <a:srgbClr val="A50021"/>
                </a:solidFill>
              </a:rPr>
              <a:t>caloric</a:t>
            </a:r>
            <a:r>
              <a:rPr lang="en-US" sz="2000" dirty="0"/>
              <a:t>, and distinguished metals from non-metals. </a:t>
            </a:r>
          </a:p>
          <a:p>
            <a:pPr marL="741363" lvl="1" indent="-284163" eaLnBrk="1" hangingPunct="1">
              <a:spcBef>
                <a:spcPts val="1000"/>
              </a:spcBef>
              <a:buFont typeface="Arial" pitchFamily="34" charset="0"/>
              <a:buChar char="•"/>
              <a:defRPr/>
            </a:pPr>
            <a:r>
              <a:rPr lang="en-US" sz="2000" dirty="0"/>
              <a:t>Dalton realized “</a:t>
            </a:r>
            <a:r>
              <a:rPr lang="en-US" sz="2000" dirty="0">
                <a:solidFill>
                  <a:srgbClr val="0070C0"/>
                </a:solidFill>
              </a:rPr>
              <a:t>atoms of same element are identical in all respects, particularly weight</a:t>
            </a:r>
            <a:r>
              <a:rPr lang="en-US" sz="2000" dirty="0"/>
              <a:t>." </a:t>
            </a:r>
          </a:p>
        </p:txBody>
      </p:sp>
      <p:sp>
        <p:nvSpPr>
          <p:cNvPr id="17411" name="Title 1"/>
          <p:cNvSpPr>
            <a:spLocks noGrp="1"/>
          </p:cNvSpPr>
          <p:nvPr>
            <p:ph type="title"/>
          </p:nvPr>
        </p:nvSpPr>
        <p:spPr/>
        <p:txBody>
          <a:bodyPr/>
          <a:lstStyle/>
          <a:p>
            <a:pPr eaLnBrk="1" hangingPunct="1"/>
            <a:r>
              <a:rPr lang="en-US" altLang="en-US"/>
              <a:t>Towards Mendeleev’s Periodic Table</a:t>
            </a:r>
          </a:p>
        </p:txBody>
      </p:sp>
      <p:pic>
        <p:nvPicPr>
          <p:cNvPr id="1741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75700" y="2565400"/>
            <a:ext cx="20764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5"/>
          <p:cNvSpPr txBox="1">
            <a:spLocks noChangeArrowheads="1"/>
          </p:cNvSpPr>
          <p:nvPr/>
        </p:nvSpPr>
        <p:spPr bwMode="auto">
          <a:xfrm>
            <a:off x="8121650" y="4575175"/>
            <a:ext cx="3844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Source: Reich Chemistry, </a:t>
            </a:r>
            <a:r>
              <a:rPr lang="en-US" altLang="en-US" sz="1400" dirty="0">
                <a:hlinkClick r:id="rId4"/>
              </a:rPr>
              <a:t>http://reich-chemistry.wikispaces.com/Ancient%20Time%20LG</a:t>
            </a:r>
            <a:r>
              <a:rPr lang="en-US" altLang="en-US" sz="1400" dirty="0"/>
              <a:t> </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sz="quarter" idx="1"/>
          </p:nvPr>
        </p:nvSpPr>
        <p:spPr>
          <a:xfrm>
            <a:off x="7545388" y="5230813"/>
            <a:ext cx="4646612" cy="1035050"/>
          </a:xfrm>
        </p:spPr>
        <p:txBody>
          <a:bodyPr/>
          <a:lstStyle/>
          <a:p>
            <a:pPr marL="0" indent="0" eaLnBrk="1" hangingPunct="1">
              <a:buFont typeface="Wingdings 3" pitchFamily="18" charset="2"/>
              <a:buNone/>
            </a:pPr>
            <a:r>
              <a:rPr lang="en-US" altLang="en-US" sz="1200" dirty="0"/>
              <a:t>Figure 1. Historic development documents of modern periodic table </a:t>
            </a:r>
            <a:r>
              <a:rPr lang="en-US" altLang="en-US" sz="1000" dirty="0"/>
              <a:t>(clockwise from top left) - Lavoisier's 'Table of Simple substances'; de </a:t>
            </a:r>
            <a:r>
              <a:rPr lang="en-US" altLang="en-US" sz="1000" dirty="0" err="1"/>
              <a:t>Chancourtois</a:t>
            </a:r>
            <a:r>
              <a:rPr lang="en-US" altLang="en-US" sz="1000" dirty="0"/>
              <a:t>' 'Vis </a:t>
            </a:r>
            <a:r>
              <a:rPr lang="en-US" altLang="en-US" sz="1000" dirty="0" err="1"/>
              <a:t>Tellurique</a:t>
            </a:r>
            <a:r>
              <a:rPr lang="en-US" altLang="en-US" sz="1000" dirty="0"/>
              <a:t>'; Mendeleev's hand-written periodic table; a modern periodic table; John Dalton's list of atomic weights &amp; symbols (Source: The History of the Periodic Table, </a:t>
            </a:r>
            <a:r>
              <a:rPr lang="en-US" altLang="en-US" sz="1000" u="sng" dirty="0">
                <a:hlinkClick r:id="rId3"/>
              </a:rPr>
              <a:t>http://allperiodictables.com/ClientPages/AAEpages/aaeHistory.html</a:t>
            </a:r>
            <a:r>
              <a:rPr lang="en-US" altLang="en-US" sz="1000" dirty="0"/>
              <a:t>).</a:t>
            </a:r>
          </a:p>
        </p:txBody>
      </p:sp>
      <p:pic>
        <p:nvPicPr>
          <p:cNvPr id="19459" name="Picture 1" descr="Description: insert description of map he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7463" y="941388"/>
            <a:ext cx="4284662"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ChangeArrowheads="1"/>
          </p:cNvSpPr>
          <p:nvPr/>
        </p:nvSpPr>
        <p:spPr bwMode="auto">
          <a:xfrm>
            <a:off x="612775" y="1454150"/>
            <a:ext cx="7024688"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576263" indent="-341313">
              <a:defRPr>
                <a:solidFill>
                  <a:schemeClr val="tx1"/>
                </a:solidFill>
                <a:latin typeface="Calibri" pitchFamily="34" charset="0"/>
                <a:ea typeface="MS PGothic" pitchFamily="34" charset="-128"/>
              </a:defRPr>
            </a:lvl2pPr>
            <a:lvl3pPr indent="-347663">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2600"/>
              <a:t>Several tables of elements were developed in the 1800s (Fig. 1).</a:t>
            </a:r>
          </a:p>
          <a:p>
            <a:pPr lvl="1" eaLnBrk="1" hangingPunct="1">
              <a:spcBef>
                <a:spcPts val="1000"/>
              </a:spcBef>
              <a:buFont typeface="Arial" charset="0"/>
              <a:buChar char="•"/>
            </a:pPr>
            <a:r>
              <a:rPr lang="en-US" altLang="en-US" sz="2400">
                <a:solidFill>
                  <a:schemeClr val="tx2"/>
                </a:solidFill>
              </a:rPr>
              <a:t>De Chancourtois first noticed periodicity of elements. When ordered by their atomic weights, similar elements occur at regular intervals. </a:t>
            </a:r>
          </a:p>
          <a:p>
            <a:pPr lvl="1" eaLnBrk="1" hangingPunct="1">
              <a:spcBef>
                <a:spcPts val="1000"/>
              </a:spcBef>
              <a:buFont typeface="Arial" charset="0"/>
              <a:buChar char="•"/>
            </a:pPr>
            <a:r>
              <a:rPr lang="en-US" altLang="en-US" sz="2400">
                <a:solidFill>
                  <a:schemeClr val="tx2"/>
                </a:solidFill>
              </a:rPr>
              <a:t>Mendeleev’s Periodic Table in 1869 and his forecast of properties of missing elements reflected the century of growth in knowledge that reflects atomic structure. </a:t>
            </a:r>
          </a:p>
          <a:p>
            <a:pPr lvl="2" eaLnBrk="1" hangingPunct="1">
              <a:spcBef>
                <a:spcPts val="600"/>
              </a:spcBef>
              <a:buFont typeface="Wingdings" pitchFamily="2" charset="2"/>
              <a:buChar char="v"/>
            </a:pPr>
            <a:r>
              <a:rPr lang="en-US" altLang="en-US" sz="2000"/>
              <a:t>Columns correspond to the number of electrons in the outer shell and the fundamental chemical properties</a:t>
            </a:r>
          </a:p>
          <a:p>
            <a:pPr lvl="2" eaLnBrk="1" hangingPunct="1">
              <a:spcBef>
                <a:spcPts val="600"/>
              </a:spcBef>
              <a:buFont typeface="Wingdings" pitchFamily="2" charset="2"/>
              <a:buChar char="v"/>
            </a:pPr>
            <a:r>
              <a:rPr lang="en-US" altLang="en-US" sz="2000"/>
              <a:t>Rows correspond to the number of electron shells.</a:t>
            </a:r>
          </a:p>
        </p:txBody>
      </p:sp>
      <p:sp>
        <p:nvSpPr>
          <p:cNvPr id="19461" name="Title 1"/>
          <p:cNvSpPr>
            <a:spLocks noGrp="1"/>
          </p:cNvSpPr>
          <p:nvPr>
            <p:ph type="title"/>
          </p:nvPr>
        </p:nvSpPr>
        <p:spPr/>
        <p:txBody>
          <a:bodyPr/>
          <a:lstStyle/>
          <a:p>
            <a:pPr eaLnBrk="1" hangingPunct="1"/>
            <a:r>
              <a:rPr lang="en-US" altLang="en-US"/>
              <a:t>Mendeleev’s Periodic 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Other Organizational Structures in Science</a:t>
            </a:r>
          </a:p>
        </p:txBody>
      </p:sp>
      <p:sp>
        <p:nvSpPr>
          <p:cNvPr id="3" name="Content Placeholder 2"/>
          <p:cNvSpPr>
            <a:spLocks noGrp="1"/>
          </p:cNvSpPr>
          <p:nvPr>
            <p:ph sz="quarter" idx="1"/>
          </p:nvPr>
        </p:nvSpPr>
        <p:spPr>
          <a:xfrm>
            <a:off x="609600" y="1468438"/>
            <a:ext cx="6842125" cy="4398962"/>
          </a:xfrm>
        </p:spPr>
        <p:txBody>
          <a:bodyPr/>
          <a:lstStyle/>
          <a:p>
            <a:pPr marL="0" indent="0" eaLnBrk="1" hangingPunct="1">
              <a:spcBef>
                <a:spcPts val="1000"/>
              </a:spcBef>
              <a:buFont typeface="Wingdings 3" pitchFamily="18" charset="2"/>
              <a:buNone/>
              <a:defRPr/>
            </a:pPr>
            <a:r>
              <a:rPr lang="en-US" sz="2800" dirty="0"/>
              <a:t>Science has developed many different organizational structures:</a:t>
            </a:r>
          </a:p>
          <a:p>
            <a:pPr marL="512763" eaLnBrk="1" hangingPunct="1">
              <a:spcBef>
                <a:spcPts val="1000"/>
              </a:spcBef>
              <a:buFont typeface="Wingdings" pitchFamily="2" charset="2"/>
              <a:buChar char="Ø"/>
              <a:defRPr/>
            </a:pPr>
            <a:r>
              <a:rPr lang="en-US" dirty="0"/>
              <a:t>Linnaeus’ Taxonomy –</a:t>
            </a:r>
            <a:br>
              <a:rPr lang="en-US" sz="2400" dirty="0"/>
            </a:br>
            <a:r>
              <a:rPr lang="en-US" sz="2400" dirty="0"/>
              <a:t>Categorizes living things into a hierarchy of: </a:t>
            </a:r>
            <a:r>
              <a:rPr lang="en-US" sz="2200" dirty="0">
                <a:solidFill>
                  <a:srgbClr val="0070C0"/>
                </a:solidFill>
              </a:rPr>
              <a:t>Domain </a:t>
            </a:r>
            <a:r>
              <a:rPr lang="en-US" sz="2200" dirty="0"/>
              <a:t>(added recently), </a:t>
            </a:r>
            <a:r>
              <a:rPr lang="en-US" sz="2200" dirty="0">
                <a:solidFill>
                  <a:srgbClr val="0070C0"/>
                </a:solidFill>
              </a:rPr>
              <a:t>Kingdom, Phylum, Class, Order, Family, Genus, Species.</a:t>
            </a:r>
            <a:endParaRPr lang="en-US" sz="2400" dirty="0"/>
          </a:p>
        </p:txBody>
      </p:sp>
      <p:sp>
        <p:nvSpPr>
          <p:cNvPr id="21508" name="Rectangle 1"/>
          <p:cNvSpPr>
            <a:spLocks noChangeArrowheads="1"/>
          </p:cNvSpPr>
          <p:nvPr/>
        </p:nvSpPr>
        <p:spPr bwMode="auto">
          <a:xfrm>
            <a:off x="12993688" y="219075"/>
            <a:ext cx="3382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a:t>Carl von Linné</a:t>
            </a:r>
          </a:p>
          <a:p>
            <a:pPr eaLnBrk="1" hangingPunct="1"/>
            <a:r>
              <a:rPr lang="en-US" altLang="en-US">
                <a:hlinkClick r:id="rId3"/>
              </a:rPr>
              <a:t>http://www.linnaeus.uu.se/online</a:t>
            </a:r>
            <a:endParaRPr lang="en-US" altLang="en-US"/>
          </a:p>
          <a:p>
            <a:pPr eaLnBrk="1" hangingPunct="1"/>
            <a:endParaRPr lang="en-US" altLang="en-US"/>
          </a:p>
        </p:txBody>
      </p:sp>
      <p:pic>
        <p:nvPicPr>
          <p:cNvPr id="21509" name="Picture 5" descr="Linnaean classification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2060575"/>
            <a:ext cx="36576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5"/>
          <p:cNvSpPr txBox="1">
            <a:spLocks noChangeArrowheads="1"/>
          </p:cNvSpPr>
          <p:nvPr/>
        </p:nvSpPr>
        <p:spPr bwMode="auto">
          <a:xfrm>
            <a:off x="4552950" y="6042025"/>
            <a:ext cx="7456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2. Applying Linnaean system to classify our own species, Homo sapiens. </a:t>
            </a:r>
            <a:r>
              <a:rPr lang="en-US" altLang="en-US" sz="1400" dirty="0"/>
              <a:t>(Source: c-K12, </a:t>
            </a:r>
            <a:r>
              <a:rPr lang="en-US" altLang="en-US" sz="1400" dirty="0">
                <a:hlinkClick r:id="rId5"/>
              </a:rPr>
              <a:t>http://www.ck12.org/book/CK-12-Life-Science-For-Middle-School/section/2.3/</a:t>
            </a:r>
            <a:r>
              <a:rPr lang="en-US" altLang="en-US" sz="1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Other Organizational Structures in Science (Cont.) </a:t>
            </a:r>
          </a:p>
        </p:txBody>
      </p:sp>
      <p:sp>
        <p:nvSpPr>
          <p:cNvPr id="23555" name="Content Placeholder 2"/>
          <p:cNvSpPr>
            <a:spLocks noGrp="1"/>
          </p:cNvSpPr>
          <p:nvPr>
            <p:ph sz="quarter" idx="1"/>
          </p:nvPr>
        </p:nvSpPr>
        <p:spPr>
          <a:xfrm>
            <a:off x="585788" y="1143000"/>
            <a:ext cx="11766550" cy="4937125"/>
          </a:xfrm>
        </p:spPr>
        <p:txBody>
          <a:bodyPr/>
          <a:lstStyle/>
          <a:p>
            <a:pPr marL="512763" eaLnBrk="1" hangingPunct="1">
              <a:spcBef>
                <a:spcPts val="1000"/>
              </a:spcBef>
              <a:buFont typeface="Wingdings" pitchFamily="2" charset="2"/>
              <a:buChar char="Ø"/>
            </a:pPr>
            <a:r>
              <a:rPr lang="en-US" altLang="en-US"/>
              <a:t>Tree of Life –</a:t>
            </a:r>
            <a:br>
              <a:rPr lang="en-US" altLang="en-US"/>
            </a:br>
            <a:r>
              <a:rPr lang="en-US" altLang="en-US"/>
              <a:t>Division of life into three domains:</a:t>
            </a:r>
            <a:br>
              <a:rPr lang="en-US" altLang="en-US"/>
            </a:br>
            <a:r>
              <a:rPr lang="en-US" altLang="en-US">
                <a:solidFill>
                  <a:srgbClr val="0070C0"/>
                </a:solidFill>
              </a:rPr>
              <a:t>Bacteria, Archaea, and Eukaryotes.</a:t>
            </a:r>
          </a:p>
        </p:txBody>
      </p:sp>
      <p:pic>
        <p:nvPicPr>
          <p:cNvPr id="2355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613" y="1208088"/>
            <a:ext cx="4457700" cy="56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4150" y="2559050"/>
            <a:ext cx="583565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flipV="1">
            <a:off x="4933950" y="4085197"/>
            <a:ext cx="3027050" cy="1130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559" name="Rectangle 15"/>
          <p:cNvSpPr>
            <a:spLocks noChangeArrowheads="1"/>
          </p:cNvSpPr>
          <p:nvPr/>
        </p:nvSpPr>
        <p:spPr bwMode="auto">
          <a:xfrm rot="-1216819">
            <a:off x="4586288" y="3632200"/>
            <a:ext cx="3289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sz="1600"/>
              <a:t>Phylogenetic tree, based on analysis of sequences of small-subunit rRNA molecules and supported by analyses of many other characteristics.</a:t>
            </a:r>
          </a:p>
        </p:txBody>
      </p:sp>
      <p:sp>
        <p:nvSpPr>
          <p:cNvPr id="23560" name="Rectangle 17"/>
          <p:cNvSpPr>
            <a:spLocks noChangeArrowheads="1"/>
          </p:cNvSpPr>
          <p:nvPr/>
        </p:nvSpPr>
        <p:spPr bwMode="auto">
          <a:xfrm rot="-1216819">
            <a:off x="5748338" y="4711700"/>
            <a:ext cx="161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a:t>Three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Other Organizational Structures in Science (Cont.) </a:t>
            </a:r>
          </a:p>
        </p:txBody>
      </p:sp>
      <p:sp>
        <p:nvSpPr>
          <p:cNvPr id="25603" name="Content Placeholder 2"/>
          <p:cNvSpPr>
            <a:spLocks noGrp="1"/>
          </p:cNvSpPr>
          <p:nvPr>
            <p:ph sz="quarter" idx="1"/>
          </p:nvPr>
        </p:nvSpPr>
        <p:spPr>
          <a:xfrm>
            <a:off x="609600" y="1500188"/>
            <a:ext cx="6753225" cy="2690812"/>
          </a:xfrm>
        </p:spPr>
        <p:txBody>
          <a:bodyPr/>
          <a:lstStyle/>
          <a:p>
            <a:pPr marL="512763" eaLnBrk="1" hangingPunct="1">
              <a:spcBef>
                <a:spcPts val="1000"/>
              </a:spcBef>
              <a:buFont typeface="Wingdings" pitchFamily="2" charset="2"/>
              <a:buChar char="Ø"/>
            </a:pPr>
            <a:r>
              <a:rPr lang="en-US" altLang="en-US"/>
              <a:t>Dewey Decimal Classification system – </a:t>
            </a:r>
            <a:br>
              <a:rPr lang="en-US" altLang="en-US" sz="2400"/>
            </a:br>
            <a:r>
              <a:rPr lang="en-US" altLang="en-US" sz="2400"/>
              <a:t>Allows new books and whole new subjects </a:t>
            </a:r>
            <a:br>
              <a:rPr lang="en-US" altLang="en-US" sz="2400"/>
            </a:br>
            <a:r>
              <a:rPr lang="en-US" altLang="en-US" sz="2400"/>
              <a:t>to be placed in reasonable locations in a </a:t>
            </a:r>
            <a:r>
              <a:rPr lang="en-US" altLang="en-US" sz="2400">
                <a:solidFill>
                  <a:srgbClr val="0070C0"/>
                </a:solidFill>
              </a:rPr>
              <a:t>library</a:t>
            </a:r>
            <a:r>
              <a:rPr lang="en-US" altLang="en-US" sz="2400"/>
              <a:t>, for easy retrieval based on </a:t>
            </a:r>
            <a:r>
              <a:rPr lang="en-US" altLang="en-US" sz="2400">
                <a:solidFill>
                  <a:srgbClr val="0070C0"/>
                </a:solidFill>
              </a:rPr>
              <a:t>subject</a:t>
            </a:r>
            <a:r>
              <a:rPr lang="en-US" altLang="en-US" sz="2400"/>
              <a:t> (Fig. 3). </a:t>
            </a:r>
            <a:endParaRPr lang="en-US" altLang="en-US" sz="2200">
              <a:solidFill>
                <a:schemeClr val="tx2"/>
              </a:solidFill>
            </a:endParaRPr>
          </a:p>
          <a:p>
            <a:pPr marL="509588" lvl="2" indent="-277813" eaLnBrk="1" hangingPunct="1">
              <a:spcBef>
                <a:spcPts val="2000"/>
              </a:spcBef>
              <a:buFont typeface="Wingdings" pitchFamily="2" charset="2"/>
              <a:buChar char="Ø"/>
            </a:pPr>
            <a:r>
              <a:rPr lang="en-US" altLang="en-US" sz="2600"/>
              <a:t>Fingerprints</a:t>
            </a:r>
            <a:r>
              <a:rPr lang="en-US" altLang="en-US" sz="2400"/>
              <a:t> are classified and retrieved using:</a:t>
            </a:r>
            <a:br>
              <a:rPr lang="en-US" altLang="en-US" sz="2400"/>
            </a:br>
            <a:r>
              <a:rPr lang="en-US" altLang="en-US" sz="2400">
                <a:solidFill>
                  <a:srgbClr val="0070C0"/>
                </a:solidFill>
              </a:rPr>
              <a:t>loops, whorls, and arches as basic patterns</a:t>
            </a:r>
            <a:r>
              <a:rPr lang="en-US" altLang="en-US" sz="2400"/>
              <a:t>. </a:t>
            </a:r>
          </a:p>
        </p:txBody>
      </p:sp>
      <p:pic>
        <p:nvPicPr>
          <p:cNvPr id="2560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3175" y="1300163"/>
            <a:ext cx="3843338"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7"/>
          <p:cNvSpPr txBox="1">
            <a:spLocks noChangeArrowheads="1"/>
          </p:cNvSpPr>
          <p:nvPr/>
        </p:nvSpPr>
        <p:spPr bwMode="auto">
          <a:xfrm>
            <a:off x="6091238" y="6200775"/>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3. Categories of Dewey Decimal Classification System. </a:t>
            </a:r>
            <a:r>
              <a:rPr lang="en-US" altLang="en-US" sz="1400" dirty="0"/>
              <a:t>(Source: AIS, </a:t>
            </a:r>
            <a:r>
              <a:rPr lang="en-US" altLang="en-US" sz="1400" dirty="0">
                <a:hlinkClick r:id="rId4"/>
              </a:rPr>
              <a:t>http://www.ais.up.ac.za/vet/infomania/infomania14/dewey14.htm</a:t>
            </a:r>
            <a:r>
              <a:rPr lang="en-US" altLang="en-US" sz="1400" dirty="0"/>
              <a:t>)</a:t>
            </a:r>
          </a:p>
        </p:txBody>
      </p:sp>
      <p:pic>
        <p:nvPicPr>
          <p:cNvPr id="25606"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4292600"/>
            <a:ext cx="1624012"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Box 5"/>
          <p:cNvSpPr txBox="1">
            <a:spLocks noChangeArrowheads="1"/>
          </p:cNvSpPr>
          <p:nvPr/>
        </p:nvSpPr>
        <p:spPr bwMode="auto">
          <a:xfrm>
            <a:off x="1490663" y="5813425"/>
            <a:ext cx="347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Source: Wikipedia, </a:t>
            </a:r>
            <a:r>
              <a:rPr lang="en-US" altLang="en-US" sz="1400" dirty="0">
                <a:hlinkClick r:id="rId6"/>
              </a:rPr>
              <a:t>https://en.wikipedia.org/?title=Fingerprint</a:t>
            </a:r>
            <a:r>
              <a:rPr lang="en-US" altLang="en-US" sz="14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4898</TotalTime>
  <Words>4011</Words>
  <Application>Microsoft Office PowerPoint</Application>
  <PresentationFormat>Widescreen</PresentationFormat>
  <Paragraphs>398</Paragraphs>
  <Slides>34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Bookman Old Style</vt:lpstr>
      <vt:lpstr>Calibri</vt:lpstr>
      <vt:lpstr>Calibri Light</vt:lpstr>
      <vt:lpstr>Gill Sans MT</vt:lpstr>
      <vt:lpstr>Wingdings</vt:lpstr>
      <vt:lpstr>Wingdings 3</vt:lpstr>
      <vt:lpstr>Origin</vt:lpstr>
      <vt:lpstr>Towards a “Periodic Table” of Bugs</vt:lpstr>
      <vt:lpstr>Agenda</vt:lpstr>
      <vt:lpstr>I. Our Vision (Why Use the Term "periodic table“)</vt:lpstr>
      <vt:lpstr>Definition: Vulnerability </vt:lpstr>
      <vt:lpstr>Towards Mendeleev’s Periodic Table</vt:lpstr>
      <vt:lpstr>Mendeleev’s Periodic Table</vt:lpstr>
      <vt:lpstr>Other Organizational Structures in Science</vt:lpstr>
      <vt:lpstr>Other Organizational Structures in Science (Cont.) </vt:lpstr>
      <vt:lpstr>Other Organizational Structures in Science (Cont.) </vt:lpstr>
      <vt:lpstr>Other Organizational Structures in Science (Cont.)</vt:lpstr>
      <vt:lpstr>Other Organizational Structures in Science (Cont.)</vt:lpstr>
      <vt:lpstr>Other Organizational Structures in Science (Cont.)</vt:lpstr>
      <vt:lpstr>Problem: Existing Classifications Must Be Improved </vt:lpstr>
      <vt:lpstr>Solution: A Formal Orthogonal “Periodic Table” of Bugs</vt:lpstr>
      <vt:lpstr>II. Taxonomy and (Formal) Meanings</vt:lpstr>
      <vt:lpstr>Focus First On: Buffer Overflow</vt:lpstr>
      <vt:lpstr>Buffer Overflow: Attributes</vt:lpstr>
      <vt:lpstr>Buffer Overflow: Causes</vt:lpstr>
      <vt:lpstr>Buffer Overflow: Consequences</vt:lpstr>
      <vt:lpstr>Buffer Overflow: Attributes, Causes &amp; Consequences</vt:lpstr>
      <vt:lpstr>III. Examples on Applying Our Techniques</vt:lpstr>
      <vt:lpstr>Example 1: Ghost (CVE-2015-0235)</vt:lpstr>
      <vt:lpstr>Example 2: Chrome WebCore (CVE-2010-1773)</vt:lpstr>
      <vt:lpstr>Example 3: Heartbleed (CVE-2014-0160)</vt:lpstr>
      <vt:lpstr>Example 3: Heartbleed (CVE-2014-0160) (cont.)</vt:lpstr>
      <vt:lpstr>Example 4: cppCheck Warning Classes</vt:lpstr>
      <vt:lpstr> Example 5: Refactoring CWEs</vt:lpstr>
      <vt:lpstr>IV. Next Steps</vt:lpstr>
      <vt:lpstr>Focus On: Injection</vt:lpstr>
      <vt:lpstr>Focus On: Authentication </vt:lpstr>
      <vt:lpstr>V. Conclusion</vt:lpstr>
      <vt:lpstr>References</vt:lpstr>
      <vt:lpstr>References (cont.)</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Irena</dc:creator>
  <cp:lastModifiedBy>Bojanova, Irena V. (Fed)</cp:lastModifiedBy>
  <cp:revision>362</cp:revision>
  <cp:lastPrinted>2015-07-27T17:50:06Z</cp:lastPrinted>
  <dcterms:created xsi:type="dcterms:W3CDTF">2015-04-10T03:16:13Z</dcterms:created>
  <dcterms:modified xsi:type="dcterms:W3CDTF">2023-11-15T21:34:22Z</dcterms:modified>
</cp:coreProperties>
</file>