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88" r:id="rId3"/>
    <p:sldId id="284" r:id="rId4"/>
    <p:sldId id="258" r:id="rId5"/>
    <p:sldId id="279" r:id="rId6"/>
    <p:sldId id="261" r:id="rId7"/>
    <p:sldId id="267" r:id="rId8"/>
    <p:sldId id="268" r:id="rId9"/>
    <p:sldId id="269" r:id="rId10"/>
    <p:sldId id="276" r:id="rId11"/>
    <p:sldId id="278" r:id="rId12"/>
    <p:sldId id="266" r:id="rId13"/>
    <p:sldId id="271" r:id="rId14"/>
    <p:sldId id="281" r:id="rId15"/>
    <p:sldId id="280" r:id="rId16"/>
    <p:sldId id="287" r:id="rId17"/>
    <p:sldId id="263"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98" dt="2021-03-24T05:14:00.304"/>
    <p1510:client id="{00FE6E43-58F9-B82B-EC15-373761028E4E}" v="509" dt="2021-03-21T09:44:35.427"/>
    <p1510:client id="{12C136D8-6D6C-4A7C-652C-BF49EE01963F}" v="60" dt="2021-03-21T13:43:26.051"/>
    <p1510:client id="{1373B69F-F0ED-0000-8501-F72090A631DB}" v="24" dt="2021-03-21T13:46:32.300"/>
    <p1510:client id="{19307B9A-9492-A86C-7D83-56871E5D9DB6}" v="223" dt="2021-03-20T11:03:59.642"/>
    <p1510:client id="{298A02CB-26FC-B5CB-2E34-466B1CF35BCF}" v="59" dt="2021-03-24T05:15:26.062"/>
    <p1510:client id="{2D42B79F-4090-0000-841B-01108ED1B2C6}" v="161" dt="2021-03-24T02:24:13.378"/>
    <p1510:client id="{3922B79F-10B4-0000-8501-F828C337F8E7}" v="291" dt="2021-03-23T17:35:01.613"/>
    <p1510:client id="{50F4B69F-A04F-0000-8501-FCEE5AC77DD3}" v="138" dt="2021-03-23T04:16:59.492"/>
    <p1510:client id="{511712B9-AF3B-DFDC-20D4-8A6C4BDFD679}" v="26" dt="2021-03-22T12:05:06.239"/>
    <p1510:client id="{5C36F7E5-DD2D-4F66-BB86-D32F14E25967}" v="54" dt="2021-03-22T04:41:32.185"/>
    <p1510:client id="{5E68B69F-10B7-0000-8597-FE7C6100FCB2}" v="32" dt="2021-03-21T11:06:21.797"/>
    <p1510:client id="{5F09D0D5-2F2C-E5A2-8627-87A52430B644}" v="1223" dt="2021-03-23T07:47:29.090"/>
    <p1510:client id="{6573B69F-70A5-0000-8597-F9F94A2398F4}" v="4" dt="2021-03-21T13:52:41.399"/>
    <p1510:client id="{70DA144B-6E1B-4E6A-87FA-46B97435738A}" v="15" dt="2021-03-20T06:41:19.782"/>
    <p1510:client id="{750EB69F-700C-0000-7F33-7C7B43D96BEF}" v="4" dt="2021-03-20T08:35:35.237"/>
    <p1510:client id="{75F84DC7-76FC-077E-77D3-3A38D805B6F4}" v="1519" dt="2021-03-22T14:06:31.822"/>
    <p1510:client id="{836751C0-4503-AF26-0F45-52D214059568}" v="141" dt="2021-03-23T12:13:45.088"/>
    <p1510:client id="{8620B79F-00B6-0000-8501-FFE1D0921615}" v="85" dt="2021-03-23T16:37:40.476"/>
    <p1510:client id="{8622B79F-C0AB-0000-867A-4AE48A21A72B}" v="373" dt="2021-03-23T17:22:13.082"/>
    <p1510:client id="{881AB69F-2008-0000-7F33-7E27E1AB522E}" v="29" dt="2021-03-20T11:57:12.590"/>
    <p1510:client id="{A4BC6A22-8005-A7AE-B830-9B9DB71C42EE}" v="1192" dt="2021-03-23T14:22:20.032"/>
    <p1510:client id="{AA14B79F-20A7-0000-8597-FF3E8A148CCC}" v="167" dt="2021-03-23T13:00:07.140"/>
    <p1510:client id="{B52C54C4-6879-42EC-A772-947046C4C209}" v="71" dt="2021-03-20T13:02:03.560"/>
    <p1510:client id="{E454B69F-402C-0000-841B-034292C4478D}" v="12" dt="2021-03-21T04:57:14.114"/>
    <p1510:client id="{E99C5372-6BC4-98E2-6B23-E3AA4B5A4F5D}" v="1206" dt="2021-03-21T16:59:44.534"/>
    <p1510:client id="{F69BB69F-70F4-0000-8501-FE944C3B3E8B}" v="22" dt="2021-03-22T01:37:44.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2" autoAdjust="0"/>
    <p:restoredTop sz="94660"/>
  </p:normalViewPr>
  <p:slideViewPr>
    <p:cSldViewPr snapToGrid="0">
      <p:cViewPr>
        <p:scale>
          <a:sx n="50" d="100"/>
          <a:sy n="50" d="100"/>
        </p:scale>
        <p:origin x="-1458"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1A2B3D-C1B3-4A73-BBAA-A70A7F3750C6}" type="doc">
      <dgm:prSet loTypeId="urn:microsoft.com/office/officeart/2005/8/layout/hProcess9" loCatId="process" qsTypeId="urn:microsoft.com/office/officeart/2005/8/quickstyle/simple1" qsCatId="simple" csTypeId="urn:microsoft.com/office/officeart/2005/8/colors/accent0_1" csCatId="mainScheme" phldr="1"/>
      <dgm:spPr/>
    </dgm:pt>
    <dgm:pt modelId="{C98C213C-3538-4714-B29A-CEF24C25BA6A}">
      <dgm:prSet phldrT="[Text]" phldr="0"/>
      <dgm:spPr/>
      <dgm:t>
        <a:bodyPr/>
        <a:lstStyle/>
        <a:p>
          <a:pPr rtl="0"/>
          <a:r>
            <a:rPr lang="en-GB"/>
            <a:t>Input</a:t>
          </a:r>
        </a:p>
      </dgm:t>
    </dgm:pt>
    <dgm:pt modelId="{00D7D27D-CAD8-4A80-B044-803E632B4457}" type="parTrans" cxnId="{E7A812F9-501C-4CA5-A0C7-DE87F4BC5955}">
      <dgm:prSet/>
      <dgm:spPr/>
    </dgm:pt>
    <dgm:pt modelId="{F5D72F09-52A3-44EF-9508-133C250143C0}" type="sibTrans" cxnId="{E7A812F9-501C-4CA5-A0C7-DE87F4BC5955}">
      <dgm:prSet/>
      <dgm:spPr/>
      <dgm:t>
        <a:bodyPr/>
        <a:lstStyle/>
        <a:p>
          <a:endParaRPr lang="en-GB"/>
        </a:p>
      </dgm:t>
    </dgm:pt>
    <dgm:pt modelId="{119A6BB9-C886-438D-B0CD-67716CE10D7A}">
      <dgm:prSet phldrT="[Text]" phldr="0"/>
      <dgm:spPr/>
      <dgm:t>
        <a:bodyPr/>
        <a:lstStyle/>
        <a:p>
          <a:pPr rtl="0"/>
          <a:r>
            <a:rPr lang="en-GB"/>
            <a:t>Feature Extraction</a:t>
          </a:r>
        </a:p>
      </dgm:t>
    </dgm:pt>
    <dgm:pt modelId="{0D4CA057-CAEC-483A-9D0D-55E14CA2871E}" type="parTrans" cxnId="{F49375C6-5DE6-4F7F-902D-C438E4692BBA}">
      <dgm:prSet/>
      <dgm:spPr/>
    </dgm:pt>
    <dgm:pt modelId="{777CDDDD-F076-4E88-A082-C925844DDA9F}" type="sibTrans" cxnId="{F49375C6-5DE6-4F7F-902D-C438E4692BBA}">
      <dgm:prSet/>
      <dgm:spPr/>
      <dgm:t>
        <a:bodyPr/>
        <a:lstStyle/>
        <a:p>
          <a:endParaRPr lang="en-GB"/>
        </a:p>
      </dgm:t>
    </dgm:pt>
    <dgm:pt modelId="{6AE6BB91-3BB3-4751-95DF-85734087A4D6}">
      <dgm:prSet phldr="0"/>
      <dgm:spPr/>
      <dgm:t>
        <a:bodyPr/>
        <a:lstStyle/>
        <a:p>
          <a:pPr rtl="0"/>
          <a:r>
            <a:rPr lang="en-GB"/>
            <a:t>Classification</a:t>
          </a:r>
        </a:p>
      </dgm:t>
    </dgm:pt>
    <dgm:pt modelId="{BAF8C8E1-1A57-43C1-8B7A-2507FFBFC32C}" type="parTrans" cxnId="{D3984153-41E6-4060-BCD5-B6769DD3833E}">
      <dgm:prSet/>
      <dgm:spPr/>
    </dgm:pt>
    <dgm:pt modelId="{2F217926-3C15-4555-8F62-4A6DC5070E99}" type="sibTrans" cxnId="{D3984153-41E6-4060-BCD5-B6769DD3833E}">
      <dgm:prSet/>
      <dgm:spPr/>
      <dgm:t>
        <a:bodyPr/>
        <a:lstStyle/>
        <a:p>
          <a:endParaRPr lang="en-GB"/>
        </a:p>
      </dgm:t>
    </dgm:pt>
    <dgm:pt modelId="{BD4B37B1-2CA9-4663-9D98-3737254E7DA1}">
      <dgm:prSet phldr="0"/>
      <dgm:spPr/>
      <dgm:t>
        <a:bodyPr/>
        <a:lstStyle/>
        <a:p>
          <a:pPr rtl="0"/>
          <a:r>
            <a:rPr lang="en-GB"/>
            <a:t>Pre-processing</a:t>
          </a:r>
        </a:p>
      </dgm:t>
    </dgm:pt>
    <dgm:pt modelId="{0BBA1DCE-F638-4E40-8636-AE73570802E4}" type="parTrans" cxnId="{1205A42B-51F1-4EF8-B741-1E1FF99688A6}">
      <dgm:prSet/>
      <dgm:spPr/>
    </dgm:pt>
    <dgm:pt modelId="{56DD21DE-98CE-405F-9BC8-52E70F80635D}" type="sibTrans" cxnId="{1205A42B-51F1-4EF8-B741-1E1FF99688A6}">
      <dgm:prSet/>
      <dgm:spPr/>
      <dgm:t>
        <a:bodyPr/>
        <a:lstStyle/>
        <a:p>
          <a:endParaRPr lang="en-GB"/>
        </a:p>
      </dgm:t>
    </dgm:pt>
    <dgm:pt modelId="{F8C88013-DF82-43D6-BC70-C476529BC80B}">
      <dgm:prSet phldr="0"/>
      <dgm:spPr/>
      <dgm:t>
        <a:bodyPr/>
        <a:lstStyle/>
        <a:p>
          <a:pPr rtl="0"/>
          <a:r>
            <a:rPr lang="en-GB"/>
            <a:t>Image segmentation</a:t>
          </a:r>
        </a:p>
      </dgm:t>
    </dgm:pt>
    <dgm:pt modelId="{B8426554-41CC-4C67-B654-CFC948934FDD}" type="parTrans" cxnId="{19E1D73C-4F63-466A-AEC3-D5A5028FAFE0}">
      <dgm:prSet/>
      <dgm:spPr/>
    </dgm:pt>
    <dgm:pt modelId="{B7148A30-7D20-4B06-9619-8793A97C85F2}" type="sibTrans" cxnId="{19E1D73C-4F63-466A-AEC3-D5A5028FAFE0}">
      <dgm:prSet/>
      <dgm:spPr/>
      <dgm:t>
        <a:bodyPr/>
        <a:lstStyle/>
        <a:p>
          <a:endParaRPr lang="en-GB"/>
        </a:p>
      </dgm:t>
    </dgm:pt>
    <dgm:pt modelId="{E7097DED-4A50-49AC-B0CD-16BD63BFECBD}" type="pres">
      <dgm:prSet presAssocID="{151A2B3D-C1B3-4A73-BBAA-A70A7F3750C6}" presName="CompostProcess" presStyleCnt="0">
        <dgm:presLayoutVars>
          <dgm:dir/>
          <dgm:resizeHandles val="exact"/>
        </dgm:presLayoutVars>
      </dgm:prSet>
      <dgm:spPr/>
    </dgm:pt>
    <dgm:pt modelId="{B8AEDEE2-19F4-42F9-887F-15E502A84C0D}" type="pres">
      <dgm:prSet presAssocID="{151A2B3D-C1B3-4A73-BBAA-A70A7F3750C6}" presName="arrow" presStyleLbl="bgShp" presStyleIdx="0" presStyleCnt="1"/>
      <dgm:spPr/>
    </dgm:pt>
    <dgm:pt modelId="{77617CF3-5223-4536-A788-0110F0896AA8}" type="pres">
      <dgm:prSet presAssocID="{151A2B3D-C1B3-4A73-BBAA-A70A7F3750C6}" presName="linearProcess" presStyleCnt="0"/>
      <dgm:spPr/>
    </dgm:pt>
    <dgm:pt modelId="{C18A7664-7CBB-47EC-AFF7-7521EC820D1B}" type="pres">
      <dgm:prSet presAssocID="{C98C213C-3538-4714-B29A-CEF24C25BA6A}" presName="textNode" presStyleLbl="node1" presStyleIdx="0" presStyleCnt="5">
        <dgm:presLayoutVars>
          <dgm:bulletEnabled val="1"/>
        </dgm:presLayoutVars>
      </dgm:prSet>
      <dgm:spPr/>
      <dgm:t>
        <a:bodyPr/>
        <a:lstStyle/>
        <a:p>
          <a:endParaRPr lang="en-US"/>
        </a:p>
      </dgm:t>
    </dgm:pt>
    <dgm:pt modelId="{CF86C496-02D9-4DCD-A191-55B40CF6FC99}" type="pres">
      <dgm:prSet presAssocID="{F5D72F09-52A3-44EF-9508-133C250143C0}" presName="sibTrans" presStyleCnt="0"/>
      <dgm:spPr/>
    </dgm:pt>
    <dgm:pt modelId="{5001F4E2-37BC-4598-9355-A5C2875D4291}" type="pres">
      <dgm:prSet presAssocID="{BD4B37B1-2CA9-4663-9D98-3737254E7DA1}" presName="textNode" presStyleLbl="node1" presStyleIdx="1" presStyleCnt="5">
        <dgm:presLayoutVars>
          <dgm:bulletEnabled val="1"/>
        </dgm:presLayoutVars>
      </dgm:prSet>
      <dgm:spPr/>
      <dgm:t>
        <a:bodyPr/>
        <a:lstStyle/>
        <a:p>
          <a:endParaRPr lang="en-US"/>
        </a:p>
      </dgm:t>
    </dgm:pt>
    <dgm:pt modelId="{FBDE060D-556C-4809-BABA-1EA00D24A14E}" type="pres">
      <dgm:prSet presAssocID="{56DD21DE-98CE-405F-9BC8-52E70F80635D}" presName="sibTrans" presStyleCnt="0"/>
      <dgm:spPr/>
    </dgm:pt>
    <dgm:pt modelId="{78C63E4A-7FDE-4A2C-A66F-E7D487C4F6F5}" type="pres">
      <dgm:prSet presAssocID="{F8C88013-DF82-43D6-BC70-C476529BC80B}" presName="textNode" presStyleLbl="node1" presStyleIdx="2" presStyleCnt="5">
        <dgm:presLayoutVars>
          <dgm:bulletEnabled val="1"/>
        </dgm:presLayoutVars>
      </dgm:prSet>
      <dgm:spPr/>
      <dgm:t>
        <a:bodyPr/>
        <a:lstStyle/>
        <a:p>
          <a:endParaRPr lang="en-US"/>
        </a:p>
      </dgm:t>
    </dgm:pt>
    <dgm:pt modelId="{E8247372-88F1-44D5-AFD8-BA34EF480402}" type="pres">
      <dgm:prSet presAssocID="{B7148A30-7D20-4B06-9619-8793A97C85F2}" presName="sibTrans" presStyleCnt="0"/>
      <dgm:spPr/>
    </dgm:pt>
    <dgm:pt modelId="{097D9D9F-0D0F-44FF-B873-84F96F4E1D1F}" type="pres">
      <dgm:prSet presAssocID="{119A6BB9-C886-438D-B0CD-67716CE10D7A}" presName="textNode" presStyleLbl="node1" presStyleIdx="3" presStyleCnt="5">
        <dgm:presLayoutVars>
          <dgm:bulletEnabled val="1"/>
        </dgm:presLayoutVars>
      </dgm:prSet>
      <dgm:spPr/>
      <dgm:t>
        <a:bodyPr/>
        <a:lstStyle/>
        <a:p>
          <a:endParaRPr lang="en-US"/>
        </a:p>
      </dgm:t>
    </dgm:pt>
    <dgm:pt modelId="{643DA9A7-C56C-4720-BAE7-94DF6CF16344}" type="pres">
      <dgm:prSet presAssocID="{777CDDDD-F076-4E88-A082-C925844DDA9F}" presName="sibTrans" presStyleCnt="0"/>
      <dgm:spPr/>
    </dgm:pt>
    <dgm:pt modelId="{4329F2EC-A7F9-4583-A7EE-9544D482AD36}" type="pres">
      <dgm:prSet presAssocID="{6AE6BB91-3BB3-4751-95DF-85734087A4D6}" presName="textNode" presStyleLbl="node1" presStyleIdx="4" presStyleCnt="5">
        <dgm:presLayoutVars>
          <dgm:bulletEnabled val="1"/>
        </dgm:presLayoutVars>
      </dgm:prSet>
      <dgm:spPr/>
      <dgm:t>
        <a:bodyPr/>
        <a:lstStyle/>
        <a:p>
          <a:endParaRPr lang="en-US"/>
        </a:p>
      </dgm:t>
    </dgm:pt>
  </dgm:ptLst>
  <dgm:cxnLst>
    <dgm:cxn modelId="{4EEEFB30-99E3-466D-BD09-BA8D0329973F}" type="presOf" srcId="{6AE6BB91-3BB3-4751-95DF-85734087A4D6}" destId="{4329F2EC-A7F9-4583-A7EE-9544D482AD36}" srcOrd="0" destOrd="0" presId="urn:microsoft.com/office/officeart/2005/8/layout/hProcess9"/>
    <dgm:cxn modelId="{7F9F74E5-6F6C-4BB6-874E-D7FDFAD5A38E}" type="presOf" srcId="{119A6BB9-C886-438D-B0CD-67716CE10D7A}" destId="{097D9D9F-0D0F-44FF-B873-84F96F4E1D1F}" srcOrd="0" destOrd="0" presId="urn:microsoft.com/office/officeart/2005/8/layout/hProcess9"/>
    <dgm:cxn modelId="{D1D17788-3C24-4309-9EBE-44BF4E7A7A7E}" type="presOf" srcId="{BD4B37B1-2CA9-4663-9D98-3737254E7DA1}" destId="{5001F4E2-37BC-4598-9355-A5C2875D4291}" srcOrd="0" destOrd="0" presId="urn:microsoft.com/office/officeart/2005/8/layout/hProcess9"/>
    <dgm:cxn modelId="{7BA295AB-7F4C-4B14-ABE0-977F3F0898CE}" type="presOf" srcId="{C98C213C-3538-4714-B29A-CEF24C25BA6A}" destId="{C18A7664-7CBB-47EC-AFF7-7521EC820D1B}" srcOrd="0" destOrd="0" presId="urn:microsoft.com/office/officeart/2005/8/layout/hProcess9"/>
    <dgm:cxn modelId="{F49375C6-5DE6-4F7F-902D-C438E4692BBA}" srcId="{151A2B3D-C1B3-4A73-BBAA-A70A7F3750C6}" destId="{119A6BB9-C886-438D-B0CD-67716CE10D7A}" srcOrd="3" destOrd="0" parTransId="{0D4CA057-CAEC-483A-9D0D-55E14CA2871E}" sibTransId="{777CDDDD-F076-4E88-A082-C925844DDA9F}"/>
    <dgm:cxn modelId="{4FB13406-DE36-4FF0-9CA5-03F5510F70C5}" type="presOf" srcId="{F8C88013-DF82-43D6-BC70-C476529BC80B}" destId="{78C63E4A-7FDE-4A2C-A66F-E7D487C4F6F5}" srcOrd="0" destOrd="0" presId="urn:microsoft.com/office/officeart/2005/8/layout/hProcess9"/>
    <dgm:cxn modelId="{1205A42B-51F1-4EF8-B741-1E1FF99688A6}" srcId="{151A2B3D-C1B3-4A73-BBAA-A70A7F3750C6}" destId="{BD4B37B1-2CA9-4663-9D98-3737254E7DA1}" srcOrd="1" destOrd="0" parTransId="{0BBA1DCE-F638-4E40-8636-AE73570802E4}" sibTransId="{56DD21DE-98CE-405F-9BC8-52E70F80635D}"/>
    <dgm:cxn modelId="{E7A812F9-501C-4CA5-A0C7-DE87F4BC5955}" srcId="{151A2B3D-C1B3-4A73-BBAA-A70A7F3750C6}" destId="{C98C213C-3538-4714-B29A-CEF24C25BA6A}" srcOrd="0" destOrd="0" parTransId="{00D7D27D-CAD8-4A80-B044-803E632B4457}" sibTransId="{F5D72F09-52A3-44EF-9508-133C250143C0}"/>
    <dgm:cxn modelId="{19E1D73C-4F63-466A-AEC3-D5A5028FAFE0}" srcId="{151A2B3D-C1B3-4A73-BBAA-A70A7F3750C6}" destId="{F8C88013-DF82-43D6-BC70-C476529BC80B}" srcOrd="2" destOrd="0" parTransId="{B8426554-41CC-4C67-B654-CFC948934FDD}" sibTransId="{B7148A30-7D20-4B06-9619-8793A97C85F2}"/>
    <dgm:cxn modelId="{D3984153-41E6-4060-BCD5-B6769DD3833E}" srcId="{151A2B3D-C1B3-4A73-BBAA-A70A7F3750C6}" destId="{6AE6BB91-3BB3-4751-95DF-85734087A4D6}" srcOrd="4" destOrd="0" parTransId="{BAF8C8E1-1A57-43C1-8B7A-2507FFBFC32C}" sibTransId="{2F217926-3C15-4555-8F62-4A6DC5070E99}"/>
    <dgm:cxn modelId="{81D76446-AEE1-4E2F-BDDD-5792A31AA3CC}" type="presOf" srcId="{151A2B3D-C1B3-4A73-BBAA-A70A7F3750C6}" destId="{E7097DED-4A50-49AC-B0CD-16BD63BFECBD}" srcOrd="0" destOrd="0" presId="urn:microsoft.com/office/officeart/2005/8/layout/hProcess9"/>
    <dgm:cxn modelId="{71893789-E8A0-4D59-8631-416596BE22E0}" type="presParOf" srcId="{E7097DED-4A50-49AC-B0CD-16BD63BFECBD}" destId="{B8AEDEE2-19F4-42F9-887F-15E502A84C0D}" srcOrd="0" destOrd="0" presId="urn:microsoft.com/office/officeart/2005/8/layout/hProcess9"/>
    <dgm:cxn modelId="{D330ECB0-F2AA-4737-A72E-4648AFEB73C1}" type="presParOf" srcId="{E7097DED-4A50-49AC-B0CD-16BD63BFECBD}" destId="{77617CF3-5223-4536-A788-0110F0896AA8}" srcOrd="1" destOrd="0" presId="urn:microsoft.com/office/officeart/2005/8/layout/hProcess9"/>
    <dgm:cxn modelId="{2648FE51-DC2C-474C-A951-370E844AE014}" type="presParOf" srcId="{77617CF3-5223-4536-A788-0110F0896AA8}" destId="{C18A7664-7CBB-47EC-AFF7-7521EC820D1B}" srcOrd="0" destOrd="0" presId="urn:microsoft.com/office/officeart/2005/8/layout/hProcess9"/>
    <dgm:cxn modelId="{481EFB7D-8B29-46E9-8ACA-833382B1F406}" type="presParOf" srcId="{77617CF3-5223-4536-A788-0110F0896AA8}" destId="{CF86C496-02D9-4DCD-A191-55B40CF6FC99}" srcOrd="1" destOrd="0" presId="urn:microsoft.com/office/officeart/2005/8/layout/hProcess9"/>
    <dgm:cxn modelId="{A530852D-2737-40E7-99C8-52A6D502E91D}" type="presParOf" srcId="{77617CF3-5223-4536-A788-0110F0896AA8}" destId="{5001F4E2-37BC-4598-9355-A5C2875D4291}" srcOrd="2" destOrd="0" presId="urn:microsoft.com/office/officeart/2005/8/layout/hProcess9"/>
    <dgm:cxn modelId="{30DB23F8-0FFD-438F-AAD2-96AAFE262CA8}" type="presParOf" srcId="{77617CF3-5223-4536-A788-0110F0896AA8}" destId="{FBDE060D-556C-4809-BABA-1EA00D24A14E}" srcOrd="3" destOrd="0" presId="urn:microsoft.com/office/officeart/2005/8/layout/hProcess9"/>
    <dgm:cxn modelId="{9C850490-4D1F-402D-9128-DBD274C18F52}" type="presParOf" srcId="{77617CF3-5223-4536-A788-0110F0896AA8}" destId="{78C63E4A-7FDE-4A2C-A66F-E7D487C4F6F5}" srcOrd="4" destOrd="0" presId="urn:microsoft.com/office/officeart/2005/8/layout/hProcess9"/>
    <dgm:cxn modelId="{FCBEAB01-7066-4A25-9291-BFE5F5FB287A}" type="presParOf" srcId="{77617CF3-5223-4536-A788-0110F0896AA8}" destId="{E8247372-88F1-44D5-AFD8-BA34EF480402}" srcOrd="5" destOrd="0" presId="urn:microsoft.com/office/officeart/2005/8/layout/hProcess9"/>
    <dgm:cxn modelId="{25460906-5C86-492A-9BFD-C0E28F4373DA}" type="presParOf" srcId="{77617CF3-5223-4536-A788-0110F0896AA8}" destId="{097D9D9F-0D0F-44FF-B873-84F96F4E1D1F}" srcOrd="6" destOrd="0" presId="urn:microsoft.com/office/officeart/2005/8/layout/hProcess9"/>
    <dgm:cxn modelId="{66E99CD0-F83D-452D-8070-6C15D6A0F05E}" type="presParOf" srcId="{77617CF3-5223-4536-A788-0110F0896AA8}" destId="{643DA9A7-C56C-4720-BAE7-94DF6CF16344}" srcOrd="7" destOrd="0" presId="urn:microsoft.com/office/officeart/2005/8/layout/hProcess9"/>
    <dgm:cxn modelId="{9C3BF684-E33B-47DF-A266-FCF674EB960A}" type="presParOf" srcId="{77617CF3-5223-4536-A788-0110F0896AA8}" destId="{4329F2EC-A7F9-4583-A7EE-9544D482AD3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EDEE2-19F4-42F9-887F-15E502A84C0D}">
      <dsp:nvSpPr>
        <dsp:cNvPr id="0" name=""/>
        <dsp:cNvSpPr/>
      </dsp:nvSpPr>
      <dsp:spPr>
        <a:xfrm>
          <a:off x="788669" y="0"/>
          <a:ext cx="8938260" cy="4352544"/>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A7664-7CBB-47EC-AFF7-7521EC820D1B}">
      <dsp:nvSpPr>
        <dsp:cNvPr id="0" name=""/>
        <dsp:cNvSpPr/>
      </dsp:nvSpPr>
      <dsp:spPr>
        <a:xfrm>
          <a:off x="8444" y="1305763"/>
          <a:ext cx="1990273" cy="17410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a:t>Input</a:t>
          </a:r>
        </a:p>
      </dsp:txBody>
      <dsp:txXfrm>
        <a:off x="93433" y="1390752"/>
        <a:ext cx="1820295" cy="1571039"/>
      </dsp:txXfrm>
    </dsp:sp>
    <dsp:sp modelId="{5001F4E2-37BC-4598-9355-A5C2875D4291}">
      <dsp:nvSpPr>
        <dsp:cNvPr id="0" name=""/>
        <dsp:cNvSpPr/>
      </dsp:nvSpPr>
      <dsp:spPr>
        <a:xfrm>
          <a:off x="2135553" y="1305763"/>
          <a:ext cx="1990273" cy="17410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a:t>Pre-processing</a:t>
          </a:r>
        </a:p>
      </dsp:txBody>
      <dsp:txXfrm>
        <a:off x="2220542" y="1390752"/>
        <a:ext cx="1820295" cy="1571039"/>
      </dsp:txXfrm>
    </dsp:sp>
    <dsp:sp modelId="{78C63E4A-7FDE-4A2C-A66F-E7D487C4F6F5}">
      <dsp:nvSpPr>
        <dsp:cNvPr id="0" name=""/>
        <dsp:cNvSpPr/>
      </dsp:nvSpPr>
      <dsp:spPr>
        <a:xfrm>
          <a:off x="4262663" y="1305763"/>
          <a:ext cx="1990273" cy="17410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a:t>Image segmentation</a:t>
          </a:r>
        </a:p>
      </dsp:txBody>
      <dsp:txXfrm>
        <a:off x="4347652" y="1390752"/>
        <a:ext cx="1820295" cy="1571039"/>
      </dsp:txXfrm>
    </dsp:sp>
    <dsp:sp modelId="{097D9D9F-0D0F-44FF-B873-84F96F4E1D1F}">
      <dsp:nvSpPr>
        <dsp:cNvPr id="0" name=""/>
        <dsp:cNvSpPr/>
      </dsp:nvSpPr>
      <dsp:spPr>
        <a:xfrm>
          <a:off x="6389772" y="1305763"/>
          <a:ext cx="1990273" cy="17410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a:t>Feature Extraction</a:t>
          </a:r>
        </a:p>
      </dsp:txBody>
      <dsp:txXfrm>
        <a:off x="6474761" y="1390752"/>
        <a:ext cx="1820295" cy="1571039"/>
      </dsp:txXfrm>
    </dsp:sp>
    <dsp:sp modelId="{4329F2EC-A7F9-4583-A7EE-9544D482AD36}">
      <dsp:nvSpPr>
        <dsp:cNvPr id="0" name=""/>
        <dsp:cNvSpPr/>
      </dsp:nvSpPr>
      <dsp:spPr>
        <a:xfrm>
          <a:off x="8516882" y="1305763"/>
          <a:ext cx="1990273" cy="17410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a:t>Classification</a:t>
          </a:r>
        </a:p>
      </dsp:txBody>
      <dsp:txXfrm>
        <a:off x="8601871" y="1390752"/>
        <a:ext cx="1820295" cy="15710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7T12:54:24.063"/>
    </inkml:context>
    <inkml:brush xml:id="br0">
      <inkml:brushProperty name="width" value="0.1" units="cm"/>
      <inkml:brushProperty name="height" value="0.1" units="cm"/>
    </inkml:brush>
  </inkml:definitions>
  <inkml:trace contextRef="#ctx0" brushRef="#br0">-2147483648-2147483648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17T12:54:24.062"/>
    </inkml:context>
    <inkml:brush xml:id="br0">
      <inkml:brushProperty name="width" value="0.1" units="cm"/>
      <inkml:brushProperty name="height" value="0.1" units="cm"/>
    </inkml:brush>
  </inkml:definitions>
  <inkml:trace contextRef="#ctx0" brushRef="#br0">-2147483648-2147483648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24/03/2021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24/03/2021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24/03/2021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24/03/2021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spatial-filtering-and-its-types/" TargetMode="External"/><Relationship Id="rId2" Type="http://schemas.openxmlformats.org/officeDocument/2006/relationships/hyperlink" Target="https://www.keyence.com/ss/products/vision/visionbasics/basic/filter/"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1F1DB45D-C118-4B2B-AC57-31CD1E5274BC}"/>
              </a:ext>
            </a:extLst>
          </p:cNvPr>
          <p:cNvPicPr>
            <a:picLocks noChangeAspect="1"/>
          </p:cNvPicPr>
          <p:nvPr/>
        </p:nvPicPr>
        <p:blipFill rotWithShape="1">
          <a:blip r:embed="rId2"/>
          <a:srcRect l="922" r="132" b="7692"/>
          <a:stretch/>
        </p:blipFill>
        <p:spPr>
          <a:xfrm>
            <a:off x="485315" y="166903"/>
            <a:ext cx="10790138" cy="3447678"/>
          </a:xfrm>
          <a:prstGeom prst="rect">
            <a:avLst/>
          </a:prstGeom>
        </p:spPr>
      </p:pic>
      <p:sp>
        <p:nvSpPr>
          <p:cNvPr id="6" name="Title 1">
            <a:extLst>
              <a:ext uri="{FF2B5EF4-FFF2-40B4-BE49-F238E27FC236}">
                <a16:creationId xmlns:a16="http://schemas.microsoft.com/office/drawing/2014/main" xmlns="" id="{7B735BE5-5AF6-4333-8961-23F0718EEA33}"/>
              </a:ext>
            </a:extLst>
          </p:cNvPr>
          <p:cNvSpPr txBox="1">
            <a:spLocks/>
          </p:cNvSpPr>
          <p:nvPr/>
        </p:nvSpPr>
        <p:spPr>
          <a:xfrm>
            <a:off x="416945" y="3753419"/>
            <a:ext cx="7073660" cy="3307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a:cs typeface="Calibri Light"/>
              </a:rPr>
              <a:t>Implementation of various </a:t>
            </a:r>
          </a:p>
          <a:p>
            <a:r>
              <a:rPr lang="en-GB" sz="4800">
                <a:cs typeface="Calibri Light"/>
              </a:rPr>
              <a:t>Filtering Techniques on a </a:t>
            </a:r>
          </a:p>
          <a:p>
            <a:r>
              <a:rPr lang="en-GB" sz="4800">
                <a:cs typeface="Calibri Light"/>
              </a:rPr>
              <a:t>Noisy Image</a:t>
            </a:r>
            <a:endParaRPr lang="en-GB" sz="4800">
              <a:ea typeface="+mj-lt"/>
              <a:cs typeface="+mj-lt"/>
            </a:endParaRPr>
          </a:p>
          <a:p>
            <a:endParaRPr lang="en-GB" sz="4800">
              <a:cs typeface="Calibri Light"/>
            </a:endParaRPr>
          </a:p>
        </p:txBody>
      </p:sp>
      <p:sp>
        <p:nvSpPr>
          <p:cNvPr id="8" name="Subtitle 2">
            <a:extLst>
              <a:ext uri="{FF2B5EF4-FFF2-40B4-BE49-F238E27FC236}">
                <a16:creationId xmlns:a16="http://schemas.microsoft.com/office/drawing/2014/main" xmlns="" id="{99B16A17-5B7F-481B-9864-FEF655E66ADE}"/>
              </a:ext>
            </a:extLst>
          </p:cNvPr>
          <p:cNvSpPr>
            <a:spLocks noGrp="1"/>
          </p:cNvSpPr>
          <p:nvPr/>
        </p:nvSpPr>
        <p:spPr>
          <a:xfrm>
            <a:off x="7494131" y="3981527"/>
            <a:ext cx="5015394" cy="209953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600" b="1" dirty="0">
                <a:cs typeface="Calibri"/>
              </a:rPr>
              <a:t>Name       :     BADAM JWALA SRI HARI</a:t>
            </a:r>
          </a:p>
          <a:p>
            <a:pPr algn="l"/>
            <a:r>
              <a:rPr lang="en-GB" sz="1600" b="1" dirty="0">
                <a:cs typeface="Calibri"/>
              </a:rPr>
              <a:t>Roll no     :   B18CS003</a:t>
            </a:r>
          </a:p>
          <a:p>
            <a:pPr algn="l"/>
            <a:r>
              <a:rPr lang="en-GB" sz="1600" b="1" dirty="0">
                <a:cs typeface="Calibri"/>
              </a:rPr>
              <a:t>Branch     :   Computer Science and Engineering</a:t>
            </a:r>
          </a:p>
          <a:p>
            <a:pPr algn="l"/>
            <a:r>
              <a:rPr lang="en-GB" sz="1600" b="1" dirty="0">
                <a:cs typeface="Calibri"/>
              </a:rPr>
              <a:t>Section    :    CSE-1</a:t>
            </a:r>
            <a:endParaRPr lang="en-GB" b="1" dirty="0">
              <a:cs typeface="Calibri" panose="020F0502020204030204"/>
            </a:endParaRPr>
          </a:p>
          <a:p>
            <a:pPr algn="l"/>
            <a:r>
              <a:rPr lang="en-GB" sz="1600" b="1" dirty="0">
                <a:cs typeface="Calibri"/>
              </a:rPr>
              <a:t>Year          :   </a:t>
            </a:r>
            <a:r>
              <a:rPr lang="en-GB" sz="1600" b="1" dirty="0" smtClean="0">
                <a:cs typeface="Calibri"/>
              </a:rPr>
              <a:t>2020-2021</a:t>
            </a:r>
            <a:endParaRPr lang="en-GB" sz="1600" b="1" dirty="0">
              <a:cs typeface="Calibri"/>
            </a:endParaRPr>
          </a:p>
          <a:p>
            <a:pPr algn="l"/>
            <a:r>
              <a:rPr lang="en-GB" sz="1600" b="1" dirty="0">
                <a:cs typeface="Calibri"/>
              </a:rPr>
              <a:t>Counsellor  : </a:t>
            </a:r>
            <a:r>
              <a:rPr lang="en-GB" sz="1600" b="1" dirty="0" err="1">
                <a:cs typeface="Calibri"/>
              </a:rPr>
              <a:t>Dr.</a:t>
            </a:r>
            <a:r>
              <a:rPr lang="en-GB" sz="1600" b="1" dirty="0">
                <a:cs typeface="Calibri"/>
              </a:rPr>
              <a:t> P. Niranjan Reddy  </a:t>
            </a:r>
          </a:p>
        </p:txBody>
      </p:sp>
    </p:spTree>
    <p:extLst>
      <p:ext uri="{BB962C8B-B14F-4D97-AF65-F5344CB8AC3E}">
        <p14:creationId xmlns:p14="http://schemas.microsoft.com/office/powerpoint/2010/main" val="323994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xmlns="" id="{27CB0033-62B4-4215-B7CF-4A5B90CD707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259" y="389643"/>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 name="Freeform 5">
            <a:extLst>
              <a:ext uri="{FF2B5EF4-FFF2-40B4-BE49-F238E27FC236}">
                <a16:creationId xmlns:a16="http://schemas.microsoft.com/office/drawing/2014/main" xmlns="" id="{7AEE4110-7E60-4783-A763-CE1C266B07E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23991" y="641469"/>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9">
            <a:extLst>
              <a:ext uri="{FF2B5EF4-FFF2-40B4-BE49-F238E27FC236}">
                <a16:creationId xmlns:a16="http://schemas.microsoft.com/office/drawing/2014/main" xmlns="" id="{D534E904-4F48-4A00-8069-8A35C52087EA}"/>
              </a:ext>
            </a:extLst>
          </p:cNvPr>
          <p:cNvGraphicFramePr>
            <a:graphicFrameLocks noGrp="1"/>
          </p:cNvGraphicFramePr>
          <p:nvPr>
            <p:extLst>
              <p:ext uri="{D42A27DB-BD31-4B8C-83A1-F6EECF244321}">
                <p14:modId xmlns:p14="http://schemas.microsoft.com/office/powerpoint/2010/main" val="1612124961"/>
              </p:ext>
            </p:extLst>
          </p:nvPr>
        </p:nvGraphicFramePr>
        <p:xfrm>
          <a:off x="905773" y="2817962"/>
          <a:ext cx="1680297" cy="1194954"/>
        </p:xfrm>
        <a:graphic>
          <a:graphicData uri="http://schemas.openxmlformats.org/drawingml/2006/table">
            <a:tbl>
              <a:tblPr firstRow="1" bandRow="1">
                <a:tableStyleId>{5940675A-B579-460E-94D1-54222C63F5DA}</a:tableStyleId>
              </a:tblPr>
              <a:tblGrid>
                <a:gridCol w="560099">
                  <a:extLst>
                    <a:ext uri="{9D8B030D-6E8A-4147-A177-3AD203B41FA5}">
                      <a16:colId xmlns:a16="http://schemas.microsoft.com/office/drawing/2014/main" xmlns="" val="3538481874"/>
                    </a:ext>
                  </a:extLst>
                </a:gridCol>
                <a:gridCol w="560099">
                  <a:extLst>
                    <a:ext uri="{9D8B030D-6E8A-4147-A177-3AD203B41FA5}">
                      <a16:colId xmlns:a16="http://schemas.microsoft.com/office/drawing/2014/main" xmlns="" val="3747823332"/>
                    </a:ext>
                  </a:extLst>
                </a:gridCol>
                <a:gridCol w="560099">
                  <a:extLst>
                    <a:ext uri="{9D8B030D-6E8A-4147-A177-3AD203B41FA5}">
                      <a16:colId xmlns:a16="http://schemas.microsoft.com/office/drawing/2014/main" xmlns="" val="1036623181"/>
                    </a:ext>
                  </a:extLst>
                </a:gridCol>
              </a:tblGrid>
              <a:tr h="398318">
                <a:tc>
                  <a:txBody>
                    <a:bodyPr/>
                    <a:lstStyle/>
                    <a:p>
                      <a:pPr algn="ctr"/>
                      <a:r>
                        <a:rPr lang="en-GB"/>
                        <a:t>50</a:t>
                      </a:r>
                    </a:p>
                  </a:txBody>
                  <a:tcPr anchor="ctr"/>
                </a:tc>
                <a:tc>
                  <a:txBody>
                    <a:bodyPr/>
                    <a:lstStyle/>
                    <a:p>
                      <a:pPr algn="ctr"/>
                      <a:r>
                        <a:rPr lang="en-GB"/>
                        <a:t>10</a:t>
                      </a:r>
                    </a:p>
                  </a:txBody>
                  <a:tcPr anchor="ctr"/>
                </a:tc>
                <a:tc>
                  <a:txBody>
                    <a:bodyPr/>
                    <a:lstStyle/>
                    <a:p>
                      <a:pPr algn="ctr"/>
                      <a:r>
                        <a:rPr lang="en-GB"/>
                        <a:t>20</a:t>
                      </a:r>
                    </a:p>
                  </a:txBody>
                  <a:tcPr anchor="ctr"/>
                </a:tc>
                <a:extLst>
                  <a:ext uri="{0D108BD9-81ED-4DB2-BD59-A6C34878D82A}">
                    <a16:rowId xmlns:a16="http://schemas.microsoft.com/office/drawing/2014/main" xmlns="" val="3928664724"/>
                  </a:ext>
                </a:extLst>
              </a:tr>
              <a:tr h="398318">
                <a:tc>
                  <a:txBody>
                    <a:bodyPr/>
                    <a:lstStyle/>
                    <a:p>
                      <a:pPr algn="ctr"/>
                      <a:r>
                        <a:rPr lang="en-GB"/>
                        <a:t>30</a:t>
                      </a:r>
                    </a:p>
                  </a:txBody>
                  <a:tcPr anchor="ctr"/>
                </a:tc>
                <a:tc>
                  <a:txBody>
                    <a:bodyPr/>
                    <a:lstStyle/>
                    <a:p>
                      <a:pPr algn="ctr"/>
                      <a:r>
                        <a:rPr lang="en-GB"/>
                        <a:t>70</a:t>
                      </a:r>
                    </a:p>
                  </a:txBody>
                  <a:tcPr anchor="ctr"/>
                </a:tc>
                <a:tc>
                  <a:txBody>
                    <a:bodyPr/>
                    <a:lstStyle/>
                    <a:p>
                      <a:pPr algn="ctr"/>
                      <a:r>
                        <a:rPr lang="en-GB"/>
                        <a:t>90</a:t>
                      </a:r>
                    </a:p>
                  </a:txBody>
                  <a:tcPr anchor="ctr"/>
                </a:tc>
                <a:extLst>
                  <a:ext uri="{0D108BD9-81ED-4DB2-BD59-A6C34878D82A}">
                    <a16:rowId xmlns:a16="http://schemas.microsoft.com/office/drawing/2014/main" xmlns="" val="114747655"/>
                  </a:ext>
                </a:extLst>
              </a:tr>
              <a:tr h="398318">
                <a:tc>
                  <a:txBody>
                    <a:bodyPr/>
                    <a:lstStyle/>
                    <a:p>
                      <a:pPr algn="ctr"/>
                      <a:r>
                        <a:rPr lang="en-GB"/>
                        <a:t>40</a:t>
                      </a:r>
                    </a:p>
                  </a:txBody>
                  <a:tcPr anchor="ctr"/>
                </a:tc>
                <a:tc>
                  <a:txBody>
                    <a:bodyPr/>
                    <a:lstStyle/>
                    <a:p>
                      <a:pPr algn="ctr"/>
                      <a:r>
                        <a:rPr lang="en-GB"/>
                        <a:t>60</a:t>
                      </a:r>
                    </a:p>
                  </a:txBody>
                  <a:tcPr anchor="ctr"/>
                </a:tc>
                <a:tc>
                  <a:txBody>
                    <a:bodyPr/>
                    <a:lstStyle/>
                    <a:p>
                      <a:pPr algn="ctr"/>
                      <a:r>
                        <a:rPr lang="en-GB"/>
                        <a:t>80</a:t>
                      </a:r>
                    </a:p>
                  </a:txBody>
                  <a:tcPr anchor="ctr"/>
                </a:tc>
                <a:extLst>
                  <a:ext uri="{0D108BD9-81ED-4DB2-BD59-A6C34878D82A}">
                    <a16:rowId xmlns:a16="http://schemas.microsoft.com/office/drawing/2014/main" xmlns="" val="1291914614"/>
                  </a:ext>
                </a:extLst>
              </a:tr>
            </a:tbl>
          </a:graphicData>
        </a:graphic>
      </p:graphicFrame>
      <p:sp>
        <p:nvSpPr>
          <p:cNvPr id="10" name="Arrow: Right 9">
            <a:extLst>
              <a:ext uri="{FF2B5EF4-FFF2-40B4-BE49-F238E27FC236}">
                <a16:creationId xmlns:a16="http://schemas.microsoft.com/office/drawing/2014/main" xmlns="" id="{F64E31F7-880A-47DE-BFCC-2448A42163DC}"/>
              </a:ext>
            </a:extLst>
          </p:cNvPr>
          <p:cNvSpPr/>
          <p:nvPr/>
        </p:nvSpPr>
        <p:spPr>
          <a:xfrm>
            <a:off x="2932607" y="3186684"/>
            <a:ext cx="992037" cy="24441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xmlns="" id="{0081BFCA-0568-468B-8FC8-EB6B04461AA3}"/>
              </a:ext>
            </a:extLst>
          </p:cNvPr>
          <p:cNvCxnSpPr/>
          <p:nvPr/>
        </p:nvCxnSpPr>
        <p:spPr>
          <a:xfrm>
            <a:off x="4444580" y="2036373"/>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474C37BA-1E71-4A70-B3A9-4B56894A153F}"/>
              </a:ext>
            </a:extLst>
          </p:cNvPr>
          <p:cNvCxnSpPr>
            <a:cxnSpLocks/>
          </p:cNvCxnSpPr>
          <p:nvPr/>
        </p:nvCxnSpPr>
        <p:spPr>
          <a:xfrm>
            <a:off x="4444579" y="2338297"/>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FC60F7AA-61DB-4A41-8BD9-49511F597D11}"/>
              </a:ext>
            </a:extLst>
          </p:cNvPr>
          <p:cNvCxnSpPr>
            <a:cxnSpLocks/>
          </p:cNvCxnSpPr>
          <p:nvPr/>
        </p:nvCxnSpPr>
        <p:spPr>
          <a:xfrm>
            <a:off x="4444579" y="2683353"/>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6762F18C-4529-4605-83EE-847F53C595F9}"/>
              </a:ext>
            </a:extLst>
          </p:cNvPr>
          <p:cNvCxnSpPr>
            <a:cxnSpLocks/>
          </p:cNvCxnSpPr>
          <p:nvPr/>
        </p:nvCxnSpPr>
        <p:spPr>
          <a:xfrm>
            <a:off x="4444578" y="2942145"/>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06CFE488-5083-470E-AA9F-F3F2B569973D}"/>
              </a:ext>
            </a:extLst>
          </p:cNvPr>
          <p:cNvCxnSpPr>
            <a:cxnSpLocks/>
          </p:cNvCxnSpPr>
          <p:nvPr/>
        </p:nvCxnSpPr>
        <p:spPr>
          <a:xfrm>
            <a:off x="4444580" y="3244071"/>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C8CEFA6A-0859-43F2-9C10-CCE55B99B154}"/>
              </a:ext>
            </a:extLst>
          </p:cNvPr>
          <p:cNvCxnSpPr>
            <a:cxnSpLocks/>
          </p:cNvCxnSpPr>
          <p:nvPr/>
        </p:nvCxnSpPr>
        <p:spPr>
          <a:xfrm>
            <a:off x="4444579" y="3531618"/>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C57A5C12-983C-4BF6-A918-E830455163D8}"/>
              </a:ext>
            </a:extLst>
          </p:cNvPr>
          <p:cNvCxnSpPr>
            <a:cxnSpLocks/>
          </p:cNvCxnSpPr>
          <p:nvPr/>
        </p:nvCxnSpPr>
        <p:spPr>
          <a:xfrm>
            <a:off x="4444579" y="3819165"/>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FD486916-787C-4A5A-A54A-E7FAD99FA72E}"/>
              </a:ext>
            </a:extLst>
          </p:cNvPr>
          <p:cNvCxnSpPr>
            <a:cxnSpLocks/>
          </p:cNvCxnSpPr>
          <p:nvPr/>
        </p:nvCxnSpPr>
        <p:spPr>
          <a:xfrm>
            <a:off x="4444578" y="4121089"/>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E86B0B03-AA84-4D84-924C-8E48979D4CE8}"/>
              </a:ext>
            </a:extLst>
          </p:cNvPr>
          <p:cNvCxnSpPr>
            <a:cxnSpLocks/>
          </p:cNvCxnSpPr>
          <p:nvPr/>
        </p:nvCxnSpPr>
        <p:spPr>
          <a:xfrm>
            <a:off x="4444577" y="4423013"/>
            <a:ext cx="1015041" cy="862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311E9CC5-9589-4B90-9E10-997DC8082039}"/>
              </a:ext>
            </a:extLst>
          </p:cNvPr>
          <p:cNvSpPr txBox="1"/>
          <p:nvPr/>
        </p:nvSpPr>
        <p:spPr>
          <a:xfrm>
            <a:off x="5542112" y="1847132"/>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10</a:t>
            </a:r>
          </a:p>
        </p:txBody>
      </p:sp>
      <p:sp>
        <p:nvSpPr>
          <p:cNvPr id="27" name="TextBox 26">
            <a:extLst>
              <a:ext uri="{FF2B5EF4-FFF2-40B4-BE49-F238E27FC236}">
                <a16:creationId xmlns:a16="http://schemas.microsoft.com/office/drawing/2014/main" xmlns="" id="{40235656-D776-4A98-8254-EDC4480D5732}"/>
              </a:ext>
            </a:extLst>
          </p:cNvPr>
          <p:cNvSpPr txBox="1"/>
          <p:nvPr/>
        </p:nvSpPr>
        <p:spPr>
          <a:xfrm>
            <a:off x="5542111" y="2220943"/>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20</a:t>
            </a:r>
          </a:p>
        </p:txBody>
      </p:sp>
      <p:sp>
        <p:nvSpPr>
          <p:cNvPr id="28" name="TextBox 27">
            <a:extLst>
              <a:ext uri="{FF2B5EF4-FFF2-40B4-BE49-F238E27FC236}">
                <a16:creationId xmlns:a16="http://schemas.microsoft.com/office/drawing/2014/main" xmlns="" id="{1FD191F9-B584-4B91-AD13-AEB0132BA1FA}"/>
              </a:ext>
            </a:extLst>
          </p:cNvPr>
          <p:cNvSpPr txBox="1"/>
          <p:nvPr/>
        </p:nvSpPr>
        <p:spPr>
          <a:xfrm>
            <a:off x="5542112" y="2537245"/>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30</a:t>
            </a:r>
          </a:p>
        </p:txBody>
      </p:sp>
      <p:sp>
        <p:nvSpPr>
          <p:cNvPr id="29" name="TextBox 28">
            <a:extLst>
              <a:ext uri="{FF2B5EF4-FFF2-40B4-BE49-F238E27FC236}">
                <a16:creationId xmlns:a16="http://schemas.microsoft.com/office/drawing/2014/main" xmlns="" id="{BC32BD19-C452-49C2-98BB-2A8480F4F4CC}"/>
              </a:ext>
            </a:extLst>
          </p:cNvPr>
          <p:cNvSpPr txBox="1"/>
          <p:nvPr/>
        </p:nvSpPr>
        <p:spPr>
          <a:xfrm>
            <a:off x="5527733" y="2810414"/>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40</a:t>
            </a:r>
          </a:p>
        </p:txBody>
      </p:sp>
      <p:sp>
        <p:nvSpPr>
          <p:cNvPr id="30" name="TextBox 29">
            <a:extLst>
              <a:ext uri="{FF2B5EF4-FFF2-40B4-BE49-F238E27FC236}">
                <a16:creationId xmlns:a16="http://schemas.microsoft.com/office/drawing/2014/main" xmlns="" id="{CA4EB326-9F43-4C3D-9A1F-AAFF7EB85BD0}"/>
              </a:ext>
            </a:extLst>
          </p:cNvPr>
          <p:cNvSpPr txBox="1"/>
          <p:nvPr/>
        </p:nvSpPr>
        <p:spPr>
          <a:xfrm>
            <a:off x="5542112" y="3083585"/>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50</a:t>
            </a:r>
          </a:p>
        </p:txBody>
      </p:sp>
      <p:sp>
        <p:nvSpPr>
          <p:cNvPr id="31" name="TextBox 30">
            <a:extLst>
              <a:ext uri="{FF2B5EF4-FFF2-40B4-BE49-F238E27FC236}">
                <a16:creationId xmlns:a16="http://schemas.microsoft.com/office/drawing/2014/main" xmlns="" id="{6FD8EEBE-216B-4CC4-9F33-E814A4D39D0C}"/>
              </a:ext>
            </a:extLst>
          </p:cNvPr>
          <p:cNvSpPr txBox="1"/>
          <p:nvPr/>
        </p:nvSpPr>
        <p:spPr>
          <a:xfrm>
            <a:off x="5527734" y="3414263"/>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60</a:t>
            </a:r>
          </a:p>
        </p:txBody>
      </p:sp>
      <p:sp>
        <p:nvSpPr>
          <p:cNvPr id="32" name="TextBox 31">
            <a:extLst>
              <a:ext uri="{FF2B5EF4-FFF2-40B4-BE49-F238E27FC236}">
                <a16:creationId xmlns:a16="http://schemas.microsoft.com/office/drawing/2014/main" xmlns="" id="{6159E009-7CF1-4449-9C95-9F9CEC40B0D8}"/>
              </a:ext>
            </a:extLst>
          </p:cNvPr>
          <p:cNvSpPr txBox="1"/>
          <p:nvPr/>
        </p:nvSpPr>
        <p:spPr>
          <a:xfrm>
            <a:off x="5513357" y="3673056"/>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70</a:t>
            </a:r>
          </a:p>
        </p:txBody>
      </p:sp>
      <p:sp>
        <p:nvSpPr>
          <p:cNvPr id="33" name="TextBox 32">
            <a:extLst>
              <a:ext uri="{FF2B5EF4-FFF2-40B4-BE49-F238E27FC236}">
                <a16:creationId xmlns:a16="http://schemas.microsoft.com/office/drawing/2014/main" xmlns="" id="{8BF8980C-4E24-4617-A90A-F14C497A9E97}"/>
              </a:ext>
            </a:extLst>
          </p:cNvPr>
          <p:cNvSpPr txBox="1"/>
          <p:nvPr/>
        </p:nvSpPr>
        <p:spPr>
          <a:xfrm>
            <a:off x="5556488" y="3931848"/>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80</a:t>
            </a:r>
          </a:p>
        </p:txBody>
      </p:sp>
      <p:sp>
        <p:nvSpPr>
          <p:cNvPr id="34" name="TextBox 33">
            <a:extLst>
              <a:ext uri="{FF2B5EF4-FFF2-40B4-BE49-F238E27FC236}">
                <a16:creationId xmlns:a16="http://schemas.microsoft.com/office/drawing/2014/main" xmlns="" id="{29C8C3C3-909D-4E62-B620-31F9955F82C4}"/>
              </a:ext>
            </a:extLst>
          </p:cNvPr>
          <p:cNvSpPr txBox="1"/>
          <p:nvPr/>
        </p:nvSpPr>
        <p:spPr>
          <a:xfrm>
            <a:off x="5542110" y="4305659"/>
            <a:ext cx="543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90</a:t>
            </a:r>
          </a:p>
        </p:txBody>
      </p:sp>
      <p:cxnSp>
        <p:nvCxnSpPr>
          <p:cNvPr id="2" name="Straight Arrow Connector 1">
            <a:extLst>
              <a:ext uri="{FF2B5EF4-FFF2-40B4-BE49-F238E27FC236}">
                <a16:creationId xmlns:a16="http://schemas.microsoft.com/office/drawing/2014/main" xmlns="" id="{95EBFD3B-D375-45DC-A4BA-82A84AF0A0FD}"/>
              </a:ext>
            </a:extLst>
          </p:cNvPr>
          <p:cNvCxnSpPr/>
          <p:nvPr/>
        </p:nvCxnSpPr>
        <p:spPr>
          <a:xfrm>
            <a:off x="6067425" y="3386048"/>
            <a:ext cx="1949568" cy="8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xmlns="" id="{D487590E-9F14-480A-8DF1-5DF5C77E752D}"/>
              </a:ext>
            </a:extLst>
          </p:cNvPr>
          <p:cNvCxnSpPr/>
          <p:nvPr/>
        </p:nvCxnSpPr>
        <p:spPr>
          <a:xfrm flipV="1">
            <a:off x="6109659" y="1337815"/>
            <a:ext cx="1848927" cy="138597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xmlns="" id="{99492F05-F2F0-4D13-B8E7-F031D1E74077}"/>
              </a:ext>
            </a:extLst>
          </p:cNvPr>
          <p:cNvCxnSpPr>
            <a:cxnSpLocks/>
          </p:cNvCxnSpPr>
          <p:nvPr/>
        </p:nvCxnSpPr>
        <p:spPr>
          <a:xfrm>
            <a:off x="6066526" y="4046507"/>
            <a:ext cx="1892059" cy="14176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9">
            <a:extLst>
              <a:ext uri="{FF2B5EF4-FFF2-40B4-BE49-F238E27FC236}">
                <a16:creationId xmlns:a16="http://schemas.microsoft.com/office/drawing/2014/main" xmlns="" id="{8A393382-E79B-4484-AE62-5879869A1E55}"/>
              </a:ext>
            </a:extLst>
          </p:cNvPr>
          <p:cNvGraphicFramePr>
            <a:graphicFrameLocks noGrp="1"/>
          </p:cNvGraphicFramePr>
          <p:nvPr>
            <p:extLst>
              <p:ext uri="{D42A27DB-BD31-4B8C-83A1-F6EECF244321}">
                <p14:modId xmlns:p14="http://schemas.microsoft.com/office/powerpoint/2010/main" val="2652036388"/>
              </p:ext>
            </p:extLst>
          </p:nvPr>
        </p:nvGraphicFramePr>
        <p:xfrm>
          <a:off x="8511396" y="2731697"/>
          <a:ext cx="1680297" cy="1194954"/>
        </p:xfrm>
        <a:graphic>
          <a:graphicData uri="http://schemas.openxmlformats.org/drawingml/2006/table">
            <a:tbl>
              <a:tblPr firstRow="1" bandRow="1">
                <a:tableStyleId>{5940675A-B579-460E-94D1-54222C63F5DA}</a:tableStyleId>
              </a:tblPr>
              <a:tblGrid>
                <a:gridCol w="560099">
                  <a:extLst>
                    <a:ext uri="{9D8B030D-6E8A-4147-A177-3AD203B41FA5}">
                      <a16:colId xmlns:a16="http://schemas.microsoft.com/office/drawing/2014/main" xmlns="" val="3538481874"/>
                    </a:ext>
                  </a:extLst>
                </a:gridCol>
                <a:gridCol w="560099">
                  <a:extLst>
                    <a:ext uri="{9D8B030D-6E8A-4147-A177-3AD203B41FA5}">
                      <a16:colId xmlns:a16="http://schemas.microsoft.com/office/drawing/2014/main" xmlns="" val="3747823332"/>
                    </a:ext>
                  </a:extLst>
                </a:gridCol>
                <a:gridCol w="560099">
                  <a:extLst>
                    <a:ext uri="{9D8B030D-6E8A-4147-A177-3AD203B41FA5}">
                      <a16:colId xmlns:a16="http://schemas.microsoft.com/office/drawing/2014/main" xmlns="" val="1036623181"/>
                    </a:ext>
                  </a:extLst>
                </a:gridCol>
              </a:tblGrid>
              <a:tr h="398318">
                <a:tc>
                  <a:txBody>
                    <a:bodyPr/>
                    <a:lstStyle/>
                    <a:p>
                      <a:pPr algn="ctr"/>
                      <a:r>
                        <a:rPr lang="en-GB"/>
                        <a:t>-</a:t>
                      </a:r>
                    </a:p>
                  </a:txBody>
                  <a:tcPr anchor="ctr"/>
                </a:tc>
                <a:tc>
                  <a:txBody>
                    <a:bodyPr/>
                    <a:lstStyle/>
                    <a:p>
                      <a:pPr lvl="0" algn="ctr">
                        <a:buNone/>
                      </a:pPr>
                      <a:r>
                        <a:rPr lang="en-GB"/>
                        <a:t>-</a:t>
                      </a:r>
                    </a:p>
                  </a:txBody>
                  <a:tcPr anchor="ctr"/>
                </a:tc>
                <a:tc>
                  <a:txBody>
                    <a:bodyPr/>
                    <a:lstStyle/>
                    <a:p>
                      <a:pPr lvl="0" algn="ctr">
                        <a:buNone/>
                      </a:pPr>
                      <a:r>
                        <a:rPr lang="en-GB"/>
                        <a:t>-</a:t>
                      </a:r>
                    </a:p>
                  </a:txBody>
                  <a:tcPr anchor="ctr"/>
                </a:tc>
                <a:extLst>
                  <a:ext uri="{0D108BD9-81ED-4DB2-BD59-A6C34878D82A}">
                    <a16:rowId xmlns:a16="http://schemas.microsoft.com/office/drawing/2014/main" xmlns="" val="3928664724"/>
                  </a:ext>
                </a:extLst>
              </a:tr>
              <a:tr h="398318">
                <a:tc>
                  <a:txBody>
                    <a:bodyPr/>
                    <a:lstStyle/>
                    <a:p>
                      <a:pPr lvl="0" algn="ctr">
                        <a:buNone/>
                      </a:pPr>
                      <a:r>
                        <a:rPr lang="en-GB"/>
                        <a:t>-</a:t>
                      </a:r>
                    </a:p>
                  </a:txBody>
                  <a:tcPr anchor="ctr"/>
                </a:tc>
                <a:tc>
                  <a:txBody>
                    <a:bodyPr/>
                    <a:lstStyle/>
                    <a:p>
                      <a:pPr algn="ctr"/>
                      <a:r>
                        <a:rPr lang="en-GB"/>
                        <a:t>50</a:t>
                      </a:r>
                    </a:p>
                  </a:txBody>
                  <a:tcPr anchor="ctr"/>
                </a:tc>
                <a:tc>
                  <a:txBody>
                    <a:bodyPr/>
                    <a:lstStyle/>
                    <a:p>
                      <a:pPr lvl="0" algn="ctr">
                        <a:buNone/>
                      </a:pPr>
                      <a:r>
                        <a:rPr lang="en-GB"/>
                        <a:t>-</a:t>
                      </a:r>
                    </a:p>
                  </a:txBody>
                  <a:tcPr anchor="ctr"/>
                </a:tc>
                <a:extLst>
                  <a:ext uri="{0D108BD9-81ED-4DB2-BD59-A6C34878D82A}">
                    <a16:rowId xmlns:a16="http://schemas.microsoft.com/office/drawing/2014/main" xmlns="" val="114747655"/>
                  </a:ext>
                </a:extLst>
              </a:tr>
              <a:tr h="398318">
                <a:tc>
                  <a:txBody>
                    <a:bodyPr/>
                    <a:lstStyle/>
                    <a:p>
                      <a:pPr lvl="0" algn="ctr">
                        <a:buNone/>
                      </a:pPr>
                      <a:r>
                        <a:rPr lang="en-GB"/>
                        <a:t>-</a:t>
                      </a:r>
                    </a:p>
                  </a:txBody>
                  <a:tcPr anchor="ctr"/>
                </a:tc>
                <a:tc>
                  <a:txBody>
                    <a:bodyPr/>
                    <a:lstStyle/>
                    <a:p>
                      <a:pPr lvl="0" algn="ctr">
                        <a:buNone/>
                      </a:pPr>
                      <a:r>
                        <a:rPr lang="en-GB"/>
                        <a:t>-</a:t>
                      </a:r>
                    </a:p>
                  </a:txBody>
                  <a:tcPr anchor="ctr"/>
                </a:tc>
                <a:tc>
                  <a:txBody>
                    <a:bodyPr/>
                    <a:lstStyle/>
                    <a:p>
                      <a:pPr lvl="0" algn="ctr">
                        <a:buNone/>
                      </a:pPr>
                      <a:r>
                        <a:rPr lang="en-GB"/>
                        <a:t>-</a:t>
                      </a:r>
                    </a:p>
                  </a:txBody>
                  <a:tcPr anchor="ctr"/>
                </a:tc>
                <a:extLst>
                  <a:ext uri="{0D108BD9-81ED-4DB2-BD59-A6C34878D82A}">
                    <a16:rowId xmlns:a16="http://schemas.microsoft.com/office/drawing/2014/main" xmlns="" val="1291914614"/>
                  </a:ext>
                </a:extLst>
              </a:tr>
            </a:tbl>
          </a:graphicData>
        </a:graphic>
      </p:graphicFrame>
      <p:graphicFrame>
        <p:nvGraphicFramePr>
          <p:cNvPr id="37" name="Table 9">
            <a:extLst>
              <a:ext uri="{FF2B5EF4-FFF2-40B4-BE49-F238E27FC236}">
                <a16:creationId xmlns:a16="http://schemas.microsoft.com/office/drawing/2014/main" xmlns="" id="{AB9634A4-AB42-4D84-B7D2-1069F1779568}"/>
              </a:ext>
            </a:extLst>
          </p:cNvPr>
          <p:cNvGraphicFramePr>
            <a:graphicFrameLocks noGrp="1"/>
          </p:cNvGraphicFramePr>
          <p:nvPr>
            <p:extLst>
              <p:ext uri="{D42A27DB-BD31-4B8C-83A1-F6EECF244321}">
                <p14:modId xmlns:p14="http://schemas.microsoft.com/office/powerpoint/2010/main" val="2964533379"/>
              </p:ext>
            </p:extLst>
          </p:nvPr>
        </p:nvGraphicFramePr>
        <p:xfrm>
          <a:off x="8482641" y="503207"/>
          <a:ext cx="1680297" cy="1194954"/>
        </p:xfrm>
        <a:graphic>
          <a:graphicData uri="http://schemas.openxmlformats.org/drawingml/2006/table">
            <a:tbl>
              <a:tblPr firstRow="1" bandRow="1">
                <a:tableStyleId>{5940675A-B579-460E-94D1-54222C63F5DA}</a:tableStyleId>
              </a:tblPr>
              <a:tblGrid>
                <a:gridCol w="560099">
                  <a:extLst>
                    <a:ext uri="{9D8B030D-6E8A-4147-A177-3AD203B41FA5}">
                      <a16:colId xmlns:a16="http://schemas.microsoft.com/office/drawing/2014/main" xmlns="" val="3538481874"/>
                    </a:ext>
                  </a:extLst>
                </a:gridCol>
                <a:gridCol w="560099">
                  <a:extLst>
                    <a:ext uri="{9D8B030D-6E8A-4147-A177-3AD203B41FA5}">
                      <a16:colId xmlns:a16="http://schemas.microsoft.com/office/drawing/2014/main" xmlns="" val="3747823332"/>
                    </a:ext>
                  </a:extLst>
                </a:gridCol>
                <a:gridCol w="560099">
                  <a:extLst>
                    <a:ext uri="{9D8B030D-6E8A-4147-A177-3AD203B41FA5}">
                      <a16:colId xmlns:a16="http://schemas.microsoft.com/office/drawing/2014/main" xmlns="" val="1036623181"/>
                    </a:ext>
                  </a:extLst>
                </a:gridCol>
              </a:tblGrid>
              <a:tr h="398318">
                <a:tc>
                  <a:txBody>
                    <a:bodyPr/>
                    <a:lstStyle/>
                    <a:p>
                      <a:pPr algn="ctr"/>
                      <a:r>
                        <a:rPr lang="en-GB"/>
                        <a:t>-</a:t>
                      </a:r>
                    </a:p>
                  </a:txBody>
                  <a:tcPr anchor="ctr"/>
                </a:tc>
                <a:tc>
                  <a:txBody>
                    <a:bodyPr/>
                    <a:lstStyle/>
                    <a:p>
                      <a:pPr algn="ctr"/>
                      <a:r>
                        <a:rPr lang="en-GB"/>
                        <a:t>-</a:t>
                      </a:r>
                    </a:p>
                  </a:txBody>
                  <a:tcPr anchor="ctr"/>
                </a:tc>
                <a:tc>
                  <a:txBody>
                    <a:bodyPr/>
                    <a:lstStyle/>
                    <a:p>
                      <a:pPr lvl="0" algn="ctr">
                        <a:buNone/>
                      </a:pPr>
                      <a:r>
                        <a:rPr lang="en-GB"/>
                        <a:t>-</a:t>
                      </a:r>
                    </a:p>
                  </a:txBody>
                  <a:tcPr anchor="ctr"/>
                </a:tc>
                <a:extLst>
                  <a:ext uri="{0D108BD9-81ED-4DB2-BD59-A6C34878D82A}">
                    <a16:rowId xmlns:a16="http://schemas.microsoft.com/office/drawing/2014/main" xmlns="" val="3928664724"/>
                  </a:ext>
                </a:extLst>
              </a:tr>
              <a:tr h="398318">
                <a:tc>
                  <a:txBody>
                    <a:bodyPr/>
                    <a:lstStyle/>
                    <a:p>
                      <a:pPr lvl="0" algn="ctr">
                        <a:buNone/>
                      </a:pPr>
                      <a:r>
                        <a:rPr lang="en-GB"/>
                        <a:t>-</a:t>
                      </a:r>
                    </a:p>
                  </a:txBody>
                  <a:tcPr anchor="ctr"/>
                </a:tc>
                <a:tc>
                  <a:txBody>
                    <a:bodyPr/>
                    <a:lstStyle/>
                    <a:p>
                      <a:pPr algn="ctr"/>
                      <a:r>
                        <a:rPr lang="en-GB"/>
                        <a:t>10</a:t>
                      </a:r>
                    </a:p>
                  </a:txBody>
                  <a:tcPr anchor="ctr"/>
                </a:tc>
                <a:tc>
                  <a:txBody>
                    <a:bodyPr/>
                    <a:lstStyle/>
                    <a:p>
                      <a:pPr lvl="0" algn="ctr">
                        <a:buNone/>
                      </a:pPr>
                      <a:r>
                        <a:rPr lang="en-GB"/>
                        <a:t>-</a:t>
                      </a:r>
                    </a:p>
                  </a:txBody>
                  <a:tcPr anchor="ctr"/>
                </a:tc>
                <a:extLst>
                  <a:ext uri="{0D108BD9-81ED-4DB2-BD59-A6C34878D82A}">
                    <a16:rowId xmlns:a16="http://schemas.microsoft.com/office/drawing/2014/main" xmlns="" val="114747655"/>
                  </a:ext>
                </a:extLst>
              </a:tr>
              <a:tr h="398318">
                <a:tc>
                  <a:txBody>
                    <a:bodyPr/>
                    <a:lstStyle/>
                    <a:p>
                      <a:pPr lvl="0" algn="ctr">
                        <a:buNone/>
                      </a:pPr>
                      <a:r>
                        <a:rPr lang="en-GB"/>
                        <a:t>-</a:t>
                      </a:r>
                    </a:p>
                  </a:txBody>
                  <a:tcPr anchor="ctr"/>
                </a:tc>
                <a:tc>
                  <a:txBody>
                    <a:bodyPr/>
                    <a:lstStyle/>
                    <a:p>
                      <a:pPr lvl="0" algn="ctr">
                        <a:buNone/>
                      </a:pPr>
                      <a:r>
                        <a:rPr lang="en-GB"/>
                        <a:t>-</a:t>
                      </a:r>
                    </a:p>
                  </a:txBody>
                  <a:tcPr anchor="ctr"/>
                </a:tc>
                <a:tc>
                  <a:txBody>
                    <a:bodyPr/>
                    <a:lstStyle/>
                    <a:p>
                      <a:pPr lvl="0" algn="ctr">
                        <a:buNone/>
                      </a:pPr>
                      <a:r>
                        <a:rPr lang="en-GB"/>
                        <a:t>-</a:t>
                      </a:r>
                    </a:p>
                  </a:txBody>
                  <a:tcPr anchor="ctr"/>
                </a:tc>
                <a:extLst>
                  <a:ext uri="{0D108BD9-81ED-4DB2-BD59-A6C34878D82A}">
                    <a16:rowId xmlns:a16="http://schemas.microsoft.com/office/drawing/2014/main" xmlns="" val="1291914614"/>
                  </a:ext>
                </a:extLst>
              </a:tr>
            </a:tbl>
          </a:graphicData>
        </a:graphic>
      </p:graphicFrame>
      <p:graphicFrame>
        <p:nvGraphicFramePr>
          <p:cNvPr id="38" name="Table 9">
            <a:extLst>
              <a:ext uri="{FF2B5EF4-FFF2-40B4-BE49-F238E27FC236}">
                <a16:creationId xmlns:a16="http://schemas.microsoft.com/office/drawing/2014/main" xmlns="" id="{2F456958-8535-42FC-97DA-B27251A49D54}"/>
              </a:ext>
            </a:extLst>
          </p:cNvPr>
          <p:cNvGraphicFramePr>
            <a:graphicFrameLocks noGrp="1"/>
          </p:cNvGraphicFramePr>
          <p:nvPr>
            <p:extLst>
              <p:ext uri="{D42A27DB-BD31-4B8C-83A1-F6EECF244321}">
                <p14:modId xmlns:p14="http://schemas.microsoft.com/office/powerpoint/2010/main" val="2884860187"/>
              </p:ext>
            </p:extLst>
          </p:nvPr>
        </p:nvGraphicFramePr>
        <p:xfrm>
          <a:off x="8554527" y="4888301"/>
          <a:ext cx="1680297" cy="1212272"/>
        </p:xfrm>
        <a:graphic>
          <a:graphicData uri="http://schemas.openxmlformats.org/drawingml/2006/table">
            <a:tbl>
              <a:tblPr firstRow="1" bandRow="1">
                <a:tableStyleId>{5940675A-B579-460E-94D1-54222C63F5DA}</a:tableStyleId>
              </a:tblPr>
              <a:tblGrid>
                <a:gridCol w="560099">
                  <a:extLst>
                    <a:ext uri="{9D8B030D-6E8A-4147-A177-3AD203B41FA5}">
                      <a16:colId xmlns:a16="http://schemas.microsoft.com/office/drawing/2014/main" xmlns="" val="3538481874"/>
                    </a:ext>
                  </a:extLst>
                </a:gridCol>
                <a:gridCol w="560099">
                  <a:extLst>
                    <a:ext uri="{9D8B030D-6E8A-4147-A177-3AD203B41FA5}">
                      <a16:colId xmlns:a16="http://schemas.microsoft.com/office/drawing/2014/main" xmlns="" val="3747823332"/>
                    </a:ext>
                  </a:extLst>
                </a:gridCol>
                <a:gridCol w="560099">
                  <a:extLst>
                    <a:ext uri="{9D8B030D-6E8A-4147-A177-3AD203B41FA5}">
                      <a16:colId xmlns:a16="http://schemas.microsoft.com/office/drawing/2014/main" xmlns="" val="1036623181"/>
                    </a:ext>
                  </a:extLst>
                </a:gridCol>
              </a:tblGrid>
              <a:tr h="415636">
                <a:tc>
                  <a:txBody>
                    <a:bodyPr/>
                    <a:lstStyle/>
                    <a:p>
                      <a:pPr algn="ctr"/>
                      <a:r>
                        <a:rPr lang="en-GB"/>
                        <a:t>-</a:t>
                      </a:r>
                    </a:p>
                  </a:txBody>
                  <a:tcPr anchor="ctr"/>
                </a:tc>
                <a:tc>
                  <a:txBody>
                    <a:bodyPr/>
                    <a:lstStyle/>
                    <a:p>
                      <a:pPr lvl="0" algn="ctr">
                        <a:buNone/>
                      </a:pPr>
                      <a:r>
                        <a:rPr lang="en-GB"/>
                        <a:t>-</a:t>
                      </a:r>
                    </a:p>
                  </a:txBody>
                  <a:tcPr anchor="ctr"/>
                </a:tc>
                <a:tc>
                  <a:txBody>
                    <a:bodyPr/>
                    <a:lstStyle/>
                    <a:p>
                      <a:pPr lvl="0" algn="ctr">
                        <a:buNone/>
                      </a:pPr>
                      <a:r>
                        <a:rPr lang="en-GB"/>
                        <a:t>-</a:t>
                      </a:r>
                    </a:p>
                  </a:txBody>
                  <a:tcPr anchor="ctr"/>
                </a:tc>
                <a:extLst>
                  <a:ext uri="{0D108BD9-81ED-4DB2-BD59-A6C34878D82A}">
                    <a16:rowId xmlns:a16="http://schemas.microsoft.com/office/drawing/2014/main" xmlns="" val="3928664724"/>
                  </a:ext>
                </a:extLst>
              </a:tr>
              <a:tr h="398318">
                <a:tc>
                  <a:txBody>
                    <a:bodyPr/>
                    <a:lstStyle/>
                    <a:p>
                      <a:pPr lvl="0" algn="ctr">
                        <a:buNone/>
                      </a:pPr>
                      <a:r>
                        <a:rPr lang="en-GB"/>
                        <a:t>-</a:t>
                      </a:r>
                    </a:p>
                  </a:txBody>
                  <a:tcPr anchor="ctr"/>
                </a:tc>
                <a:tc>
                  <a:txBody>
                    <a:bodyPr/>
                    <a:lstStyle/>
                    <a:p>
                      <a:pPr lvl="0" algn="ctr">
                        <a:buNone/>
                      </a:pPr>
                      <a:r>
                        <a:rPr lang="en-GB"/>
                        <a:t>90</a:t>
                      </a:r>
                    </a:p>
                  </a:txBody>
                  <a:tcPr anchor="ctr"/>
                </a:tc>
                <a:tc>
                  <a:txBody>
                    <a:bodyPr/>
                    <a:lstStyle/>
                    <a:p>
                      <a:pPr lvl="0" algn="ctr">
                        <a:buNone/>
                      </a:pPr>
                      <a:r>
                        <a:rPr lang="en-GB"/>
                        <a:t>-</a:t>
                      </a:r>
                    </a:p>
                  </a:txBody>
                  <a:tcPr anchor="ctr"/>
                </a:tc>
                <a:extLst>
                  <a:ext uri="{0D108BD9-81ED-4DB2-BD59-A6C34878D82A}">
                    <a16:rowId xmlns:a16="http://schemas.microsoft.com/office/drawing/2014/main" xmlns="" val="114747655"/>
                  </a:ext>
                </a:extLst>
              </a:tr>
              <a:tr h="398318">
                <a:tc>
                  <a:txBody>
                    <a:bodyPr/>
                    <a:lstStyle/>
                    <a:p>
                      <a:pPr lvl="0" algn="ctr">
                        <a:buNone/>
                      </a:pPr>
                      <a:r>
                        <a:rPr lang="en-GB"/>
                        <a:t>-</a:t>
                      </a:r>
                    </a:p>
                  </a:txBody>
                  <a:tcPr anchor="ctr"/>
                </a:tc>
                <a:tc>
                  <a:txBody>
                    <a:bodyPr/>
                    <a:lstStyle/>
                    <a:p>
                      <a:pPr lvl="0" algn="ctr">
                        <a:buNone/>
                      </a:pPr>
                      <a:r>
                        <a:rPr lang="en-GB"/>
                        <a:t>-</a:t>
                      </a:r>
                    </a:p>
                  </a:txBody>
                  <a:tcPr anchor="ctr"/>
                </a:tc>
                <a:tc>
                  <a:txBody>
                    <a:bodyPr/>
                    <a:lstStyle/>
                    <a:p>
                      <a:pPr lvl="0" algn="ctr">
                        <a:buNone/>
                      </a:pPr>
                      <a:r>
                        <a:rPr lang="en-GB"/>
                        <a:t>-</a:t>
                      </a:r>
                    </a:p>
                  </a:txBody>
                  <a:tcPr anchor="ctr"/>
                </a:tc>
                <a:extLst>
                  <a:ext uri="{0D108BD9-81ED-4DB2-BD59-A6C34878D82A}">
                    <a16:rowId xmlns:a16="http://schemas.microsoft.com/office/drawing/2014/main" xmlns="" val="1291914614"/>
                  </a:ext>
                </a:extLst>
              </a:tr>
            </a:tbl>
          </a:graphicData>
        </a:graphic>
      </p:graphicFrame>
      <p:sp>
        <p:nvSpPr>
          <p:cNvPr id="7" name="TextBox 6">
            <a:extLst>
              <a:ext uri="{FF2B5EF4-FFF2-40B4-BE49-F238E27FC236}">
                <a16:creationId xmlns:a16="http://schemas.microsoft.com/office/drawing/2014/main" xmlns="" id="{BB07CC03-74AA-465C-88C6-C24F05A36CC7}"/>
              </a:ext>
            </a:extLst>
          </p:cNvPr>
          <p:cNvSpPr txBox="1"/>
          <p:nvPr/>
        </p:nvSpPr>
        <p:spPr>
          <a:xfrm>
            <a:off x="7120927" y="967417"/>
            <a:ext cx="6728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Min</a:t>
            </a:r>
          </a:p>
        </p:txBody>
      </p:sp>
      <p:sp>
        <p:nvSpPr>
          <p:cNvPr id="39" name="TextBox 38">
            <a:extLst>
              <a:ext uri="{FF2B5EF4-FFF2-40B4-BE49-F238E27FC236}">
                <a16:creationId xmlns:a16="http://schemas.microsoft.com/office/drawing/2014/main" xmlns="" id="{D2D706DF-CC5D-4C0E-BE64-B2B70D06D83D}"/>
              </a:ext>
            </a:extLst>
          </p:cNvPr>
          <p:cNvSpPr txBox="1"/>
          <p:nvPr/>
        </p:nvSpPr>
        <p:spPr>
          <a:xfrm>
            <a:off x="6703983" y="2937116"/>
            <a:ext cx="1089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Median</a:t>
            </a:r>
          </a:p>
        </p:txBody>
      </p:sp>
      <p:sp>
        <p:nvSpPr>
          <p:cNvPr id="40" name="TextBox 39">
            <a:extLst>
              <a:ext uri="{FF2B5EF4-FFF2-40B4-BE49-F238E27FC236}">
                <a16:creationId xmlns:a16="http://schemas.microsoft.com/office/drawing/2014/main" xmlns="" id="{50EDE89D-47F2-42F0-A93B-F164D3A86C7B}"/>
              </a:ext>
            </a:extLst>
          </p:cNvPr>
          <p:cNvSpPr txBox="1"/>
          <p:nvPr/>
        </p:nvSpPr>
        <p:spPr>
          <a:xfrm>
            <a:off x="7120927" y="5467530"/>
            <a:ext cx="6728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Max</a:t>
            </a:r>
          </a:p>
        </p:txBody>
      </p:sp>
      <p:sp>
        <p:nvSpPr>
          <p:cNvPr id="8" name="TextBox 7">
            <a:extLst>
              <a:ext uri="{FF2B5EF4-FFF2-40B4-BE49-F238E27FC236}">
                <a16:creationId xmlns:a16="http://schemas.microsoft.com/office/drawing/2014/main" xmlns="" id="{B0C78B36-33BB-43AD-A977-1A6E429A404D}"/>
              </a:ext>
            </a:extLst>
          </p:cNvPr>
          <p:cNvSpPr txBox="1"/>
          <p:nvPr/>
        </p:nvSpPr>
        <p:spPr>
          <a:xfrm flipH="1">
            <a:off x="920511" y="2159838"/>
            <a:ext cx="1627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Input Window</a:t>
            </a:r>
          </a:p>
        </p:txBody>
      </p:sp>
      <p:sp>
        <p:nvSpPr>
          <p:cNvPr id="41" name="TextBox 40">
            <a:extLst>
              <a:ext uri="{FF2B5EF4-FFF2-40B4-BE49-F238E27FC236}">
                <a16:creationId xmlns:a16="http://schemas.microsoft.com/office/drawing/2014/main" xmlns="" id="{DD68C2A8-ECF2-4370-AB46-D08C385849A2}"/>
              </a:ext>
            </a:extLst>
          </p:cNvPr>
          <p:cNvSpPr txBox="1"/>
          <p:nvPr/>
        </p:nvSpPr>
        <p:spPr>
          <a:xfrm flipH="1">
            <a:off x="4442963" y="1153422"/>
            <a:ext cx="1181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Sorted list</a:t>
            </a:r>
          </a:p>
        </p:txBody>
      </p:sp>
    </p:spTree>
    <p:extLst>
      <p:ext uri="{BB962C8B-B14F-4D97-AF65-F5344CB8AC3E}">
        <p14:creationId xmlns:p14="http://schemas.microsoft.com/office/powerpoint/2010/main" val="2857847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22">
            <a:extLst>
              <a:ext uri="{FF2B5EF4-FFF2-40B4-BE49-F238E27FC236}">
                <a16:creationId xmlns:a16="http://schemas.microsoft.com/office/drawing/2014/main" xmlns=""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88B557E-6FE4-4F16-B3FB-9E17B5A35FC0}"/>
              </a:ext>
            </a:extLst>
          </p:cNvPr>
          <p:cNvSpPr>
            <a:spLocks noGrp="1"/>
          </p:cNvSpPr>
          <p:nvPr>
            <p:ph type="title" idx="4294967295"/>
          </p:nvPr>
        </p:nvSpPr>
        <p:spPr>
          <a:xfrm>
            <a:off x="767289" y="1296537"/>
            <a:ext cx="4220967" cy="1907840"/>
          </a:xfrm>
        </p:spPr>
        <p:txBody>
          <a:bodyPr vert="horz" lIns="91440" tIns="45720" rIns="91440" bIns="45720" rtlCol="0" anchor="b">
            <a:normAutofit/>
          </a:bodyPr>
          <a:lstStyle/>
          <a:p>
            <a:r>
              <a:rPr lang="en-US" sz="4800">
                <a:solidFill>
                  <a:schemeClr val="bg1"/>
                </a:solidFill>
              </a:rPr>
              <a:t/>
            </a:r>
            <a:br>
              <a:rPr lang="en-US" sz="4800">
                <a:solidFill>
                  <a:schemeClr val="bg1"/>
                </a:solidFill>
              </a:rPr>
            </a:br>
            <a:endParaRPr lang="en-US" sz="4800">
              <a:solidFill>
                <a:schemeClr val="bg1"/>
              </a:solidFill>
            </a:endParaRPr>
          </a:p>
        </p:txBody>
      </p:sp>
      <p:grpSp>
        <p:nvGrpSpPr>
          <p:cNvPr id="25" name="Group 24">
            <a:extLst>
              <a:ext uri="{FF2B5EF4-FFF2-40B4-BE49-F238E27FC236}">
                <a16:creationId xmlns:a16="http://schemas.microsoft.com/office/drawing/2014/main" xmlns="" id="{9C6E8597-0CCE-4A8A-9326-AA52691A1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40080" y="640080"/>
            <a:ext cx="1128382" cy="847206"/>
            <a:chOff x="5307830" y="325570"/>
            <a:chExt cx="1128382" cy="847206"/>
          </a:xfrm>
        </p:grpSpPr>
        <p:sp>
          <p:nvSpPr>
            <p:cNvPr id="26" name="Freeform 5">
              <a:extLst>
                <a:ext uri="{FF2B5EF4-FFF2-40B4-BE49-F238E27FC236}">
                  <a16:creationId xmlns:a16="http://schemas.microsoft.com/office/drawing/2014/main" xmlns="" id="{E78FE76E-DF1D-420B-957F-8ECE93C02B8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xmlns="" id="{CF2F61F0-9758-4DEF-AC08-7B00F04A46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xmlns="" id="{3344E697-DE3C-4C4B-AB1E-84CF8D2F1552}"/>
              </a:ext>
            </a:extLst>
          </p:cNvPr>
          <p:cNvSpPr txBox="1"/>
          <p:nvPr/>
        </p:nvSpPr>
        <p:spPr>
          <a:xfrm>
            <a:off x="1833651" y="381539"/>
            <a:ext cx="317452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a:solidFill>
                  <a:schemeClr val="bg1"/>
                </a:solidFill>
                <a:latin typeface="Comic Sans MS"/>
                <a:ea typeface="+mn-lt"/>
                <a:cs typeface="+mn-lt"/>
              </a:rPr>
              <a:t>Frequency domain filter</a:t>
            </a:r>
          </a:p>
          <a:p>
            <a:pPr algn="l">
              <a:spcAft>
                <a:spcPts val="600"/>
              </a:spcAft>
            </a:pPr>
            <a:endParaRPr lang="en-GB" sz="3200" b="1">
              <a:solidFill>
                <a:schemeClr val="bg1"/>
              </a:solidFill>
              <a:cs typeface="Calibri"/>
            </a:endParaRPr>
          </a:p>
        </p:txBody>
      </p:sp>
      <p:sp>
        <p:nvSpPr>
          <p:cNvPr id="3" name="TextBox 2">
            <a:extLst>
              <a:ext uri="{FF2B5EF4-FFF2-40B4-BE49-F238E27FC236}">
                <a16:creationId xmlns:a16="http://schemas.microsoft.com/office/drawing/2014/main" xmlns="" id="{CA3222CB-CF56-48CC-9154-0019D3CD70CC}"/>
              </a:ext>
            </a:extLst>
          </p:cNvPr>
          <p:cNvSpPr txBox="1"/>
          <p:nvPr/>
        </p:nvSpPr>
        <p:spPr>
          <a:xfrm>
            <a:off x="641232" y="1949570"/>
            <a:ext cx="436784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GB" sz="2400" dirty="0">
                <a:solidFill>
                  <a:schemeClr val="bg1"/>
                </a:solidFill>
                <a:cs typeface="Calibri"/>
              </a:rPr>
              <a:t>In </a:t>
            </a:r>
            <a:r>
              <a:rPr lang="en-GB" sz="2400" dirty="0" smtClean="0">
                <a:solidFill>
                  <a:schemeClr val="bg1"/>
                </a:solidFill>
                <a:cs typeface="Calibri"/>
              </a:rPr>
              <a:t>frequency domain filters operations </a:t>
            </a:r>
            <a:r>
              <a:rPr lang="en-GB" sz="2400" dirty="0">
                <a:solidFill>
                  <a:schemeClr val="bg1"/>
                </a:solidFill>
                <a:cs typeface="Calibri"/>
              </a:rPr>
              <a:t>on the image are performed on the transformed image </a:t>
            </a:r>
            <a:endParaRPr lang="en-US" dirty="0"/>
          </a:p>
          <a:p>
            <a:pPr marL="342900" indent="-342900" algn="just">
              <a:buFont typeface="Arial"/>
              <a:buChar char="•"/>
            </a:pPr>
            <a:endParaRPr lang="en-GB" sz="2400" dirty="0">
              <a:solidFill>
                <a:schemeClr val="bg1"/>
              </a:solidFill>
              <a:cs typeface="Calibri"/>
            </a:endParaRPr>
          </a:p>
          <a:p>
            <a:pPr marL="342900" indent="-342900" algn="just">
              <a:buFont typeface="Arial"/>
              <a:buChar char="•"/>
            </a:pPr>
            <a:r>
              <a:rPr lang="en-GB" sz="2400" dirty="0">
                <a:solidFill>
                  <a:schemeClr val="bg1"/>
                </a:solidFill>
                <a:cs typeface="Calibri"/>
              </a:rPr>
              <a:t>Transformation of the image is done by Fourier transform, discrete wavelet transform, discrete </a:t>
            </a:r>
            <a:r>
              <a:rPr lang="en-GB" sz="2400" dirty="0" smtClean="0">
                <a:solidFill>
                  <a:schemeClr val="bg1"/>
                </a:solidFill>
                <a:cs typeface="Calibri"/>
              </a:rPr>
              <a:t> cosine </a:t>
            </a:r>
            <a:r>
              <a:rPr lang="en-GB" sz="2400" dirty="0">
                <a:solidFill>
                  <a:schemeClr val="bg1"/>
                </a:solidFill>
                <a:cs typeface="Calibri"/>
              </a:rPr>
              <a:t>transform</a:t>
            </a:r>
          </a:p>
          <a:p>
            <a:pPr marL="342900" indent="-342900" algn="just">
              <a:buFont typeface="Arial"/>
              <a:buChar char="•"/>
            </a:pPr>
            <a:endParaRPr lang="en-GB" sz="2400" dirty="0">
              <a:solidFill>
                <a:schemeClr val="bg1"/>
              </a:solidFill>
              <a:cs typeface="Calibri"/>
            </a:endParaRPr>
          </a:p>
          <a:p>
            <a:pPr marL="342900" indent="-342900" algn="just">
              <a:buFont typeface="Arial"/>
              <a:buChar char="•"/>
            </a:pPr>
            <a:r>
              <a:rPr lang="en-GB" sz="2400" dirty="0">
                <a:solidFill>
                  <a:schemeClr val="bg1"/>
                </a:solidFill>
                <a:cs typeface="Calibri"/>
              </a:rPr>
              <a:t>Usually, Fourier transformation is used</a:t>
            </a:r>
          </a:p>
        </p:txBody>
      </p:sp>
      <p:pic>
        <p:nvPicPr>
          <p:cNvPr id="4" name="Picture 6" descr="Diagram&#10;&#10;Description automatically generated">
            <a:extLst>
              <a:ext uri="{FF2B5EF4-FFF2-40B4-BE49-F238E27FC236}">
                <a16:creationId xmlns:a16="http://schemas.microsoft.com/office/drawing/2014/main" xmlns="" id="{B890D382-CC3D-4E42-8B18-CA21FC50CA22}"/>
              </a:ext>
            </a:extLst>
          </p:cNvPr>
          <p:cNvPicPr>
            <a:picLocks noChangeAspect="1"/>
          </p:cNvPicPr>
          <p:nvPr/>
        </p:nvPicPr>
        <p:blipFill rotWithShape="1">
          <a:blip r:embed="rId2"/>
          <a:srcRect l="-1867" r="267" b="9854"/>
          <a:stretch/>
        </p:blipFill>
        <p:spPr>
          <a:xfrm>
            <a:off x="6119005" y="997379"/>
            <a:ext cx="6078703" cy="4675975"/>
          </a:xfrm>
          <a:prstGeom prst="rect">
            <a:avLst/>
          </a:prstGeom>
        </p:spPr>
      </p:pic>
    </p:spTree>
    <p:extLst>
      <p:ext uri="{BB962C8B-B14F-4D97-AF65-F5344CB8AC3E}">
        <p14:creationId xmlns:p14="http://schemas.microsoft.com/office/powerpoint/2010/main" val="480890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EBBAF-5058-423B-8FA4-463002B566F3}"/>
              </a:ext>
            </a:extLst>
          </p:cNvPr>
          <p:cNvSpPr>
            <a:spLocks noGrp="1"/>
          </p:cNvSpPr>
          <p:nvPr>
            <p:ph type="title" idx="4294967295"/>
          </p:nvPr>
        </p:nvSpPr>
        <p:spPr>
          <a:xfrm>
            <a:off x="3896263" y="500331"/>
            <a:ext cx="4392313" cy="737559"/>
          </a:xfrm>
        </p:spPr>
        <p:txBody>
          <a:bodyPr>
            <a:normAutofit/>
          </a:bodyPr>
          <a:lstStyle/>
          <a:p>
            <a:pPr algn="ctr"/>
            <a:r>
              <a:rPr lang="en-GB" sz="3800">
                <a:latin typeface="Comic Sans MS"/>
                <a:cs typeface="Calibri Light"/>
              </a:rPr>
              <a:t>Differences </a:t>
            </a:r>
          </a:p>
        </p:txBody>
      </p:sp>
      <p:sp>
        <p:nvSpPr>
          <p:cNvPr id="13" name="Freeform 5">
            <a:extLst>
              <a:ext uri="{FF2B5EF4-FFF2-40B4-BE49-F238E27FC236}">
                <a16:creationId xmlns:a16="http://schemas.microsoft.com/office/drawing/2014/main" xmlns="" id="{6BD7E2FE-392B-4A1D-88C1-3E2D2B5DBC5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259" y="389643"/>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E95D18A4-1AD4-4DCF-82A8-489EB81CE8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23991" y="641469"/>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 name="Rectangle: Rounded Corners 6">
            <a:extLst>
              <a:ext uri="{FF2B5EF4-FFF2-40B4-BE49-F238E27FC236}">
                <a16:creationId xmlns:a16="http://schemas.microsoft.com/office/drawing/2014/main" xmlns="" id="{08DF6290-35C6-4FF0-BF34-FE62A14E02C0}"/>
              </a:ext>
            </a:extLst>
          </p:cNvPr>
          <p:cNvSpPr/>
          <p:nvPr/>
        </p:nvSpPr>
        <p:spPr>
          <a:xfrm>
            <a:off x="1828800" y="2756140"/>
            <a:ext cx="1912188" cy="12939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a:solidFill>
                  <a:schemeClr val="tx1"/>
                </a:solidFill>
                <a:cs typeface="Calibri"/>
              </a:rPr>
              <a:t>h(x, y)</a:t>
            </a:r>
          </a:p>
        </p:txBody>
      </p:sp>
      <p:cxnSp>
        <p:nvCxnSpPr>
          <p:cNvPr id="8" name="Straight Arrow Connector 7">
            <a:extLst>
              <a:ext uri="{FF2B5EF4-FFF2-40B4-BE49-F238E27FC236}">
                <a16:creationId xmlns:a16="http://schemas.microsoft.com/office/drawing/2014/main" xmlns="" id="{B2B37902-D4AF-430F-A493-F9C6E88D6095}"/>
              </a:ext>
            </a:extLst>
          </p:cNvPr>
          <p:cNvCxnSpPr/>
          <p:nvPr/>
        </p:nvCxnSpPr>
        <p:spPr>
          <a:xfrm flipV="1">
            <a:off x="3754469" y="3425226"/>
            <a:ext cx="813760" cy="5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136041C9-714E-4C17-B5F3-946A828D6033}"/>
              </a:ext>
            </a:extLst>
          </p:cNvPr>
          <p:cNvCxnSpPr>
            <a:cxnSpLocks/>
          </p:cNvCxnSpPr>
          <p:nvPr/>
        </p:nvCxnSpPr>
        <p:spPr>
          <a:xfrm flipV="1">
            <a:off x="1051524" y="3425226"/>
            <a:ext cx="770628" cy="5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C44892DE-9E28-4EEE-97F9-64BFF7F77B51}"/>
              </a:ext>
            </a:extLst>
          </p:cNvPr>
          <p:cNvSpPr txBox="1"/>
          <p:nvPr/>
        </p:nvSpPr>
        <p:spPr>
          <a:xfrm>
            <a:off x="-65057" y="3212980"/>
            <a:ext cx="111855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a:cs typeface="Calibri"/>
              </a:rPr>
              <a:t>  f(x , y)</a:t>
            </a:r>
          </a:p>
        </p:txBody>
      </p:sp>
      <p:sp>
        <p:nvSpPr>
          <p:cNvPr id="15" name="TextBox 14">
            <a:extLst>
              <a:ext uri="{FF2B5EF4-FFF2-40B4-BE49-F238E27FC236}">
                <a16:creationId xmlns:a16="http://schemas.microsoft.com/office/drawing/2014/main" xmlns="" id="{233CE804-FEE2-4454-A4F1-6EEC7D07C01A}"/>
              </a:ext>
            </a:extLst>
          </p:cNvPr>
          <p:cNvSpPr txBox="1"/>
          <p:nvPr/>
        </p:nvSpPr>
        <p:spPr>
          <a:xfrm>
            <a:off x="4478188" y="3212978"/>
            <a:ext cx="117606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a:cs typeface="Calibri"/>
              </a:rPr>
              <a:t>  g(x , y)</a:t>
            </a:r>
          </a:p>
        </p:txBody>
      </p:sp>
      <p:sp>
        <p:nvSpPr>
          <p:cNvPr id="20" name="Rectangle: Rounded Corners 19">
            <a:extLst>
              <a:ext uri="{FF2B5EF4-FFF2-40B4-BE49-F238E27FC236}">
                <a16:creationId xmlns:a16="http://schemas.microsoft.com/office/drawing/2014/main" xmlns="" id="{1558D352-71AD-4277-8AA6-8139A7AA8B2C}"/>
              </a:ext>
            </a:extLst>
          </p:cNvPr>
          <p:cNvSpPr/>
          <p:nvPr/>
        </p:nvSpPr>
        <p:spPr>
          <a:xfrm>
            <a:off x="7939177" y="2684253"/>
            <a:ext cx="1912188" cy="1293961"/>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a:solidFill>
                  <a:schemeClr val="tx1"/>
                </a:solidFill>
                <a:cs typeface="Calibri"/>
              </a:rPr>
              <a:t>H(u , v)</a:t>
            </a:r>
          </a:p>
        </p:txBody>
      </p:sp>
      <p:cxnSp>
        <p:nvCxnSpPr>
          <p:cNvPr id="21" name="Straight Arrow Connector 20">
            <a:extLst>
              <a:ext uri="{FF2B5EF4-FFF2-40B4-BE49-F238E27FC236}">
                <a16:creationId xmlns:a16="http://schemas.microsoft.com/office/drawing/2014/main" xmlns="" id="{3246EA9B-D3AB-4A4A-80F0-9A4D82BFF9E0}"/>
              </a:ext>
            </a:extLst>
          </p:cNvPr>
          <p:cNvCxnSpPr>
            <a:cxnSpLocks/>
          </p:cNvCxnSpPr>
          <p:nvPr/>
        </p:nvCxnSpPr>
        <p:spPr>
          <a:xfrm flipV="1">
            <a:off x="9864846" y="3353339"/>
            <a:ext cx="813760" cy="5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16ED0F6C-D9FB-433A-8AA5-C84215EF90BB}"/>
              </a:ext>
            </a:extLst>
          </p:cNvPr>
          <p:cNvCxnSpPr>
            <a:cxnSpLocks/>
          </p:cNvCxnSpPr>
          <p:nvPr/>
        </p:nvCxnSpPr>
        <p:spPr>
          <a:xfrm flipV="1">
            <a:off x="7161901" y="3353339"/>
            <a:ext cx="770628" cy="5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8946F6D4-6C01-403E-AAC1-FA5D89A5D61B}"/>
              </a:ext>
            </a:extLst>
          </p:cNvPr>
          <p:cNvSpPr txBox="1"/>
          <p:nvPr/>
        </p:nvSpPr>
        <p:spPr>
          <a:xfrm>
            <a:off x="5987811" y="3212979"/>
            <a:ext cx="117606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a:cs typeface="Calibri"/>
              </a:rPr>
              <a:t>  F(u , v)</a:t>
            </a:r>
          </a:p>
        </p:txBody>
      </p:sp>
      <p:sp>
        <p:nvSpPr>
          <p:cNvPr id="24" name="TextBox 23">
            <a:extLst>
              <a:ext uri="{FF2B5EF4-FFF2-40B4-BE49-F238E27FC236}">
                <a16:creationId xmlns:a16="http://schemas.microsoft.com/office/drawing/2014/main" xmlns="" id="{C493F18A-D226-4A6C-86E8-CDABA7DACA7E}"/>
              </a:ext>
            </a:extLst>
          </p:cNvPr>
          <p:cNvSpPr txBox="1"/>
          <p:nvPr/>
        </p:nvSpPr>
        <p:spPr>
          <a:xfrm>
            <a:off x="10588565" y="3112337"/>
            <a:ext cx="113293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dirty="0">
                <a:cs typeface="Calibri"/>
              </a:rPr>
              <a:t>  </a:t>
            </a:r>
            <a:r>
              <a:rPr lang="en-GB" sz="2200" dirty="0" smtClean="0">
                <a:cs typeface="Calibri"/>
              </a:rPr>
              <a:t>G(u </a:t>
            </a:r>
            <a:r>
              <a:rPr lang="en-GB" sz="2200" dirty="0">
                <a:cs typeface="Calibri"/>
              </a:rPr>
              <a:t>, v)</a:t>
            </a:r>
          </a:p>
        </p:txBody>
      </p:sp>
      <p:sp>
        <p:nvSpPr>
          <p:cNvPr id="11" name="TextBox 10">
            <a:extLst>
              <a:ext uri="{FF2B5EF4-FFF2-40B4-BE49-F238E27FC236}">
                <a16:creationId xmlns:a16="http://schemas.microsoft.com/office/drawing/2014/main" xmlns="" id="{B3BAA0B3-2D65-4B5A-99FB-2CB1745DDA98}"/>
              </a:ext>
            </a:extLst>
          </p:cNvPr>
          <p:cNvSpPr txBox="1"/>
          <p:nvPr/>
        </p:nvSpPr>
        <p:spPr>
          <a:xfrm>
            <a:off x="1343027" y="4577930"/>
            <a:ext cx="31313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cs typeface="Calibri"/>
              </a:rPr>
              <a:t>g(x , y)= f(x , y) * h(x , y)</a:t>
            </a:r>
          </a:p>
        </p:txBody>
      </p:sp>
      <p:sp>
        <p:nvSpPr>
          <p:cNvPr id="25" name="TextBox 24">
            <a:extLst>
              <a:ext uri="{FF2B5EF4-FFF2-40B4-BE49-F238E27FC236}">
                <a16:creationId xmlns:a16="http://schemas.microsoft.com/office/drawing/2014/main" xmlns="" id="{B8E5C7A5-75B7-4CA5-94F5-BA16DD2B23AA}"/>
              </a:ext>
            </a:extLst>
          </p:cNvPr>
          <p:cNvSpPr txBox="1"/>
          <p:nvPr/>
        </p:nvSpPr>
        <p:spPr>
          <a:xfrm>
            <a:off x="7137101" y="4466090"/>
            <a:ext cx="36489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dirty="0">
                <a:cs typeface="Calibri"/>
              </a:rPr>
              <a:t>G(u , v)= F(u , v) * H(u , v)</a:t>
            </a:r>
            <a:endParaRPr lang="en-US" dirty="0"/>
          </a:p>
          <a:p>
            <a:pPr algn="ctr"/>
            <a:r>
              <a:rPr lang="en-GB" sz="2400" dirty="0">
                <a:cs typeface="Calibri"/>
              </a:rPr>
              <a:t>g</a:t>
            </a:r>
            <a:r>
              <a:rPr lang="en-GB" sz="2400" dirty="0" smtClean="0">
                <a:cs typeface="Calibri"/>
              </a:rPr>
              <a:t>(x </a:t>
            </a:r>
            <a:r>
              <a:rPr lang="en-GB" sz="2400" dirty="0">
                <a:cs typeface="Calibri"/>
              </a:rPr>
              <a:t>, y)=</a:t>
            </a:r>
            <a:r>
              <a:rPr lang="en-GB" sz="2400" b="1" dirty="0">
                <a:ea typeface="+mn-lt"/>
                <a:cs typeface="+mn-lt"/>
              </a:rPr>
              <a:t>F</a:t>
            </a:r>
            <a:r>
              <a:rPr lang="en-GB" sz="2400" baseline="30000" dirty="0">
                <a:ea typeface="+mn-lt"/>
                <a:cs typeface="+mn-lt"/>
              </a:rPr>
              <a:t>-1</a:t>
            </a:r>
            <a:r>
              <a:rPr lang="en-GB" sz="2400" dirty="0">
                <a:ea typeface="+mn-lt"/>
                <a:cs typeface="+mn-lt"/>
              </a:rPr>
              <a:t> (F(u , v) H(u , v))</a:t>
            </a:r>
            <a:endParaRPr lang="en-GB" sz="2400" b="1" dirty="0">
              <a:cs typeface="Calibri"/>
            </a:endParaRPr>
          </a:p>
        </p:txBody>
      </p:sp>
      <p:sp>
        <p:nvSpPr>
          <p:cNvPr id="26" name="TextBox 25">
            <a:extLst>
              <a:ext uri="{FF2B5EF4-FFF2-40B4-BE49-F238E27FC236}">
                <a16:creationId xmlns:a16="http://schemas.microsoft.com/office/drawing/2014/main" xmlns="" id="{1BF48624-702F-4468-A6B6-D83EF094DED1}"/>
              </a:ext>
            </a:extLst>
          </p:cNvPr>
          <p:cNvSpPr txBox="1"/>
          <p:nvPr/>
        </p:nvSpPr>
        <p:spPr>
          <a:xfrm>
            <a:off x="1816580" y="1715938"/>
            <a:ext cx="2081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Calibri"/>
              </a:rPr>
              <a:t>Spatial filter</a:t>
            </a:r>
            <a:endParaRPr lang="en-GB">
              <a:cs typeface="Calibri"/>
            </a:endParaRPr>
          </a:p>
        </p:txBody>
      </p:sp>
      <p:sp>
        <p:nvSpPr>
          <p:cNvPr id="27" name="TextBox 26">
            <a:extLst>
              <a:ext uri="{FF2B5EF4-FFF2-40B4-BE49-F238E27FC236}">
                <a16:creationId xmlns:a16="http://schemas.microsoft.com/office/drawing/2014/main" xmlns="" id="{26C8093B-98F6-477B-A6CB-42934C57E10C}"/>
              </a:ext>
            </a:extLst>
          </p:cNvPr>
          <p:cNvSpPr txBox="1"/>
          <p:nvPr/>
        </p:nvSpPr>
        <p:spPr>
          <a:xfrm>
            <a:off x="7768806" y="1715937"/>
            <a:ext cx="2613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cs typeface="Calibri"/>
              </a:rPr>
              <a:t>Frequency filter</a:t>
            </a:r>
            <a:endParaRPr lang="en-GB">
              <a:cs typeface="Calibri"/>
            </a:endParaRPr>
          </a:p>
        </p:txBody>
      </p:sp>
    </p:spTree>
    <p:extLst>
      <p:ext uri="{BB962C8B-B14F-4D97-AF65-F5344CB8AC3E}">
        <p14:creationId xmlns:p14="http://schemas.microsoft.com/office/powerpoint/2010/main" val="737933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E570D31A-00E2-4288-835E-F251F2E721A0}"/>
              </a:ext>
            </a:extLst>
          </p:cNvPr>
          <p:cNvSpPr/>
          <p:nvPr/>
        </p:nvSpPr>
        <p:spPr>
          <a:xfrm>
            <a:off x="1253707" y="3029309"/>
            <a:ext cx="1969698"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900">
                <a:solidFill>
                  <a:schemeClr val="tx1"/>
                </a:solidFill>
                <a:cs typeface="Calibri"/>
              </a:rPr>
              <a:t>Frequency filter</a:t>
            </a:r>
            <a:endParaRPr lang="en-GB" sz="1900">
              <a:solidFill>
                <a:schemeClr val="tx1"/>
              </a:solidFill>
            </a:endParaRPr>
          </a:p>
        </p:txBody>
      </p:sp>
      <p:cxnSp>
        <p:nvCxnSpPr>
          <p:cNvPr id="4" name="Connector: Elbow 3">
            <a:extLst>
              <a:ext uri="{FF2B5EF4-FFF2-40B4-BE49-F238E27FC236}">
                <a16:creationId xmlns:a16="http://schemas.microsoft.com/office/drawing/2014/main" xmlns="" id="{A5CE340F-CCB9-4774-9CED-D63AEEDD72BE}"/>
              </a:ext>
            </a:extLst>
          </p:cNvPr>
          <p:cNvCxnSpPr/>
          <p:nvPr/>
        </p:nvCxnSpPr>
        <p:spPr>
          <a:xfrm flipV="1">
            <a:off x="3280014" y="1383642"/>
            <a:ext cx="684363" cy="18029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xmlns="" id="{1DE3E17C-D6CA-4080-BB61-46E59E557F21}"/>
              </a:ext>
            </a:extLst>
          </p:cNvPr>
          <p:cNvSpPr/>
          <p:nvPr/>
        </p:nvSpPr>
        <p:spPr>
          <a:xfrm>
            <a:off x="4057291" y="1073988"/>
            <a:ext cx="1969698"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900">
                <a:solidFill>
                  <a:schemeClr val="tx1"/>
                </a:solidFill>
                <a:cs typeface="Calibri"/>
              </a:rPr>
              <a:t>Smoothing</a:t>
            </a:r>
          </a:p>
        </p:txBody>
      </p:sp>
      <p:cxnSp>
        <p:nvCxnSpPr>
          <p:cNvPr id="7" name="Connector: Elbow 6">
            <a:extLst>
              <a:ext uri="{FF2B5EF4-FFF2-40B4-BE49-F238E27FC236}">
                <a16:creationId xmlns:a16="http://schemas.microsoft.com/office/drawing/2014/main" xmlns="" id="{61BBB710-5115-422F-9AD5-36B46F00A71E}"/>
              </a:ext>
            </a:extLst>
          </p:cNvPr>
          <p:cNvCxnSpPr>
            <a:cxnSpLocks/>
          </p:cNvCxnSpPr>
          <p:nvPr/>
        </p:nvCxnSpPr>
        <p:spPr>
          <a:xfrm flipV="1">
            <a:off x="6097977" y="506621"/>
            <a:ext cx="813759" cy="7246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xmlns="" id="{F1C4015E-BAC7-45E1-ABCE-FDFC025981A8}"/>
              </a:ext>
            </a:extLst>
          </p:cNvPr>
          <p:cNvCxnSpPr>
            <a:cxnSpLocks/>
          </p:cNvCxnSpPr>
          <p:nvPr/>
        </p:nvCxnSpPr>
        <p:spPr>
          <a:xfrm>
            <a:off x="6097977" y="1403768"/>
            <a:ext cx="813759" cy="7418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1A51C7A8-2463-4C46-A088-83FF7A405D00}"/>
              </a:ext>
            </a:extLst>
          </p:cNvPr>
          <p:cNvCxnSpPr/>
          <p:nvPr/>
        </p:nvCxnSpPr>
        <p:spPr>
          <a:xfrm>
            <a:off x="6097931" y="1316581"/>
            <a:ext cx="813759" cy="8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43AF0F6F-C30A-4AC7-89E4-2FCC3FCDBFB4}"/>
              </a:ext>
            </a:extLst>
          </p:cNvPr>
          <p:cNvSpPr/>
          <p:nvPr/>
        </p:nvSpPr>
        <p:spPr>
          <a:xfrm>
            <a:off x="7062158" y="268855"/>
            <a:ext cx="1969698"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900">
                <a:solidFill>
                  <a:schemeClr val="tx1"/>
                </a:solidFill>
                <a:cs typeface="Calibri"/>
              </a:rPr>
              <a:t>Ideal low pass</a:t>
            </a:r>
            <a:endParaRPr lang="en-GB" sz="1900">
              <a:solidFill>
                <a:schemeClr val="tx1"/>
              </a:solidFill>
            </a:endParaRPr>
          </a:p>
        </p:txBody>
      </p:sp>
      <p:sp>
        <p:nvSpPr>
          <p:cNvPr id="9" name="Rectangle: Rounded Corners 8">
            <a:extLst>
              <a:ext uri="{FF2B5EF4-FFF2-40B4-BE49-F238E27FC236}">
                <a16:creationId xmlns:a16="http://schemas.microsoft.com/office/drawing/2014/main" xmlns="" id="{6541D72E-1E47-4ADD-B088-1028C1BAE9EE}"/>
              </a:ext>
            </a:extLst>
          </p:cNvPr>
          <p:cNvSpPr/>
          <p:nvPr/>
        </p:nvSpPr>
        <p:spPr>
          <a:xfrm>
            <a:off x="7062158" y="1002101"/>
            <a:ext cx="2539042"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900" dirty="0" smtClean="0">
                <a:solidFill>
                  <a:schemeClr val="tx1"/>
                </a:solidFill>
                <a:cs typeface="Calibri"/>
              </a:rPr>
              <a:t>Butterworth </a:t>
            </a:r>
            <a:r>
              <a:rPr lang="en-GB" sz="1900" dirty="0">
                <a:solidFill>
                  <a:schemeClr val="tx1"/>
                </a:solidFill>
                <a:cs typeface="Calibri"/>
              </a:rPr>
              <a:t>low pass</a:t>
            </a:r>
          </a:p>
        </p:txBody>
      </p:sp>
      <p:sp>
        <p:nvSpPr>
          <p:cNvPr id="12" name="Rectangle: Rounded Corners 11">
            <a:extLst>
              <a:ext uri="{FF2B5EF4-FFF2-40B4-BE49-F238E27FC236}">
                <a16:creationId xmlns:a16="http://schemas.microsoft.com/office/drawing/2014/main" xmlns="" id="{2EF50D9E-E61E-4013-BD6F-D9838640CD7B}"/>
              </a:ext>
            </a:extLst>
          </p:cNvPr>
          <p:cNvSpPr/>
          <p:nvPr/>
        </p:nvSpPr>
        <p:spPr>
          <a:xfrm>
            <a:off x="7090911" y="1893497"/>
            <a:ext cx="2027208"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900">
                <a:solidFill>
                  <a:schemeClr val="tx1"/>
                </a:solidFill>
                <a:cs typeface="Calibri"/>
              </a:rPr>
              <a:t>Gaussian low pass</a:t>
            </a:r>
          </a:p>
        </p:txBody>
      </p:sp>
      <p:cxnSp>
        <p:nvCxnSpPr>
          <p:cNvPr id="13" name="Connector: Elbow 12">
            <a:extLst>
              <a:ext uri="{FF2B5EF4-FFF2-40B4-BE49-F238E27FC236}">
                <a16:creationId xmlns:a16="http://schemas.microsoft.com/office/drawing/2014/main" xmlns="" id="{AEA76B55-D54D-42A7-8112-C3282ADF1500}"/>
              </a:ext>
            </a:extLst>
          </p:cNvPr>
          <p:cNvCxnSpPr>
            <a:cxnSpLocks/>
          </p:cNvCxnSpPr>
          <p:nvPr/>
        </p:nvCxnSpPr>
        <p:spPr>
          <a:xfrm>
            <a:off x="3280014" y="3373467"/>
            <a:ext cx="684362" cy="20214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xmlns="" id="{35B81BBF-10A0-45CD-AF80-73841C8D3445}"/>
              </a:ext>
            </a:extLst>
          </p:cNvPr>
          <p:cNvSpPr/>
          <p:nvPr/>
        </p:nvSpPr>
        <p:spPr>
          <a:xfrm>
            <a:off x="4086045" y="5070893"/>
            <a:ext cx="1969698"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900">
                <a:solidFill>
                  <a:schemeClr val="tx1"/>
                </a:solidFill>
                <a:cs typeface="Calibri"/>
              </a:rPr>
              <a:t>Sharpening</a:t>
            </a:r>
          </a:p>
        </p:txBody>
      </p:sp>
      <p:cxnSp>
        <p:nvCxnSpPr>
          <p:cNvPr id="15" name="Connector: Elbow 14">
            <a:extLst>
              <a:ext uri="{FF2B5EF4-FFF2-40B4-BE49-F238E27FC236}">
                <a16:creationId xmlns:a16="http://schemas.microsoft.com/office/drawing/2014/main" xmlns="" id="{D4BFB203-357E-4C1D-83A3-3F7B451B9F2D}"/>
              </a:ext>
            </a:extLst>
          </p:cNvPr>
          <p:cNvCxnSpPr>
            <a:cxnSpLocks/>
          </p:cNvCxnSpPr>
          <p:nvPr/>
        </p:nvCxnSpPr>
        <p:spPr>
          <a:xfrm flipV="1">
            <a:off x="6126731" y="4503526"/>
            <a:ext cx="813759" cy="7246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xmlns="" id="{0B4F6208-FB2B-4AC6-B345-06699BF05333}"/>
              </a:ext>
            </a:extLst>
          </p:cNvPr>
          <p:cNvCxnSpPr>
            <a:cxnSpLocks/>
          </p:cNvCxnSpPr>
          <p:nvPr/>
        </p:nvCxnSpPr>
        <p:spPr>
          <a:xfrm>
            <a:off x="6126731" y="5400673"/>
            <a:ext cx="813759" cy="7418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5333F5DA-1A7A-4341-8337-44B369049B6B}"/>
              </a:ext>
            </a:extLst>
          </p:cNvPr>
          <p:cNvCxnSpPr>
            <a:cxnSpLocks/>
          </p:cNvCxnSpPr>
          <p:nvPr/>
        </p:nvCxnSpPr>
        <p:spPr>
          <a:xfrm>
            <a:off x="6126686" y="5313486"/>
            <a:ext cx="813759" cy="8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xmlns="" id="{039A1D0B-9E09-4BBE-8500-0E396AA32DA0}"/>
              </a:ext>
            </a:extLst>
          </p:cNvPr>
          <p:cNvSpPr/>
          <p:nvPr/>
        </p:nvSpPr>
        <p:spPr>
          <a:xfrm>
            <a:off x="7090912" y="4265760"/>
            <a:ext cx="1969698"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900">
                <a:solidFill>
                  <a:schemeClr val="tx1"/>
                </a:solidFill>
                <a:cs typeface="Calibri"/>
              </a:rPr>
              <a:t>Ideal high pass</a:t>
            </a:r>
          </a:p>
        </p:txBody>
      </p:sp>
      <p:sp>
        <p:nvSpPr>
          <p:cNvPr id="19" name="Rectangle: Rounded Corners 18">
            <a:extLst>
              <a:ext uri="{FF2B5EF4-FFF2-40B4-BE49-F238E27FC236}">
                <a16:creationId xmlns:a16="http://schemas.microsoft.com/office/drawing/2014/main" xmlns="" id="{FCAAD655-27AA-469B-98CF-268CAE12759C}"/>
              </a:ext>
            </a:extLst>
          </p:cNvPr>
          <p:cNvSpPr/>
          <p:nvPr/>
        </p:nvSpPr>
        <p:spPr>
          <a:xfrm>
            <a:off x="7090912" y="4999006"/>
            <a:ext cx="2510288"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900" dirty="0" smtClean="0">
                <a:solidFill>
                  <a:schemeClr val="tx1"/>
                </a:solidFill>
                <a:cs typeface="Calibri"/>
              </a:rPr>
              <a:t>Butterworth </a:t>
            </a:r>
            <a:r>
              <a:rPr lang="en-GB" sz="1900" dirty="0">
                <a:solidFill>
                  <a:schemeClr val="tx1"/>
                </a:solidFill>
                <a:cs typeface="Calibri"/>
              </a:rPr>
              <a:t>high filter</a:t>
            </a:r>
            <a:endParaRPr lang="en-GB" sz="1900" dirty="0">
              <a:solidFill>
                <a:schemeClr val="tx1"/>
              </a:solidFill>
            </a:endParaRPr>
          </a:p>
        </p:txBody>
      </p:sp>
      <p:sp>
        <p:nvSpPr>
          <p:cNvPr id="20" name="Rectangle: Rounded Corners 19">
            <a:extLst>
              <a:ext uri="{FF2B5EF4-FFF2-40B4-BE49-F238E27FC236}">
                <a16:creationId xmlns:a16="http://schemas.microsoft.com/office/drawing/2014/main" xmlns="" id="{CDD4F0B0-9906-4552-9AF6-B27F97DF0062}"/>
              </a:ext>
            </a:extLst>
          </p:cNvPr>
          <p:cNvSpPr/>
          <p:nvPr/>
        </p:nvSpPr>
        <p:spPr>
          <a:xfrm>
            <a:off x="7090911" y="5890402"/>
            <a:ext cx="2170980" cy="488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900">
                <a:solidFill>
                  <a:schemeClr val="tx1"/>
                </a:solidFill>
                <a:cs typeface="Calibri"/>
              </a:rPr>
              <a:t>Gaussian high pass </a:t>
            </a:r>
          </a:p>
        </p:txBody>
      </p:sp>
      <p:sp>
        <p:nvSpPr>
          <p:cNvPr id="2" name="Freeform 5">
            <a:extLst>
              <a:ext uri="{FF2B5EF4-FFF2-40B4-BE49-F238E27FC236}">
                <a16:creationId xmlns:a16="http://schemas.microsoft.com/office/drawing/2014/main" xmlns="" id="{AB8FEB32-70D3-47DA-8C7D-50B7EC9057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259" y="389643"/>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sz="1900"/>
          </a:p>
        </p:txBody>
      </p:sp>
      <p:sp>
        <p:nvSpPr>
          <p:cNvPr id="6" name="Freeform 5">
            <a:extLst>
              <a:ext uri="{FF2B5EF4-FFF2-40B4-BE49-F238E27FC236}">
                <a16:creationId xmlns:a16="http://schemas.microsoft.com/office/drawing/2014/main" xmlns="" id="{8F9B6099-80A9-4FE9-9818-15AD07734C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23991" y="641469"/>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sz="1900"/>
          </a:p>
        </p:txBody>
      </p:sp>
    </p:spTree>
    <p:extLst>
      <p:ext uri="{BB962C8B-B14F-4D97-AF65-F5344CB8AC3E}">
        <p14:creationId xmlns:p14="http://schemas.microsoft.com/office/powerpoint/2010/main" val="299204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576B-6ED9-4D40-A2C5-B647384B54CC}"/>
              </a:ext>
            </a:extLst>
          </p:cNvPr>
          <p:cNvSpPr>
            <a:spLocks noGrp="1"/>
          </p:cNvSpPr>
          <p:nvPr>
            <p:ph type="title" idx="4294967295"/>
          </p:nvPr>
        </p:nvSpPr>
        <p:spPr>
          <a:xfrm>
            <a:off x="0" y="365125"/>
            <a:ext cx="10515600" cy="1325563"/>
          </a:xfrm>
        </p:spPr>
        <p:txBody>
          <a:bodyPr/>
          <a:lstStyle/>
          <a:p>
            <a:r>
              <a:rPr lang="en-US">
                <a:cs typeface="Calibri Light"/>
              </a:rPr>
              <a:t>   </a:t>
            </a:r>
            <a:endParaRPr lang="en-US"/>
          </a:p>
        </p:txBody>
      </p:sp>
      <p:sp>
        <p:nvSpPr>
          <p:cNvPr id="3" name="Content Placeholder 2">
            <a:extLst>
              <a:ext uri="{FF2B5EF4-FFF2-40B4-BE49-F238E27FC236}">
                <a16:creationId xmlns:a16="http://schemas.microsoft.com/office/drawing/2014/main" xmlns="" id="{5EA4C1EC-6E17-43D2-9B34-18B11A3D9317}"/>
              </a:ext>
            </a:extLst>
          </p:cNvPr>
          <p:cNvSpPr>
            <a:spLocks noGrp="1"/>
          </p:cNvSpPr>
          <p:nvPr>
            <p:ph idx="4294967295"/>
          </p:nvPr>
        </p:nvSpPr>
        <p:spPr>
          <a:xfrm>
            <a:off x="1063926" y="1854379"/>
            <a:ext cx="10544352" cy="4566997"/>
          </a:xfrm>
        </p:spPr>
        <p:txBody>
          <a:bodyPr vert="horz" lIns="91440" tIns="45720" rIns="91440" bIns="45720" rtlCol="0" anchor="t">
            <a:normAutofit/>
          </a:bodyPr>
          <a:lstStyle/>
          <a:p>
            <a:pPr marL="0" indent="0">
              <a:buNone/>
            </a:pPr>
            <a:r>
              <a:rPr lang="en-US" sz="3000" dirty="0">
                <a:cs typeface="Calibri"/>
              </a:rPr>
              <a:t>Advantages:</a:t>
            </a:r>
          </a:p>
          <a:p>
            <a:pPr marL="800100" lvl="1" indent="-342900">
              <a:buFont typeface="Courier New" panose="020B0604020202020204" pitchFamily="34" charset="0"/>
              <a:buChar char="o"/>
            </a:pPr>
            <a:r>
              <a:rPr lang="en-US" dirty="0">
                <a:cs typeface="Calibri"/>
              </a:rPr>
              <a:t>Filtering techniques improves accuracy of the models.</a:t>
            </a:r>
          </a:p>
          <a:p>
            <a:pPr marL="800100" lvl="1" indent="-342900">
              <a:buFont typeface="Courier New" panose="020B0604020202020204" pitchFamily="34" charset="0"/>
              <a:buChar char="o"/>
            </a:pPr>
            <a:r>
              <a:rPr lang="en-US" dirty="0">
                <a:cs typeface="Calibri"/>
              </a:rPr>
              <a:t>By using filtering techniques, we can extra features easily.</a:t>
            </a:r>
          </a:p>
          <a:p>
            <a:pPr marL="800100" lvl="1" indent="-342900">
              <a:buFont typeface="Courier New" panose="020B0604020202020204" pitchFamily="34" charset="0"/>
              <a:buChar char="o"/>
            </a:pPr>
            <a:endParaRPr lang="en-US" sz="2000" dirty="0">
              <a:cs typeface="Calibri"/>
            </a:endParaRPr>
          </a:p>
          <a:p>
            <a:pPr marL="457200" lvl="1" indent="0">
              <a:buNone/>
            </a:pPr>
            <a:endParaRPr lang="en-US" sz="2000" dirty="0">
              <a:cs typeface="Calibri"/>
            </a:endParaRPr>
          </a:p>
          <a:p>
            <a:pPr marL="0" indent="0">
              <a:buNone/>
            </a:pPr>
            <a:r>
              <a:rPr lang="en-US" sz="3000" dirty="0">
                <a:cs typeface="Calibri"/>
              </a:rPr>
              <a:t>Disadvantages:</a:t>
            </a:r>
          </a:p>
          <a:p>
            <a:pPr marL="800100" indent="-342900">
              <a:buFont typeface="Courier New" panose="020B0604020202020204" pitchFamily="34" charset="0"/>
              <a:buChar char="o"/>
            </a:pPr>
            <a:r>
              <a:rPr lang="en-US" sz="2400" dirty="0" smtClean="0">
                <a:ea typeface="+mn-lt"/>
                <a:cs typeface="+mn-lt"/>
              </a:rPr>
              <a:t>Filters are </a:t>
            </a:r>
            <a:r>
              <a:rPr lang="en-US" sz="2400" dirty="0">
                <a:ea typeface="+mn-lt"/>
                <a:cs typeface="+mn-lt"/>
              </a:rPr>
              <a:t>subjective.</a:t>
            </a:r>
          </a:p>
          <a:p>
            <a:pPr marL="800100" indent="-342900">
              <a:buFont typeface="Courier New" panose="020B0604020202020204" pitchFamily="34" charset="0"/>
              <a:buChar char="o"/>
            </a:pPr>
            <a:r>
              <a:rPr lang="en-US" sz="2400" dirty="0">
                <a:ea typeface="+mn-lt"/>
                <a:cs typeface="+mn-lt"/>
              </a:rPr>
              <a:t>In order to  reduces noise, sometimes image can be degraded.</a:t>
            </a:r>
          </a:p>
          <a:p>
            <a:pPr marL="457200" indent="0">
              <a:buNone/>
            </a:pPr>
            <a:endParaRPr lang="en-US" sz="2000" dirty="0">
              <a:ea typeface="+mn-lt"/>
              <a:cs typeface="+mn-lt"/>
            </a:endParaRPr>
          </a:p>
          <a:p>
            <a:pPr>
              <a:buNone/>
            </a:pPr>
            <a:endParaRPr lang="en-US" sz="2000" dirty="0">
              <a:cs typeface="Calibri" panose="020F0502020204030204"/>
            </a:endParaRPr>
          </a:p>
          <a:p>
            <a:pPr marL="342900" indent="-342900">
              <a:buFont typeface="Wingdings" panose="020B0604020202020204" pitchFamily="34" charset="0"/>
              <a:buChar char="Ø"/>
            </a:pPr>
            <a:endParaRPr lang="en-US" sz="2400" dirty="0">
              <a:cs typeface="Calibri"/>
            </a:endParaRPr>
          </a:p>
          <a:p>
            <a:pPr marL="0" indent="0">
              <a:buNone/>
            </a:pPr>
            <a:endParaRPr lang="en-US" sz="2400"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
        <p:nvSpPr>
          <p:cNvPr id="4" name="Hexagon 3">
            <a:extLst>
              <a:ext uri="{FF2B5EF4-FFF2-40B4-BE49-F238E27FC236}">
                <a16:creationId xmlns:a16="http://schemas.microsoft.com/office/drawing/2014/main" xmlns="" id="{40CDD84E-02ED-4073-8735-65880CCAA336}"/>
              </a:ext>
            </a:extLst>
          </p:cNvPr>
          <p:cNvSpPr/>
          <p:nvPr/>
        </p:nvSpPr>
        <p:spPr>
          <a:xfrm>
            <a:off x="662968" y="671422"/>
            <a:ext cx="805133" cy="704491"/>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5" name="Hexagon 4">
            <a:extLst>
              <a:ext uri="{FF2B5EF4-FFF2-40B4-BE49-F238E27FC236}">
                <a16:creationId xmlns:a16="http://schemas.microsoft.com/office/drawing/2014/main" xmlns="" id="{9076F3E8-8BA2-46A6-A366-A03BEF1C130B}"/>
              </a:ext>
            </a:extLst>
          </p:cNvPr>
          <p:cNvSpPr/>
          <p:nvPr/>
        </p:nvSpPr>
        <p:spPr>
          <a:xfrm>
            <a:off x="1395315" y="426109"/>
            <a:ext cx="546339" cy="4888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899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5D55032-54BC-49FF-8E3D-220883C5DDA7}"/>
              </a:ext>
            </a:extLst>
          </p:cNvPr>
          <p:cNvSpPr>
            <a:spLocks noGrp="1"/>
          </p:cNvSpPr>
          <p:nvPr>
            <p:ph type="title"/>
          </p:nvPr>
        </p:nvSpPr>
        <p:spPr>
          <a:xfrm>
            <a:off x="767290" y="1289146"/>
            <a:ext cx="4153626" cy="4279709"/>
          </a:xfrm>
        </p:spPr>
        <p:txBody>
          <a:bodyPr anchor="ctr">
            <a:normAutofit/>
          </a:bodyPr>
          <a:lstStyle/>
          <a:p>
            <a:pPr algn="r"/>
            <a:r>
              <a:rPr lang="en-GB" sz="5400">
                <a:solidFill>
                  <a:schemeClr val="bg1"/>
                </a:solidFill>
                <a:cs typeface="Calibri Light"/>
              </a:rPr>
              <a:t>Conclusions  </a:t>
            </a:r>
            <a:r>
              <a:rPr lang="en-GB" sz="5400">
                <a:cs typeface="Calibri Light"/>
              </a:rPr>
              <a:t/>
            </a:r>
            <a:br>
              <a:rPr lang="en-GB" sz="5400">
                <a:cs typeface="Calibri Light"/>
              </a:rPr>
            </a:br>
            <a:endParaRPr lang="en-US" sz="5400">
              <a:solidFill>
                <a:schemeClr val="bg1"/>
              </a:solidFill>
              <a:cs typeface="Calibri Light"/>
            </a:endParaRPr>
          </a:p>
        </p:txBody>
      </p:sp>
      <p:grpSp>
        <p:nvGrpSpPr>
          <p:cNvPr id="23" name="Group 22">
            <a:extLst>
              <a:ext uri="{FF2B5EF4-FFF2-40B4-BE49-F238E27FC236}">
                <a16:creationId xmlns:a16="http://schemas.microsoft.com/office/drawing/2014/main" xmlns="" id="{E12BF2FB-8A96-4B53-86A0-04755C545E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3027" y="681628"/>
            <a:ext cx="1562267" cy="1172973"/>
            <a:chOff x="7493121" y="1000124"/>
            <a:chExt cx="1562267" cy="1172973"/>
          </a:xfrm>
        </p:grpSpPr>
        <p:sp>
          <p:nvSpPr>
            <p:cNvPr id="24" name="Freeform 5">
              <a:extLst>
                <a:ext uri="{FF2B5EF4-FFF2-40B4-BE49-F238E27FC236}">
                  <a16:creationId xmlns:a16="http://schemas.microsoft.com/office/drawing/2014/main" xmlns="" id="{893D4739-55F8-4E73-8F98-AF42D54BD4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xmlns="" id="{A1AA190F-FB42-4BED-8AA1-A5A01B43C91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xmlns="" id="{31EA8E53-2C72-467F-AD5A-AFAEDA5634CC}"/>
              </a:ext>
            </a:extLst>
          </p:cNvPr>
          <p:cNvSpPr>
            <a:spLocks noGrp="1"/>
          </p:cNvSpPr>
          <p:nvPr>
            <p:ph idx="1"/>
          </p:nvPr>
        </p:nvSpPr>
        <p:spPr>
          <a:xfrm>
            <a:off x="6355990" y="2357808"/>
            <a:ext cx="5074010" cy="2990647"/>
          </a:xfrm>
        </p:spPr>
        <p:txBody>
          <a:bodyPr vert="horz" lIns="91440" tIns="45720" rIns="91440" bIns="45720" rtlCol="0" anchor="ctr">
            <a:normAutofit/>
          </a:bodyPr>
          <a:lstStyle/>
          <a:p>
            <a:pPr marL="0" indent="0" algn="just">
              <a:buNone/>
            </a:pPr>
            <a:r>
              <a:rPr lang="en-US" dirty="0">
                <a:cs typeface="Calibri" panose="020F0502020204030204"/>
              </a:rPr>
              <a:t>          In this we have discussed various spatial and frequency domain filtering techniques to enhance the quality of images which will help to get better results in medical, astronomy, surveillance areas.</a:t>
            </a:r>
          </a:p>
        </p:txBody>
      </p:sp>
    </p:spTree>
    <p:extLst>
      <p:ext uri="{BB962C8B-B14F-4D97-AF65-F5344CB8AC3E}">
        <p14:creationId xmlns:p14="http://schemas.microsoft.com/office/powerpoint/2010/main" val="4212641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A4C1EC-6E17-43D2-9B34-18B11A3D9317}"/>
              </a:ext>
            </a:extLst>
          </p:cNvPr>
          <p:cNvSpPr>
            <a:spLocks noGrp="1"/>
          </p:cNvSpPr>
          <p:nvPr>
            <p:ph idx="4294967295"/>
          </p:nvPr>
        </p:nvSpPr>
        <p:spPr>
          <a:xfrm>
            <a:off x="662968" y="1740079"/>
            <a:ext cx="10859766" cy="4566997"/>
          </a:xfrm>
        </p:spPr>
        <p:txBody>
          <a:bodyPr vert="horz" lIns="91440" tIns="45720" rIns="91440" bIns="45720" rtlCol="0" anchor="t">
            <a:normAutofit/>
          </a:bodyPr>
          <a:lstStyle/>
          <a:p>
            <a:r>
              <a:rPr lang="en-US" sz="2700" dirty="0"/>
              <a:t>Swati </a:t>
            </a:r>
            <a:r>
              <a:rPr lang="en-US" sz="2700" dirty="0" smtClean="0"/>
              <a:t>Dewangan and Anup Sharma, “</a:t>
            </a:r>
            <a:r>
              <a:rPr lang="en-US" sz="2700" dirty="0"/>
              <a:t>Image Smoothening and Sharpening using Frequency Domain Filtering </a:t>
            </a:r>
            <a:r>
              <a:rPr lang="en-US" sz="2700" dirty="0" smtClean="0"/>
              <a:t>Technique “, IJETER Volume </a:t>
            </a:r>
            <a:r>
              <a:rPr lang="en-US" sz="2700" dirty="0"/>
              <a:t>5, Issue 4, April (2017) </a:t>
            </a:r>
            <a:endParaRPr lang="en-US" sz="2700" dirty="0" smtClean="0"/>
          </a:p>
          <a:p>
            <a:endParaRPr lang="en-US" sz="2700" dirty="0" smtClean="0"/>
          </a:p>
          <a:p>
            <a:r>
              <a:rPr lang="en-US" sz="2700" dirty="0"/>
              <a:t>Utkarsh Kushwaha </a:t>
            </a:r>
            <a:r>
              <a:rPr lang="en-US" sz="2700" dirty="0" smtClean="0"/>
              <a:t>and Shivam Jha, “Image </a:t>
            </a:r>
            <a:r>
              <a:rPr lang="en-US" sz="2700" dirty="0"/>
              <a:t>Filtering -Techniques, Algorithm and </a:t>
            </a:r>
            <a:r>
              <a:rPr lang="en-US" sz="2700" dirty="0" smtClean="0"/>
              <a:t>Applications”, </a:t>
            </a:r>
            <a:r>
              <a:rPr lang="en-US" sz="2700" dirty="0"/>
              <a:t>GIS SCIENCE </a:t>
            </a:r>
            <a:r>
              <a:rPr lang="en-US" sz="2700" dirty="0" smtClean="0"/>
              <a:t>JOURNAL,</a:t>
            </a:r>
            <a:r>
              <a:rPr lang="en-US" sz="2700" dirty="0"/>
              <a:t> VOLUME 7, ISSUE </a:t>
            </a:r>
            <a:r>
              <a:rPr lang="en-US" sz="2700" dirty="0" smtClean="0"/>
              <a:t>11(2020).</a:t>
            </a:r>
          </a:p>
          <a:p>
            <a:endParaRPr lang="en-US" sz="2700" dirty="0" smtClean="0"/>
          </a:p>
          <a:p>
            <a:r>
              <a:rPr lang="en-US" sz="2700" u="sng" dirty="0">
                <a:hlinkClick r:id="rId2"/>
              </a:rPr>
              <a:t>https://www.keyence.com/ss/products/vision/visionbasics/basic/filter</a:t>
            </a:r>
            <a:r>
              <a:rPr lang="en-US" sz="2700" u="sng" dirty="0" smtClean="0">
                <a:hlinkClick r:id="rId2"/>
              </a:rPr>
              <a:t>/</a:t>
            </a:r>
            <a:endParaRPr lang="en-US" sz="2700" u="sng" dirty="0" smtClean="0"/>
          </a:p>
          <a:p>
            <a:endParaRPr lang="en-US" sz="2700" dirty="0"/>
          </a:p>
          <a:p>
            <a:r>
              <a:rPr lang="en-US" sz="2700" u="sng" dirty="0">
                <a:hlinkClick r:id="rId3"/>
              </a:rPr>
              <a:t>https://www.geeksforgeeks.org/spatial-filtering-and-its-types</a:t>
            </a:r>
            <a:r>
              <a:rPr lang="en-US" sz="2700" u="sng" dirty="0" smtClean="0">
                <a:hlinkClick r:id="rId3"/>
              </a:rPr>
              <a:t>/</a:t>
            </a:r>
            <a:endParaRPr lang="en-US" sz="2700" dirty="0"/>
          </a:p>
        </p:txBody>
      </p:sp>
      <p:sp>
        <p:nvSpPr>
          <p:cNvPr id="4" name="Hexagon 3">
            <a:extLst>
              <a:ext uri="{FF2B5EF4-FFF2-40B4-BE49-F238E27FC236}">
                <a16:creationId xmlns:a16="http://schemas.microsoft.com/office/drawing/2014/main" xmlns="" id="{40CDD84E-02ED-4073-8735-65880CCAA336}"/>
              </a:ext>
            </a:extLst>
          </p:cNvPr>
          <p:cNvSpPr/>
          <p:nvPr/>
        </p:nvSpPr>
        <p:spPr>
          <a:xfrm>
            <a:off x="662968" y="671422"/>
            <a:ext cx="805133" cy="704491"/>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5" name="Hexagon 4">
            <a:extLst>
              <a:ext uri="{FF2B5EF4-FFF2-40B4-BE49-F238E27FC236}">
                <a16:creationId xmlns:a16="http://schemas.microsoft.com/office/drawing/2014/main" xmlns="" id="{9076F3E8-8BA2-46A6-A366-A03BEF1C130B}"/>
              </a:ext>
            </a:extLst>
          </p:cNvPr>
          <p:cNvSpPr/>
          <p:nvPr/>
        </p:nvSpPr>
        <p:spPr>
          <a:xfrm>
            <a:off x="1395315" y="426109"/>
            <a:ext cx="546339" cy="4888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895850" y="588592"/>
            <a:ext cx="2705100" cy="707886"/>
          </a:xfrm>
          <a:prstGeom prst="rect">
            <a:avLst/>
          </a:prstGeom>
          <a:noFill/>
        </p:spPr>
        <p:txBody>
          <a:bodyPr wrap="square" rtlCol="0">
            <a:spAutoFit/>
          </a:bodyPr>
          <a:lstStyle/>
          <a:p>
            <a:r>
              <a:rPr lang="en-US" sz="4000" dirty="0"/>
              <a:t>R</a:t>
            </a:r>
            <a:r>
              <a:rPr lang="en-US" sz="4000" dirty="0" smtClean="0"/>
              <a:t>eferences</a:t>
            </a:r>
            <a:endParaRPr lang="en-US" sz="4000" dirty="0"/>
          </a:p>
        </p:txBody>
      </p:sp>
    </p:spTree>
    <p:extLst>
      <p:ext uri="{BB962C8B-B14F-4D97-AF65-F5344CB8AC3E}">
        <p14:creationId xmlns:p14="http://schemas.microsoft.com/office/powerpoint/2010/main" val="2797996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xmlns="" id="{B0354608-2C0B-45C8-8C8B-8E3ED2EF58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xmlns="" id="{2EB909E2-0D8A-4C9A-AD5A-A1901E4F714A}"/>
              </a:ext>
            </a:extLst>
          </p:cNvPr>
          <p:cNvPicPr>
            <a:picLocks noChangeAspect="1"/>
          </p:cNvPicPr>
          <p:nvPr/>
        </p:nvPicPr>
        <p:blipFill rotWithShape="1">
          <a:blip r:embed="rId2">
            <a:alphaModFix amt="40000"/>
          </a:blip>
          <a:srcRect t="7787"/>
          <a:stretch/>
        </p:blipFill>
        <p:spPr>
          <a:xfrm>
            <a:off x="2" y="10"/>
            <a:ext cx="12191997" cy="6857990"/>
          </a:xfrm>
          <a:prstGeom prst="rect">
            <a:avLst/>
          </a:prstGeom>
        </p:spPr>
      </p:pic>
      <p:sp>
        <p:nvSpPr>
          <p:cNvPr id="2" name="Title 1">
            <a:extLst>
              <a:ext uri="{FF2B5EF4-FFF2-40B4-BE49-F238E27FC236}">
                <a16:creationId xmlns:a16="http://schemas.microsoft.com/office/drawing/2014/main" xmlns="" id="{F78B0521-DDDB-4B97-ABBD-91D02F4B2AA4}"/>
              </a:ext>
            </a:extLst>
          </p:cNvPr>
          <p:cNvSpPr>
            <a:spLocks noGrp="1"/>
          </p:cNvSpPr>
          <p:nvPr>
            <p:ph type="title"/>
          </p:nvPr>
        </p:nvSpPr>
        <p:spPr>
          <a:xfrm>
            <a:off x="1311404" y="3031762"/>
            <a:ext cx="4565868" cy="1785018"/>
          </a:xfrm>
        </p:spPr>
        <p:txBody>
          <a:bodyPr vert="horz" lIns="91440" tIns="45720" rIns="91440" bIns="45720" rtlCol="0" anchor="b">
            <a:normAutofit fontScale="90000"/>
          </a:bodyPr>
          <a:lstStyle/>
          <a:p>
            <a:pPr algn="ctr"/>
            <a:r>
              <a:rPr lang="en-US" sz="1800"/>
              <a:t/>
            </a:r>
            <a:br>
              <a:rPr lang="en-US" sz="1800"/>
            </a:br>
            <a:r>
              <a:rPr lang="en-US" sz="1800"/>
              <a:t/>
            </a:r>
            <a:br>
              <a:rPr lang="en-US" sz="1800"/>
            </a:br>
            <a:r>
              <a:rPr lang="en-US" sz="1800"/>
              <a:t/>
            </a:r>
            <a:br>
              <a:rPr lang="en-US" sz="1800"/>
            </a:br>
            <a:r>
              <a:rPr lang="en-US" sz="1800"/>
              <a:t/>
            </a:r>
            <a:br>
              <a:rPr lang="en-US" sz="1800"/>
            </a:br>
            <a:r>
              <a:rPr lang="en-US" sz="1800"/>
              <a:t/>
            </a:r>
            <a:br>
              <a:rPr lang="en-US" sz="1800"/>
            </a:br>
            <a:r>
              <a:rPr lang="en-US" sz="1800"/>
              <a:t/>
            </a:r>
            <a:br>
              <a:rPr lang="en-US" sz="1800"/>
            </a:br>
            <a:r>
              <a:rPr lang="en-US" sz="3600"/>
              <a:t/>
            </a:r>
            <a:br>
              <a:rPr lang="en-US" sz="3600"/>
            </a:br>
            <a:r>
              <a:rPr lang="en-US" sz="5400"/>
              <a:t>Thank you!!!</a:t>
            </a:r>
            <a:br>
              <a:rPr lang="en-US" sz="5400"/>
            </a:br>
            <a:r>
              <a:rPr lang="en-US" sz="1800"/>
              <a:t/>
            </a:r>
            <a:br>
              <a:rPr lang="en-US" sz="1800"/>
            </a:br>
            <a:endParaRPr lang="en-US" sz="1800">
              <a:cs typeface="Calibri Light" panose="020F0302020204030204"/>
            </a:endParaRPr>
          </a:p>
        </p:txBody>
      </p:sp>
      <p:sp>
        <p:nvSpPr>
          <p:cNvPr id="50" name="Freeform 5">
            <a:extLst>
              <a:ext uri="{FF2B5EF4-FFF2-40B4-BE49-F238E27FC236}">
                <a16:creationId xmlns:a16="http://schemas.microsoft.com/office/drawing/2014/main" xmlns="" id="{A69EB637-CEDE-43AD-8B65-DDD63C08F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xmlns="" id="{CDD7DB09-290B-4A1F-BFC1-51ED7C978E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
            <a:extLst>
              <a:ext uri="{FF2B5EF4-FFF2-40B4-BE49-F238E27FC236}">
                <a16:creationId xmlns:a16="http://schemas.microsoft.com/office/drawing/2014/main" xmlns="" id="{B0FAED46-1BF7-48DB-980D-571CD2A30D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14627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xmlns="" id="{6BD7E2FE-392B-4A1D-88C1-3E2D2B5DBC5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259" y="389643"/>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E95D18A4-1AD4-4DCF-82A8-489EB81CE8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23991" y="641469"/>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223991" y="1809750"/>
            <a:ext cx="10225059" cy="4154984"/>
          </a:xfrm>
          <a:prstGeom prst="rect">
            <a:avLst/>
          </a:prstGeom>
          <a:noFill/>
        </p:spPr>
        <p:txBody>
          <a:bodyPr wrap="square" rtlCol="0">
            <a:spAutoFit/>
          </a:bodyPr>
          <a:lstStyle/>
          <a:p>
            <a:pPr algn="just"/>
            <a:r>
              <a:rPr lang="en-US" sz="2400" dirty="0" smtClean="0"/>
              <a:t>	Now </a:t>
            </a:r>
            <a:r>
              <a:rPr lang="en-US" sz="2400" dirty="0"/>
              <a:t>a days many things going around the image processing because there are lot application based on image . In image processing after taking the image as input the first and foremost step is pre-processing. The main objectives of pre-processing is to remove noises from the image . In the perceptive of medical field converting the image in gray image also adds in pre-processing step. Removal of noise in the image is done by using filtering techniques. Filtering techniques changes the image based on shape, size, color, depth, etc. There are varies types of noises like salt pepper noises, Blurness ,Gaussian noises, periodic noises, </a:t>
            </a:r>
            <a:r>
              <a:rPr lang="en-US" sz="2400" dirty="0" smtClean="0"/>
              <a:t>etc. This </a:t>
            </a:r>
            <a:r>
              <a:rPr lang="en-US" sz="2400" dirty="0"/>
              <a:t>noises are removed by varies filtering like mean filters , Median filters, Weiner filters and many smoothing techniques. This project is to implement filtering techniques on a noisy image</a:t>
            </a:r>
          </a:p>
        </p:txBody>
      </p:sp>
      <p:sp>
        <p:nvSpPr>
          <p:cNvPr id="4" name="TextBox 3"/>
          <p:cNvSpPr txBox="1"/>
          <p:nvPr/>
        </p:nvSpPr>
        <p:spPr>
          <a:xfrm>
            <a:off x="5257800" y="641469"/>
            <a:ext cx="2857500" cy="646331"/>
          </a:xfrm>
          <a:prstGeom prst="rect">
            <a:avLst/>
          </a:prstGeom>
          <a:noFill/>
        </p:spPr>
        <p:txBody>
          <a:bodyPr wrap="square" rtlCol="0">
            <a:spAutoFit/>
          </a:bodyPr>
          <a:lstStyle/>
          <a:p>
            <a:r>
              <a:rPr lang="en-US" sz="3600" dirty="0"/>
              <a:t>A</a:t>
            </a:r>
            <a:r>
              <a:rPr lang="en-US" sz="3600" dirty="0" smtClean="0"/>
              <a:t>bstract</a:t>
            </a:r>
            <a:endParaRPr lang="en-US" sz="3600" dirty="0"/>
          </a:p>
        </p:txBody>
      </p:sp>
    </p:spTree>
    <p:extLst>
      <p:ext uri="{BB962C8B-B14F-4D97-AF65-F5344CB8AC3E}">
        <p14:creationId xmlns:p14="http://schemas.microsoft.com/office/powerpoint/2010/main" val="500594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xmlns=""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105F723A-3CF5-414E-8CE5-3DC615F3A404}"/>
              </a:ext>
            </a:extLst>
          </p:cNvPr>
          <p:cNvSpPr>
            <a:spLocks noGrp="1"/>
          </p:cNvSpPr>
          <p:nvPr>
            <p:ph type="title"/>
          </p:nvPr>
        </p:nvSpPr>
        <p:spPr>
          <a:xfrm>
            <a:off x="767290" y="1289146"/>
            <a:ext cx="4153626" cy="4279709"/>
          </a:xfrm>
        </p:spPr>
        <p:txBody>
          <a:bodyPr anchor="ctr">
            <a:normAutofit/>
          </a:bodyPr>
          <a:lstStyle/>
          <a:p>
            <a:pPr algn="ctr"/>
            <a:r>
              <a:rPr lang="en-GB" sz="6000">
                <a:solidFill>
                  <a:schemeClr val="bg1"/>
                </a:solidFill>
                <a:cs typeface="Calibri Light"/>
              </a:rPr>
              <a:t>Introduction</a:t>
            </a:r>
          </a:p>
        </p:txBody>
      </p:sp>
      <p:grpSp>
        <p:nvGrpSpPr>
          <p:cNvPr id="53" name="Group 52">
            <a:extLst>
              <a:ext uri="{FF2B5EF4-FFF2-40B4-BE49-F238E27FC236}">
                <a16:creationId xmlns:a16="http://schemas.microsoft.com/office/drawing/2014/main" xmlns="" id="{E12BF2FB-8A96-4B53-86A0-04755C545E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3027" y="681628"/>
            <a:ext cx="1562267" cy="1172973"/>
            <a:chOff x="7493121" y="1000124"/>
            <a:chExt cx="1562267" cy="1172973"/>
          </a:xfrm>
        </p:grpSpPr>
        <p:sp>
          <p:nvSpPr>
            <p:cNvPr id="54" name="Freeform 5">
              <a:extLst>
                <a:ext uri="{FF2B5EF4-FFF2-40B4-BE49-F238E27FC236}">
                  <a16:creationId xmlns:a16="http://schemas.microsoft.com/office/drawing/2014/main" xmlns="" id="{893D4739-55F8-4E73-8F98-AF42D54BD4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5" name="Freeform 5">
              <a:extLst>
                <a:ext uri="{FF2B5EF4-FFF2-40B4-BE49-F238E27FC236}">
                  <a16:creationId xmlns:a16="http://schemas.microsoft.com/office/drawing/2014/main" xmlns="" id="{A1AA190F-FB42-4BED-8AA1-A5A01B43C91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xmlns="" id="{40C845C3-92A2-42D8-9F70-9BD07A8DCD00}"/>
              </a:ext>
            </a:extLst>
          </p:cNvPr>
          <p:cNvSpPr/>
          <p:nvPr/>
        </p:nvSpPr>
        <p:spPr>
          <a:xfrm>
            <a:off x="6113253" y="2181045"/>
            <a:ext cx="5909093" cy="718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tx1"/>
                </a:solidFill>
                <a:cs typeface="Calibri"/>
              </a:rPr>
              <a:t>What is filter and where we will use it?</a:t>
            </a:r>
            <a:endParaRPr lang="en-US" sz="2800">
              <a:solidFill>
                <a:schemeClr val="tx1"/>
              </a:solidFill>
              <a:cs typeface="Calibri" panose="020F0502020204030204"/>
            </a:endParaRPr>
          </a:p>
        </p:txBody>
      </p:sp>
      <p:sp>
        <p:nvSpPr>
          <p:cNvPr id="10" name="Rectangle 9">
            <a:extLst>
              <a:ext uri="{FF2B5EF4-FFF2-40B4-BE49-F238E27FC236}">
                <a16:creationId xmlns:a16="http://schemas.microsoft.com/office/drawing/2014/main" xmlns="" id="{AC1BC424-C8E0-429D-A8FC-518610DE56D9}"/>
              </a:ext>
            </a:extLst>
          </p:cNvPr>
          <p:cNvSpPr/>
          <p:nvPr/>
        </p:nvSpPr>
        <p:spPr>
          <a:xfrm>
            <a:off x="6530197" y="3043686"/>
            <a:ext cx="5218980" cy="7476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GB" sz="2800">
                <a:solidFill>
                  <a:srgbClr val="000000"/>
                </a:solidFill>
                <a:cs typeface="Calibri"/>
              </a:rPr>
              <a:t>What is image processing?</a:t>
            </a:r>
            <a:endParaRPr lang="en-US">
              <a:solidFill>
                <a:schemeClr val="tx1"/>
              </a:solidFill>
              <a:cs typeface="Calibri"/>
            </a:endParaRPr>
          </a:p>
        </p:txBody>
      </p:sp>
      <p:sp>
        <p:nvSpPr>
          <p:cNvPr id="11" name="Rectangle 10">
            <a:extLst>
              <a:ext uri="{FF2B5EF4-FFF2-40B4-BE49-F238E27FC236}">
                <a16:creationId xmlns:a16="http://schemas.microsoft.com/office/drawing/2014/main" xmlns="" id="{1D947C36-3CAE-4AE8-BBE5-1B5375BC7153}"/>
              </a:ext>
            </a:extLst>
          </p:cNvPr>
          <p:cNvSpPr/>
          <p:nvPr/>
        </p:nvSpPr>
        <p:spPr>
          <a:xfrm>
            <a:off x="6113253" y="4107610"/>
            <a:ext cx="6067244" cy="7476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GB" sz="2800">
                <a:solidFill>
                  <a:schemeClr val="tx1"/>
                </a:solidFill>
                <a:cs typeface="Calibri"/>
              </a:rPr>
              <a:t>In image processing at what phase filters are used?</a:t>
            </a:r>
            <a:endParaRPr lang="en-US">
              <a:solidFill>
                <a:schemeClr val="tx1"/>
              </a:solidFill>
              <a:cs typeface="Calibri"/>
            </a:endParaRPr>
          </a:p>
        </p:txBody>
      </p:sp>
    </p:spTree>
    <p:extLst>
      <p:ext uri="{BB962C8B-B14F-4D97-AF65-F5344CB8AC3E}">
        <p14:creationId xmlns:p14="http://schemas.microsoft.com/office/powerpoint/2010/main" val="37518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EBBAF-5058-423B-8FA4-463002B566F3}"/>
              </a:ext>
            </a:extLst>
          </p:cNvPr>
          <p:cNvSpPr>
            <a:spLocks noGrp="1"/>
          </p:cNvSpPr>
          <p:nvPr>
            <p:ph type="title" idx="4294967295"/>
          </p:nvPr>
        </p:nvSpPr>
        <p:spPr>
          <a:xfrm>
            <a:off x="4385093" y="514708"/>
            <a:ext cx="4909898" cy="737559"/>
          </a:xfrm>
        </p:spPr>
        <p:txBody>
          <a:bodyPr>
            <a:noAutofit/>
          </a:bodyPr>
          <a:lstStyle/>
          <a:p>
            <a:pPr algn="ctr"/>
            <a:r>
              <a:rPr lang="en-GB" sz="2800">
                <a:latin typeface="Comic Sans MS"/>
                <a:cs typeface="Calibri Light"/>
              </a:rPr>
              <a:t>Steps in image processing</a:t>
            </a:r>
          </a:p>
        </p:txBody>
      </p:sp>
      <p:sp>
        <p:nvSpPr>
          <p:cNvPr id="13" name="Freeform 5">
            <a:extLst>
              <a:ext uri="{FF2B5EF4-FFF2-40B4-BE49-F238E27FC236}">
                <a16:creationId xmlns:a16="http://schemas.microsoft.com/office/drawing/2014/main" xmlns="" id="{6BD7E2FE-392B-4A1D-88C1-3E2D2B5DBC5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259" y="389643"/>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E95D18A4-1AD4-4DCF-82A8-489EB81CE8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23991" y="641469"/>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aphicFrame>
        <p:nvGraphicFramePr>
          <p:cNvPr id="16" name="Diagram 15">
            <a:extLst>
              <a:ext uri="{FF2B5EF4-FFF2-40B4-BE49-F238E27FC236}">
                <a16:creationId xmlns:a16="http://schemas.microsoft.com/office/drawing/2014/main" xmlns="" id="{07558841-3D91-47BD-A061-C5D759EA9585}"/>
              </a:ext>
            </a:extLst>
          </p:cNvPr>
          <p:cNvGraphicFramePr/>
          <p:nvPr>
            <p:extLst>
              <p:ext uri="{D42A27DB-BD31-4B8C-83A1-F6EECF244321}">
                <p14:modId xmlns:p14="http://schemas.microsoft.com/office/powerpoint/2010/main" val="283978981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340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22">
            <a:extLst>
              <a:ext uri="{FF2B5EF4-FFF2-40B4-BE49-F238E27FC236}">
                <a16:creationId xmlns:a16="http://schemas.microsoft.com/office/drawing/2014/main" xmlns=""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88B557E-6FE4-4F16-B3FB-9E17B5A35FC0}"/>
              </a:ext>
            </a:extLst>
          </p:cNvPr>
          <p:cNvSpPr>
            <a:spLocks noGrp="1"/>
          </p:cNvSpPr>
          <p:nvPr>
            <p:ph type="title" idx="4294967295"/>
          </p:nvPr>
        </p:nvSpPr>
        <p:spPr>
          <a:xfrm>
            <a:off x="767289" y="1296537"/>
            <a:ext cx="4220967" cy="1907840"/>
          </a:xfrm>
        </p:spPr>
        <p:txBody>
          <a:bodyPr vert="horz" lIns="91440" tIns="45720" rIns="91440" bIns="45720" rtlCol="0" anchor="b">
            <a:normAutofit/>
          </a:bodyPr>
          <a:lstStyle/>
          <a:p>
            <a:r>
              <a:rPr lang="en-US" sz="4800">
                <a:solidFill>
                  <a:schemeClr val="bg1"/>
                </a:solidFill>
              </a:rPr>
              <a:t/>
            </a:r>
            <a:br>
              <a:rPr lang="en-US" sz="4800">
                <a:solidFill>
                  <a:schemeClr val="bg1"/>
                </a:solidFill>
              </a:rPr>
            </a:br>
            <a:endParaRPr lang="en-US" sz="4800">
              <a:solidFill>
                <a:schemeClr val="bg1"/>
              </a:solidFill>
            </a:endParaRPr>
          </a:p>
        </p:txBody>
      </p:sp>
      <p:grpSp>
        <p:nvGrpSpPr>
          <p:cNvPr id="25" name="Group 24">
            <a:extLst>
              <a:ext uri="{FF2B5EF4-FFF2-40B4-BE49-F238E27FC236}">
                <a16:creationId xmlns:a16="http://schemas.microsoft.com/office/drawing/2014/main" xmlns="" id="{9C6E8597-0CCE-4A8A-9326-AA52691A1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40080" y="640080"/>
            <a:ext cx="1128382" cy="847206"/>
            <a:chOff x="5307830" y="325570"/>
            <a:chExt cx="1128382" cy="847206"/>
          </a:xfrm>
        </p:grpSpPr>
        <p:sp>
          <p:nvSpPr>
            <p:cNvPr id="26" name="Freeform 5">
              <a:extLst>
                <a:ext uri="{FF2B5EF4-FFF2-40B4-BE49-F238E27FC236}">
                  <a16:creationId xmlns:a16="http://schemas.microsoft.com/office/drawing/2014/main" xmlns="" id="{E78FE76E-DF1D-420B-957F-8ECE93C02B8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xmlns="" id="{CF2F61F0-9758-4DEF-AC08-7B00F04A46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xmlns="" id="{3344E697-DE3C-4C4B-AB1E-84CF8D2F1552}"/>
              </a:ext>
            </a:extLst>
          </p:cNvPr>
          <p:cNvSpPr txBox="1"/>
          <p:nvPr/>
        </p:nvSpPr>
        <p:spPr>
          <a:xfrm>
            <a:off x="1761765" y="2926331"/>
            <a:ext cx="3505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a:solidFill>
                  <a:schemeClr val="bg1"/>
                </a:solidFill>
                <a:latin typeface="Comic Sans MS"/>
                <a:cs typeface="Calibri"/>
              </a:rPr>
              <a:t>Pre-processing</a:t>
            </a:r>
          </a:p>
        </p:txBody>
      </p:sp>
      <p:sp>
        <p:nvSpPr>
          <p:cNvPr id="7" name="Content Placeholder 2">
            <a:extLst>
              <a:ext uri="{FF2B5EF4-FFF2-40B4-BE49-F238E27FC236}">
                <a16:creationId xmlns:a16="http://schemas.microsoft.com/office/drawing/2014/main" xmlns="" id="{64FE6CF6-747B-46A0-90AE-C6E6AB1D1262}"/>
              </a:ext>
            </a:extLst>
          </p:cNvPr>
          <p:cNvSpPr txBox="1">
            <a:spLocks/>
          </p:cNvSpPr>
          <p:nvPr/>
        </p:nvSpPr>
        <p:spPr>
          <a:xfrm>
            <a:off x="6097198" y="503129"/>
            <a:ext cx="6027538" cy="422709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dirty="0">
                <a:ea typeface="+mn-lt"/>
                <a:cs typeface="+mn-lt"/>
              </a:rPr>
              <a:t>   </a:t>
            </a:r>
          </a:p>
          <a:p>
            <a:pPr algn="just"/>
            <a:endParaRPr lang="en-US" dirty="0">
              <a:ea typeface="+mn-lt"/>
              <a:cs typeface="+mn-lt"/>
            </a:endParaRPr>
          </a:p>
          <a:p>
            <a:pPr algn="just"/>
            <a:r>
              <a:rPr lang="en-US" dirty="0">
                <a:ea typeface="+mn-lt"/>
                <a:cs typeface="+mn-lt"/>
              </a:rPr>
              <a:t>Pre-Processing involves processes like conversion to </a:t>
            </a:r>
            <a:r>
              <a:rPr lang="en-US" dirty="0" smtClean="0">
                <a:ea typeface="+mn-lt"/>
                <a:cs typeface="+mn-lt"/>
              </a:rPr>
              <a:t>grey scale</a:t>
            </a:r>
            <a:r>
              <a:rPr lang="en-US" dirty="0">
                <a:ea typeface="+mn-lt"/>
                <a:cs typeface="+mn-lt"/>
              </a:rPr>
              <a:t>  image, Enhancing, noise removal.</a:t>
            </a:r>
            <a:endParaRPr lang="en-US" dirty="0">
              <a:cs typeface="Calibri" panose="020F0502020204030204"/>
            </a:endParaRPr>
          </a:p>
          <a:p>
            <a:pPr marL="0" indent="0" algn="just">
              <a:buFont typeface="Arial" panose="020B0604020202020204" pitchFamily="34" charset="0"/>
              <a:buNone/>
            </a:pPr>
            <a:endParaRPr lang="en-US" dirty="0">
              <a:ea typeface="+mn-lt"/>
              <a:cs typeface="+mn-lt"/>
            </a:endParaRPr>
          </a:p>
          <a:p>
            <a:pPr algn="just"/>
            <a:r>
              <a:rPr lang="en-GB" dirty="0">
                <a:ea typeface="+mn-lt"/>
                <a:cs typeface="+mn-lt"/>
              </a:rPr>
              <a:t>Filtering is the process of modifying and enhancing an image. </a:t>
            </a:r>
            <a:endParaRPr lang="en-US" dirty="0">
              <a:cs typeface="Calibri" panose="020F0502020204030204"/>
            </a:endParaRPr>
          </a:p>
          <a:p>
            <a:pPr algn="just">
              <a:buFont typeface="Arial" panose="020B0604020202020204" pitchFamily="34" charset="0"/>
              <a:buNone/>
            </a:pPr>
            <a:endParaRPr lang="en-US" dirty="0">
              <a:cs typeface="Calibri" panose="020F0502020204030204"/>
            </a:endParaRPr>
          </a:p>
          <a:p>
            <a:pPr marL="0" indent="0" algn="just">
              <a:buFont typeface="Arial" panose="020B0604020202020204" pitchFamily="34" charset="0"/>
              <a:buNone/>
            </a:pPr>
            <a:endParaRPr lang="en-US" dirty="0">
              <a:cs typeface="Calibri" panose="020F0502020204030204"/>
            </a:endParaRPr>
          </a:p>
          <a:p>
            <a:pPr marL="0" indent="0" algn="just">
              <a:buFont typeface="Arial" panose="020B0604020202020204" pitchFamily="34" charset="0"/>
              <a:buNone/>
            </a:pPr>
            <a:endParaRPr lang="en-US" dirty="0">
              <a:cs typeface="Calibri" panose="020F0502020204030204"/>
            </a:endParaRPr>
          </a:p>
        </p:txBody>
      </p:sp>
      <p:pic>
        <p:nvPicPr>
          <p:cNvPr id="8" name="Picture 4" descr="A picture containing text, different, mounted, old&#10;&#10;Description automatically generated">
            <a:extLst>
              <a:ext uri="{FF2B5EF4-FFF2-40B4-BE49-F238E27FC236}">
                <a16:creationId xmlns:a16="http://schemas.microsoft.com/office/drawing/2014/main" xmlns="" id="{21E42FE2-E310-449C-919A-43DDA7EB43D5}"/>
              </a:ext>
            </a:extLst>
          </p:cNvPr>
          <p:cNvPicPr>
            <a:picLocks noChangeAspect="1"/>
          </p:cNvPicPr>
          <p:nvPr/>
        </p:nvPicPr>
        <p:blipFill>
          <a:blip r:embed="rId2"/>
          <a:stretch>
            <a:fillRect/>
          </a:stretch>
        </p:blipFill>
        <p:spPr>
          <a:xfrm>
            <a:off x="6363420" y="3908237"/>
            <a:ext cx="5187349" cy="2391450"/>
          </a:xfrm>
          <a:prstGeom prst="rect">
            <a:avLst/>
          </a:prstGeom>
        </p:spPr>
      </p:pic>
    </p:spTree>
    <p:extLst>
      <p:ext uri="{BB962C8B-B14F-4D97-AF65-F5344CB8AC3E}">
        <p14:creationId xmlns:p14="http://schemas.microsoft.com/office/powerpoint/2010/main" val="1312357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EBBAF-5058-423B-8FA4-463002B566F3}"/>
              </a:ext>
            </a:extLst>
          </p:cNvPr>
          <p:cNvSpPr>
            <a:spLocks noGrp="1"/>
          </p:cNvSpPr>
          <p:nvPr>
            <p:ph type="title" idx="4294967295"/>
          </p:nvPr>
        </p:nvSpPr>
        <p:spPr>
          <a:xfrm>
            <a:off x="4543244" y="500332"/>
            <a:ext cx="4334804" cy="751936"/>
          </a:xfrm>
        </p:spPr>
        <p:txBody>
          <a:bodyPr>
            <a:normAutofit fontScale="90000"/>
          </a:bodyPr>
          <a:lstStyle/>
          <a:p>
            <a:pPr algn="ctr"/>
            <a:r>
              <a:rPr lang="en-GB" sz="3600">
                <a:latin typeface="Comic Sans MS"/>
                <a:cs typeface="Calibri Light"/>
              </a:rPr>
              <a:t>Filtering Techniques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xmlns="" id="{86516E33-E727-463C-BBA3-FF83A9CF9739}"/>
                  </a:ext>
                </a:extLst>
              </p14:cNvPr>
              <p14:cNvContentPartPr/>
              <p14:nvPr/>
            </p14:nvContentPartPr>
            <p14:xfrm>
              <a:off x="-1139406" y="2474704"/>
              <a:ext cx="90938" cy="119690"/>
            </p14:xfrm>
          </p:contentPart>
        </mc:Choice>
        <mc:Fallback xmlns="">
          <p:pic>
            <p:nvPicPr>
              <p:cNvPr id="5" name="Ink 4">
                <a:extLst>
                  <a:ext uri="{FF2B5EF4-FFF2-40B4-BE49-F238E27FC236}">
                    <a16:creationId xmlns:a16="http://schemas.microsoft.com/office/drawing/2014/main" id="{86516E33-E727-463C-BBA3-FF83A9CF9739}"/>
                  </a:ext>
                </a:extLst>
              </p:cNvPr>
              <p:cNvPicPr/>
              <p:nvPr/>
            </p:nvPicPr>
            <p:blipFill>
              <a:blip r:embed="rId3"/>
              <a:stretch>
                <a:fillRect/>
              </a:stretch>
            </p:blipFill>
            <p:spPr>
              <a:xfrm>
                <a:off x="-5686306" y="-3509796"/>
                <a:ext cx="9093800" cy="1196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3F61AA94-461F-463D-B01B-65EB382DC721}"/>
                  </a:ext>
                </a:extLst>
              </p14:cNvPr>
              <p14:cNvContentPartPr/>
              <p14:nvPr/>
            </p14:nvContentPartPr>
            <p14:xfrm>
              <a:off x="-2706537" y="2589723"/>
              <a:ext cx="90937" cy="119691"/>
            </p14:xfrm>
          </p:contentPart>
        </mc:Choice>
        <mc:Fallback xmlns="">
          <p:pic>
            <p:nvPicPr>
              <p:cNvPr id="6" name="Ink 5">
                <a:extLst>
                  <a:ext uri="{FF2B5EF4-FFF2-40B4-BE49-F238E27FC236}">
                    <a16:creationId xmlns:a16="http://schemas.microsoft.com/office/drawing/2014/main" id="{3F61AA94-461F-463D-B01B-65EB382DC721}"/>
                  </a:ext>
                </a:extLst>
              </p:cNvPr>
              <p:cNvPicPr/>
              <p:nvPr/>
            </p:nvPicPr>
            <p:blipFill>
              <a:blip r:embed="rId3"/>
              <a:stretch>
                <a:fillRect/>
              </a:stretch>
            </p:blipFill>
            <p:spPr>
              <a:xfrm>
                <a:off x="-7253387" y="-3394827"/>
                <a:ext cx="9093700" cy="11969100"/>
              </a:xfrm>
              <a:prstGeom prst="rect">
                <a:avLst/>
              </a:prstGeom>
            </p:spPr>
          </p:pic>
        </mc:Fallback>
      </mc:AlternateContent>
      <p:sp>
        <p:nvSpPr>
          <p:cNvPr id="13" name="Freeform 5">
            <a:extLst>
              <a:ext uri="{FF2B5EF4-FFF2-40B4-BE49-F238E27FC236}">
                <a16:creationId xmlns:a16="http://schemas.microsoft.com/office/drawing/2014/main" xmlns="" id="{6BD7E2FE-392B-4A1D-88C1-3E2D2B5DBC5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259" y="389643"/>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E95D18A4-1AD4-4DCF-82A8-489EB81CE80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23991" y="641469"/>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 name="Rectangle: Rounded Corners 6">
            <a:extLst>
              <a:ext uri="{FF2B5EF4-FFF2-40B4-BE49-F238E27FC236}">
                <a16:creationId xmlns:a16="http://schemas.microsoft.com/office/drawing/2014/main" xmlns="" id="{40A88F65-EB04-40BD-9254-E6FEC66C7933}"/>
              </a:ext>
            </a:extLst>
          </p:cNvPr>
          <p:cNvSpPr/>
          <p:nvPr/>
        </p:nvSpPr>
        <p:spPr>
          <a:xfrm>
            <a:off x="3610691" y="2309542"/>
            <a:ext cx="3479321" cy="560717"/>
          </a:xfrm>
          <a:prstGeom prst="roundRect">
            <a:avLst/>
          </a:prstGeom>
          <a:solidFill>
            <a:schemeClr val="bg1"/>
          </a:solidFill>
          <a:ln w="1270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2000">
                <a:solidFill>
                  <a:schemeClr val="tx1"/>
                </a:solidFill>
                <a:cs typeface="Calibri"/>
              </a:rPr>
              <a:t>Image enhancement filters</a:t>
            </a:r>
          </a:p>
        </p:txBody>
      </p:sp>
      <p:sp>
        <p:nvSpPr>
          <p:cNvPr id="8" name="Arrow: Left-Right-Up 7">
            <a:extLst>
              <a:ext uri="{FF2B5EF4-FFF2-40B4-BE49-F238E27FC236}">
                <a16:creationId xmlns:a16="http://schemas.microsoft.com/office/drawing/2014/main" xmlns="" id="{FF5BF374-AAAF-404D-9662-18299833B97C}"/>
              </a:ext>
            </a:extLst>
          </p:cNvPr>
          <p:cNvSpPr/>
          <p:nvPr/>
        </p:nvSpPr>
        <p:spPr>
          <a:xfrm>
            <a:off x="2970088" y="2930121"/>
            <a:ext cx="4514490" cy="575094"/>
          </a:xfrm>
          <a:prstGeom prst="leftRightUpArrow">
            <a:avLst/>
          </a:prstGeom>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GB"/>
          </a:p>
        </p:txBody>
      </p:sp>
      <p:sp>
        <p:nvSpPr>
          <p:cNvPr id="9" name="Rectangle: Rounded Corners 8">
            <a:extLst>
              <a:ext uri="{FF2B5EF4-FFF2-40B4-BE49-F238E27FC236}">
                <a16:creationId xmlns:a16="http://schemas.microsoft.com/office/drawing/2014/main" xmlns="" id="{E0EA6373-F5B4-44DA-B87F-25020AD420EF}"/>
              </a:ext>
            </a:extLst>
          </p:cNvPr>
          <p:cNvSpPr/>
          <p:nvPr/>
        </p:nvSpPr>
        <p:spPr>
          <a:xfrm>
            <a:off x="433293" y="3071544"/>
            <a:ext cx="2458529" cy="618225"/>
          </a:xfrm>
          <a:prstGeom prst="roundRect">
            <a:avLst/>
          </a:prstGeom>
          <a:solidFill>
            <a:schemeClr val="bg1"/>
          </a:solidFill>
          <a:ln w="12700">
            <a:solidFill>
              <a:schemeClr val="tx1"/>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2000">
                <a:solidFill>
                  <a:schemeClr val="tx1"/>
                </a:solidFill>
                <a:cs typeface="Calibri"/>
              </a:rPr>
              <a:t>Spatial domain filters</a:t>
            </a:r>
          </a:p>
        </p:txBody>
      </p:sp>
      <p:sp>
        <p:nvSpPr>
          <p:cNvPr id="19" name="Arrow: Bent-Up 18">
            <a:extLst>
              <a:ext uri="{FF2B5EF4-FFF2-40B4-BE49-F238E27FC236}">
                <a16:creationId xmlns:a16="http://schemas.microsoft.com/office/drawing/2014/main" xmlns="" id="{719A17E6-54B3-4C63-9442-B86D92FBC88C}"/>
              </a:ext>
            </a:extLst>
          </p:cNvPr>
          <p:cNvSpPr/>
          <p:nvPr/>
        </p:nvSpPr>
        <p:spPr>
          <a:xfrm rot="5400000">
            <a:off x="1440266" y="3749758"/>
            <a:ext cx="718867" cy="603849"/>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GB"/>
          </a:p>
        </p:txBody>
      </p:sp>
      <p:sp>
        <p:nvSpPr>
          <p:cNvPr id="20" name="Rectangle: Rounded Corners 19">
            <a:extLst>
              <a:ext uri="{FF2B5EF4-FFF2-40B4-BE49-F238E27FC236}">
                <a16:creationId xmlns:a16="http://schemas.microsoft.com/office/drawing/2014/main" xmlns="" id="{5FA6CFF4-10E7-4AB7-83DD-016D5E2E5538}"/>
              </a:ext>
            </a:extLst>
          </p:cNvPr>
          <p:cNvSpPr/>
          <p:nvPr/>
        </p:nvSpPr>
        <p:spPr>
          <a:xfrm>
            <a:off x="2216083" y="4063581"/>
            <a:ext cx="2314756" cy="460074"/>
          </a:xfrm>
          <a:prstGeom prst="round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2000">
                <a:solidFill>
                  <a:schemeClr val="tx1"/>
                </a:solidFill>
                <a:cs typeface="Calibri"/>
              </a:rPr>
              <a:t>Smoothing filters </a:t>
            </a:r>
          </a:p>
        </p:txBody>
      </p:sp>
      <p:sp>
        <p:nvSpPr>
          <p:cNvPr id="4" name="Rectangle: Rounded Corners 3">
            <a:extLst>
              <a:ext uri="{FF2B5EF4-FFF2-40B4-BE49-F238E27FC236}">
                <a16:creationId xmlns:a16="http://schemas.microsoft.com/office/drawing/2014/main" xmlns="" id="{FE6CCEAC-2DA0-4889-BC0F-C51C82C4DB4D}"/>
              </a:ext>
            </a:extLst>
          </p:cNvPr>
          <p:cNvSpPr/>
          <p:nvPr/>
        </p:nvSpPr>
        <p:spPr>
          <a:xfrm>
            <a:off x="2224709" y="4690434"/>
            <a:ext cx="2314756" cy="460074"/>
          </a:xfrm>
          <a:prstGeom prst="round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2000">
                <a:solidFill>
                  <a:schemeClr val="tx1"/>
                </a:solidFill>
                <a:cs typeface="Calibri"/>
              </a:rPr>
              <a:t>Sharpening filters </a:t>
            </a:r>
          </a:p>
        </p:txBody>
      </p:sp>
      <p:sp>
        <p:nvSpPr>
          <p:cNvPr id="26" name="Arrow: Bent-Up 25">
            <a:extLst>
              <a:ext uri="{FF2B5EF4-FFF2-40B4-BE49-F238E27FC236}">
                <a16:creationId xmlns:a16="http://schemas.microsoft.com/office/drawing/2014/main" xmlns="" id="{E8B4CC1B-8605-4755-8B31-73C7A8DA5C7B}"/>
              </a:ext>
            </a:extLst>
          </p:cNvPr>
          <p:cNvSpPr/>
          <p:nvPr/>
        </p:nvSpPr>
        <p:spPr>
          <a:xfrm rot="5400000">
            <a:off x="1434515" y="4390988"/>
            <a:ext cx="718867" cy="603849"/>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GB"/>
          </a:p>
        </p:txBody>
      </p:sp>
      <p:sp>
        <p:nvSpPr>
          <p:cNvPr id="28" name="Rectangle: Rounded Corners 27">
            <a:extLst>
              <a:ext uri="{FF2B5EF4-FFF2-40B4-BE49-F238E27FC236}">
                <a16:creationId xmlns:a16="http://schemas.microsoft.com/office/drawing/2014/main" xmlns="" id="{4C2BADB4-7491-431C-B1F5-094E3BCF3483}"/>
              </a:ext>
            </a:extLst>
          </p:cNvPr>
          <p:cNvSpPr/>
          <p:nvPr/>
        </p:nvSpPr>
        <p:spPr>
          <a:xfrm>
            <a:off x="7558712" y="3065793"/>
            <a:ext cx="2889849" cy="618225"/>
          </a:xfrm>
          <a:prstGeom prst="roundRect">
            <a:avLst/>
          </a:prstGeom>
          <a:solidFill>
            <a:schemeClr val="bg1"/>
          </a:solidFill>
          <a:ln w="12700">
            <a:solidFill>
              <a:schemeClr val="tx1"/>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2000">
                <a:solidFill>
                  <a:schemeClr val="tx1"/>
                </a:solidFill>
                <a:cs typeface="Calibri"/>
              </a:rPr>
              <a:t>Frequency domain filters</a:t>
            </a:r>
          </a:p>
        </p:txBody>
      </p:sp>
      <p:sp>
        <p:nvSpPr>
          <p:cNvPr id="32" name="Rectangle: Rounded Corners 31">
            <a:extLst>
              <a:ext uri="{FF2B5EF4-FFF2-40B4-BE49-F238E27FC236}">
                <a16:creationId xmlns:a16="http://schemas.microsoft.com/office/drawing/2014/main" xmlns="" id="{082CD9C5-6028-4FF0-8FB7-5B866CC049B1}"/>
              </a:ext>
            </a:extLst>
          </p:cNvPr>
          <p:cNvSpPr/>
          <p:nvPr/>
        </p:nvSpPr>
        <p:spPr>
          <a:xfrm>
            <a:off x="9485276" y="4057830"/>
            <a:ext cx="2314756" cy="460074"/>
          </a:xfrm>
          <a:prstGeom prst="round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2000">
                <a:solidFill>
                  <a:schemeClr val="tx1"/>
                </a:solidFill>
                <a:cs typeface="Calibri"/>
              </a:rPr>
              <a:t>Smoothing filters </a:t>
            </a:r>
          </a:p>
        </p:txBody>
      </p:sp>
      <p:sp>
        <p:nvSpPr>
          <p:cNvPr id="34" name="Rectangle: Rounded Corners 33">
            <a:extLst>
              <a:ext uri="{FF2B5EF4-FFF2-40B4-BE49-F238E27FC236}">
                <a16:creationId xmlns:a16="http://schemas.microsoft.com/office/drawing/2014/main" xmlns="" id="{F8D4EC0E-BA34-4E87-B15E-A715B7FA9F2B}"/>
              </a:ext>
            </a:extLst>
          </p:cNvPr>
          <p:cNvSpPr/>
          <p:nvPr/>
        </p:nvSpPr>
        <p:spPr>
          <a:xfrm>
            <a:off x="9493902" y="4684682"/>
            <a:ext cx="2314756" cy="460074"/>
          </a:xfrm>
          <a:prstGeom prst="round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2000">
                <a:solidFill>
                  <a:schemeClr val="tx1"/>
                </a:solidFill>
                <a:cs typeface="Calibri"/>
              </a:rPr>
              <a:t>Sharpening filters </a:t>
            </a:r>
          </a:p>
        </p:txBody>
      </p:sp>
      <p:sp>
        <p:nvSpPr>
          <p:cNvPr id="3" name="Arrow: Bent-Up 2">
            <a:extLst>
              <a:ext uri="{FF2B5EF4-FFF2-40B4-BE49-F238E27FC236}">
                <a16:creationId xmlns:a16="http://schemas.microsoft.com/office/drawing/2014/main" xmlns="" id="{74679F6F-6FEE-4BC2-974B-320E62CAECE3}"/>
              </a:ext>
            </a:extLst>
          </p:cNvPr>
          <p:cNvSpPr/>
          <p:nvPr/>
        </p:nvSpPr>
        <p:spPr>
          <a:xfrm rot="5400000">
            <a:off x="8680704" y="3758385"/>
            <a:ext cx="718867" cy="603849"/>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GB"/>
          </a:p>
        </p:txBody>
      </p:sp>
      <p:sp>
        <p:nvSpPr>
          <p:cNvPr id="10" name="Arrow: Bent-Up 9">
            <a:extLst>
              <a:ext uri="{FF2B5EF4-FFF2-40B4-BE49-F238E27FC236}">
                <a16:creationId xmlns:a16="http://schemas.microsoft.com/office/drawing/2014/main" xmlns="" id="{E5EE0A19-6D37-4E47-B60F-88A5688B92B5}"/>
              </a:ext>
            </a:extLst>
          </p:cNvPr>
          <p:cNvSpPr/>
          <p:nvPr/>
        </p:nvSpPr>
        <p:spPr>
          <a:xfrm rot="5400000">
            <a:off x="8674953" y="4399615"/>
            <a:ext cx="718867" cy="603849"/>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GB"/>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GB"/>
          </a:p>
        </p:txBody>
      </p:sp>
    </p:spTree>
    <p:extLst>
      <p:ext uri="{BB962C8B-B14F-4D97-AF65-F5344CB8AC3E}">
        <p14:creationId xmlns:p14="http://schemas.microsoft.com/office/powerpoint/2010/main" val="159598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9" grpId="0" animBg="1"/>
      <p:bldP spid="20" grpId="0" animBg="1"/>
      <p:bldP spid="4" grpId="0" animBg="1"/>
      <p:bldP spid="26" grpId="0" animBg="1"/>
      <p:bldP spid="28" grpId="0" animBg="1"/>
      <p:bldP spid="32" grpId="0" animBg="1"/>
      <p:bldP spid="34" grpId="0" animBg="1"/>
      <p:bldP spid="3"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22">
            <a:extLst>
              <a:ext uri="{FF2B5EF4-FFF2-40B4-BE49-F238E27FC236}">
                <a16:creationId xmlns:a16="http://schemas.microsoft.com/office/drawing/2014/main" xmlns=""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88B557E-6FE4-4F16-B3FB-9E17B5A35FC0}"/>
              </a:ext>
            </a:extLst>
          </p:cNvPr>
          <p:cNvSpPr>
            <a:spLocks noGrp="1"/>
          </p:cNvSpPr>
          <p:nvPr>
            <p:ph type="title" idx="4294967295"/>
          </p:nvPr>
        </p:nvSpPr>
        <p:spPr>
          <a:xfrm>
            <a:off x="767289" y="1296537"/>
            <a:ext cx="4220967" cy="1907840"/>
          </a:xfrm>
        </p:spPr>
        <p:txBody>
          <a:bodyPr vert="horz" lIns="91440" tIns="45720" rIns="91440" bIns="45720" rtlCol="0" anchor="b">
            <a:normAutofit/>
          </a:bodyPr>
          <a:lstStyle/>
          <a:p>
            <a:r>
              <a:rPr lang="en-US" sz="4800">
                <a:solidFill>
                  <a:schemeClr val="bg1"/>
                </a:solidFill>
              </a:rPr>
              <a:t/>
            </a:r>
            <a:br>
              <a:rPr lang="en-US" sz="4800">
                <a:solidFill>
                  <a:schemeClr val="bg1"/>
                </a:solidFill>
              </a:rPr>
            </a:br>
            <a:endParaRPr lang="en-US" sz="4800">
              <a:solidFill>
                <a:schemeClr val="bg1"/>
              </a:solidFill>
            </a:endParaRPr>
          </a:p>
        </p:txBody>
      </p:sp>
      <p:grpSp>
        <p:nvGrpSpPr>
          <p:cNvPr id="25" name="Group 24">
            <a:extLst>
              <a:ext uri="{FF2B5EF4-FFF2-40B4-BE49-F238E27FC236}">
                <a16:creationId xmlns:a16="http://schemas.microsoft.com/office/drawing/2014/main" xmlns="" id="{9C6E8597-0CCE-4A8A-9326-AA52691A1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40080" y="640080"/>
            <a:ext cx="1128382" cy="847206"/>
            <a:chOff x="5307830" y="325570"/>
            <a:chExt cx="1128382" cy="847206"/>
          </a:xfrm>
        </p:grpSpPr>
        <p:sp>
          <p:nvSpPr>
            <p:cNvPr id="26" name="Freeform 5">
              <a:extLst>
                <a:ext uri="{FF2B5EF4-FFF2-40B4-BE49-F238E27FC236}">
                  <a16:creationId xmlns:a16="http://schemas.microsoft.com/office/drawing/2014/main" xmlns="" id="{E78FE76E-DF1D-420B-957F-8ECE93C02B8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xmlns="" id="{CF2F61F0-9758-4DEF-AC08-7B00F04A46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xmlns="" id="{3344E697-DE3C-4C4B-AB1E-84CF8D2F1552}"/>
              </a:ext>
            </a:extLst>
          </p:cNvPr>
          <p:cNvSpPr txBox="1"/>
          <p:nvPr/>
        </p:nvSpPr>
        <p:spPr>
          <a:xfrm>
            <a:off x="2063690" y="712218"/>
            <a:ext cx="317452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a:solidFill>
                  <a:schemeClr val="bg1"/>
                </a:solidFill>
                <a:latin typeface="Comic Sans MS"/>
                <a:cs typeface="Calibri"/>
              </a:rPr>
              <a:t>Spatial domain filter</a:t>
            </a:r>
            <a:endParaRPr lang="en-GB" sz="3200">
              <a:solidFill>
                <a:schemeClr val="bg1"/>
              </a:solidFill>
              <a:ea typeface="+mn-lt"/>
              <a:cs typeface="+mn-lt"/>
            </a:endParaRPr>
          </a:p>
          <a:p>
            <a:pPr algn="l">
              <a:spcAft>
                <a:spcPts val="600"/>
              </a:spcAft>
            </a:pPr>
            <a:endParaRPr lang="en-GB" sz="3200" b="1">
              <a:solidFill>
                <a:schemeClr val="bg1"/>
              </a:solidFill>
              <a:cs typeface="Calibri"/>
            </a:endParaRPr>
          </a:p>
        </p:txBody>
      </p:sp>
      <p:sp>
        <p:nvSpPr>
          <p:cNvPr id="3" name="TextBox 2">
            <a:extLst>
              <a:ext uri="{FF2B5EF4-FFF2-40B4-BE49-F238E27FC236}">
                <a16:creationId xmlns:a16="http://schemas.microsoft.com/office/drawing/2014/main" xmlns="" id="{CA3222CB-CF56-48CC-9154-0019D3CD70CC}"/>
              </a:ext>
            </a:extLst>
          </p:cNvPr>
          <p:cNvSpPr txBox="1"/>
          <p:nvPr/>
        </p:nvSpPr>
        <p:spPr>
          <a:xfrm>
            <a:off x="123647" y="1762665"/>
            <a:ext cx="500044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GB" sz="2400" dirty="0">
                <a:solidFill>
                  <a:schemeClr val="bg1"/>
                </a:solidFill>
                <a:cs typeface="Calibri"/>
              </a:rPr>
              <a:t>Spatial filtering performs operations on the neighbourhood of every pixel in an image.</a:t>
            </a:r>
            <a:endParaRPr lang="en-US" dirty="0">
              <a:solidFill>
                <a:schemeClr val="bg1"/>
              </a:solidFill>
              <a:cs typeface="Calibri" panose="020F0502020204030204"/>
            </a:endParaRPr>
          </a:p>
          <a:p>
            <a:pPr marL="342900" indent="-342900" algn="just">
              <a:buFont typeface="Arial"/>
              <a:buChar char="•"/>
            </a:pPr>
            <a:endParaRPr lang="en-GB" sz="2400" dirty="0">
              <a:solidFill>
                <a:schemeClr val="bg1"/>
              </a:solidFill>
              <a:cs typeface="Calibri"/>
            </a:endParaRPr>
          </a:p>
          <a:p>
            <a:pPr marL="342900" indent="-342900" algn="just">
              <a:buFont typeface="Arial"/>
              <a:buChar char="•"/>
            </a:pPr>
            <a:r>
              <a:rPr lang="en-GB" sz="2400" dirty="0">
                <a:solidFill>
                  <a:schemeClr val="bg1"/>
                </a:solidFill>
                <a:cs typeface="Calibri"/>
              </a:rPr>
              <a:t>Kernel: kernel is the matrix which moves on the image and performs operations based on the filter.</a:t>
            </a:r>
          </a:p>
          <a:p>
            <a:pPr marL="342900" indent="-342900" algn="just">
              <a:buFont typeface="Arial"/>
              <a:buChar char="•"/>
            </a:pPr>
            <a:endParaRPr lang="en-GB" sz="2400" dirty="0">
              <a:solidFill>
                <a:schemeClr val="bg1"/>
              </a:solidFill>
              <a:cs typeface="Calibri"/>
            </a:endParaRPr>
          </a:p>
          <a:p>
            <a:pPr marL="342900" indent="-342900" algn="just">
              <a:buFont typeface="Arial"/>
              <a:buChar char="•"/>
            </a:pPr>
            <a:r>
              <a:rPr lang="en-GB" sz="2400" dirty="0">
                <a:solidFill>
                  <a:schemeClr val="bg1"/>
                </a:solidFill>
                <a:cs typeface="Calibri"/>
              </a:rPr>
              <a:t>Correlation: the process of applying kernel on an image. </a:t>
            </a:r>
          </a:p>
          <a:p>
            <a:pPr marL="342900" indent="-342900" algn="just">
              <a:buFont typeface="Arial"/>
              <a:buChar char="•"/>
            </a:pPr>
            <a:endParaRPr lang="en-GB" sz="2400" dirty="0">
              <a:solidFill>
                <a:schemeClr val="bg1"/>
              </a:solidFill>
              <a:cs typeface="Calibri"/>
            </a:endParaRPr>
          </a:p>
          <a:p>
            <a:pPr marL="342900" indent="-342900" algn="just">
              <a:buFont typeface="Arial"/>
              <a:buChar char="•"/>
            </a:pPr>
            <a:r>
              <a:rPr lang="en-GB" sz="2400" dirty="0">
                <a:solidFill>
                  <a:schemeClr val="bg1"/>
                </a:solidFill>
                <a:cs typeface="Calibri"/>
              </a:rPr>
              <a:t>Convolution: rotating kernel by </a:t>
            </a:r>
            <a:r>
              <a:rPr lang="en-GB" sz="2400" dirty="0">
                <a:solidFill>
                  <a:schemeClr val="bg1"/>
                </a:solidFill>
                <a:ea typeface="+mn-lt"/>
                <a:cs typeface="+mn-lt"/>
              </a:rPr>
              <a:t>180</a:t>
            </a:r>
            <a:r>
              <a:rPr lang="en-GB" sz="2400" baseline="30000" dirty="0">
                <a:solidFill>
                  <a:schemeClr val="bg1"/>
                </a:solidFill>
                <a:ea typeface="+mn-lt"/>
                <a:cs typeface="+mn-lt"/>
              </a:rPr>
              <a:t>0</a:t>
            </a:r>
            <a:r>
              <a:rPr lang="en-GB" sz="2400" dirty="0">
                <a:solidFill>
                  <a:schemeClr val="bg1"/>
                </a:solidFill>
                <a:ea typeface="+mn-lt"/>
                <a:cs typeface="+mn-lt"/>
              </a:rPr>
              <a:t> </a:t>
            </a:r>
            <a:r>
              <a:rPr lang="en-GB" sz="2400" dirty="0" smtClean="0">
                <a:solidFill>
                  <a:schemeClr val="bg1"/>
                </a:solidFill>
                <a:cs typeface="+mn-lt"/>
              </a:rPr>
              <a:t>and</a:t>
            </a:r>
            <a:r>
              <a:rPr lang="en-GB" sz="2400" dirty="0" smtClean="0">
                <a:solidFill>
                  <a:schemeClr val="bg1"/>
                </a:solidFill>
                <a:cs typeface="Calibri"/>
              </a:rPr>
              <a:t> </a:t>
            </a:r>
            <a:r>
              <a:rPr lang="en-GB" sz="2400" dirty="0">
                <a:solidFill>
                  <a:schemeClr val="bg1"/>
                </a:solidFill>
                <a:cs typeface="Calibri"/>
              </a:rPr>
              <a:t>applying.</a:t>
            </a:r>
          </a:p>
          <a:p>
            <a:pPr marL="342900" indent="-342900" algn="just">
              <a:buFont typeface="Arial"/>
              <a:buChar char="•"/>
            </a:pPr>
            <a:endParaRPr lang="en-GB" sz="2400" dirty="0">
              <a:solidFill>
                <a:schemeClr val="bg1"/>
              </a:solidFill>
              <a:cs typeface="Calibri"/>
            </a:endParaRPr>
          </a:p>
        </p:txBody>
      </p:sp>
      <p:pic>
        <p:nvPicPr>
          <p:cNvPr id="6" name="Picture 6" descr="A picture containing diagram&#10;&#10;Description automatically generated">
            <a:extLst>
              <a:ext uri="{FF2B5EF4-FFF2-40B4-BE49-F238E27FC236}">
                <a16:creationId xmlns:a16="http://schemas.microsoft.com/office/drawing/2014/main" xmlns="" id="{15CE31FF-EB02-4B84-8798-6C04981119D4}"/>
              </a:ext>
            </a:extLst>
          </p:cNvPr>
          <p:cNvPicPr>
            <a:picLocks noChangeAspect="1"/>
          </p:cNvPicPr>
          <p:nvPr/>
        </p:nvPicPr>
        <p:blipFill>
          <a:blip r:embed="rId2"/>
          <a:stretch>
            <a:fillRect/>
          </a:stretch>
        </p:blipFill>
        <p:spPr>
          <a:xfrm>
            <a:off x="6420930" y="1493205"/>
            <a:ext cx="4712898" cy="3354004"/>
          </a:xfrm>
          <a:prstGeom prst="rect">
            <a:avLst/>
          </a:prstGeom>
        </p:spPr>
      </p:pic>
      <p:pic>
        <p:nvPicPr>
          <p:cNvPr id="5" name="Picture 6" descr="Diagram&#10;&#10;Description automatically generated">
            <a:extLst>
              <a:ext uri="{FF2B5EF4-FFF2-40B4-BE49-F238E27FC236}">
                <a16:creationId xmlns:a16="http://schemas.microsoft.com/office/drawing/2014/main" xmlns="" id="{DFC3508C-1DDA-4D6C-B843-1BC131A2FD50}"/>
              </a:ext>
            </a:extLst>
          </p:cNvPr>
          <p:cNvPicPr>
            <a:picLocks noChangeAspect="1"/>
          </p:cNvPicPr>
          <p:nvPr/>
        </p:nvPicPr>
        <p:blipFill>
          <a:blip r:embed="rId3"/>
          <a:stretch>
            <a:fillRect/>
          </a:stretch>
        </p:blipFill>
        <p:spPr>
          <a:xfrm>
            <a:off x="6420929" y="776412"/>
            <a:ext cx="4899802" cy="5190159"/>
          </a:xfrm>
          <a:prstGeom prst="rect">
            <a:avLst/>
          </a:prstGeom>
        </p:spPr>
      </p:pic>
    </p:spTree>
    <p:extLst>
      <p:ext uri="{BB962C8B-B14F-4D97-AF65-F5344CB8AC3E}">
        <p14:creationId xmlns:p14="http://schemas.microsoft.com/office/powerpoint/2010/main" val="175261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xmlns="" id="{26126147-E346-4B26-ADCD-A979564A0FA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259" y="389643"/>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 name="Freeform 5">
            <a:extLst>
              <a:ext uri="{FF2B5EF4-FFF2-40B4-BE49-F238E27FC236}">
                <a16:creationId xmlns:a16="http://schemas.microsoft.com/office/drawing/2014/main" xmlns="" id="{C4EE91B1-F35E-4C6A-81C8-DE475A10369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23991" y="641469"/>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7216DB36-1D63-49AB-A959-D6F673FF7BB3}"/>
              </a:ext>
            </a:extLst>
          </p:cNvPr>
          <p:cNvSpPr txBox="1"/>
          <p:nvPr/>
        </p:nvSpPr>
        <p:spPr>
          <a:xfrm>
            <a:off x="1223990" y="1550239"/>
            <a:ext cx="1017629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GB" sz="2400" dirty="0">
              <a:cs typeface="Calibri"/>
            </a:endParaRPr>
          </a:p>
          <a:p>
            <a:pPr algn="just"/>
            <a:r>
              <a:rPr lang="en-GB" sz="2400" b="1" dirty="0">
                <a:cs typeface="Calibri"/>
              </a:rPr>
              <a:t>Smoothing</a:t>
            </a:r>
            <a:r>
              <a:rPr lang="en-GB" sz="2400" dirty="0">
                <a:cs typeface="Calibri"/>
              </a:rPr>
              <a:t>: In order to  smoothing an image, we apply blur to the image.</a:t>
            </a:r>
          </a:p>
          <a:p>
            <a:pPr algn="just"/>
            <a:r>
              <a:rPr lang="en-GB" sz="2400" dirty="0">
                <a:cs typeface="Calibri"/>
              </a:rPr>
              <a:t>  Ex: mean(averaging filter), Gaussian(weighted average filter),</a:t>
            </a:r>
            <a:r>
              <a:rPr lang="en-GB" sz="2400" dirty="0">
                <a:ea typeface="+mn-lt"/>
                <a:cs typeface="+mn-lt"/>
              </a:rPr>
              <a:t>median, min, max</a:t>
            </a:r>
            <a:endParaRPr lang="en-GB" sz="2400" dirty="0">
              <a:cs typeface="Calibri"/>
            </a:endParaRPr>
          </a:p>
          <a:p>
            <a:pPr algn="just"/>
            <a:endParaRPr lang="en-GB" sz="2400" dirty="0">
              <a:cs typeface="Calibri"/>
            </a:endParaRPr>
          </a:p>
          <a:p>
            <a:pPr algn="just"/>
            <a:r>
              <a:rPr lang="en-GB" sz="2400" b="1" dirty="0">
                <a:cs typeface="Calibri"/>
              </a:rPr>
              <a:t>Sharpening</a:t>
            </a:r>
            <a:r>
              <a:rPr lang="en-GB" sz="2400" dirty="0">
                <a:cs typeface="Calibri"/>
              </a:rPr>
              <a:t>: Sharping means highlighting the edges.</a:t>
            </a:r>
          </a:p>
          <a:p>
            <a:pPr algn="just"/>
            <a:r>
              <a:rPr lang="en-GB" sz="2400" dirty="0">
                <a:cs typeface="Calibri"/>
              </a:rPr>
              <a:t>  Ex: Laplacian, Roberts, Sobel</a:t>
            </a:r>
            <a:endParaRPr lang="en-GB" sz="2400" dirty="0"/>
          </a:p>
          <a:p>
            <a:pPr algn="just"/>
            <a:endParaRPr lang="en-GB" sz="2400" b="1" dirty="0">
              <a:cs typeface="Calibri"/>
            </a:endParaRPr>
          </a:p>
          <a:p>
            <a:pPr algn="just"/>
            <a:r>
              <a:rPr lang="en-GB" sz="2400" b="1" dirty="0" smtClean="0">
                <a:cs typeface="Calibri"/>
              </a:rPr>
              <a:t>Linear </a:t>
            </a:r>
            <a:r>
              <a:rPr lang="en-GB" sz="2400" b="1" dirty="0">
                <a:cs typeface="Calibri"/>
              </a:rPr>
              <a:t>filter</a:t>
            </a:r>
            <a:r>
              <a:rPr lang="en-GB" sz="2400" dirty="0">
                <a:cs typeface="Calibri"/>
              </a:rPr>
              <a:t>: A linear spatial filter performs a sum of products operation between an input image and kernel.</a:t>
            </a:r>
            <a:endParaRPr lang="en-US" dirty="0"/>
          </a:p>
          <a:p>
            <a:pPr algn="just"/>
            <a:endParaRPr lang="en-GB" sz="2400" b="1" dirty="0">
              <a:cs typeface="Calibri"/>
            </a:endParaRPr>
          </a:p>
          <a:p>
            <a:pPr algn="just"/>
            <a:r>
              <a:rPr lang="en-GB" sz="2400" b="1" dirty="0">
                <a:cs typeface="Calibri"/>
              </a:rPr>
              <a:t>Non-linear filter</a:t>
            </a:r>
            <a:r>
              <a:rPr lang="en-GB" sz="2400" dirty="0">
                <a:cs typeface="Calibri"/>
              </a:rPr>
              <a:t>: A non-linear spatial filters whose response is based on ordering the pixels contained in the region encompassed by the filter</a:t>
            </a:r>
            <a:r>
              <a:rPr lang="en-GB" sz="2400" dirty="0" smtClean="0">
                <a:cs typeface="Calibri"/>
              </a:rPr>
              <a:t>.</a:t>
            </a:r>
            <a:endParaRPr lang="en-GB" sz="2400" dirty="0">
              <a:cs typeface="Calibri"/>
            </a:endParaRPr>
          </a:p>
        </p:txBody>
      </p:sp>
    </p:spTree>
    <p:extLst>
      <p:ext uri="{BB962C8B-B14F-4D97-AF65-F5344CB8AC3E}">
        <p14:creationId xmlns:p14="http://schemas.microsoft.com/office/powerpoint/2010/main" val="2255563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01D51483-47BA-477A-A017-B984A1AFFC94}"/>
              </a:ext>
            </a:extLst>
          </p:cNvPr>
          <p:cNvGraphicFramePr>
            <a:graphicFrameLocks noGrp="1"/>
          </p:cNvGraphicFramePr>
          <p:nvPr>
            <p:extLst>
              <p:ext uri="{D42A27DB-BD31-4B8C-83A1-F6EECF244321}">
                <p14:modId xmlns:p14="http://schemas.microsoft.com/office/powerpoint/2010/main" val="1551130322"/>
              </p:ext>
            </p:extLst>
          </p:nvPr>
        </p:nvGraphicFramePr>
        <p:xfrm>
          <a:off x="488829" y="373812"/>
          <a:ext cx="3555999" cy="6204921"/>
        </p:xfrm>
        <a:graphic>
          <a:graphicData uri="http://schemas.openxmlformats.org/drawingml/2006/table">
            <a:tbl>
              <a:tblPr firstRow="1" bandRow="1">
                <a:tableStyleId>{5940675A-B579-460E-94D1-54222C63F5DA}</a:tableStyleId>
              </a:tblPr>
              <a:tblGrid>
                <a:gridCol w="1506253">
                  <a:extLst>
                    <a:ext uri="{9D8B030D-6E8A-4147-A177-3AD203B41FA5}">
                      <a16:colId xmlns:a16="http://schemas.microsoft.com/office/drawing/2014/main" xmlns="" val="2917093902"/>
                    </a:ext>
                  </a:extLst>
                </a:gridCol>
                <a:gridCol w="2049746">
                  <a:extLst>
                    <a:ext uri="{9D8B030D-6E8A-4147-A177-3AD203B41FA5}">
                      <a16:colId xmlns:a16="http://schemas.microsoft.com/office/drawing/2014/main" xmlns="" val="354269989"/>
                    </a:ext>
                  </a:extLst>
                </a:gridCol>
              </a:tblGrid>
              <a:tr h="403712">
                <a:tc>
                  <a:txBody>
                    <a:bodyPr/>
                    <a:lstStyle/>
                    <a:p>
                      <a:pPr algn="ctr"/>
                      <a:r>
                        <a:rPr lang="en-GB" sz="1800" b="1">
                          <a:solidFill>
                            <a:schemeClr val="tx1"/>
                          </a:solidFill>
                        </a:rPr>
                        <a:t>Filter</a:t>
                      </a:r>
                    </a:p>
                  </a:txBody>
                  <a:tcPr anchor="ctr">
                    <a:lnR w="12700">
                      <a:solidFill>
                        <a:schemeClr val="tx1"/>
                      </a:solidFill>
                    </a:lnR>
                    <a:lnB w="12700">
                      <a:solidFill>
                        <a:schemeClr val="tx1"/>
                      </a:solidFill>
                    </a:lnB>
                    <a:solidFill>
                      <a:schemeClr val="bg1"/>
                    </a:solidFill>
                  </a:tcPr>
                </a:tc>
                <a:tc>
                  <a:txBody>
                    <a:bodyPr/>
                    <a:lstStyle/>
                    <a:p>
                      <a:pPr algn="ctr"/>
                      <a:r>
                        <a:rPr lang="en-GB" b="1">
                          <a:solidFill>
                            <a:schemeClr val="tx1"/>
                          </a:solidFill>
                        </a:rPr>
                        <a:t>kernel</a:t>
                      </a:r>
                    </a:p>
                  </a:txBody>
                  <a:tcPr>
                    <a:lnL w="12700">
                      <a:solidFill>
                        <a:schemeClr val="tx1"/>
                      </a:solidFill>
                    </a:lnL>
                    <a:lnB w="12700">
                      <a:solidFill>
                        <a:schemeClr val="tx1"/>
                      </a:solidFill>
                    </a:lnB>
                    <a:solidFill>
                      <a:schemeClr val="bg1"/>
                    </a:solidFill>
                  </a:tcPr>
                </a:tc>
                <a:extLst>
                  <a:ext uri="{0D108BD9-81ED-4DB2-BD59-A6C34878D82A}">
                    <a16:rowId xmlns:a16="http://schemas.microsoft.com/office/drawing/2014/main" xmlns="" val="437551316"/>
                  </a:ext>
                </a:extLst>
              </a:tr>
              <a:tr h="1143000">
                <a:tc>
                  <a:txBody>
                    <a:bodyPr/>
                    <a:lstStyle/>
                    <a:p>
                      <a:pPr lvl="0" algn="ctr">
                        <a:buNone/>
                      </a:pPr>
                      <a:r>
                        <a:rPr lang="en-GB"/>
                        <a:t>Mean</a:t>
                      </a:r>
                    </a:p>
                  </a:txBody>
                  <a:tcPr anchor="ctr">
                    <a:lnR w="12700">
                      <a:solidFill>
                        <a:schemeClr val="tx1"/>
                      </a:solidFill>
                    </a:lnR>
                    <a:lnT w="12700">
                      <a:solidFill>
                        <a:schemeClr val="tx1"/>
                      </a:solidFill>
                    </a:lnT>
                    <a:lnB w="12700">
                      <a:solidFill>
                        <a:schemeClr val="tx1"/>
                      </a:solidFill>
                    </a:lnB>
                  </a:tcPr>
                </a:tc>
                <a:tc>
                  <a:txBody>
                    <a:bodyPr/>
                    <a:lstStyle/>
                    <a:p>
                      <a:pPr lvl="0">
                        <a:buNone/>
                      </a:pPr>
                      <a:r>
                        <a:rPr lang="en-GB"/>
                        <a:t>                </a:t>
                      </a:r>
                    </a:p>
                  </a:txBody>
                  <a:tcPr>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xmlns="" val="915122379"/>
                  </a:ext>
                </a:extLst>
              </a:tr>
              <a:tr h="1319826">
                <a:tc>
                  <a:txBody>
                    <a:bodyPr/>
                    <a:lstStyle/>
                    <a:p>
                      <a:pPr algn="ctr"/>
                      <a:r>
                        <a:rPr lang="en-GB"/>
                        <a:t>Gaussian</a:t>
                      </a:r>
                    </a:p>
                  </a:txBody>
                  <a:tcPr anchor="ctr">
                    <a:lnR w="12700">
                      <a:solidFill>
                        <a:schemeClr val="tx1"/>
                      </a:solidFill>
                    </a:lnR>
                    <a:lnT w="12700">
                      <a:solidFill>
                        <a:schemeClr val="tx1"/>
                      </a:solidFill>
                    </a:lnT>
                    <a:lnB w="12700">
                      <a:solidFill>
                        <a:schemeClr val="tx1"/>
                      </a:solidFill>
                    </a:lnB>
                  </a:tcPr>
                </a:tc>
                <a:tc>
                  <a:txBody>
                    <a:bodyPr/>
                    <a:lstStyle/>
                    <a:p>
                      <a:endParaRPr lang="en-GB"/>
                    </a:p>
                  </a:txBody>
                  <a:tcPr>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xmlns="" val="3888105766"/>
                  </a:ext>
                </a:extLst>
              </a:tr>
              <a:tr h="1133498">
                <a:tc>
                  <a:txBody>
                    <a:bodyPr/>
                    <a:lstStyle/>
                    <a:p>
                      <a:pPr algn="ctr"/>
                      <a:r>
                        <a:rPr lang="en-GB" dirty="0"/>
                        <a:t>Laplacian</a:t>
                      </a:r>
                    </a:p>
                  </a:txBody>
                  <a:tcPr anchor="ctr">
                    <a:lnR w="12700">
                      <a:solidFill>
                        <a:schemeClr val="tx1"/>
                      </a:solidFill>
                    </a:lnR>
                    <a:lnT w="12700">
                      <a:solidFill>
                        <a:schemeClr val="tx1"/>
                      </a:solidFill>
                    </a:lnT>
                    <a:lnB w="12700">
                      <a:solidFill>
                        <a:schemeClr val="tx1"/>
                      </a:solidFill>
                    </a:lnB>
                  </a:tcPr>
                </a:tc>
                <a:tc>
                  <a:txBody>
                    <a:bodyPr/>
                    <a:lstStyle/>
                    <a:p>
                      <a:endParaRPr lang="en-GB"/>
                    </a:p>
                  </a:txBody>
                  <a:tcPr>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xmlns="" val="3309370105"/>
                  </a:ext>
                </a:extLst>
              </a:tr>
              <a:tr h="838477">
                <a:tc>
                  <a:txBody>
                    <a:bodyPr/>
                    <a:lstStyle/>
                    <a:p>
                      <a:pPr algn="ctr"/>
                      <a:r>
                        <a:rPr lang="en-GB"/>
                        <a:t>Roberts</a:t>
                      </a:r>
                    </a:p>
                  </a:txBody>
                  <a:tcPr anchor="ctr">
                    <a:lnR w="12700">
                      <a:solidFill>
                        <a:schemeClr val="tx1"/>
                      </a:solidFill>
                    </a:lnR>
                    <a:lnT w="12700">
                      <a:solidFill>
                        <a:schemeClr val="tx1"/>
                      </a:solidFill>
                    </a:lnT>
                    <a:lnB w="12700">
                      <a:solidFill>
                        <a:schemeClr val="tx1"/>
                      </a:solidFill>
                    </a:lnB>
                  </a:tcPr>
                </a:tc>
                <a:tc>
                  <a:txBody>
                    <a:bodyPr/>
                    <a:lstStyle/>
                    <a:p>
                      <a:endParaRPr lang="en-GB"/>
                    </a:p>
                  </a:txBody>
                  <a:tcPr>
                    <a:lnL w="12700">
                      <a:solidFill>
                        <a:schemeClr val="tx1"/>
                      </a:solidFill>
                    </a:lnL>
                    <a:lnT w="12700">
                      <a:solidFill>
                        <a:schemeClr val="tx1"/>
                      </a:solidFill>
                    </a:lnT>
                    <a:lnB w="12700">
                      <a:solidFill>
                        <a:schemeClr val="tx1"/>
                      </a:solidFill>
                    </a:lnB>
                  </a:tcPr>
                </a:tc>
                <a:extLst>
                  <a:ext uri="{0D108BD9-81ED-4DB2-BD59-A6C34878D82A}">
                    <a16:rowId xmlns:a16="http://schemas.microsoft.com/office/drawing/2014/main" xmlns="" val="3853436694"/>
                  </a:ext>
                </a:extLst>
              </a:tr>
              <a:tr h="1366408">
                <a:tc>
                  <a:txBody>
                    <a:bodyPr/>
                    <a:lstStyle/>
                    <a:p>
                      <a:pPr algn="ctr"/>
                      <a:r>
                        <a:rPr lang="en-GB" dirty="0"/>
                        <a:t>Sobel</a:t>
                      </a:r>
                    </a:p>
                  </a:txBody>
                  <a:tcPr anchor="ctr">
                    <a:lnR w="12700">
                      <a:solidFill>
                        <a:schemeClr val="tx1"/>
                      </a:solidFill>
                    </a:lnR>
                    <a:lnT w="12700">
                      <a:solidFill>
                        <a:schemeClr val="tx1"/>
                      </a:solidFill>
                    </a:lnT>
                  </a:tcPr>
                </a:tc>
                <a:tc>
                  <a:txBody>
                    <a:bodyPr/>
                    <a:lstStyle/>
                    <a:p>
                      <a:endParaRPr lang="en-GB"/>
                    </a:p>
                  </a:txBody>
                  <a:tcPr>
                    <a:lnL w="12700">
                      <a:solidFill>
                        <a:schemeClr val="tx1"/>
                      </a:solidFill>
                    </a:lnL>
                    <a:lnT w="12700">
                      <a:solidFill>
                        <a:schemeClr val="tx1"/>
                      </a:solidFill>
                    </a:lnT>
                  </a:tcPr>
                </a:tc>
                <a:extLst>
                  <a:ext uri="{0D108BD9-81ED-4DB2-BD59-A6C34878D82A}">
                    <a16:rowId xmlns:a16="http://schemas.microsoft.com/office/drawing/2014/main" xmlns="" val="1860107591"/>
                  </a:ext>
                </a:extLst>
              </a:tr>
            </a:tbl>
          </a:graphicData>
        </a:graphic>
      </p:graphicFrame>
      <p:pic>
        <p:nvPicPr>
          <p:cNvPr id="10" name="Picture 16" descr="Chart&#10;&#10;Description automatically generated">
            <a:extLst>
              <a:ext uri="{FF2B5EF4-FFF2-40B4-BE49-F238E27FC236}">
                <a16:creationId xmlns:a16="http://schemas.microsoft.com/office/drawing/2014/main" xmlns="" id="{52BB4E40-8460-4072-97F9-CB85169240EB}"/>
              </a:ext>
            </a:extLst>
          </p:cNvPr>
          <p:cNvPicPr>
            <a:picLocks noChangeAspect="1"/>
          </p:cNvPicPr>
          <p:nvPr/>
        </p:nvPicPr>
        <p:blipFill>
          <a:blip r:embed="rId2"/>
          <a:stretch>
            <a:fillRect/>
          </a:stretch>
        </p:blipFill>
        <p:spPr>
          <a:xfrm>
            <a:off x="2394369" y="891216"/>
            <a:ext cx="1192242" cy="920510"/>
          </a:xfrm>
          <a:prstGeom prst="rect">
            <a:avLst/>
          </a:prstGeom>
        </p:spPr>
      </p:pic>
      <p:pic>
        <p:nvPicPr>
          <p:cNvPr id="17" name="Picture 17">
            <a:extLst>
              <a:ext uri="{FF2B5EF4-FFF2-40B4-BE49-F238E27FC236}">
                <a16:creationId xmlns:a16="http://schemas.microsoft.com/office/drawing/2014/main" xmlns="" id="{50B108BD-F6BD-490E-9BC2-950879810CB5}"/>
              </a:ext>
            </a:extLst>
          </p:cNvPr>
          <p:cNvPicPr>
            <a:picLocks noChangeAspect="1"/>
          </p:cNvPicPr>
          <p:nvPr/>
        </p:nvPicPr>
        <p:blipFill>
          <a:blip r:embed="rId3"/>
          <a:stretch>
            <a:fillRect/>
          </a:stretch>
        </p:blipFill>
        <p:spPr>
          <a:xfrm>
            <a:off x="2341713" y="2099005"/>
            <a:ext cx="1283179" cy="992217"/>
          </a:xfrm>
          <a:prstGeom prst="rect">
            <a:avLst/>
          </a:prstGeom>
        </p:spPr>
      </p:pic>
      <p:pic>
        <p:nvPicPr>
          <p:cNvPr id="19" name="Picture 19" descr="A picture containing icon&#10;&#10;Description automatically generated">
            <a:extLst>
              <a:ext uri="{FF2B5EF4-FFF2-40B4-BE49-F238E27FC236}">
                <a16:creationId xmlns:a16="http://schemas.microsoft.com/office/drawing/2014/main" xmlns="" id="{F51BE23E-1103-4BAC-BF1A-CC9420AAFD3A}"/>
              </a:ext>
            </a:extLst>
          </p:cNvPr>
          <p:cNvPicPr>
            <a:picLocks noChangeAspect="1"/>
          </p:cNvPicPr>
          <p:nvPr/>
        </p:nvPicPr>
        <p:blipFill>
          <a:blip r:embed="rId4"/>
          <a:stretch>
            <a:fillRect/>
          </a:stretch>
        </p:blipFill>
        <p:spPr>
          <a:xfrm>
            <a:off x="2533201" y="3312184"/>
            <a:ext cx="885825" cy="952500"/>
          </a:xfrm>
          <a:prstGeom prst="rect">
            <a:avLst/>
          </a:prstGeom>
        </p:spPr>
      </p:pic>
      <p:pic>
        <p:nvPicPr>
          <p:cNvPr id="20" name="Picture 20" descr="A picture containing graphical user interface&#10;&#10;Description automatically generated">
            <a:extLst>
              <a:ext uri="{FF2B5EF4-FFF2-40B4-BE49-F238E27FC236}">
                <a16:creationId xmlns:a16="http://schemas.microsoft.com/office/drawing/2014/main" xmlns="" id="{C8DC989B-FB4A-402D-883C-6FD572996DA9}"/>
              </a:ext>
            </a:extLst>
          </p:cNvPr>
          <p:cNvPicPr>
            <a:picLocks noChangeAspect="1"/>
          </p:cNvPicPr>
          <p:nvPr/>
        </p:nvPicPr>
        <p:blipFill>
          <a:blip r:embed="rId5"/>
          <a:stretch>
            <a:fillRect/>
          </a:stretch>
        </p:blipFill>
        <p:spPr>
          <a:xfrm>
            <a:off x="2101790" y="5396452"/>
            <a:ext cx="857250" cy="809625"/>
          </a:xfrm>
          <a:prstGeom prst="rect">
            <a:avLst/>
          </a:prstGeom>
        </p:spPr>
      </p:pic>
      <p:pic>
        <p:nvPicPr>
          <p:cNvPr id="21" name="Picture 21" descr="A picture containing graphical user interface&#10;&#10;Description automatically generated">
            <a:extLst>
              <a:ext uri="{FF2B5EF4-FFF2-40B4-BE49-F238E27FC236}">
                <a16:creationId xmlns:a16="http://schemas.microsoft.com/office/drawing/2014/main" xmlns="" id="{00922112-E7C1-438B-8C9D-ABF8D84A6C64}"/>
              </a:ext>
            </a:extLst>
          </p:cNvPr>
          <p:cNvPicPr>
            <a:picLocks noChangeAspect="1"/>
          </p:cNvPicPr>
          <p:nvPr/>
        </p:nvPicPr>
        <p:blipFill>
          <a:blip r:embed="rId6"/>
          <a:stretch>
            <a:fillRect/>
          </a:stretch>
        </p:blipFill>
        <p:spPr>
          <a:xfrm>
            <a:off x="3146575" y="5401214"/>
            <a:ext cx="866775" cy="800100"/>
          </a:xfrm>
          <a:prstGeom prst="rect">
            <a:avLst/>
          </a:prstGeom>
        </p:spPr>
      </p:pic>
      <p:pic>
        <p:nvPicPr>
          <p:cNvPr id="24" name="Picture 24" descr="A picture containing clock, hanger&#10;&#10;Description automatically generated">
            <a:extLst>
              <a:ext uri="{FF2B5EF4-FFF2-40B4-BE49-F238E27FC236}">
                <a16:creationId xmlns:a16="http://schemas.microsoft.com/office/drawing/2014/main" xmlns="" id="{A844C595-C21C-4F14-A5E8-DF4ACBEE35C3}"/>
              </a:ext>
            </a:extLst>
          </p:cNvPr>
          <p:cNvPicPr>
            <a:picLocks noChangeAspect="1"/>
          </p:cNvPicPr>
          <p:nvPr/>
        </p:nvPicPr>
        <p:blipFill>
          <a:blip r:embed="rId7"/>
          <a:stretch>
            <a:fillRect/>
          </a:stretch>
        </p:blipFill>
        <p:spPr>
          <a:xfrm>
            <a:off x="2225615" y="4499485"/>
            <a:ext cx="609600" cy="561975"/>
          </a:xfrm>
          <a:prstGeom prst="rect">
            <a:avLst/>
          </a:prstGeom>
        </p:spPr>
      </p:pic>
      <p:pic>
        <p:nvPicPr>
          <p:cNvPr id="25" name="Picture 25" descr="A picture containing text, clock&#10;&#10;Description automatically generated">
            <a:extLst>
              <a:ext uri="{FF2B5EF4-FFF2-40B4-BE49-F238E27FC236}">
                <a16:creationId xmlns:a16="http://schemas.microsoft.com/office/drawing/2014/main" xmlns="" id="{A20A4741-AA00-44E1-B4C8-302FE04D6F85}"/>
              </a:ext>
            </a:extLst>
          </p:cNvPr>
          <p:cNvPicPr>
            <a:picLocks noChangeAspect="1"/>
          </p:cNvPicPr>
          <p:nvPr/>
        </p:nvPicPr>
        <p:blipFill>
          <a:blip r:embed="rId8"/>
          <a:stretch>
            <a:fillRect/>
          </a:stretch>
        </p:blipFill>
        <p:spPr>
          <a:xfrm>
            <a:off x="3251350" y="4494722"/>
            <a:ext cx="657225" cy="571500"/>
          </a:xfrm>
          <a:prstGeom prst="rect">
            <a:avLst/>
          </a:prstGeom>
        </p:spPr>
      </p:pic>
      <p:pic>
        <p:nvPicPr>
          <p:cNvPr id="6" name="Picture 6" descr="Calendar&#10;&#10;Description automatically generated">
            <a:extLst>
              <a:ext uri="{FF2B5EF4-FFF2-40B4-BE49-F238E27FC236}">
                <a16:creationId xmlns:a16="http://schemas.microsoft.com/office/drawing/2014/main" xmlns="" id="{68EE8937-753E-4E48-94A6-A93A48ADCA2C}"/>
              </a:ext>
            </a:extLst>
          </p:cNvPr>
          <p:cNvPicPr>
            <a:picLocks noChangeAspect="1"/>
          </p:cNvPicPr>
          <p:nvPr/>
        </p:nvPicPr>
        <p:blipFill rotWithShape="1">
          <a:blip r:embed="rId9"/>
          <a:srcRect l="12366" r="13441" b="11832"/>
          <a:stretch/>
        </p:blipFill>
        <p:spPr>
          <a:xfrm>
            <a:off x="4638137" y="386230"/>
            <a:ext cx="6668974" cy="5996616"/>
          </a:xfrm>
          <a:prstGeom prst="rect">
            <a:avLst/>
          </a:prstGeom>
        </p:spPr>
      </p:pic>
      <p:pic>
        <p:nvPicPr>
          <p:cNvPr id="7" name="Picture 7" descr="Chart, surface chart&#10;&#10;Description automatically generated">
            <a:extLst>
              <a:ext uri="{FF2B5EF4-FFF2-40B4-BE49-F238E27FC236}">
                <a16:creationId xmlns:a16="http://schemas.microsoft.com/office/drawing/2014/main" xmlns="" id="{3B1BD710-E73D-46A8-9533-0BD8EC3483CB}"/>
              </a:ext>
            </a:extLst>
          </p:cNvPr>
          <p:cNvPicPr>
            <a:picLocks noChangeAspect="1"/>
          </p:cNvPicPr>
          <p:nvPr/>
        </p:nvPicPr>
        <p:blipFill rotWithShape="1">
          <a:blip r:embed="rId10"/>
          <a:srcRect l="11311" r="11086" b="249"/>
          <a:stretch/>
        </p:blipFill>
        <p:spPr>
          <a:xfrm>
            <a:off x="4580628" y="386229"/>
            <a:ext cx="7163130" cy="6099947"/>
          </a:xfrm>
          <a:prstGeom prst="rect">
            <a:avLst/>
          </a:prstGeom>
        </p:spPr>
      </p:pic>
      <p:pic>
        <p:nvPicPr>
          <p:cNvPr id="8" name="Picture 8" descr="A picture containing text&#10;&#10;Description automatically generated">
            <a:extLst>
              <a:ext uri="{FF2B5EF4-FFF2-40B4-BE49-F238E27FC236}">
                <a16:creationId xmlns:a16="http://schemas.microsoft.com/office/drawing/2014/main" xmlns="" id="{E6A44489-4A0F-42A7-8B9E-693239D80D79}"/>
              </a:ext>
            </a:extLst>
          </p:cNvPr>
          <p:cNvPicPr>
            <a:picLocks noChangeAspect="1"/>
          </p:cNvPicPr>
          <p:nvPr/>
        </p:nvPicPr>
        <p:blipFill rotWithShape="1">
          <a:blip r:embed="rId11"/>
          <a:srcRect l="19509" r="13642" b="14894"/>
          <a:stretch/>
        </p:blipFill>
        <p:spPr>
          <a:xfrm>
            <a:off x="4580626" y="386229"/>
            <a:ext cx="7042691" cy="6078032"/>
          </a:xfrm>
          <a:prstGeom prst="rect">
            <a:avLst/>
          </a:prstGeom>
        </p:spPr>
      </p:pic>
      <p:pic>
        <p:nvPicPr>
          <p:cNvPr id="11" name="Picture 11">
            <a:extLst>
              <a:ext uri="{FF2B5EF4-FFF2-40B4-BE49-F238E27FC236}">
                <a16:creationId xmlns:a16="http://schemas.microsoft.com/office/drawing/2014/main" xmlns="" id="{86995188-E23C-4C55-9F57-E527F8BEEC0E}"/>
              </a:ext>
            </a:extLst>
          </p:cNvPr>
          <p:cNvPicPr>
            <a:picLocks noChangeAspect="1"/>
          </p:cNvPicPr>
          <p:nvPr/>
        </p:nvPicPr>
        <p:blipFill rotWithShape="1">
          <a:blip r:embed="rId12"/>
          <a:srcRect l="17778" r="13333" b="808"/>
          <a:stretch/>
        </p:blipFill>
        <p:spPr>
          <a:xfrm>
            <a:off x="4580627" y="386229"/>
            <a:ext cx="6956664" cy="6081997"/>
          </a:xfrm>
          <a:prstGeom prst="rect">
            <a:avLst/>
          </a:prstGeom>
        </p:spPr>
      </p:pic>
      <p:pic>
        <p:nvPicPr>
          <p:cNvPr id="12" name="Picture 12">
            <a:extLst>
              <a:ext uri="{FF2B5EF4-FFF2-40B4-BE49-F238E27FC236}">
                <a16:creationId xmlns:a16="http://schemas.microsoft.com/office/drawing/2014/main" xmlns="" id="{886E9E60-1872-47E8-AB7C-22DC0360068F}"/>
              </a:ext>
            </a:extLst>
          </p:cNvPr>
          <p:cNvPicPr>
            <a:picLocks noChangeAspect="1"/>
          </p:cNvPicPr>
          <p:nvPr/>
        </p:nvPicPr>
        <p:blipFill rotWithShape="1">
          <a:blip r:embed="rId13"/>
          <a:srcRect l="20909" r="20303" b="822"/>
          <a:stretch/>
        </p:blipFill>
        <p:spPr>
          <a:xfrm>
            <a:off x="4638137" y="386229"/>
            <a:ext cx="6841938" cy="5991768"/>
          </a:xfrm>
          <a:prstGeom prst="rect">
            <a:avLst/>
          </a:prstGeom>
        </p:spPr>
      </p:pic>
    </p:spTree>
    <p:extLst>
      <p:ext uri="{BB962C8B-B14F-4D97-AF65-F5344CB8AC3E}">
        <p14:creationId xmlns:p14="http://schemas.microsoft.com/office/powerpoint/2010/main" val="167656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520</TotalTime>
  <Words>310</Words>
  <Application>Microsoft Office PowerPoint</Application>
  <PresentationFormat>Custom</PresentationFormat>
  <Paragraphs>167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Introduction</vt:lpstr>
      <vt:lpstr>Steps in image processing</vt:lpstr>
      <vt:lpstr> </vt:lpstr>
      <vt:lpstr>Filtering Techniques</vt:lpstr>
      <vt:lpstr> </vt:lpstr>
      <vt:lpstr>PowerPoint Presentation</vt:lpstr>
      <vt:lpstr>PowerPoint Presentation</vt:lpstr>
      <vt:lpstr>PowerPoint Presentation</vt:lpstr>
      <vt:lpstr> </vt:lpstr>
      <vt:lpstr>Differences </vt:lpstr>
      <vt:lpstr>PowerPoint Presentation</vt:lpstr>
      <vt:lpstr>   </vt:lpstr>
      <vt:lpstr>Conclusions   </vt:lpstr>
      <vt:lpstr>PowerPoint Presentation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jwala</cp:lastModifiedBy>
  <cp:revision>42</cp:revision>
  <dcterms:created xsi:type="dcterms:W3CDTF">2021-03-20T06:41:03Z</dcterms:created>
  <dcterms:modified xsi:type="dcterms:W3CDTF">2021-03-24T14:23:59Z</dcterms:modified>
</cp:coreProperties>
</file>